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1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3/30/2024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46AC25A-47CF-4291-A424-465518F038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617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735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618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5A3B1-5FE5-4137-8FE7-2265DA6A094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036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5A3B1-5FE5-4137-8FE7-2265DA6A094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AC25A-47CF-4291-A424-465518F038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940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05A3B1-5FE5-4137-8FE7-2265DA6A094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355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05A3B1-5FE5-4137-8FE7-2265DA6A094D}"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AC25A-47CF-4291-A424-465518F038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0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05A3B1-5FE5-4137-8FE7-2265DA6A094D}"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AC25A-47CF-4291-A424-465518F038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151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5A3B1-5FE5-4137-8FE7-2265DA6A094D}"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AC25A-47CF-4291-A424-465518F0380A}" type="slidenum">
              <a:rPr lang="en-US" smtClean="0"/>
              <a:t>‹#›</a:t>
            </a:fld>
            <a:endParaRPr lang="en-US"/>
          </a:p>
        </p:txBody>
      </p:sp>
    </p:spTree>
    <p:extLst>
      <p:ext uri="{BB962C8B-B14F-4D97-AF65-F5344CB8AC3E}">
        <p14:creationId xmlns:p14="http://schemas.microsoft.com/office/powerpoint/2010/main" val="354882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5A3B1-5FE5-4137-8FE7-2265DA6A094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12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05A3B1-5FE5-4137-8FE7-2265DA6A094D}" type="datetimeFigureOut">
              <a:rPr lang="en-US" smtClean="0"/>
              <a:t>3/30/2024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46AC25A-47CF-4291-A424-465518F038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002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05A3B1-5FE5-4137-8FE7-2265DA6A094D}" type="datetimeFigureOut">
              <a:rPr lang="en-US" smtClean="0"/>
              <a:t>3/30/2024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46AC25A-47CF-4291-A424-465518F038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8737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5D057-505C-7856-0AAD-C068FE454ABC}"/>
              </a:ext>
            </a:extLst>
          </p:cNvPr>
          <p:cNvSpPr>
            <a:spLocks noGrp="1"/>
          </p:cNvSpPr>
          <p:nvPr>
            <p:ph type="ctrTitle"/>
          </p:nvPr>
        </p:nvSpPr>
        <p:spPr/>
        <p:txBody>
          <a:bodyPr/>
          <a:lstStyle/>
          <a:p>
            <a:r>
              <a:rPr lang="en-US" dirty="0">
                <a:latin typeface="Algerian" panose="04020705040A02060702" pitchFamily="82" charset="0"/>
              </a:rPr>
              <a:t>Autobiography</a:t>
            </a:r>
            <a:r>
              <a:rPr lang="en-US" dirty="0"/>
              <a:t>   </a:t>
            </a:r>
          </a:p>
        </p:txBody>
      </p:sp>
      <p:sp>
        <p:nvSpPr>
          <p:cNvPr id="3" name="Subtitle 2">
            <a:extLst>
              <a:ext uri="{FF2B5EF4-FFF2-40B4-BE49-F238E27FC236}">
                <a16:creationId xmlns:a16="http://schemas.microsoft.com/office/drawing/2014/main" xmlns="" id="{21AF1824-3C86-2214-CAEA-A5441A0CF900}"/>
              </a:ext>
            </a:extLst>
          </p:cNvPr>
          <p:cNvSpPr>
            <a:spLocks noGrp="1"/>
          </p:cNvSpPr>
          <p:nvPr>
            <p:ph type="subTitle" idx="1"/>
          </p:nvPr>
        </p:nvSpPr>
        <p:spPr/>
        <p:txBody>
          <a:bodyPr/>
          <a:lstStyle/>
          <a:p>
            <a:r>
              <a:rPr lang="en-US" dirty="0"/>
              <a:t>     </a:t>
            </a:r>
            <a:r>
              <a:rPr lang="en-US" sz="2000" smtClean="0">
                <a:latin typeface="Algerian" panose="04020705040A02060702" pitchFamily="82" charset="0"/>
              </a:rPr>
              <a:t>Kimathi  kelvin  m</a:t>
            </a:r>
            <a:endParaRPr lang="en-US" sz="2000" dirty="0">
              <a:latin typeface="Algerian" panose="04020705040A02060702" pitchFamily="82" charset="0"/>
            </a:endParaRPr>
          </a:p>
        </p:txBody>
      </p:sp>
    </p:spTree>
    <p:extLst>
      <p:ext uri="{BB962C8B-B14F-4D97-AF65-F5344CB8AC3E}">
        <p14:creationId xmlns:p14="http://schemas.microsoft.com/office/powerpoint/2010/main" val="341340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3BAAEB-FF40-6134-371E-281EDFDE3DC9}"/>
              </a:ext>
            </a:extLst>
          </p:cNvPr>
          <p:cNvSpPr>
            <a:spLocks noGrp="1"/>
          </p:cNvSpPr>
          <p:nvPr>
            <p:ph type="title"/>
          </p:nvPr>
        </p:nvSpPr>
        <p:spPr>
          <a:xfrm>
            <a:off x="1653702" y="544749"/>
            <a:ext cx="8900809" cy="817123"/>
          </a:xfrm>
        </p:spPr>
        <p:txBody>
          <a:bodyPr/>
          <a:lstStyle/>
          <a:p>
            <a:r>
              <a:rPr lang="en-US" dirty="0"/>
              <a:t>Hobbies and interest</a:t>
            </a:r>
          </a:p>
        </p:txBody>
      </p:sp>
      <p:sp>
        <p:nvSpPr>
          <p:cNvPr id="3" name="Content Placeholder 2">
            <a:extLst>
              <a:ext uri="{FF2B5EF4-FFF2-40B4-BE49-F238E27FC236}">
                <a16:creationId xmlns:a16="http://schemas.microsoft.com/office/drawing/2014/main" xmlns="" id="{32AEAB67-6B57-B3D0-9E6D-A30CC694CE5B}"/>
              </a:ext>
            </a:extLst>
          </p:cNvPr>
          <p:cNvSpPr>
            <a:spLocks noGrp="1"/>
          </p:cNvSpPr>
          <p:nvPr>
            <p:ph idx="1"/>
          </p:nvPr>
        </p:nvSpPr>
        <p:spPr>
          <a:xfrm>
            <a:off x="1504448" y="1957367"/>
            <a:ext cx="9945007" cy="4190514"/>
          </a:xfrm>
        </p:spPr>
        <p:txBody>
          <a:bodyPr>
            <a:normAutofit fontScale="85000" lnSpcReduction="10000"/>
          </a:bodyPr>
          <a:lstStyle/>
          <a:p>
            <a:r>
              <a:rPr lang="en-US" dirty="0"/>
              <a:t>I derive immense satisfaction from participating in team-building activities. These experiences promote unity, camaraderie, and problem-solving skills, contributing to personal growth and fostering strong bonds with others</a:t>
            </a:r>
            <a:r>
              <a:rPr lang="en-US" dirty="0" smtClean="0"/>
              <a:t>.</a:t>
            </a:r>
          </a:p>
          <a:p>
            <a:r>
              <a:rPr lang="en-US" dirty="0"/>
              <a:t>Team-building activities play a crucial role in personal development. They involve exercises and challenges that enhance communication, trust, and problem-solving skills. These experiences have enriched my life and equipped me to be an effective collaborator and leader</a:t>
            </a:r>
            <a:r>
              <a:rPr lang="en-US" dirty="0" smtClean="0"/>
              <a:t>.</a:t>
            </a:r>
          </a:p>
          <a:p>
            <a:r>
              <a:rPr lang="en-US" dirty="0"/>
              <a:t>Hiking and mountain climbing are exhilarating adventures that test both physical and mental limits. The challenges and rewards of scaling peaks like Mount Kenya leave a lasting impact on character and resilience</a:t>
            </a:r>
          </a:p>
          <a:p>
            <a:r>
              <a:rPr lang="en-US" dirty="0"/>
              <a:t>A</a:t>
            </a:r>
            <a:r>
              <a:rPr lang="en-US" dirty="0" smtClean="0"/>
              <a:t>ctivities </a:t>
            </a:r>
            <a:r>
              <a:rPr lang="en-US" dirty="0"/>
              <a:t>that promote unity, camaraderie, and problem-solving, enhancing personal growth and bonding with others</a:t>
            </a:r>
            <a:r>
              <a:rPr lang="en-US" dirty="0" smtClean="0"/>
              <a:t>. Football</a:t>
            </a:r>
            <a:r>
              <a:rPr lang="en-US" dirty="0"/>
              <a:t>, whether playing with friends or watching professional matches, holds a special place in my heart. It's not just a sport but a source of unity, shared emotions, and community bonds</a:t>
            </a:r>
            <a:r>
              <a:rPr lang="en-US" dirty="0" smtClean="0"/>
              <a:t>.</a:t>
            </a:r>
            <a:endParaRPr lang="en-US" dirty="0"/>
          </a:p>
        </p:txBody>
      </p:sp>
    </p:spTree>
    <p:extLst>
      <p:ext uri="{BB962C8B-B14F-4D97-AF65-F5344CB8AC3E}">
        <p14:creationId xmlns:p14="http://schemas.microsoft.com/office/powerpoint/2010/main" val="54724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3A21E-D120-7766-2059-9E47BC75D9FD}"/>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xmlns="" id="{7442F3FB-9068-8F56-C875-E7570792AAC2}"/>
              </a:ext>
            </a:extLst>
          </p:cNvPr>
          <p:cNvSpPr>
            <a:spLocks noGrp="1"/>
          </p:cNvSpPr>
          <p:nvPr>
            <p:ph idx="1"/>
          </p:nvPr>
        </p:nvSpPr>
        <p:spPr>
          <a:xfrm>
            <a:off x="1451579" y="2015732"/>
            <a:ext cx="9603275" cy="3809335"/>
          </a:xfrm>
        </p:spPr>
        <p:txBody>
          <a:bodyPr>
            <a:normAutofit fontScale="85000" lnSpcReduction="20000"/>
          </a:bodyPr>
          <a:lstStyle/>
          <a:p>
            <a:r>
              <a:rPr lang="en-US" dirty="0"/>
              <a:t>Friends create a safety net during challenging times, offering a listening ear and a shoulder to lean on.</a:t>
            </a:r>
          </a:p>
          <a:p>
            <a:r>
              <a:rPr lang="en-US" dirty="0"/>
              <a:t>The memories and experiences shared with friends forge strong bonds, fostering a sense of belonging and purpose</a:t>
            </a:r>
            <a:r>
              <a:rPr lang="en-US" dirty="0" smtClean="0"/>
              <a:t>.</a:t>
            </a:r>
          </a:p>
          <a:p>
            <a:r>
              <a:rPr lang="en-US" dirty="0"/>
              <a:t>Friendships expose me to varied viewpoints and worldviews, expanding my understanding of the world and enriching my decision-making</a:t>
            </a:r>
            <a:r>
              <a:rPr lang="en-US" dirty="0" smtClean="0"/>
              <a:t>.</a:t>
            </a:r>
          </a:p>
          <a:p>
            <a:r>
              <a:rPr lang="en-US" dirty="0"/>
              <a:t>The reciprocal process of personal growth within friendships inspires both parties to strive for excellence</a:t>
            </a:r>
            <a:r>
              <a:rPr lang="en-US" dirty="0" smtClean="0"/>
              <a:t>.</a:t>
            </a:r>
          </a:p>
          <a:p>
            <a:r>
              <a:rPr lang="en-US" dirty="0"/>
              <a:t>The reciprocal process of personal growth within friendships inspires both parties to strive for excellence</a:t>
            </a:r>
            <a:r>
              <a:rPr lang="en-US" dirty="0" smtClean="0"/>
              <a:t>.</a:t>
            </a:r>
          </a:p>
          <a:p>
            <a:r>
              <a:rPr lang="en-US" dirty="0"/>
              <a:t>Through friendships, I’ve learned valuable lessons about trust, loyalty, and the importance of human connections.</a:t>
            </a:r>
            <a:endParaRPr lang="en-US" dirty="0" smtClean="0"/>
          </a:p>
        </p:txBody>
      </p:sp>
    </p:spTree>
    <p:extLst>
      <p:ext uri="{BB962C8B-B14F-4D97-AF65-F5344CB8AC3E}">
        <p14:creationId xmlns:p14="http://schemas.microsoft.com/office/powerpoint/2010/main" val="370607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26DA40-1100-92EA-625B-35E3AA9C5D3D}"/>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xmlns="" id="{650A2E5D-D026-113A-39FA-2B6888111A1E}"/>
              </a:ext>
            </a:extLst>
          </p:cNvPr>
          <p:cNvSpPr>
            <a:spLocks noGrp="1"/>
          </p:cNvSpPr>
          <p:nvPr>
            <p:ph idx="1"/>
          </p:nvPr>
        </p:nvSpPr>
        <p:spPr/>
        <p:txBody>
          <a:bodyPr>
            <a:normAutofit fontScale="62500" lnSpcReduction="20000"/>
          </a:bodyPr>
          <a:lstStyle/>
          <a:p>
            <a:r>
              <a:rPr lang="en-US" dirty="0"/>
              <a:t>Communication is the lifeblood of any relationship. Friends who communicate openly and honestly build trust and mutual understanding. These conversations allow us to share our joys, fears, and dreams, enriching our bonds</a:t>
            </a:r>
            <a:r>
              <a:rPr lang="en-US" dirty="0" smtClean="0"/>
              <a:t>.</a:t>
            </a:r>
          </a:p>
          <a:p>
            <a:r>
              <a:rPr lang="en-US" dirty="0"/>
              <a:t>Supportive friendships provide a safety net during life’s storms. Whether it’s a listening ear, a comforting hug, or practical advice, friends offer unwavering support. This mutual care helps us navigate challenges and celebrate victories.</a:t>
            </a:r>
            <a:endParaRPr lang="en-US" dirty="0" smtClean="0"/>
          </a:p>
          <a:p>
            <a:r>
              <a:rPr lang="en-US" dirty="0"/>
              <a:t>Friends often serve as mentors—wise companions who share their experiences and insights. Their guidance helps us make informed decisions, avoid pitfalls, and explore new paths. Their influence shapes our life choices.</a:t>
            </a:r>
          </a:p>
          <a:p>
            <a:r>
              <a:rPr lang="en-US" dirty="0"/>
              <a:t>Laughter shared with friends is medicine for the soul. The memories we create together—the inside jokes, adventures, and late-night conversations—enrich our lives. These shared experiences become part of our personal narrative.</a:t>
            </a:r>
          </a:p>
          <a:p>
            <a:r>
              <a:rPr lang="en-US" dirty="0" smtClean="0"/>
              <a:t>Friendships </a:t>
            </a:r>
            <a:r>
              <a:rPr lang="en-US" dirty="0"/>
              <a:t>teach resilience. Disagreements and challenges strengthen our character. Learning to compromise, forgive, and adapt within these bonds shapes our emotional intelligence and flexibility</a:t>
            </a:r>
            <a:r>
              <a:rPr lang="en-US" dirty="0" smtClean="0"/>
              <a:t>.</a:t>
            </a:r>
          </a:p>
          <a:p>
            <a:r>
              <a:rPr lang="en-US" dirty="0" smtClean="0"/>
              <a:t>This </a:t>
            </a:r>
            <a:r>
              <a:rPr lang="en-US" dirty="0"/>
              <a:t>slide aims to emphasize the profound and lasting impact of meaningful friendships in molding one's character and life journey. It encourages the audience to appreciate the beauty and significance of strong, supportive relationships</a:t>
            </a:r>
            <a:r>
              <a:rPr lang="en-US" dirty="0" smtClean="0"/>
              <a:t>.</a:t>
            </a:r>
          </a:p>
          <a:p>
            <a:r>
              <a:rPr lang="en-US" dirty="0"/>
              <a:t>Let’s celebrate the beauty of these connections and recognize their lasting impact!</a:t>
            </a:r>
            <a:endParaRPr lang="en-US" dirty="0"/>
          </a:p>
        </p:txBody>
      </p:sp>
    </p:spTree>
    <p:extLst>
      <p:ext uri="{BB962C8B-B14F-4D97-AF65-F5344CB8AC3E}">
        <p14:creationId xmlns:p14="http://schemas.microsoft.com/office/powerpoint/2010/main" val="31830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EACE5-3D02-52F2-0481-FD7358084E48}"/>
              </a:ext>
            </a:extLst>
          </p:cNvPr>
          <p:cNvSpPr>
            <a:spLocks noGrp="1"/>
          </p:cNvSpPr>
          <p:nvPr>
            <p:ph type="title"/>
          </p:nvPr>
        </p:nvSpPr>
        <p:spPr/>
        <p:txBody>
          <a:bodyPr/>
          <a:lstStyle/>
          <a:p>
            <a:r>
              <a:rPr lang="en-US" dirty="0"/>
              <a:t>Challenges and obstacles</a:t>
            </a:r>
          </a:p>
        </p:txBody>
      </p:sp>
      <p:sp>
        <p:nvSpPr>
          <p:cNvPr id="3" name="Content Placeholder 2">
            <a:extLst>
              <a:ext uri="{FF2B5EF4-FFF2-40B4-BE49-F238E27FC236}">
                <a16:creationId xmlns:a16="http://schemas.microsoft.com/office/drawing/2014/main" xmlns="" id="{130D05D0-BD67-8177-45D9-A7BA0AFCD0C5}"/>
              </a:ext>
            </a:extLst>
          </p:cNvPr>
          <p:cNvSpPr>
            <a:spLocks noGrp="1"/>
          </p:cNvSpPr>
          <p:nvPr>
            <p:ph idx="1"/>
          </p:nvPr>
        </p:nvSpPr>
        <p:spPr/>
        <p:txBody>
          <a:bodyPr>
            <a:normAutofit fontScale="85000" lnSpcReduction="10000"/>
          </a:bodyPr>
          <a:lstStyle/>
          <a:p>
            <a:r>
              <a:rPr lang="en-US" dirty="0"/>
              <a:t>Life is replete with challenges, and I’ve encountered my fair share of hurdles. Rather than viewing them as roadblocks, I see them as valuable lessons and stepping stones toward personal growth</a:t>
            </a:r>
            <a:endParaRPr lang="en-US" dirty="0" smtClean="0"/>
          </a:p>
          <a:p>
            <a:r>
              <a:rPr lang="en-US" dirty="0" smtClean="0"/>
              <a:t>I </a:t>
            </a:r>
            <a:r>
              <a:rPr lang="en-US" dirty="0"/>
              <a:t>will discuss three key challenges and how I approached them, emphasizing the importance of resilience, adaptability, and perseverance in overcoming adversity</a:t>
            </a:r>
            <a:r>
              <a:rPr lang="en-US" dirty="0" smtClean="0"/>
              <a:t>.</a:t>
            </a:r>
          </a:p>
          <a:p>
            <a:r>
              <a:rPr lang="en-US" dirty="0"/>
              <a:t> When confronted with setbacks, I’ve learned to bounce back with resilience. It’s not about avoiding challenges but about weathering them with emotional fortitude</a:t>
            </a:r>
            <a:endParaRPr lang="en-US" dirty="0"/>
          </a:p>
          <a:p>
            <a:r>
              <a:rPr lang="en-US" dirty="0" smtClean="0"/>
              <a:t>The </a:t>
            </a:r>
            <a:r>
              <a:rPr lang="en-US" dirty="0"/>
              <a:t>lessons learned from these challenges have contributed significantly to my personal growth and have shaped my outlook on life, making me more resilient and adaptable</a:t>
            </a:r>
            <a:r>
              <a:rPr lang="en-US" dirty="0" smtClean="0"/>
              <a:t>.</a:t>
            </a:r>
          </a:p>
          <a:p>
            <a:r>
              <a:rPr lang="en-US" dirty="0"/>
              <a:t>Challenges test our mettle, but perseverance keeps us moving forward. A positive mindset and unwavering determination transform setbacks into stepping stones.</a:t>
            </a:r>
            <a:endParaRPr lang="en-US" dirty="0"/>
          </a:p>
        </p:txBody>
      </p:sp>
    </p:spTree>
    <p:extLst>
      <p:ext uri="{BB962C8B-B14F-4D97-AF65-F5344CB8AC3E}">
        <p14:creationId xmlns:p14="http://schemas.microsoft.com/office/powerpoint/2010/main" val="17822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0F473-A3F8-62F5-FA45-19A3857378E3}"/>
              </a:ext>
            </a:extLst>
          </p:cNvPr>
          <p:cNvSpPr>
            <a:spLocks noGrp="1"/>
          </p:cNvSpPr>
          <p:nvPr>
            <p:ph type="title"/>
          </p:nvPr>
        </p:nvSpPr>
        <p:spPr/>
        <p:txBody>
          <a:bodyPr/>
          <a:lstStyle/>
          <a:p>
            <a:r>
              <a:rPr lang="en-US" dirty="0"/>
              <a:t>Personal growth and development</a:t>
            </a:r>
          </a:p>
        </p:txBody>
      </p:sp>
      <p:sp>
        <p:nvSpPr>
          <p:cNvPr id="3" name="Content Placeholder 2">
            <a:extLst>
              <a:ext uri="{FF2B5EF4-FFF2-40B4-BE49-F238E27FC236}">
                <a16:creationId xmlns:a16="http://schemas.microsoft.com/office/drawing/2014/main" xmlns="" id="{2B84C7D7-2B50-B0FE-5433-6612C1A4D8A0}"/>
              </a:ext>
            </a:extLst>
          </p:cNvPr>
          <p:cNvSpPr>
            <a:spLocks noGrp="1"/>
          </p:cNvSpPr>
          <p:nvPr>
            <p:ph idx="1"/>
          </p:nvPr>
        </p:nvSpPr>
        <p:spPr>
          <a:xfrm>
            <a:off x="1451579" y="2015732"/>
            <a:ext cx="9958966" cy="4037749"/>
          </a:xfrm>
        </p:spPr>
        <p:txBody>
          <a:bodyPr>
            <a:normAutofit fontScale="92500"/>
          </a:bodyPr>
          <a:lstStyle/>
          <a:p>
            <a:r>
              <a:rPr lang="en-US" dirty="0"/>
              <a:t>The journey of personal growth has transformed me. It’s not just about internal changes; it’s about evolving as a person. Each experience shared—whether positive or challenging—has left an indelible mark on my path.</a:t>
            </a:r>
          </a:p>
          <a:p>
            <a:r>
              <a:rPr lang="en-US" dirty="0"/>
              <a:t>Personal growth extends beyond the present. It shapes my vision for the future. The goals I’ve set and the person I aspire to become are influenced by these transformative experiences.</a:t>
            </a:r>
            <a:endParaRPr lang="en-US" dirty="0"/>
          </a:p>
          <a:p>
            <a:r>
              <a:rPr lang="en-US" dirty="0"/>
              <a:t>Every challenge, every lesson learned contributes to a better, more resilient self. This slide emphasizes that personal growth is a journey—one that equips us to create a promising future.</a:t>
            </a:r>
            <a:endParaRPr lang="en-US" dirty="0"/>
          </a:p>
          <a:p>
            <a:r>
              <a:rPr lang="en-US" dirty="0"/>
              <a:t>This slide aims to convey the message that personal growth is a journey, and every experience, whether positive or </a:t>
            </a:r>
            <a:r>
              <a:rPr lang="en-US" dirty="0" smtClean="0"/>
              <a:t>challenging has to be there in life , so just face it.</a:t>
            </a:r>
            <a:endParaRPr lang="en-US" dirty="0"/>
          </a:p>
        </p:txBody>
      </p:sp>
    </p:spTree>
    <p:extLst>
      <p:ext uri="{BB962C8B-B14F-4D97-AF65-F5344CB8AC3E}">
        <p14:creationId xmlns:p14="http://schemas.microsoft.com/office/powerpoint/2010/main" val="218233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84EA4-7E89-02EB-24B8-644169D418B6}"/>
              </a:ext>
            </a:extLst>
          </p:cNvPr>
          <p:cNvSpPr>
            <a:spLocks noGrp="1"/>
          </p:cNvSpPr>
          <p:nvPr>
            <p:ph type="title"/>
          </p:nvPr>
        </p:nvSpPr>
        <p:spPr/>
        <p:txBody>
          <a:bodyPr/>
          <a:lstStyle/>
          <a:p>
            <a:r>
              <a:rPr lang="en-US" dirty="0"/>
              <a:t>Philosophy and beliefs</a:t>
            </a:r>
          </a:p>
        </p:txBody>
      </p:sp>
      <p:sp>
        <p:nvSpPr>
          <p:cNvPr id="3" name="Content Placeholder 2">
            <a:extLst>
              <a:ext uri="{FF2B5EF4-FFF2-40B4-BE49-F238E27FC236}">
                <a16:creationId xmlns:a16="http://schemas.microsoft.com/office/drawing/2014/main" xmlns="" id="{7B86DDF8-D8FE-0F38-2F60-07ED0E727CA4}"/>
              </a:ext>
            </a:extLst>
          </p:cNvPr>
          <p:cNvSpPr>
            <a:spLocks noGrp="1"/>
          </p:cNvSpPr>
          <p:nvPr>
            <p:ph idx="1"/>
          </p:nvPr>
        </p:nvSpPr>
        <p:spPr/>
        <p:txBody>
          <a:bodyPr/>
          <a:lstStyle/>
          <a:p>
            <a:r>
              <a:rPr lang="en-US" dirty="0"/>
              <a:t>I was brought up in a Christian family, the role of faith and Christian values has played an important role  in my upbringing.</a:t>
            </a:r>
          </a:p>
          <a:p>
            <a:r>
              <a:rPr lang="en-US" dirty="0"/>
              <a:t>Additionally, I'll highlight my deep appreciation for African culture, explaining how it has influenced my growth and emphasizing its importance.</a:t>
            </a:r>
          </a:p>
          <a:p>
            <a:r>
              <a:rPr lang="en-US" dirty="0"/>
              <a:t>This section will underline the significance of having a strong value system and belief structure as a foundation for personal growth.</a:t>
            </a:r>
          </a:p>
        </p:txBody>
      </p:sp>
    </p:spTree>
    <p:extLst>
      <p:ext uri="{BB962C8B-B14F-4D97-AF65-F5344CB8AC3E}">
        <p14:creationId xmlns:p14="http://schemas.microsoft.com/office/powerpoint/2010/main" val="331700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54E0D-419E-BA91-7A22-52535258502C}"/>
              </a:ext>
            </a:extLst>
          </p:cNvPr>
          <p:cNvSpPr>
            <a:spLocks noGrp="1"/>
          </p:cNvSpPr>
          <p:nvPr>
            <p:ph type="title"/>
          </p:nvPr>
        </p:nvSpPr>
        <p:spPr/>
        <p:txBody>
          <a:bodyPr/>
          <a:lstStyle/>
          <a:p>
            <a:r>
              <a:rPr lang="en-US" dirty="0"/>
              <a:t>Philosophy and beliefs</a:t>
            </a:r>
          </a:p>
        </p:txBody>
      </p:sp>
      <p:sp>
        <p:nvSpPr>
          <p:cNvPr id="3" name="Content Placeholder 2">
            <a:extLst>
              <a:ext uri="{FF2B5EF4-FFF2-40B4-BE49-F238E27FC236}">
                <a16:creationId xmlns:a16="http://schemas.microsoft.com/office/drawing/2014/main" xmlns="" id="{4D27CC4E-CADD-C0C7-0790-7E22C6A96FD6}"/>
              </a:ext>
            </a:extLst>
          </p:cNvPr>
          <p:cNvSpPr>
            <a:spLocks noGrp="1"/>
          </p:cNvSpPr>
          <p:nvPr>
            <p:ph idx="1"/>
          </p:nvPr>
        </p:nvSpPr>
        <p:spPr/>
        <p:txBody>
          <a:bodyPr>
            <a:normAutofit fontScale="92500" lnSpcReduction="10000"/>
          </a:bodyPr>
          <a:lstStyle/>
          <a:p>
            <a:r>
              <a:rPr lang="en-US" dirty="0"/>
              <a:t>The powerful quotes and philosophies from leaders like Thomas Sankara, Kwame Nkrumah, and Nelson Mandela, has a very big impact on African beliefs and values.</a:t>
            </a:r>
          </a:p>
          <a:p>
            <a:r>
              <a:rPr lang="en-US" dirty="0"/>
              <a:t>These leaders have been a source of inspiration for me, and their wisdom has contributed to my personal growth.</a:t>
            </a:r>
          </a:p>
          <a:p>
            <a:r>
              <a:rPr lang="en-US" dirty="0"/>
              <a:t>The values and principles espoused by these leaders have left a lasting imprint on my character and aspirations.</a:t>
            </a:r>
          </a:p>
          <a:p>
            <a:r>
              <a:rPr lang="en-US" dirty="0"/>
              <a:t>These slides will emphasize the role of faith, culture, and the wisdom of African leaders in shaping my philosophy and belief system, which, in turn, has had a profound impact on my personal growth.</a:t>
            </a:r>
          </a:p>
        </p:txBody>
      </p:sp>
    </p:spTree>
    <p:extLst>
      <p:ext uri="{BB962C8B-B14F-4D97-AF65-F5344CB8AC3E}">
        <p14:creationId xmlns:p14="http://schemas.microsoft.com/office/powerpoint/2010/main" val="387288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B5D29-DFE4-787A-677A-B4EE0FCD5D7F}"/>
              </a:ext>
            </a:extLst>
          </p:cNvPr>
          <p:cNvSpPr>
            <a:spLocks noGrp="1"/>
          </p:cNvSpPr>
          <p:nvPr>
            <p:ph type="title"/>
          </p:nvPr>
        </p:nvSpPr>
        <p:spPr/>
        <p:txBody>
          <a:bodyPr/>
          <a:lstStyle/>
          <a:p>
            <a:r>
              <a:rPr lang="en-US" dirty="0"/>
              <a:t>Mistakes and regrets</a:t>
            </a:r>
          </a:p>
        </p:txBody>
      </p:sp>
      <p:sp>
        <p:nvSpPr>
          <p:cNvPr id="3" name="Content Placeholder 2">
            <a:extLst>
              <a:ext uri="{FF2B5EF4-FFF2-40B4-BE49-F238E27FC236}">
                <a16:creationId xmlns:a16="http://schemas.microsoft.com/office/drawing/2014/main" xmlns="" id="{3D979144-B9B5-FE7E-E7D1-8BCAF308F7C1}"/>
              </a:ext>
            </a:extLst>
          </p:cNvPr>
          <p:cNvSpPr>
            <a:spLocks noGrp="1"/>
          </p:cNvSpPr>
          <p:nvPr>
            <p:ph idx="1"/>
          </p:nvPr>
        </p:nvSpPr>
        <p:spPr/>
        <p:txBody>
          <a:bodyPr>
            <a:normAutofit/>
          </a:bodyPr>
          <a:lstStyle/>
          <a:p>
            <a:r>
              <a:rPr lang="en-US" dirty="0"/>
              <a:t>The importance of embracing and learning from mistakes is a central theme. These experiences compelled me to reevaluate my actions, attitudes, and choices, leading to personal growth.</a:t>
            </a:r>
          </a:p>
          <a:p>
            <a:r>
              <a:rPr lang="en-US" dirty="0" smtClean="0"/>
              <a:t>The </a:t>
            </a:r>
            <a:r>
              <a:rPr lang="en-US" dirty="0"/>
              <a:t>message I intend to convey is that while mistakes and regrets can be challenging, they are also powerful drivers of growth. They shape our character, resilience, and wisdom. By sharing these experiences, I hope to inspire the audience to view their own imperfections as opportunities for self-improvement.</a:t>
            </a:r>
          </a:p>
        </p:txBody>
      </p:sp>
    </p:spTree>
    <p:extLst>
      <p:ext uri="{BB962C8B-B14F-4D97-AF65-F5344CB8AC3E}">
        <p14:creationId xmlns:p14="http://schemas.microsoft.com/office/powerpoint/2010/main" val="368777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C6E85A-81D1-8F7A-6B45-7BEAE82B3D3E}"/>
              </a:ext>
            </a:extLst>
          </p:cNvPr>
          <p:cNvSpPr>
            <a:spLocks noGrp="1"/>
          </p:cNvSpPr>
          <p:nvPr>
            <p:ph type="title"/>
          </p:nvPr>
        </p:nvSpPr>
        <p:spPr/>
        <p:txBody>
          <a:bodyPr/>
          <a:lstStyle/>
          <a:p>
            <a:r>
              <a:rPr lang="en-US" dirty="0"/>
              <a:t>Influential people</a:t>
            </a:r>
          </a:p>
        </p:txBody>
      </p:sp>
      <p:sp>
        <p:nvSpPr>
          <p:cNvPr id="3" name="Content Placeholder 2">
            <a:extLst>
              <a:ext uri="{FF2B5EF4-FFF2-40B4-BE49-F238E27FC236}">
                <a16:creationId xmlns:a16="http://schemas.microsoft.com/office/drawing/2014/main" xmlns="" id="{39F459CB-EEBB-FEC3-3671-3718A729A42A}"/>
              </a:ext>
            </a:extLst>
          </p:cNvPr>
          <p:cNvSpPr>
            <a:spLocks noGrp="1"/>
          </p:cNvSpPr>
          <p:nvPr>
            <p:ph idx="1"/>
          </p:nvPr>
        </p:nvSpPr>
        <p:spPr/>
        <p:txBody>
          <a:bodyPr>
            <a:normAutofit fontScale="77500" lnSpcReduction="20000"/>
          </a:bodyPr>
          <a:lstStyle/>
          <a:p>
            <a:r>
              <a:rPr lang="en-US" dirty="0"/>
              <a:t> My role model, the </a:t>
            </a:r>
            <a:r>
              <a:rPr lang="en-US" dirty="0" smtClean="0"/>
              <a:t>3r</a:t>
            </a:r>
            <a:r>
              <a:rPr lang="en-US" dirty="0" smtClean="0"/>
              <a:t>d </a:t>
            </a:r>
            <a:r>
              <a:rPr lang="en-US" dirty="0"/>
              <a:t>President of Kenya, </a:t>
            </a:r>
            <a:r>
              <a:rPr lang="en-US" dirty="0" smtClean="0"/>
              <a:t>Uhuru Kenyatta</a:t>
            </a:r>
            <a:r>
              <a:rPr lang="en-US" dirty="0" smtClean="0"/>
              <a:t>. </a:t>
            </a:r>
            <a:r>
              <a:rPr lang="en-US" dirty="0"/>
              <a:t>I will discuss his leadership skills, including his ability to navigate a diverse and complex nation. </a:t>
            </a:r>
          </a:p>
          <a:p>
            <a:r>
              <a:rPr lang="en-US" dirty="0"/>
              <a:t>Moving on, I'll delve into the beliefs and vision of Thomas Sankara, the charismatic and visionary leader of Burkina Faso. The ideals of self-sufficiency, anti-corruption, and people-centered governance that have deeply influenced my own values and aspirations.</a:t>
            </a:r>
          </a:p>
          <a:p>
            <a:r>
              <a:rPr lang="en-US" dirty="0"/>
              <a:t>Lastly, I'll explore the roles and visions of Wangari Maathai, the renowned Kenyan environmentalist and activist. Her dedication to environmental conservation and social change has inspired my commitment to the betterment of Kenya. I'll share some key accomplishments and quotes that have left a lasting impact on me.</a:t>
            </a:r>
          </a:p>
          <a:p>
            <a:r>
              <a:rPr lang="en-US" dirty="0"/>
              <a:t>This section emphasizes the importance of having role models and visionaries in life, as they can shape one's character, ideals, and aspirations in profound ways. These influential people have contributed to my personal growth and continue to guide my vision for the future.</a:t>
            </a:r>
          </a:p>
        </p:txBody>
      </p:sp>
    </p:spTree>
    <p:extLst>
      <p:ext uri="{BB962C8B-B14F-4D97-AF65-F5344CB8AC3E}">
        <p14:creationId xmlns:p14="http://schemas.microsoft.com/office/powerpoint/2010/main" val="208219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9ABB4-D0D2-04D6-F5A0-C25B5FC23C54}"/>
              </a:ext>
            </a:extLst>
          </p:cNvPr>
          <p:cNvSpPr>
            <a:spLocks noGrp="1"/>
          </p:cNvSpPr>
          <p:nvPr>
            <p:ph type="title"/>
          </p:nvPr>
        </p:nvSpPr>
        <p:spPr/>
        <p:txBody>
          <a:bodyPr/>
          <a:lstStyle/>
          <a:p>
            <a:r>
              <a:rPr lang="en-US" dirty="0"/>
              <a:t>LESSONS AND TAKEAWAY</a:t>
            </a:r>
          </a:p>
        </p:txBody>
      </p:sp>
      <p:sp>
        <p:nvSpPr>
          <p:cNvPr id="3" name="Content Placeholder 2">
            <a:extLst>
              <a:ext uri="{FF2B5EF4-FFF2-40B4-BE49-F238E27FC236}">
                <a16:creationId xmlns:a16="http://schemas.microsoft.com/office/drawing/2014/main" xmlns="" id="{757A8AAF-41D6-5012-F274-0945C2AC7DD9}"/>
              </a:ext>
            </a:extLst>
          </p:cNvPr>
          <p:cNvSpPr>
            <a:spLocks noGrp="1"/>
          </p:cNvSpPr>
          <p:nvPr>
            <p:ph idx="1"/>
          </p:nvPr>
        </p:nvSpPr>
        <p:spPr>
          <a:xfrm>
            <a:off x="1137146" y="2062264"/>
            <a:ext cx="9603274" cy="3919648"/>
          </a:xfrm>
        </p:spPr>
        <p:txBody>
          <a:bodyPr>
            <a:normAutofit fontScale="85000" lnSpcReduction="20000"/>
          </a:bodyPr>
          <a:lstStyle/>
          <a:p>
            <a:r>
              <a:rPr lang="en-US" dirty="0"/>
              <a:t>This slide encapsulates the valuable lessons I've gathered throughout my life journey, both from personal experiences and the wisdom of influential figures.</a:t>
            </a:r>
          </a:p>
          <a:p>
            <a:r>
              <a:rPr lang="en-US" dirty="0"/>
              <a:t>The lessons learned from the challenges, relationships, and mistakes I've encountered. These experiences have been profound teachers, imparting wisdom on resilience, empathy, and growth.</a:t>
            </a:r>
          </a:p>
          <a:p>
            <a:r>
              <a:rPr lang="en-US" dirty="0"/>
              <a:t>Additionally, I'll share the lessons and ideals I've drawn from influential people like Daniel </a:t>
            </a:r>
            <a:r>
              <a:rPr lang="en-US" dirty="0" err="1"/>
              <a:t>arap</a:t>
            </a:r>
            <a:r>
              <a:rPr lang="en-US" dirty="0"/>
              <a:t> Moi, Thomas Sankara and Wangari Mathai</a:t>
            </a:r>
          </a:p>
          <a:p>
            <a:r>
              <a:rPr lang="en-US" dirty="0"/>
              <a:t>It explores how these lessons have influenced my choices and aspirations, enabling me to chart a course for a promising future.</a:t>
            </a:r>
          </a:p>
          <a:p>
            <a:r>
              <a:rPr lang="en-US" dirty="0"/>
              <a:t>The emphasis is on applying the wisdom gained to shape a future aligned with my values and vision.</a:t>
            </a:r>
          </a:p>
          <a:p>
            <a:r>
              <a:rPr lang="en-US" dirty="0"/>
              <a:t>By sharing these lessons and takeaways, I hope to inspire the audience to reflect on their own journeys and the wisdom they've acquired along the way, emphasizing the transformative power of experiences and influential figures in shaping one's path forward.</a:t>
            </a:r>
          </a:p>
        </p:txBody>
      </p:sp>
    </p:spTree>
    <p:extLst>
      <p:ext uri="{BB962C8B-B14F-4D97-AF65-F5344CB8AC3E}">
        <p14:creationId xmlns:p14="http://schemas.microsoft.com/office/powerpoint/2010/main" val="146846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1BECA-3E2F-EA80-DEE2-04A42995B9C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ED639974-F623-CB4F-3ABA-16752E20008F}"/>
              </a:ext>
            </a:extLst>
          </p:cNvPr>
          <p:cNvSpPr>
            <a:spLocks noGrp="1"/>
          </p:cNvSpPr>
          <p:nvPr>
            <p:ph idx="1"/>
          </p:nvPr>
        </p:nvSpPr>
        <p:spPr>
          <a:xfrm>
            <a:off x="1129846" y="2523068"/>
            <a:ext cx="9603275" cy="2714678"/>
          </a:xfrm>
        </p:spPr>
        <p:txBody>
          <a:bodyPr/>
          <a:lstStyle/>
          <a:p>
            <a:r>
              <a:rPr lang="en-US" dirty="0" smtClean="0"/>
              <a:t>Hi there, </a:t>
            </a:r>
            <a:r>
              <a:rPr lang="en-US" dirty="0"/>
              <a:t>I am </a:t>
            </a:r>
            <a:r>
              <a:rPr lang="en-US" dirty="0" smtClean="0"/>
              <a:t>Kimathi Kelvin M</a:t>
            </a:r>
            <a:r>
              <a:rPr lang="en-US" dirty="0" smtClean="0"/>
              <a:t>.</a:t>
            </a:r>
            <a:endParaRPr lang="en-US" dirty="0"/>
          </a:p>
          <a:p>
            <a:r>
              <a:rPr lang="en-US" dirty="0"/>
              <a:t>Today, I will take you through my life's journey, sharing the pivotal lessons, experiences, and visions that have shaped who I am today.</a:t>
            </a:r>
          </a:p>
        </p:txBody>
      </p:sp>
    </p:spTree>
    <p:extLst>
      <p:ext uri="{BB962C8B-B14F-4D97-AF65-F5344CB8AC3E}">
        <p14:creationId xmlns:p14="http://schemas.microsoft.com/office/powerpoint/2010/main" val="285168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D7BADD-0D79-489D-C38C-3AAD3CAD9957}"/>
              </a:ext>
            </a:extLst>
          </p:cNvPr>
          <p:cNvSpPr>
            <a:spLocks noGrp="1"/>
          </p:cNvSpPr>
          <p:nvPr>
            <p:ph type="title"/>
          </p:nvPr>
        </p:nvSpPr>
        <p:spPr/>
        <p:txBody>
          <a:bodyPr/>
          <a:lstStyle/>
          <a:p>
            <a:r>
              <a:rPr lang="en-US" dirty="0"/>
              <a:t>Current life and future goals</a:t>
            </a:r>
          </a:p>
        </p:txBody>
      </p:sp>
      <p:sp>
        <p:nvSpPr>
          <p:cNvPr id="3" name="Content Placeholder 2">
            <a:extLst>
              <a:ext uri="{FF2B5EF4-FFF2-40B4-BE49-F238E27FC236}">
                <a16:creationId xmlns:a16="http://schemas.microsoft.com/office/drawing/2014/main" xmlns="" id="{197397CE-D773-479C-3EE6-A4C977FE7C1D}"/>
              </a:ext>
            </a:extLst>
          </p:cNvPr>
          <p:cNvSpPr>
            <a:spLocks noGrp="1"/>
          </p:cNvSpPr>
          <p:nvPr>
            <p:ph idx="1"/>
          </p:nvPr>
        </p:nvSpPr>
        <p:spPr/>
        <p:txBody>
          <a:bodyPr/>
          <a:lstStyle/>
          <a:p>
            <a:r>
              <a:rPr lang="en-US" dirty="0"/>
              <a:t>My current life and aspirations for the future.</a:t>
            </a:r>
          </a:p>
          <a:p>
            <a:r>
              <a:rPr lang="en-US" dirty="0"/>
              <a:t>I am a student at </a:t>
            </a:r>
            <a:r>
              <a:rPr lang="en-US" dirty="0" err="1"/>
              <a:t>Dedan</a:t>
            </a:r>
            <a:r>
              <a:rPr lang="en-US" dirty="0"/>
              <a:t> Kimathi University, where I'm pursuing my degree. This phase of my life is marked by academic growth and preparing for my future career.</a:t>
            </a:r>
          </a:p>
          <a:p>
            <a:r>
              <a:rPr lang="en-US" dirty="0"/>
              <a:t>I have ambitions to apply the skills and knowledge I've gained to real-world scenarios, contributing to my community and making a positive impact.</a:t>
            </a:r>
          </a:p>
          <a:p>
            <a:r>
              <a:rPr lang="en-US" dirty="0"/>
              <a:t>My vision for the future includes becoming a prominent figure in my community, giving back to society, starting a family, and leaving a legacy for generations to come.</a:t>
            </a:r>
          </a:p>
        </p:txBody>
      </p:sp>
    </p:spTree>
    <p:extLst>
      <p:ext uri="{BB962C8B-B14F-4D97-AF65-F5344CB8AC3E}">
        <p14:creationId xmlns:p14="http://schemas.microsoft.com/office/powerpoint/2010/main" val="56242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BB994-140C-87D0-2622-16C6A7F07AEB}"/>
              </a:ext>
            </a:extLst>
          </p:cNvPr>
          <p:cNvSpPr>
            <a:spLocks noGrp="1"/>
          </p:cNvSpPr>
          <p:nvPr>
            <p:ph type="title"/>
          </p:nvPr>
        </p:nvSpPr>
        <p:spPr/>
        <p:txBody>
          <a:bodyPr/>
          <a:lstStyle/>
          <a:p>
            <a:r>
              <a:rPr lang="en-US" dirty="0"/>
              <a:t>Future goals</a:t>
            </a:r>
          </a:p>
        </p:txBody>
      </p:sp>
      <p:sp>
        <p:nvSpPr>
          <p:cNvPr id="3" name="Content Placeholder 2">
            <a:extLst>
              <a:ext uri="{FF2B5EF4-FFF2-40B4-BE49-F238E27FC236}">
                <a16:creationId xmlns:a16="http://schemas.microsoft.com/office/drawing/2014/main" xmlns="" id="{00817348-3DCD-6019-A1CB-9EFEE7CD5F52}"/>
              </a:ext>
            </a:extLst>
          </p:cNvPr>
          <p:cNvSpPr>
            <a:spLocks noGrp="1"/>
          </p:cNvSpPr>
          <p:nvPr>
            <p:ph idx="1"/>
          </p:nvPr>
        </p:nvSpPr>
        <p:spPr/>
        <p:txBody>
          <a:bodyPr>
            <a:normAutofit fontScale="92500" lnSpcReduction="10000"/>
          </a:bodyPr>
          <a:lstStyle/>
          <a:p>
            <a:r>
              <a:rPr lang="en-US" dirty="0"/>
              <a:t>I'll delve into my studies at </a:t>
            </a:r>
            <a:r>
              <a:rPr lang="en-US" dirty="0" err="1"/>
              <a:t>Dedan</a:t>
            </a:r>
            <a:r>
              <a:rPr lang="en-US" dirty="0"/>
              <a:t> Kimathi University, highlighting my commitment to completing my degree and the skills I aim to apply in the real world.</a:t>
            </a:r>
          </a:p>
          <a:p>
            <a:r>
              <a:rPr lang="en-US" dirty="0"/>
              <a:t>The desire to become a renowned figure in my community, actively participating in its development, and giving back is an integral part of my vision.</a:t>
            </a:r>
          </a:p>
          <a:p>
            <a:r>
              <a:rPr lang="en-US" dirty="0"/>
              <a:t>The hope of starting a family and leaving a lasting legacy for future generations is a driving force behind my aspirations.</a:t>
            </a:r>
          </a:p>
          <a:p>
            <a:r>
              <a:rPr lang="en-US" dirty="0"/>
              <a:t>By sharing these aspects of my current life and future goals, I aim to inspire the audience to reflect on their own dreams and plans for the future, underlining the importance of balance and a clear vision in achieving one's aspirations.</a:t>
            </a:r>
          </a:p>
        </p:txBody>
      </p:sp>
    </p:spTree>
    <p:extLst>
      <p:ext uri="{BB962C8B-B14F-4D97-AF65-F5344CB8AC3E}">
        <p14:creationId xmlns:p14="http://schemas.microsoft.com/office/powerpoint/2010/main" val="222350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250C5-9129-04D2-4A18-4F06259030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16A77A3-603A-145E-00FF-3EDD63934BBC}"/>
              </a:ext>
            </a:extLst>
          </p:cNvPr>
          <p:cNvSpPr>
            <a:spLocks noGrp="1"/>
          </p:cNvSpPr>
          <p:nvPr>
            <p:ph idx="1"/>
          </p:nvPr>
        </p:nvSpPr>
        <p:spPr/>
        <p:txBody>
          <a:bodyPr>
            <a:normAutofit fontScale="85000" lnSpcReduction="10000"/>
          </a:bodyPr>
          <a:lstStyle/>
          <a:p>
            <a:r>
              <a:rPr lang="en-US" dirty="0"/>
              <a:t>This concluding slide invites the audience to reflect on the journey presented in this autobiography.</a:t>
            </a:r>
          </a:p>
          <a:p>
            <a:r>
              <a:rPr lang="en-US" dirty="0"/>
              <a:t>It summarizes the significant milestones, challenges, influences, and lessons that have shaped the individual's life.</a:t>
            </a:r>
          </a:p>
          <a:p>
            <a:r>
              <a:rPr lang="en-US" dirty="0"/>
              <a:t>The message here is that life is a journey of growth and aspiration, and every experience, whether positive or challenging, contributes to personal development.</a:t>
            </a:r>
          </a:p>
          <a:p>
            <a:r>
              <a:rPr lang="en-US" dirty="0"/>
              <a:t>It encourages the audience to consider their own journeys, the wisdom they've gathered, and the influence of role models and experiences on their lives.</a:t>
            </a:r>
          </a:p>
          <a:p>
            <a:r>
              <a:rPr lang="en-US" dirty="0"/>
              <a:t>The overarching message is one of hope and resilience. Regardless of the circumstances, the power of growth and personal development remains within everyone's reach, waiting to be harnessed as a driving force for a bright and promising future.</a:t>
            </a:r>
          </a:p>
        </p:txBody>
      </p:sp>
    </p:spTree>
    <p:extLst>
      <p:ext uri="{BB962C8B-B14F-4D97-AF65-F5344CB8AC3E}">
        <p14:creationId xmlns:p14="http://schemas.microsoft.com/office/powerpoint/2010/main" val="145148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48505-1408-9E74-BB50-AE1806F4B5E2}"/>
              </a:ext>
            </a:extLst>
          </p:cNvPr>
          <p:cNvSpPr>
            <a:spLocks noGrp="1"/>
          </p:cNvSpPr>
          <p:nvPr>
            <p:ph type="title"/>
          </p:nvPr>
        </p:nvSpPr>
        <p:spPr>
          <a:xfrm>
            <a:off x="1451579" y="804519"/>
            <a:ext cx="10036787" cy="2726621"/>
          </a:xfrm>
        </p:spPr>
        <p:txBody>
          <a:bodyPr/>
          <a:lstStyle/>
          <a:p>
            <a:r>
              <a:rPr lang="en-US" dirty="0"/>
              <a:t>                         </a:t>
            </a:r>
            <a:r>
              <a:rPr lang="en-US" sz="5400">
                <a:latin typeface="Algerian" panose="04020705040A02060702" pitchFamily="82" charset="0"/>
              </a:rPr>
              <a:t>Thank</a:t>
            </a:r>
            <a:r>
              <a:rPr lang="en-US" sz="5400"/>
              <a:t> </a:t>
            </a:r>
            <a:r>
              <a:rPr lang="en-US" sz="5400">
                <a:latin typeface="Algerian" panose="04020705040A02060702" pitchFamily="82" charset="0"/>
              </a:rPr>
              <a:t>you.</a:t>
            </a:r>
            <a:endParaRPr lang="en-US"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E943D5A0-DE32-FE2E-5656-E4516648AB6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856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7C267-4B99-E8DD-726F-868D0D1C8172}"/>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xmlns="" id="{122F8488-7A0C-69F7-52D9-63779B4C26BD}"/>
              </a:ext>
            </a:extLst>
          </p:cNvPr>
          <p:cNvSpPr>
            <a:spLocks noGrp="1"/>
          </p:cNvSpPr>
          <p:nvPr>
            <p:ph idx="1"/>
          </p:nvPr>
        </p:nvSpPr>
        <p:spPr/>
        <p:txBody>
          <a:bodyPr/>
          <a:lstStyle/>
          <a:p>
            <a:r>
              <a:rPr lang="en-US" dirty="0"/>
              <a:t>I was born on </a:t>
            </a:r>
            <a:r>
              <a:rPr lang="en-US" dirty="0" smtClean="0"/>
              <a:t>April </a:t>
            </a:r>
            <a:r>
              <a:rPr lang="en-US" dirty="0" smtClean="0"/>
              <a:t>11</a:t>
            </a:r>
            <a:r>
              <a:rPr lang="en-US" dirty="0" smtClean="0"/>
              <a:t>, 2000 </a:t>
            </a:r>
            <a:r>
              <a:rPr lang="en-US" dirty="0"/>
              <a:t>in </a:t>
            </a:r>
            <a:r>
              <a:rPr lang="en-US" dirty="0" smtClean="0"/>
              <a:t>Meru </a:t>
            </a:r>
            <a:r>
              <a:rPr lang="en-US" dirty="0"/>
              <a:t>County, Kenya.</a:t>
            </a:r>
          </a:p>
          <a:p>
            <a:r>
              <a:rPr lang="en-US" dirty="0"/>
              <a:t>My parents named me </a:t>
            </a:r>
            <a:r>
              <a:rPr lang="en-US" dirty="0" smtClean="0"/>
              <a:t>Kelvin </a:t>
            </a:r>
            <a:r>
              <a:rPr lang="en-US" dirty="0" err="1" smtClean="0"/>
              <a:t>Murangiri</a:t>
            </a:r>
            <a:r>
              <a:rPr lang="en-US" dirty="0" smtClean="0"/>
              <a:t> </a:t>
            </a:r>
            <a:r>
              <a:rPr lang="en-US" dirty="0"/>
              <a:t>, and </a:t>
            </a:r>
            <a:r>
              <a:rPr lang="en-US" dirty="0" smtClean="0"/>
              <a:t>‘</a:t>
            </a:r>
            <a:r>
              <a:rPr lang="en-US" dirty="0" smtClean="0"/>
              <a:t>Kelvin</a:t>
            </a:r>
            <a:r>
              <a:rPr lang="en-US" dirty="0" smtClean="0"/>
              <a:t>' </a:t>
            </a:r>
            <a:r>
              <a:rPr lang="en-US" dirty="0"/>
              <a:t>signifies </a:t>
            </a:r>
            <a:r>
              <a:rPr lang="en-US" dirty="0" smtClean="0"/>
              <a:t>‘</a:t>
            </a:r>
            <a:r>
              <a:rPr lang="en-US" dirty="0" err="1" smtClean="0"/>
              <a:t>worrior</a:t>
            </a:r>
            <a:r>
              <a:rPr lang="en-US" dirty="0" smtClean="0"/>
              <a:t>'  </a:t>
            </a:r>
            <a:r>
              <a:rPr lang="en-US" dirty="0"/>
              <a:t>reflecting the significance </a:t>
            </a:r>
            <a:r>
              <a:rPr lang="en-US" dirty="0" smtClean="0"/>
              <a:t>of fighting all through and </a:t>
            </a:r>
            <a:r>
              <a:rPr lang="en-US" dirty="0"/>
              <a:t>dedication in my life.</a:t>
            </a:r>
          </a:p>
          <a:p>
            <a:r>
              <a:rPr lang="en-US" dirty="0"/>
              <a:t>My family roots are deeply embedded in the </a:t>
            </a:r>
            <a:r>
              <a:rPr lang="en-US" dirty="0" smtClean="0"/>
              <a:t>Meru</a:t>
            </a:r>
            <a:r>
              <a:rPr lang="en-US" dirty="0" smtClean="0"/>
              <a:t> </a:t>
            </a:r>
            <a:r>
              <a:rPr lang="en-US" dirty="0"/>
              <a:t>culture, and my parents and grandparents played a vital role in nurturing my cultural identity.</a:t>
            </a:r>
          </a:p>
          <a:p>
            <a:r>
              <a:rPr lang="en-US" dirty="0"/>
              <a:t> I grew up in the picturesque village of </a:t>
            </a:r>
            <a:r>
              <a:rPr lang="en-US" dirty="0" err="1" smtClean="0"/>
              <a:t>Mathangarine</a:t>
            </a:r>
            <a:r>
              <a:rPr lang="en-US" dirty="0" smtClean="0"/>
              <a:t>, </a:t>
            </a:r>
            <a:r>
              <a:rPr lang="en-US" dirty="0"/>
              <a:t>nestled at the heart of </a:t>
            </a:r>
            <a:r>
              <a:rPr lang="en-US" dirty="0" smtClean="0"/>
              <a:t>Meru</a:t>
            </a:r>
            <a:r>
              <a:rPr lang="en-US" dirty="0" smtClean="0"/>
              <a:t> </a:t>
            </a:r>
            <a:r>
              <a:rPr lang="en-US" dirty="0"/>
              <a:t>County, Kenya. This village was characterized by its tranquil and nurturing environment, which provided a wonderful backdrop for my childhood.</a:t>
            </a:r>
          </a:p>
        </p:txBody>
      </p:sp>
    </p:spTree>
    <p:extLst>
      <p:ext uri="{BB962C8B-B14F-4D97-AF65-F5344CB8AC3E}">
        <p14:creationId xmlns:p14="http://schemas.microsoft.com/office/powerpoint/2010/main" val="153361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FE616-5E36-46A5-C83A-8844938758C7}"/>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xmlns="" id="{D93943EB-F085-8B5E-BB6A-BFD1D801CBC7}"/>
              </a:ext>
            </a:extLst>
          </p:cNvPr>
          <p:cNvSpPr>
            <a:spLocks noGrp="1"/>
          </p:cNvSpPr>
          <p:nvPr>
            <p:ph idx="1"/>
          </p:nvPr>
        </p:nvSpPr>
        <p:spPr>
          <a:xfrm>
            <a:off x="1451579" y="2015732"/>
            <a:ext cx="9603275" cy="3665401"/>
          </a:xfrm>
        </p:spPr>
        <p:txBody>
          <a:bodyPr>
            <a:normAutofit/>
          </a:bodyPr>
          <a:lstStyle/>
          <a:p>
            <a:r>
              <a:rPr lang="en-US" dirty="0"/>
              <a:t>I entered this world as the firstborn in a close-knit family of three siblings. My parents, committed to preserving our African heritage, imparted essential values and beliefs through traditional upbringing</a:t>
            </a:r>
            <a:r>
              <a:rPr lang="en-US" dirty="0" smtClean="0"/>
              <a:t>.</a:t>
            </a:r>
          </a:p>
          <a:p>
            <a:r>
              <a:rPr lang="en-US" dirty="0"/>
              <a:t>In the heart of </a:t>
            </a:r>
            <a:r>
              <a:rPr lang="en-US" dirty="0" err="1"/>
              <a:t>Mathangarine</a:t>
            </a:r>
            <a:r>
              <a:rPr lang="en-US" dirty="0"/>
              <a:t> village, tranquility enveloped us like a warm embrace. Our close-knit community wove bonds of kinship, and I reveled in the company of cousins and relatives. Together, we danced to the rhythm of shared laughter, and within those moments, love bloomed like wildflowers. Amidst the rustling leaves and sun-kissed days, my early years unfolded—a tapestry of memories, stitched with the threads of togetherness and discovery. </a:t>
            </a:r>
            <a:endParaRPr lang="en-US" dirty="0"/>
          </a:p>
        </p:txBody>
      </p:sp>
    </p:spTree>
    <p:extLst>
      <p:ext uri="{BB962C8B-B14F-4D97-AF65-F5344CB8AC3E}">
        <p14:creationId xmlns:p14="http://schemas.microsoft.com/office/powerpoint/2010/main" val="279446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B79133-5024-275F-8080-30CFB2E3A8A9}"/>
              </a:ext>
            </a:extLst>
          </p:cNvPr>
          <p:cNvSpPr>
            <a:spLocks noGrp="1"/>
          </p:cNvSpPr>
          <p:nvPr>
            <p:ph type="title"/>
          </p:nvPr>
        </p:nvSpPr>
        <p:spPr/>
        <p:txBody>
          <a:bodyPr/>
          <a:lstStyle/>
          <a:p>
            <a:r>
              <a:rPr lang="en-US" dirty="0"/>
              <a:t>Educational Journey</a:t>
            </a:r>
          </a:p>
        </p:txBody>
      </p:sp>
      <p:sp>
        <p:nvSpPr>
          <p:cNvPr id="3" name="Content Placeholder 2">
            <a:extLst>
              <a:ext uri="{FF2B5EF4-FFF2-40B4-BE49-F238E27FC236}">
                <a16:creationId xmlns:a16="http://schemas.microsoft.com/office/drawing/2014/main" xmlns="" id="{DA060BBD-C0FA-5526-1F83-225D2B11B8A2}"/>
              </a:ext>
            </a:extLst>
          </p:cNvPr>
          <p:cNvSpPr>
            <a:spLocks noGrp="1"/>
          </p:cNvSpPr>
          <p:nvPr>
            <p:ph idx="1"/>
          </p:nvPr>
        </p:nvSpPr>
        <p:spPr>
          <a:xfrm>
            <a:off x="1371600" y="1955260"/>
            <a:ext cx="10204315" cy="4123807"/>
          </a:xfrm>
        </p:spPr>
        <p:txBody>
          <a:bodyPr>
            <a:normAutofit fontScale="85000" lnSpcReduction="20000"/>
          </a:bodyPr>
          <a:lstStyle/>
          <a:p>
            <a:r>
              <a:rPr lang="en-US" dirty="0"/>
              <a:t>Preschool, those tender years between 2005 and 2007, marked the beginning of my formal education. Within the walls of curiosity, I embarked on a journey—a canvas awaiting vibrant strokes. Here, drawing became my whispered secret, modeling my clay-kissed hands shaping dreams, writing my ink-stained path, and coloring my kaleidoscope of wonder. Each day, the classroom hummed with possibility, and I, a young voyager, charted courses through the alphabet and imagination </a:t>
            </a:r>
            <a:r>
              <a:rPr lang="en-US" dirty="0" smtClean="0"/>
              <a:t>alike</a:t>
            </a:r>
            <a:endParaRPr lang="en-US" dirty="0"/>
          </a:p>
          <a:p>
            <a:r>
              <a:rPr lang="en-US" dirty="0" smtClean="0"/>
              <a:t>Graduating </a:t>
            </a:r>
            <a:r>
              <a:rPr lang="en-US" dirty="0"/>
              <a:t>in 2007 marked a significant achievement, despite the challenges of unpaid school fees and attending different schools. These experiences shaped my resilience and unwavering pursuit of knowledge.</a:t>
            </a:r>
            <a:endParaRPr lang="en-US" dirty="0"/>
          </a:p>
          <a:p>
            <a:r>
              <a:rPr lang="en-US" dirty="0"/>
              <a:t>In 2008, I commenced my primary school education at </a:t>
            </a:r>
            <a:r>
              <a:rPr lang="en-US" dirty="0" err="1"/>
              <a:t>Kanyakine</a:t>
            </a:r>
            <a:r>
              <a:rPr lang="en-US" dirty="0"/>
              <a:t> Boys Primary School. During this phase of my academic journey, I actively engaged in school activities, such as games, scouting, and memorable trips, which expanded my knowledge and horizons</a:t>
            </a:r>
            <a:r>
              <a:rPr lang="en-US" dirty="0" smtClean="0"/>
              <a:t>.</a:t>
            </a:r>
          </a:p>
          <a:p>
            <a:r>
              <a:rPr lang="en-US" dirty="0"/>
              <a:t>The curtains drew on my primary education in 2014 when I faced the Kenya Certificate of Primary Education (KCPE) examination. With determination as my compass, I navigated through questions, inked my answers, and emerged with a score of 345 out of 500 marks. </a:t>
            </a:r>
            <a:r>
              <a:rPr lang="en-US" dirty="0" smtClean="0"/>
              <a:t>Those </a:t>
            </a:r>
            <a:r>
              <a:rPr lang="en-US" dirty="0"/>
              <a:t>formative years had sculpted not just knowledge but resilience—a testament to the fire that burned within.</a:t>
            </a:r>
            <a:endParaRPr lang="en-US" dirty="0"/>
          </a:p>
        </p:txBody>
      </p:sp>
    </p:spTree>
    <p:extLst>
      <p:ext uri="{BB962C8B-B14F-4D97-AF65-F5344CB8AC3E}">
        <p14:creationId xmlns:p14="http://schemas.microsoft.com/office/powerpoint/2010/main" val="274893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843EB3-60C1-49CA-30CC-02B85B68B7BD}"/>
              </a:ext>
            </a:extLst>
          </p:cNvPr>
          <p:cNvSpPr>
            <a:spLocks noGrp="1"/>
          </p:cNvSpPr>
          <p:nvPr>
            <p:ph type="title"/>
          </p:nvPr>
        </p:nvSpPr>
        <p:spPr/>
        <p:txBody>
          <a:bodyPr/>
          <a:lstStyle/>
          <a:p>
            <a:r>
              <a:rPr lang="en-US" dirty="0"/>
              <a:t>EDUCATIONAL JOURNEY</a:t>
            </a:r>
          </a:p>
        </p:txBody>
      </p:sp>
      <p:sp>
        <p:nvSpPr>
          <p:cNvPr id="3" name="Content Placeholder 2">
            <a:extLst>
              <a:ext uri="{FF2B5EF4-FFF2-40B4-BE49-F238E27FC236}">
                <a16:creationId xmlns:a16="http://schemas.microsoft.com/office/drawing/2014/main" xmlns="" id="{AC98541B-1E99-353B-0B2C-E6AA11E22615}"/>
              </a:ext>
            </a:extLst>
          </p:cNvPr>
          <p:cNvSpPr>
            <a:spLocks noGrp="1"/>
          </p:cNvSpPr>
          <p:nvPr>
            <p:ph idx="1"/>
          </p:nvPr>
        </p:nvSpPr>
        <p:spPr/>
        <p:txBody>
          <a:bodyPr>
            <a:normAutofit fontScale="92500"/>
          </a:bodyPr>
          <a:lstStyle/>
          <a:p>
            <a:r>
              <a:rPr lang="en-US" dirty="0"/>
              <a:t>In 2015, I joined </a:t>
            </a:r>
            <a:r>
              <a:rPr lang="en-US" dirty="0" err="1" smtClean="0"/>
              <a:t>Chogoria</a:t>
            </a:r>
            <a:r>
              <a:rPr lang="en-US" dirty="0" smtClean="0"/>
              <a:t> </a:t>
            </a:r>
            <a:r>
              <a:rPr lang="en-US" dirty="0"/>
              <a:t>high school. In high school, I continued to excel academically while also immersing myself in extracurricular activities, such as music, games, and leadership roles.</a:t>
            </a:r>
          </a:p>
          <a:p>
            <a:r>
              <a:rPr lang="en-US" dirty="0"/>
              <a:t>As I entered the final stretch of my formal education, I faced the Kenya Certificate of Secondary Education (KCSE) examination in 2018, emerging with a commendable grade of B</a:t>
            </a:r>
            <a:r>
              <a:rPr lang="en-US" dirty="0" smtClean="0"/>
              <a:t>.</a:t>
            </a:r>
          </a:p>
          <a:p>
            <a:r>
              <a:rPr lang="en-US" dirty="0"/>
              <a:t>M</a:t>
            </a:r>
            <a:r>
              <a:rPr lang="en-US" dirty="0" smtClean="0"/>
              <a:t>y </a:t>
            </a:r>
            <a:r>
              <a:rPr lang="en-US" dirty="0"/>
              <a:t>unwavering commitment to academics led to my admission to </a:t>
            </a:r>
            <a:r>
              <a:rPr lang="en-US" dirty="0" err="1"/>
              <a:t>Dedan</a:t>
            </a:r>
            <a:r>
              <a:rPr lang="en-US" dirty="0"/>
              <a:t> Kimathi University of Technology in 2019. There, I embarked on a journey toward a degree in Information Technology, eager to explore the depths of technology and its practical applications in the real world.</a:t>
            </a:r>
          </a:p>
          <a:p>
            <a:endParaRPr lang="en-US" dirty="0"/>
          </a:p>
          <a:p>
            <a:endParaRPr lang="en-US" dirty="0"/>
          </a:p>
          <a:p>
            <a:endParaRPr lang="en-US" dirty="0"/>
          </a:p>
          <a:p>
            <a:endParaRPr lang="en-US" dirty="0"/>
          </a:p>
          <a:p>
            <a:endParaRPr lang="en-US" dirty="0" smtClean="0"/>
          </a:p>
          <a:p>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my unwavering commitment to academics led to my admission to </a:t>
            </a:r>
            <a:r>
              <a:rPr kumimoji="0" lang="en-US" altLang="en-US" sz="1800" b="1" i="0" u="none" strike="noStrike" cap="none" normalizeH="0" baseline="0" smtClean="0">
                <a:ln>
                  <a:noFill/>
                </a:ln>
                <a:solidFill>
                  <a:schemeClr val="tx1"/>
                </a:solidFill>
                <a:effectLst/>
                <a:latin typeface="Arial" panose="020B0604020202020204" pitchFamily="34" charset="0"/>
              </a:rPr>
              <a:t>Dedan Kimathi University of Technology</a:t>
            </a:r>
            <a:r>
              <a:rPr kumimoji="0" lang="en-US" altLang="en-US" sz="1800" b="0" i="0" u="none" strike="noStrike" cap="none" normalizeH="0" baseline="0" smtClean="0">
                <a:ln>
                  <a:noFill/>
                </a:ln>
                <a:solidFill>
                  <a:schemeClr val="tx1"/>
                </a:solidFill>
                <a:effectLst/>
                <a:latin typeface="Arial" panose="020B0604020202020204" pitchFamily="34" charset="0"/>
              </a:rPr>
              <a:t> in 2019. There, I embarked on a journey toward a degree in </a:t>
            </a:r>
            <a:r>
              <a:rPr kumimoji="0" lang="en-US" altLang="en-US" sz="1800" b="1" i="0" u="none" strike="noStrike" cap="none" normalizeH="0" baseline="0" smtClean="0">
                <a:ln>
                  <a:noFill/>
                </a:ln>
                <a:solidFill>
                  <a:schemeClr val="tx1"/>
                </a:solidFill>
                <a:effectLst/>
                <a:latin typeface="Arial" panose="020B0604020202020204" pitchFamily="34" charset="0"/>
              </a:rPr>
              <a:t>Information Technology</a:t>
            </a:r>
            <a:r>
              <a:rPr kumimoji="0" lang="en-US" altLang="en-US" sz="1800" b="0" i="0" u="none" strike="noStrike" cap="none" normalizeH="0" baseline="0" smtClean="0">
                <a:ln>
                  <a:noFill/>
                </a:ln>
                <a:solidFill>
                  <a:schemeClr val="tx1"/>
                </a:solidFill>
                <a:effectLst/>
                <a:latin typeface="Arial" panose="020B0604020202020204" pitchFamily="34" charset="0"/>
              </a:rPr>
              <a:t>, eager to explore the depths of technology and its practical applications in the real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1of30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Show learn more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smtClean="0">
                <a:ln>
                  <a:noFill/>
                </a:ln>
                <a:solidFill>
                  <a:srgbClr val="111111"/>
                </a:solidFill>
                <a:effectLst/>
                <a:latin typeface="-apple-system"/>
              </a:rPr>
              <a:t/>
            </a:r>
            <a:br>
              <a:rPr kumimoji="0" lang="en-US" altLang="en-US" sz="1000" b="0" i="0" u="none" strike="noStrike" cap="none" normalizeH="0" baseline="0" smtClean="0">
                <a:ln>
                  <a:noFill/>
                </a:ln>
                <a:solidFill>
                  <a:srgbClr val="111111"/>
                </a:solidFill>
                <a:effectLst/>
                <a:latin typeface="-apple-system"/>
              </a:rPr>
            </a:b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1871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19071-0A2D-52FB-FA9C-9CE2DDB7DA19}"/>
              </a:ext>
            </a:extLst>
          </p:cNvPr>
          <p:cNvSpPr>
            <a:spLocks noGrp="1"/>
          </p:cNvSpPr>
          <p:nvPr>
            <p:ph type="title"/>
          </p:nvPr>
        </p:nvSpPr>
        <p:spPr/>
        <p:txBody>
          <a:bodyPr/>
          <a:lstStyle/>
          <a:p>
            <a:r>
              <a:rPr lang="en-US" dirty="0"/>
              <a:t>Life milestone</a:t>
            </a:r>
          </a:p>
        </p:txBody>
      </p:sp>
      <p:sp>
        <p:nvSpPr>
          <p:cNvPr id="3" name="Content Placeholder 2">
            <a:extLst>
              <a:ext uri="{FF2B5EF4-FFF2-40B4-BE49-F238E27FC236}">
                <a16:creationId xmlns:a16="http://schemas.microsoft.com/office/drawing/2014/main" xmlns="" id="{4D1C0420-289E-00E6-1A32-ABBCB1233746}"/>
              </a:ext>
            </a:extLst>
          </p:cNvPr>
          <p:cNvSpPr>
            <a:spLocks noGrp="1"/>
          </p:cNvSpPr>
          <p:nvPr>
            <p:ph idx="1"/>
          </p:nvPr>
        </p:nvSpPr>
        <p:spPr/>
        <p:txBody>
          <a:bodyPr/>
          <a:lstStyle/>
          <a:p>
            <a:r>
              <a:rPr lang="en-US" dirty="0"/>
              <a:t>It all began with my unwavering commitment to education, starting from my early preschool days and continuing to my current journey at </a:t>
            </a:r>
            <a:r>
              <a:rPr lang="en-US" dirty="0" err="1"/>
              <a:t>Dedan</a:t>
            </a:r>
            <a:r>
              <a:rPr lang="en-US" dirty="0"/>
              <a:t> Kimathi University.</a:t>
            </a:r>
          </a:p>
          <a:p>
            <a:r>
              <a:rPr lang="en-US" dirty="0"/>
              <a:t>The decision to embrace Information Technology at </a:t>
            </a:r>
            <a:r>
              <a:rPr lang="en-US" dirty="0" err="1"/>
              <a:t>Dedan</a:t>
            </a:r>
            <a:r>
              <a:rPr lang="en-US" dirty="0"/>
              <a:t> Kimathi University signifies my dedication to a rewarding and meaningful career.</a:t>
            </a:r>
          </a:p>
          <a:p>
            <a:r>
              <a:rPr lang="en-US" dirty="0"/>
              <a:t>I'll share my experiences with the time-honored initiation rites of the </a:t>
            </a:r>
            <a:r>
              <a:rPr lang="en-US" dirty="0" err="1" smtClean="0"/>
              <a:t>Ameru</a:t>
            </a:r>
            <a:r>
              <a:rPr lang="en-US" dirty="0" smtClean="0"/>
              <a:t> </a:t>
            </a:r>
            <a:r>
              <a:rPr lang="en-US" dirty="0"/>
              <a:t>culture, a pivotal step in marking my transition into adulthood.</a:t>
            </a:r>
          </a:p>
          <a:p>
            <a:r>
              <a:rPr lang="en-US" dirty="0"/>
              <a:t>The evolution of my leadership abilities, marked by taking on various responsibilities, has played a fundamental role in my personal growth.</a:t>
            </a:r>
          </a:p>
        </p:txBody>
      </p:sp>
    </p:spTree>
    <p:extLst>
      <p:ext uri="{BB962C8B-B14F-4D97-AF65-F5344CB8AC3E}">
        <p14:creationId xmlns:p14="http://schemas.microsoft.com/office/powerpoint/2010/main" val="143833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D65B5-4902-07E0-B97D-747882C2C8E7}"/>
              </a:ext>
            </a:extLst>
          </p:cNvPr>
          <p:cNvSpPr>
            <a:spLocks noGrp="1"/>
          </p:cNvSpPr>
          <p:nvPr>
            <p:ph type="title"/>
          </p:nvPr>
        </p:nvSpPr>
        <p:spPr/>
        <p:txBody>
          <a:bodyPr/>
          <a:lstStyle/>
          <a:p>
            <a:r>
              <a:rPr lang="en-US" dirty="0"/>
              <a:t>Career and work</a:t>
            </a:r>
          </a:p>
        </p:txBody>
      </p:sp>
      <p:sp>
        <p:nvSpPr>
          <p:cNvPr id="3" name="Content Placeholder 2">
            <a:extLst>
              <a:ext uri="{FF2B5EF4-FFF2-40B4-BE49-F238E27FC236}">
                <a16:creationId xmlns:a16="http://schemas.microsoft.com/office/drawing/2014/main" xmlns="" id="{AB8B09D1-E47B-0776-9DDE-053E6BEB21AC}"/>
              </a:ext>
            </a:extLst>
          </p:cNvPr>
          <p:cNvSpPr>
            <a:spLocks noGrp="1"/>
          </p:cNvSpPr>
          <p:nvPr>
            <p:ph idx="1"/>
          </p:nvPr>
        </p:nvSpPr>
        <p:spPr/>
        <p:txBody>
          <a:bodyPr>
            <a:normAutofit fontScale="92500" lnSpcReduction="10000"/>
          </a:bodyPr>
          <a:lstStyle/>
          <a:p>
            <a:r>
              <a:rPr lang="en-US" dirty="0"/>
              <a:t>In 2020, I actively participated in the Building Community initiative, engaging in diverse community-oriented activities. </a:t>
            </a:r>
          </a:p>
          <a:p>
            <a:r>
              <a:rPr lang="en-US" dirty="0"/>
              <a:t> Additionally, I had the honor of serving as a clerk for the Independent Electoral and Boundaries Commission (IEBC) during the 2022 general election, where I made meaningful contributions to the democratic process</a:t>
            </a:r>
            <a:r>
              <a:rPr lang="en-US" dirty="0" smtClean="0"/>
              <a:t>.</a:t>
            </a:r>
          </a:p>
          <a:p>
            <a:r>
              <a:rPr lang="en-US" dirty="0" smtClean="0"/>
              <a:t>The </a:t>
            </a:r>
            <a:r>
              <a:rPr lang="en-US" dirty="0"/>
              <a:t>significance of civic engagement and public service in shaping my career and character cannot be overstated</a:t>
            </a:r>
            <a:r>
              <a:rPr lang="en-US" dirty="0" smtClean="0"/>
              <a:t>.</a:t>
            </a:r>
          </a:p>
          <a:p>
            <a:r>
              <a:rPr lang="en-US" dirty="0"/>
              <a:t>These experiences have profoundly shaped my character, career, and personal growth, influencing my vision for the future.</a:t>
            </a:r>
            <a:endParaRPr lang="en-US" dirty="0"/>
          </a:p>
        </p:txBody>
      </p:sp>
    </p:spTree>
    <p:extLst>
      <p:ext uri="{BB962C8B-B14F-4D97-AF65-F5344CB8AC3E}">
        <p14:creationId xmlns:p14="http://schemas.microsoft.com/office/powerpoint/2010/main" val="322769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0CC9A-B628-938D-05BD-B4505A90FFF1}"/>
              </a:ext>
            </a:extLst>
          </p:cNvPr>
          <p:cNvSpPr>
            <a:spLocks noGrp="1"/>
          </p:cNvSpPr>
          <p:nvPr>
            <p:ph type="title"/>
          </p:nvPr>
        </p:nvSpPr>
        <p:spPr/>
        <p:txBody>
          <a:bodyPr/>
          <a:lstStyle/>
          <a:p>
            <a:r>
              <a:rPr lang="en-US" dirty="0"/>
              <a:t>Hobbies and interest</a:t>
            </a:r>
          </a:p>
        </p:txBody>
      </p:sp>
      <p:sp>
        <p:nvSpPr>
          <p:cNvPr id="3" name="Content Placeholder 2">
            <a:extLst>
              <a:ext uri="{FF2B5EF4-FFF2-40B4-BE49-F238E27FC236}">
                <a16:creationId xmlns:a16="http://schemas.microsoft.com/office/drawing/2014/main" xmlns="" id="{CF16BD94-31E0-4C5E-B921-C0757C0CF464}"/>
              </a:ext>
            </a:extLst>
          </p:cNvPr>
          <p:cNvSpPr>
            <a:spLocks noGrp="1"/>
          </p:cNvSpPr>
          <p:nvPr>
            <p:ph idx="1"/>
          </p:nvPr>
        </p:nvSpPr>
        <p:spPr/>
        <p:txBody>
          <a:bodyPr>
            <a:normAutofit fontScale="85000" lnSpcReduction="10000"/>
          </a:bodyPr>
          <a:lstStyle/>
          <a:p>
            <a:r>
              <a:rPr lang="en-US" dirty="0"/>
              <a:t>I harbor a deep love for reading, often immersing myself in novels and journals to gain knowledge and enhance my skills. Reading has been a cornerstone of my personal growth and continues to shape my perspective on life.</a:t>
            </a:r>
          </a:p>
          <a:p>
            <a:r>
              <a:rPr lang="en-US" dirty="0" smtClean="0"/>
              <a:t>Whether </a:t>
            </a:r>
            <a:r>
              <a:rPr lang="en-US" dirty="0"/>
              <a:t>playing or watching, football is another cherished pastime of mine. Local and international matches have brought me immense joy and fostered a sense of unity and enthusiasm.</a:t>
            </a:r>
          </a:p>
          <a:p>
            <a:r>
              <a:rPr lang="en-US" dirty="0" smtClean="0"/>
              <a:t>My </a:t>
            </a:r>
            <a:r>
              <a:rPr lang="en-US" dirty="0"/>
              <a:t>profound love for travel has allowed me to explore various parts of Kenya, from serene lakes to majestic game parks.</a:t>
            </a:r>
          </a:p>
          <a:p>
            <a:r>
              <a:rPr lang="en-US" dirty="0" smtClean="0"/>
              <a:t>In </a:t>
            </a:r>
            <a:r>
              <a:rPr lang="en-US" dirty="0"/>
              <a:t>May 2020, I accomplished a remarkable feat by climbing Mount Kenya during a challenging five-day hike. Reaching the </a:t>
            </a:r>
            <a:r>
              <a:rPr lang="en-US" dirty="0" err="1"/>
              <a:t>Lenana</a:t>
            </a:r>
            <a:r>
              <a:rPr lang="en-US" dirty="0"/>
              <a:t> peak at 4985 meters above sea level was exhilarating, and I look forward to sharing the experiences and challenges encountered during such mountainous adventures.</a:t>
            </a:r>
            <a:endParaRPr lang="en-US" dirty="0"/>
          </a:p>
        </p:txBody>
      </p:sp>
    </p:spTree>
    <p:extLst>
      <p:ext uri="{BB962C8B-B14F-4D97-AF65-F5344CB8AC3E}">
        <p14:creationId xmlns:p14="http://schemas.microsoft.com/office/powerpoint/2010/main" val="38336307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169</TotalTime>
  <Words>2746</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-apple-system</vt:lpstr>
      <vt:lpstr>Arial</vt:lpstr>
      <vt:lpstr>Gill Sans MT</vt:lpstr>
      <vt:lpstr>Gallery</vt:lpstr>
      <vt:lpstr>Autobiography   </vt:lpstr>
      <vt:lpstr>INTRODUCTION</vt:lpstr>
      <vt:lpstr>EARLY LIFE</vt:lpstr>
      <vt:lpstr>EARLY LIFE</vt:lpstr>
      <vt:lpstr>Educational Journey</vt:lpstr>
      <vt:lpstr>EDUCATIONAL JOURNEY</vt:lpstr>
      <vt:lpstr>Life milestone</vt:lpstr>
      <vt:lpstr>Career and work</vt:lpstr>
      <vt:lpstr>Hobbies and interest</vt:lpstr>
      <vt:lpstr>Hobbies and interest</vt:lpstr>
      <vt:lpstr>relationship</vt:lpstr>
      <vt:lpstr>relationship</vt:lpstr>
      <vt:lpstr>Challenges and obstacles</vt:lpstr>
      <vt:lpstr>Personal growth and development</vt:lpstr>
      <vt:lpstr>Philosophy and beliefs</vt:lpstr>
      <vt:lpstr>Philosophy and beliefs</vt:lpstr>
      <vt:lpstr>Mistakes and regrets</vt:lpstr>
      <vt:lpstr>Influential people</vt:lpstr>
      <vt:lpstr>LESSONS AND TAKEAWAY</vt:lpstr>
      <vt:lpstr>Current life and future goals</vt:lpstr>
      <vt:lpstr>Future goals</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Autobiography</dc:title>
  <dc:creator>Caleb Rop</dc:creator>
  <cp:lastModifiedBy>Kevin</cp:lastModifiedBy>
  <cp:revision>12</cp:revision>
  <dcterms:created xsi:type="dcterms:W3CDTF">2023-10-11T06:25:43Z</dcterms:created>
  <dcterms:modified xsi:type="dcterms:W3CDTF">2024-03-30T08:09:29Z</dcterms:modified>
</cp:coreProperties>
</file>