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53" r:id="rId2"/>
  </p:sldMasterIdLst>
  <p:sldIdLst>
    <p:sldId id="256" r:id="rId3"/>
    <p:sldId id="257" r:id="rId4"/>
    <p:sldId id="258" r:id="rId5"/>
    <p:sldId id="259" r:id="rId6"/>
    <p:sldId id="260" r:id="rId7"/>
    <p:sldId id="261" r:id="rId8"/>
    <p:sldId id="262" r:id="rId9"/>
    <p:sldId id="263" r:id="rId10"/>
  </p:sldIdLst>
  <p:sldSz cx="10080625" cy="5670550"/>
  <p:notesSz cx="7559675" cy="10691813"/>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Beehive1">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endParaRPr lang="en-US" sz="3300" b="0" strike="noStrike" spc="-1">
              <a:solidFill>
                <a:srgbClr val="000000"/>
              </a:solidFill>
              <a:latin typeface="Arial"/>
            </a:endParaRPr>
          </a:p>
        </p:txBody>
      </p:sp>
      <p:sp>
        <p:nvSpPr>
          <p:cNvPr id="117"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62B14150-CE7B-4C53-85AB-39B29C0B0358}"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234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7519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1490631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9108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9573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3512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658391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1392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63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632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955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144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71472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2345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51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913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95726451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0" name="Group 79"/>
          <p:cNvGrpSpPr/>
          <p:nvPr/>
        </p:nvGrpSpPr>
        <p:grpSpPr>
          <a:xfrm>
            <a:off x="-360000" y="4896000"/>
            <a:ext cx="10854000" cy="1260000"/>
            <a:chOff x="-360000" y="4896000"/>
            <a:chExt cx="10854000" cy="1260000"/>
          </a:xfrm>
        </p:grpSpPr>
        <p:sp>
          <p:nvSpPr>
            <p:cNvPr id="81" name="Freeform: Shape 80"/>
            <p:cNvSpPr/>
            <p:nvPr/>
          </p:nvSpPr>
          <p:spPr>
            <a:xfrm flipH="1">
              <a:off x="9432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2" name="Freeform: Shape 81"/>
            <p:cNvSpPr/>
            <p:nvPr/>
          </p:nvSpPr>
          <p:spPr>
            <a:xfrm flipH="1">
              <a:off x="9792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3" name="Freeform: Shape 82"/>
            <p:cNvSpPr/>
            <p:nvPr/>
          </p:nvSpPr>
          <p:spPr>
            <a:xfrm flipH="1">
              <a:off x="8028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4" name="Freeform: Shape 83"/>
            <p:cNvSpPr/>
            <p:nvPr/>
          </p:nvSpPr>
          <p:spPr>
            <a:xfrm flipH="1">
              <a:off x="8730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5" name="Freeform: Shape 84"/>
            <p:cNvSpPr/>
            <p:nvPr/>
          </p:nvSpPr>
          <p:spPr>
            <a:xfrm flipH="1">
              <a:off x="8388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6" name="Freeform: Shape 85"/>
            <p:cNvSpPr/>
            <p:nvPr/>
          </p:nvSpPr>
          <p:spPr>
            <a:xfrm flipH="1">
              <a:off x="6984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7" name="Freeform: Shape 86"/>
            <p:cNvSpPr/>
            <p:nvPr/>
          </p:nvSpPr>
          <p:spPr>
            <a:xfrm flipH="1">
              <a:off x="7686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8" name="Freeform: Shape 87"/>
            <p:cNvSpPr/>
            <p:nvPr/>
          </p:nvSpPr>
          <p:spPr>
            <a:xfrm flipH="1">
              <a:off x="6624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9" name="Freeform: Shape 88"/>
            <p:cNvSpPr/>
            <p:nvPr/>
          </p:nvSpPr>
          <p:spPr>
            <a:xfrm flipH="1">
              <a:off x="7326000" y="4896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0" name="Freeform: Shape 89"/>
            <p:cNvSpPr/>
            <p:nvPr/>
          </p:nvSpPr>
          <p:spPr>
            <a:xfrm flipH="1">
              <a:off x="5922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1" name="Freeform: Shape 90"/>
            <p:cNvSpPr/>
            <p:nvPr/>
          </p:nvSpPr>
          <p:spPr>
            <a:xfrm flipH="1">
              <a:off x="6282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2" name="Freeform: Shape 91"/>
            <p:cNvSpPr/>
            <p:nvPr/>
          </p:nvSpPr>
          <p:spPr>
            <a:xfrm flipH="1">
              <a:off x="5238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3" name="Freeform: Shape 92"/>
            <p:cNvSpPr/>
            <p:nvPr/>
          </p:nvSpPr>
          <p:spPr>
            <a:xfrm flipH="1">
              <a:off x="4878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4" name="Freeform: Shape 93"/>
            <p:cNvSpPr/>
            <p:nvPr/>
          </p:nvSpPr>
          <p:spPr>
            <a:xfrm flipH="1">
              <a:off x="5580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5" name="Freeform: Shape 94"/>
            <p:cNvSpPr/>
            <p:nvPr/>
          </p:nvSpPr>
          <p:spPr>
            <a:xfrm flipH="1">
              <a:off x="3852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6" name="Freeform: Shape 95"/>
            <p:cNvSpPr/>
            <p:nvPr/>
          </p:nvSpPr>
          <p:spPr>
            <a:xfrm flipH="1">
              <a:off x="4536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7" name="Freeform: Shape 96"/>
            <p:cNvSpPr/>
            <p:nvPr/>
          </p:nvSpPr>
          <p:spPr>
            <a:xfrm flipH="1">
              <a:off x="4176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8" name="Freeform: Shape 97"/>
            <p:cNvSpPr/>
            <p:nvPr/>
          </p:nvSpPr>
          <p:spPr>
            <a:xfrm flipH="1">
              <a:off x="2772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9" name="Freeform: Shape 98"/>
            <p:cNvSpPr/>
            <p:nvPr/>
          </p:nvSpPr>
          <p:spPr>
            <a:xfrm flipH="1">
              <a:off x="3474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0" name="Freeform: Shape 99"/>
            <p:cNvSpPr/>
            <p:nvPr/>
          </p:nvSpPr>
          <p:spPr>
            <a:xfrm flipH="1">
              <a:off x="2448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1" name="Freeform: Shape 100"/>
            <p:cNvSpPr/>
            <p:nvPr/>
          </p:nvSpPr>
          <p:spPr>
            <a:xfrm flipH="1">
              <a:off x="3150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2" name="Freeform: Shape 101"/>
            <p:cNvSpPr/>
            <p:nvPr/>
          </p:nvSpPr>
          <p:spPr>
            <a:xfrm flipH="1">
              <a:off x="1746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3" name="Freeform: Shape 102"/>
            <p:cNvSpPr/>
            <p:nvPr/>
          </p:nvSpPr>
          <p:spPr>
            <a:xfrm flipH="1">
              <a:off x="2070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4" name="Freeform: Shape 103"/>
            <p:cNvSpPr/>
            <p:nvPr/>
          </p:nvSpPr>
          <p:spPr>
            <a:xfrm flipH="1">
              <a:off x="1044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5" name="Freeform: Shape 104"/>
            <p:cNvSpPr/>
            <p:nvPr/>
          </p:nvSpPr>
          <p:spPr>
            <a:xfrm flipH="1">
              <a:off x="1368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6" name="Freeform: Shape 105"/>
            <p:cNvSpPr/>
            <p:nvPr/>
          </p:nvSpPr>
          <p:spPr>
            <a:xfrm flipH="1">
              <a:off x="-36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7" name="Freeform: Shape 106"/>
            <p:cNvSpPr/>
            <p:nvPr/>
          </p:nvSpPr>
          <p:spPr>
            <a:xfrm flipH="1">
              <a:off x="666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8" name="Freeform: Shape 107"/>
            <p:cNvSpPr/>
            <p:nvPr/>
          </p:nvSpPr>
          <p:spPr>
            <a:xfrm flipH="1">
              <a:off x="-360000" y="4914000"/>
              <a:ext cx="702000" cy="702000"/>
            </a:xfrm>
            <a:custGeom>
              <a:avLst/>
              <a:gdLst>
                <a:gd name="textAreaLeft" fmla="*/ -360 w 702000"/>
                <a:gd name="textAreaRight" fmla="*/ 70200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9" name="Freeform: Shape 108"/>
            <p:cNvSpPr/>
            <p:nvPr/>
          </p:nvSpPr>
          <p:spPr>
            <a:xfrm flipH="1">
              <a:off x="342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10" name="Freeform: Shape 109"/>
            <p:cNvSpPr/>
            <p:nvPr/>
          </p:nvSpPr>
          <p:spPr>
            <a:xfrm flipH="1">
              <a:off x="9090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grpSp>
      <p:sp>
        <p:nvSpPr>
          <p:cNvPr id="111"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Click to edit the title text format</a:t>
            </a:r>
          </a:p>
        </p:txBody>
      </p:sp>
      <p:sp>
        <p:nvSpPr>
          <p:cNvPr id="112"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Aft>
                <a:spcPts val="1060"/>
              </a:spcAft>
              <a:buClr>
                <a:srgbClr val="000000"/>
              </a:buClr>
              <a:buSzPct val="45000"/>
              <a:buFont typeface="Wingdings" charset="2"/>
              <a:buChar char=""/>
            </a:pPr>
            <a:r>
              <a:rPr lang="en-US" sz="2400" b="0" strike="noStrike" spc="-1">
                <a:solidFill>
                  <a:srgbClr val="000000"/>
                </a:solidFill>
                <a:latin typeface="Arial"/>
              </a:rPr>
              <a:t>Click to edit the outline text format</a:t>
            </a:r>
          </a:p>
          <a:p>
            <a:pPr marL="864000" lvl="1" indent="-324000">
              <a:spcAft>
                <a:spcPts val="850"/>
              </a:spcAft>
              <a:buClr>
                <a:srgbClr val="000000"/>
              </a:buClr>
              <a:buSzPct val="75000"/>
              <a:buFont typeface="Symbol" charset="2"/>
              <a:buChar char=""/>
            </a:pPr>
            <a:r>
              <a:rPr lang="en-US" sz="2100" b="0" strike="noStrike" spc="-1">
                <a:solidFill>
                  <a:srgbClr val="000000"/>
                </a:solidFill>
                <a:latin typeface="Arial"/>
              </a:rPr>
              <a:t>Second Outline Level</a:t>
            </a:r>
          </a:p>
          <a:p>
            <a:pPr marL="1296000" lvl="2" indent="-288000">
              <a:spcAft>
                <a:spcPts val="635"/>
              </a:spcAft>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Aft>
                <a:spcPts val="422"/>
              </a:spcAft>
              <a:buClr>
                <a:srgbClr val="000000"/>
              </a:buClr>
              <a:buSzPct val="75000"/>
              <a:buFont typeface="Symbol" charset="2"/>
              <a:buChar char=""/>
            </a:pPr>
            <a:r>
              <a:rPr lang="en-US" sz="1500" b="0" strike="noStrike" spc="-1">
                <a:solidFill>
                  <a:srgbClr val="000000"/>
                </a:solidFill>
                <a:latin typeface="Arial"/>
              </a:rPr>
              <a:t>Fourth Outline Level</a:t>
            </a:r>
          </a:p>
          <a:p>
            <a:pPr marL="2160000" lvl="4" indent="-216000">
              <a:spcAft>
                <a:spcPts val="210"/>
              </a:spcAft>
              <a:buClr>
                <a:srgbClr val="000000"/>
              </a:buClr>
              <a:buSzPct val="45000"/>
              <a:buFont typeface="Wingdings" charset="2"/>
              <a:buChar char=""/>
            </a:pPr>
            <a:r>
              <a:rPr lang="en-US" sz="1500" b="0" strike="noStrike" spc="-1">
                <a:solidFill>
                  <a:srgbClr val="000000"/>
                </a:solidFill>
                <a:latin typeface="Arial"/>
              </a:rPr>
              <a:t>Fifth Outline Level</a:t>
            </a:r>
          </a:p>
          <a:p>
            <a:pPr marL="2592000" lvl="5" indent="-216000">
              <a:spcAft>
                <a:spcPts val="210"/>
              </a:spcAft>
              <a:buClr>
                <a:srgbClr val="000000"/>
              </a:buClr>
              <a:buSzPct val="45000"/>
              <a:buFont typeface="Wingdings" charset="2"/>
              <a:buChar char=""/>
            </a:pPr>
            <a:r>
              <a:rPr lang="en-US" sz="1500" b="0" strike="noStrike" spc="-1">
                <a:solidFill>
                  <a:srgbClr val="000000"/>
                </a:solidFill>
                <a:latin typeface="Arial"/>
              </a:rPr>
              <a:t>Sixth Outline Level</a:t>
            </a:r>
          </a:p>
          <a:p>
            <a:pPr marL="3024000" lvl="6" indent="-216000">
              <a:spcAft>
                <a:spcPts val="210"/>
              </a:spcAft>
              <a:buClr>
                <a:srgbClr val="000000"/>
              </a:buClr>
              <a:buSzPct val="45000"/>
              <a:buFont typeface="Wingdings" charset="2"/>
              <a:buChar char=""/>
            </a:pPr>
            <a:r>
              <a:rPr lang="en-US" sz="1500" b="0" strike="noStrike" spc="-1">
                <a:solidFill>
                  <a:srgbClr val="000000"/>
                </a:solidFill>
                <a:latin typeface="Arial"/>
              </a:rPr>
              <a:t>Seventh Outline Level</a:t>
            </a:r>
          </a:p>
        </p:txBody>
      </p:sp>
      <p:sp>
        <p:nvSpPr>
          <p:cNvPr id="113" name="PlaceHolder 3"/>
          <p:cNvSpPr>
            <a:spLocks noGrp="1"/>
          </p:cNvSpPr>
          <p:nvPr>
            <p:ph type="dt" idx="1"/>
          </p:nvPr>
        </p:nvSpPr>
        <p:spPr>
          <a:xfrm>
            <a:off x="342000" y="4914360"/>
            <a:ext cx="2401200" cy="702000"/>
          </a:xfrm>
          <a:prstGeom prst="rect">
            <a:avLst/>
          </a:prstGeom>
          <a:noFill/>
          <a:ln w="0">
            <a:noFill/>
          </a:ln>
        </p:spPr>
        <p:txBody>
          <a:bodyPr lIns="0" tIns="0" rIns="0" bIns="0" anchor="ctr">
            <a:noAutofit/>
          </a:bodyPr>
          <a:lstStyle>
            <a:lvl1pPr indent="0">
              <a:buNone/>
              <a:defRPr lang="en-US" sz="1400" b="0" strike="noStrike" spc="-1">
                <a:solidFill>
                  <a:srgbClr val="000000"/>
                </a:solidFill>
                <a:latin typeface="Arial"/>
              </a:defRPr>
            </a:lvl1pPr>
          </a:lstStyle>
          <a:p>
            <a:pPr indent="0">
              <a:buNone/>
            </a:pPr>
            <a:r>
              <a:rPr lang="en-US" sz="1400" b="0" strike="noStrike" spc="-1">
                <a:solidFill>
                  <a:srgbClr val="000000"/>
                </a:solidFill>
                <a:latin typeface="Arial"/>
              </a:rPr>
              <a:t>&lt;date/time&gt;</a:t>
            </a:r>
          </a:p>
        </p:txBody>
      </p:sp>
      <p:sp>
        <p:nvSpPr>
          <p:cNvPr id="114" name="PlaceHolder 4"/>
          <p:cNvSpPr>
            <a:spLocks noGrp="1"/>
          </p:cNvSpPr>
          <p:nvPr>
            <p:ph type="ftr" idx="2"/>
          </p:nvPr>
        </p:nvSpPr>
        <p:spPr>
          <a:xfrm>
            <a:off x="2744640" y="4914000"/>
            <a:ext cx="4581000" cy="704160"/>
          </a:xfrm>
          <a:prstGeom prst="rect">
            <a:avLst/>
          </a:prstGeom>
          <a:noFill/>
          <a:ln w="0">
            <a:noFill/>
          </a:ln>
        </p:spPr>
        <p:txBody>
          <a:bodyPr lIns="0" tIns="0" rIns="0" bIns="0" anchor="ctr">
            <a:noAutofit/>
          </a:bodyPr>
          <a:lstStyle>
            <a:lvl1pPr indent="0" algn="ctr">
              <a:buNone/>
              <a:defRPr lang="en-US" sz="1400" b="0" strike="noStrike" spc="-1">
                <a:solidFill>
                  <a:srgbClr val="000000"/>
                </a:solidFill>
                <a:latin typeface="Arial"/>
              </a:defRPr>
            </a:lvl1pPr>
          </a:lstStyle>
          <a:p>
            <a:pPr indent="0" algn="ctr">
              <a:buNone/>
            </a:pPr>
            <a:r>
              <a:rPr lang="en-US" sz="1400" b="0" strike="noStrike" spc="-1">
                <a:solidFill>
                  <a:srgbClr val="000000"/>
                </a:solidFill>
                <a:latin typeface="Arial"/>
              </a:rPr>
              <a:t>&lt;footer&gt;</a:t>
            </a:r>
          </a:p>
        </p:txBody>
      </p:sp>
      <p:sp>
        <p:nvSpPr>
          <p:cNvPr id="115" name="PlaceHolder 5"/>
          <p:cNvSpPr>
            <a:spLocks noGrp="1"/>
          </p:cNvSpPr>
          <p:nvPr>
            <p:ph type="sldNum" idx="3"/>
          </p:nvPr>
        </p:nvSpPr>
        <p:spPr>
          <a:xfrm>
            <a:off x="8494200" y="4914000"/>
            <a:ext cx="1143000" cy="702000"/>
          </a:xfrm>
          <a:prstGeom prst="rect">
            <a:avLst/>
          </a:prstGeom>
          <a:noFill/>
          <a:ln w="0">
            <a:noFill/>
          </a:ln>
        </p:spPr>
        <p:txBody>
          <a:bodyPr lIns="0" tIns="0" rIns="0" bIns="0" anchor="ctr">
            <a:noAutofit/>
          </a:bodyPr>
          <a:lstStyle>
            <a:lvl1pPr indent="0" algn="ctr">
              <a:buNone/>
              <a:defRPr lang="en-US" sz="1400" b="0" strike="noStrike" spc="-1">
                <a:solidFill>
                  <a:srgbClr val="000000"/>
                </a:solidFill>
                <a:latin typeface="Arial"/>
              </a:defRPr>
            </a:lvl1pPr>
          </a:lstStyle>
          <a:p>
            <a:pPr indent="0" algn="ctr">
              <a:buNone/>
            </a:pPr>
            <a:fld id="{45F51018-4760-4D00-B31C-A8643FA4890F}" type="slidenum">
              <a:rPr lang="en-US" sz="1400" b="0" strike="noStrike" spc="-1">
                <a:solidFill>
                  <a:srgbClr val="000000"/>
                </a:solidFill>
                <a:latin typeface="Arial"/>
              </a:rPr>
              <a:t>‹#›</a:t>
            </a:fld>
            <a:endParaRPr lang="en-US" sz="14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dirty="0"/>
              <a:pPr/>
              <a:t>3/26/2024</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7470451"/>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Word_Document.doc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idx="4294967295"/>
          </p:nvPr>
        </p:nvSpPr>
        <p:spPr>
          <a:xfrm>
            <a:off x="0" y="1979613"/>
            <a:ext cx="8999538" cy="1260475"/>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FEMALE GENITAL MUTILATION</a:t>
            </a:r>
          </a:p>
        </p:txBody>
      </p:sp>
      <p:sp>
        <p:nvSpPr>
          <p:cNvPr id="119" name="PlaceHolder 2"/>
          <p:cNvSpPr>
            <a:spLocks noGrp="1"/>
          </p:cNvSpPr>
          <p:nvPr>
            <p:ph type="subTitle" idx="4294967295"/>
          </p:nvPr>
        </p:nvSpPr>
        <p:spPr>
          <a:xfrm>
            <a:off x="0" y="3360738"/>
            <a:ext cx="8999538" cy="1019175"/>
          </a:xfrm>
          <a:prstGeom prst="rect">
            <a:avLst/>
          </a:prstGeom>
          <a:noFill/>
          <a:ln w="0">
            <a:noFill/>
          </a:ln>
        </p:spPr>
        <p:txBody>
          <a:bodyPr lIns="0" tIns="0" rIns="0" bIns="0" anchor="ctr">
            <a:noAutofit/>
          </a:bodyPr>
          <a:lstStyle/>
          <a:p>
            <a:pPr indent="0" algn="ctr">
              <a:buNone/>
            </a:pPr>
            <a:r>
              <a:rPr lang="en-US" sz="2400" spc="-1" dirty="0" err="1">
                <a:solidFill>
                  <a:srgbClr val="000000"/>
                </a:solidFill>
                <a:latin typeface="Arial"/>
              </a:rPr>
              <a:t>Bonface</a:t>
            </a:r>
            <a:r>
              <a:rPr lang="en-US" sz="2400" spc="-1" dirty="0">
                <a:solidFill>
                  <a:srgbClr val="000000"/>
                </a:solidFill>
                <a:latin typeface="Arial"/>
              </a:rPr>
              <a:t> </a:t>
            </a:r>
            <a:r>
              <a:rPr lang="en-US" sz="2400" spc="-1" dirty="0" err="1">
                <a:solidFill>
                  <a:srgbClr val="000000"/>
                </a:solidFill>
                <a:latin typeface="Arial"/>
              </a:rPr>
              <a:t>Muindi</a:t>
            </a:r>
            <a:r>
              <a:rPr lang="en-US" sz="2400" b="0" strike="noStrike" spc="-1" dirty="0">
                <a:solidFill>
                  <a:srgbClr val="000000"/>
                </a:solidFill>
                <a:latin typeface="Arial"/>
              </a:rPr>
              <a:t>.</a:t>
            </a:r>
          </a:p>
          <a:p>
            <a:pPr indent="0" algn="ctr">
              <a:buNone/>
            </a:pPr>
            <a:r>
              <a:rPr lang="en-US" sz="2400" b="0" strike="noStrike" spc="-1" dirty="0">
                <a:solidFill>
                  <a:srgbClr val="000000"/>
                </a:solidFill>
                <a:latin typeface="Arial"/>
              </a:rPr>
              <a:t>C025-01-1229/2019.</a:t>
            </a:r>
          </a:p>
          <a:p>
            <a:pPr indent="0" algn="ctr">
              <a:buNone/>
            </a:pPr>
            <a:r>
              <a:rPr lang="en-US" sz="2400" b="0" strike="noStrike" spc="-1" dirty="0">
                <a:solidFill>
                  <a:srgbClr val="000000"/>
                </a:solidFill>
                <a:latin typeface="Arial"/>
              </a:rPr>
              <a:t>Issue on the African Society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601200" y="0"/>
            <a:ext cx="9000000" cy="140436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The Enduring Shadow: Female Genital Mutilation, Its Devastating Effects, and the Road to Eradication</a:t>
            </a:r>
          </a:p>
        </p:txBody>
      </p:sp>
      <p:pic>
        <p:nvPicPr>
          <p:cNvPr id="121" name="Picture 120"/>
          <p:cNvPicPr/>
          <p:nvPr/>
        </p:nvPicPr>
        <p:blipFill>
          <a:blip r:embed="rId3"/>
          <a:stretch/>
        </p:blipFill>
        <p:spPr>
          <a:xfrm>
            <a:off x="914400" y="1600200"/>
            <a:ext cx="4800600" cy="3240000"/>
          </a:xfrm>
          <a:prstGeom prst="rect">
            <a:avLst/>
          </a:prstGeom>
          <a:ln w="18000">
            <a:noFill/>
          </a:ln>
        </p:spPr>
      </p:pic>
      <p:graphicFrame>
        <p:nvGraphicFramePr>
          <p:cNvPr id="122" name="Object 121"/>
          <p:cNvGraphicFramePr/>
          <p:nvPr/>
        </p:nvGraphicFramePr>
        <p:xfrm>
          <a:off x="2057400" y="2514600"/>
          <a:ext cx="6119640" cy="1079640"/>
        </p:xfrm>
        <a:graphic>
          <a:graphicData uri="http://schemas.openxmlformats.org/presentationml/2006/ole">
            <mc:AlternateContent xmlns:mc="http://schemas.openxmlformats.org/markup-compatibility/2006">
              <mc:Choice xmlns:v="urn:schemas-microsoft-com:vml" Requires="v">
                <p:oleObj spid="_x0000_s1027" r:id="rId4" imgW="0" imgH="0" progId="Word.Document.12">
                  <p:embed/>
                </p:oleObj>
              </mc:Choice>
              <mc:Fallback>
                <p:oleObj r:id="rId4" imgW="0" imgH="0" progId="Word.Document.12">
                  <p:embed/>
                  <p:pic>
                    <p:nvPicPr>
                      <p:cNvPr id="123" name=""/>
                      <p:cNvPicPr/>
                      <p:nvPr/>
                    </p:nvPicPr>
                    <p:blipFill>
                      <a:blip r:embed="rId5"/>
                      <a:stretch/>
                    </p:blipFill>
                    <p:spPr>
                      <a:xfrm>
                        <a:off x="2057400" y="2514600"/>
                        <a:ext cx="6119640" cy="1079640"/>
                      </a:xfrm>
                      <a:prstGeom prst="rect">
                        <a:avLst/>
                      </a:prstGeom>
                      <a:ln w="18000">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Lets Join Hands to Fight the Scorge</a:t>
            </a:r>
          </a:p>
        </p:txBody>
      </p:sp>
      <p:sp>
        <p:nvSpPr>
          <p:cNvPr id="125" name="PlaceHolder 2"/>
          <p:cNvSpPr>
            <a:spLocks noGrp="1"/>
          </p:cNvSpPr>
          <p:nvPr>
            <p:ph/>
          </p:nvPr>
        </p:nvSpPr>
        <p:spPr>
          <a:xfrm>
            <a:off x="504000" y="1326600"/>
            <a:ext cx="9071640" cy="3288240"/>
          </a:xfrm>
          <a:prstGeom prst="rect">
            <a:avLst/>
          </a:prstGeom>
          <a:noFill/>
          <a:ln w="0">
            <a:noFill/>
          </a:ln>
        </p:spPr>
        <p:txBody>
          <a:bodyPr lIns="0" tIns="0" rIns="0" bIns="0" anchor="t">
            <a:normAutofit fontScale="96628"/>
          </a:bodyPr>
          <a:lstStyle/>
          <a:p>
            <a:pPr indent="0">
              <a:spcAft>
                <a:spcPts val="1060"/>
              </a:spcAft>
              <a:buNone/>
            </a:pPr>
            <a:r>
              <a:rPr lang="en-US" sz="2400" b="0" strike="noStrike" spc="-1">
                <a:solidFill>
                  <a:srgbClr val="000000"/>
                </a:solidFill>
                <a:latin typeface="Arial"/>
              </a:rPr>
              <a:t>Female Genital Mutilation (FGM), also known as Female Genital Cutting (FGC), is a deeply entrenched practice with devastating consequences. Defined by the World Health Organization (WHO) as any procedure involving partial or total removal of the external female genitalia, or other injury to the genital organs for non-medical reasons, FGM is a violation of human rights and a global public health concern. This essay delves into the history and justifications for FGM, explores the profound physical and psychological effects it has on women and girls, and examines ongoing efforts to eradicate this harmful practice.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endParaRPr lang="en-US" sz="3300" b="0" strike="noStrike" spc="-1">
              <a:solidFill>
                <a:srgbClr val="000000"/>
              </a:solidFill>
              <a:latin typeface="Arial"/>
            </a:endParaRPr>
          </a:p>
        </p:txBody>
      </p:sp>
      <p:sp>
        <p:nvSpPr>
          <p:cNvPr id="127" name="PlaceHolder 2"/>
          <p:cNvSpPr>
            <a:spLocks noGrp="1"/>
          </p:cNvSpPr>
          <p:nvPr>
            <p:ph/>
          </p:nvPr>
        </p:nvSpPr>
        <p:spPr>
          <a:xfrm>
            <a:off x="504000" y="1326600"/>
            <a:ext cx="9071640" cy="3288240"/>
          </a:xfrm>
          <a:prstGeom prst="rect">
            <a:avLst/>
          </a:prstGeom>
          <a:noFill/>
          <a:ln w="0">
            <a:noFill/>
          </a:ln>
        </p:spPr>
        <p:txBody>
          <a:bodyPr lIns="0" tIns="0" rIns="0" bIns="0" anchor="t">
            <a:normAutofit fontScale="69558" lnSpcReduction="10000"/>
          </a:bodyPr>
          <a:lstStyle/>
          <a:p>
            <a:pPr indent="0">
              <a:spcAft>
                <a:spcPts val="1060"/>
              </a:spcAft>
              <a:buNone/>
            </a:pPr>
            <a:r>
              <a:rPr lang="en-US" sz="2400" b="0" strike="noStrike" spc="-1">
                <a:solidFill>
                  <a:srgbClr val="000000"/>
                </a:solidFill>
                <a:latin typeface="Arial"/>
              </a:rPr>
              <a:t>The origins of FGM remain shrouded in mystery, with evidence suggesting its practice across continents for millennia. Theories posit links to cultural beliefs about purity, femininity, and societal control over female sexuality. Proponents often cite reasons like:</a:t>
            </a:r>
          </a:p>
          <a:p>
            <a:pPr indent="0">
              <a:spcAft>
                <a:spcPts val="1060"/>
              </a:spcAft>
              <a:buNone/>
            </a:pPr>
            <a:endParaRPr lang="en-US" sz="2400" b="0" strike="noStrike" spc="-1">
              <a:solidFill>
                <a:srgbClr val="000000"/>
              </a:solidFill>
              <a:latin typeface="Arial"/>
            </a:endParaRPr>
          </a:p>
          <a:p>
            <a:pPr indent="0">
              <a:spcAft>
                <a:spcPts val="1060"/>
              </a:spcAft>
              <a:buNone/>
            </a:pPr>
            <a:r>
              <a:rPr lang="en-US" sz="2400" b="0" strike="noStrike" spc="-1">
                <a:solidFill>
                  <a:srgbClr val="000000"/>
                </a:solidFill>
                <a:latin typeface="Arial"/>
              </a:rPr>
              <a:t>1.)Cultural Tradition:FGM can be seen as a rite of passage, marking a girl's transition to womanhood and ensuring her eligibility for marriage. </a:t>
            </a:r>
          </a:p>
          <a:p>
            <a:pPr indent="0">
              <a:spcAft>
                <a:spcPts val="1060"/>
              </a:spcAft>
              <a:buNone/>
            </a:pPr>
            <a:r>
              <a:rPr lang="en-US" sz="2400" b="0" strike="noStrike" spc="-1">
                <a:solidFill>
                  <a:srgbClr val="000000"/>
                </a:solidFill>
                <a:latin typeface="Arial"/>
              </a:rPr>
              <a:t>2.)Social Pressures: Community pressure and fear of social exclusion can drive families to continue the practice despite potential health risks.</a:t>
            </a:r>
          </a:p>
          <a:p>
            <a:pPr indent="0">
              <a:spcAft>
                <a:spcPts val="1060"/>
              </a:spcAft>
              <a:buNone/>
            </a:pPr>
            <a:r>
              <a:rPr lang="en-US" sz="2400" b="0" strike="noStrike" spc="-1">
                <a:solidFill>
                  <a:srgbClr val="000000"/>
                </a:solidFill>
                <a:latin typeface="Arial"/>
              </a:rPr>
              <a:t>3.)Religious Misinterpretations: Though no major religion endorses FGM, misinterpretations of religious texts are sometimes used to justify it.</a:t>
            </a:r>
          </a:p>
          <a:p>
            <a:pPr indent="0">
              <a:spcAft>
                <a:spcPts val="1060"/>
              </a:spcAft>
              <a:buNone/>
            </a:pPr>
            <a:r>
              <a:rPr lang="en-US" sz="2400" b="0" strike="noStrike" spc="-1">
                <a:solidFill>
                  <a:srgbClr val="000000"/>
                </a:solidFill>
                <a:latin typeface="Arial"/>
              </a:rPr>
              <a:t>4.)Economic Benefits:  In some cases, FGM is mistakenly believed to increase a girl's marriageability and dowry.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LETS JOIN HANDS TO END THE SCORGE</a:t>
            </a:r>
          </a:p>
        </p:txBody>
      </p:sp>
      <p:pic>
        <p:nvPicPr>
          <p:cNvPr id="129" name="Picture 128"/>
          <p:cNvPicPr/>
          <p:nvPr/>
        </p:nvPicPr>
        <p:blipFill>
          <a:blip r:embed="rId2"/>
          <a:stretch/>
        </p:blipFill>
        <p:spPr>
          <a:xfrm>
            <a:off x="2573640" y="1326600"/>
            <a:ext cx="4932000" cy="3288240"/>
          </a:xfrm>
          <a:prstGeom prst="rect">
            <a:avLst/>
          </a:prstGeom>
          <a:ln w="1800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LETS JOIN HANDS TO END THE SCORGE</a:t>
            </a:r>
          </a:p>
        </p:txBody>
      </p:sp>
      <p:sp>
        <p:nvSpPr>
          <p:cNvPr id="131"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Aft>
                <a:spcPts val="1060"/>
              </a:spcAft>
              <a:buNone/>
            </a:pPr>
            <a:r>
              <a:rPr lang="en-US" sz="2400" b="0" strike="noStrike" spc="-1">
                <a:solidFill>
                  <a:srgbClr val="000000"/>
                </a:solidFill>
                <a:latin typeface="Arial"/>
              </a:rPr>
              <a:t>The international community has made significant strides in combating FGM. Public awareness campaigns have increased and many countries have enacted laws against the practice. However, challenges remain: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LETS JOIN HANDS TO END THE SCORGE</a:t>
            </a:r>
          </a:p>
        </p:txBody>
      </p:sp>
      <p:pic>
        <p:nvPicPr>
          <p:cNvPr id="133" name="Picture 132"/>
          <p:cNvPicPr/>
          <p:nvPr/>
        </p:nvPicPr>
        <p:blipFill>
          <a:blip r:embed="rId2"/>
          <a:stretch/>
        </p:blipFill>
        <p:spPr>
          <a:xfrm>
            <a:off x="3395520" y="1326600"/>
            <a:ext cx="3288240" cy="3288240"/>
          </a:xfrm>
          <a:prstGeom prst="rect">
            <a:avLst/>
          </a:prstGeom>
          <a:ln w="1800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LETS JOIN HANDS TO END THE SCORGE</a:t>
            </a:r>
          </a:p>
        </p:txBody>
      </p:sp>
      <p:pic>
        <p:nvPicPr>
          <p:cNvPr id="135" name="Picture 134"/>
          <p:cNvPicPr/>
          <p:nvPr/>
        </p:nvPicPr>
        <p:blipFill>
          <a:blip r:embed="rId2"/>
          <a:stretch/>
        </p:blipFill>
        <p:spPr>
          <a:xfrm>
            <a:off x="2570760" y="1326600"/>
            <a:ext cx="4937400" cy="3288240"/>
          </a:xfrm>
          <a:prstGeom prst="rect">
            <a:avLst/>
          </a:prstGeom>
          <a:ln w="18000">
            <a:noFill/>
          </a:ln>
        </p:spPr>
      </p:pic>
    </p:spTree>
  </p:cSld>
  <p:clrMapOvr>
    <a:masterClrMapping/>
  </p:clrMapOvr>
</p:sld>
</file>

<file path=ppt/theme/theme1.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10</TotalTime>
  <Words>342</Words>
  <Application>Microsoft Office PowerPoint</Application>
  <PresentationFormat>Custom</PresentationFormat>
  <Paragraphs>18</Paragraphs>
  <Slides>8</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6" baseType="lpstr">
      <vt:lpstr>Arial</vt:lpstr>
      <vt:lpstr>Symbol</vt:lpstr>
      <vt:lpstr>Trebuchet MS</vt:lpstr>
      <vt:lpstr>Wingdings</vt:lpstr>
      <vt:lpstr>Wingdings 3</vt:lpstr>
      <vt:lpstr>Office Theme</vt:lpstr>
      <vt:lpstr>Facet</vt:lpstr>
      <vt:lpstr>Microsoft Word Document</vt:lpstr>
      <vt:lpstr>FEMALE GENITAL MUTILATION</vt:lpstr>
      <vt:lpstr>The Enduring Shadow: Female Genital Mutilation, Its Devastating Effects, and the Road to Eradication</vt:lpstr>
      <vt:lpstr>Lets Join Hands to Fight the Scorge</vt:lpstr>
      <vt:lpstr>PowerPoint Presentation</vt:lpstr>
      <vt:lpstr>LETS JOIN HANDS TO END THE SCORGE</vt:lpstr>
      <vt:lpstr>LETS JOIN HANDS TO END THE SCORGE</vt:lpstr>
      <vt:lpstr>LETS JOIN HANDS TO END THE SCORGE</vt:lpstr>
      <vt:lpstr>LETS JOIN HANDS TO END THE SCORGE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Beehive</dc:title>
  <dc:subject/>
  <dc:creator>BM</dc:creator>
  <dc:description/>
  <cp:lastModifiedBy>BM</cp:lastModifiedBy>
  <cp:revision>4</cp:revision>
  <dcterms:created xsi:type="dcterms:W3CDTF">2024-03-26T13:13:02Z</dcterms:created>
  <dcterms:modified xsi:type="dcterms:W3CDTF">2024-03-26T14:08:19Z</dcterms:modified>
  <dc:language>en-US</dc:language>
</cp:coreProperties>
</file>