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5081" y="1315974"/>
            <a:ext cx="17577836" cy="138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20202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73737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20202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20202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2382536"/>
            <a:ext cx="16256000" cy="1623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20202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1230" y="2250016"/>
            <a:ext cx="16385539" cy="4177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73737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shutupRohit/jeevan_data" TargetMode="Externa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12290" y="1417590"/>
            <a:ext cx="4006215" cy="552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450" spc="10" b="1">
                <a:solidFill>
                  <a:srgbClr val="FFFFFF"/>
                </a:solidFill>
                <a:latin typeface="Tahoma"/>
                <a:cs typeface="Tahoma"/>
              </a:rPr>
              <a:t>Apoorva</a:t>
            </a:r>
            <a:r>
              <a:rPr dirty="0" sz="3450" spc="-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50" spc="-100" b="1">
                <a:solidFill>
                  <a:srgbClr val="FFFFFF"/>
                </a:solidFill>
                <a:latin typeface="Tahoma"/>
                <a:cs typeface="Tahoma"/>
              </a:rPr>
              <a:t>Bhardwaj</a:t>
            </a:r>
            <a:endParaRPr sz="3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4823" y="3315671"/>
            <a:ext cx="2868930" cy="553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spc="-15" b="1">
                <a:solidFill>
                  <a:srgbClr val="FFFFFF"/>
                </a:solidFill>
                <a:latin typeface="Tahoma"/>
                <a:cs typeface="Tahoma"/>
              </a:rPr>
              <a:t>Mohd.</a:t>
            </a:r>
            <a:r>
              <a:rPr dirty="0" sz="3450" spc="-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50" spc="-50" b="1">
                <a:solidFill>
                  <a:srgbClr val="FFFFFF"/>
                </a:solidFill>
                <a:latin typeface="Tahoma"/>
                <a:cs typeface="Tahoma"/>
              </a:rPr>
              <a:t>Rehan</a:t>
            </a:r>
            <a:endParaRPr sz="34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4823" y="5266981"/>
            <a:ext cx="2570480" cy="553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spc="-1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50" spc="1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50" spc="-19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50" spc="-17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5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5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21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450" spc="-19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50" spc="-254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450" spc="-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50" spc="-2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94823" y="7218800"/>
            <a:ext cx="2676525" cy="553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spc="-9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50" spc="-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50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50" spc="1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50" spc="-19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5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11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450" spc="-19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50" spc="3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450" spc="-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50" spc="-8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345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87765" y="1615418"/>
            <a:ext cx="944244" cy="7700645"/>
            <a:chOff x="10687765" y="1615418"/>
            <a:chExt cx="944244" cy="7700645"/>
          </a:xfrm>
        </p:grpSpPr>
        <p:sp>
          <p:nvSpPr>
            <p:cNvPr id="8" name="object 8"/>
            <p:cNvSpPr/>
            <p:nvPr/>
          </p:nvSpPr>
          <p:spPr>
            <a:xfrm>
              <a:off x="10722323" y="1648755"/>
              <a:ext cx="876300" cy="17780"/>
            </a:xfrm>
            <a:custGeom>
              <a:avLst/>
              <a:gdLst/>
              <a:ahLst/>
              <a:cxnLst/>
              <a:rect l="l" t="t" r="r" b="b"/>
              <a:pathLst>
                <a:path w="876300" h="17780">
                  <a:moveTo>
                    <a:pt x="0" y="0"/>
                  </a:moveTo>
                  <a:lnTo>
                    <a:pt x="876250" y="17292"/>
                  </a:lnTo>
                </a:path>
              </a:pathLst>
            </a:custGeom>
            <a:ln w="666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721102" y="3639172"/>
              <a:ext cx="876935" cy="0"/>
            </a:xfrm>
            <a:custGeom>
              <a:avLst/>
              <a:gdLst/>
              <a:ahLst/>
              <a:cxnLst/>
              <a:rect l="l" t="t" r="r" b="b"/>
              <a:pathLst>
                <a:path w="876934" h="0">
                  <a:moveTo>
                    <a:pt x="0" y="0"/>
                  </a:moveTo>
                  <a:lnTo>
                    <a:pt x="876437" y="0"/>
                  </a:lnTo>
                </a:path>
              </a:pathLst>
            </a:custGeom>
            <a:ln w="666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721102" y="5519439"/>
              <a:ext cx="876935" cy="4445"/>
            </a:xfrm>
            <a:custGeom>
              <a:avLst/>
              <a:gdLst/>
              <a:ahLst/>
              <a:cxnLst/>
              <a:rect l="l" t="t" r="r" b="b"/>
              <a:pathLst>
                <a:path w="876934" h="4445">
                  <a:moveTo>
                    <a:pt x="0" y="4368"/>
                  </a:moveTo>
                  <a:lnTo>
                    <a:pt x="876366" y="0"/>
                  </a:lnTo>
                </a:path>
              </a:pathLst>
            </a:custGeom>
            <a:ln w="666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719770" y="7281443"/>
              <a:ext cx="876935" cy="0"/>
            </a:xfrm>
            <a:custGeom>
              <a:avLst/>
              <a:gdLst/>
              <a:ahLst/>
              <a:cxnLst/>
              <a:rect l="l" t="t" r="r" b="b"/>
              <a:pathLst>
                <a:path w="876934" h="0">
                  <a:moveTo>
                    <a:pt x="0" y="0"/>
                  </a:moveTo>
                  <a:lnTo>
                    <a:pt x="876429" y="0"/>
                  </a:lnTo>
                </a:path>
              </a:pathLst>
            </a:custGeom>
            <a:ln w="666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718501" y="9282633"/>
              <a:ext cx="876935" cy="0"/>
            </a:xfrm>
            <a:custGeom>
              <a:avLst/>
              <a:gdLst/>
              <a:ahLst/>
              <a:cxnLst/>
              <a:rect l="l" t="t" r="r" b="b"/>
              <a:pathLst>
                <a:path w="876934" h="0">
                  <a:moveTo>
                    <a:pt x="0" y="0"/>
                  </a:moveTo>
                  <a:lnTo>
                    <a:pt x="876359" y="0"/>
                  </a:lnTo>
                </a:path>
              </a:pathLst>
            </a:custGeom>
            <a:ln w="666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2194823" y="9126378"/>
            <a:ext cx="4001770" cy="553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spc="-9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50" spc="-17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50" spc="-254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450" spc="-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50" spc="-20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50" spc="1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50" spc="-19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50" spc="-18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5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11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450" spc="1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5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50" spc="2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50" spc="-195">
                <a:solidFill>
                  <a:srgbClr val="FFFFFF"/>
                </a:solidFill>
                <a:latin typeface="Verdana"/>
                <a:cs typeface="Verdana"/>
              </a:rPr>
              <a:t>hh</a:t>
            </a:r>
            <a:r>
              <a:rPr dirty="0" sz="3450" spc="-8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68571" y="1019841"/>
            <a:ext cx="6748145" cy="2680970"/>
          </a:xfrm>
          <a:prstGeom prst="rect"/>
        </p:spPr>
        <p:txBody>
          <a:bodyPr wrap="square" lIns="0" tIns="394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5"/>
              </a:spcBef>
            </a:pPr>
            <a:r>
              <a:rPr dirty="0" sz="8900" spc="-200">
                <a:solidFill>
                  <a:srgbClr val="FFFFFF"/>
                </a:solidFill>
              </a:rPr>
              <a:t>Jeevan.Data</a:t>
            </a:r>
            <a:endParaRPr sz="8900"/>
          </a:p>
          <a:p>
            <a:pPr marL="518795">
              <a:lnSpc>
                <a:spcPct val="100000"/>
              </a:lnSpc>
              <a:spcBef>
                <a:spcPts val="1585"/>
              </a:spcBef>
            </a:pPr>
            <a:r>
              <a:rPr dirty="0" sz="4700" spc="80">
                <a:solidFill>
                  <a:srgbClr val="FFFFFF"/>
                </a:solidFill>
              </a:rPr>
              <a:t>Medical</a:t>
            </a:r>
            <a:r>
              <a:rPr dirty="0" sz="4700" spc="-155">
                <a:solidFill>
                  <a:srgbClr val="FFFFFF"/>
                </a:solidFill>
              </a:rPr>
              <a:t> </a:t>
            </a:r>
            <a:r>
              <a:rPr dirty="0" sz="4700" spc="20">
                <a:solidFill>
                  <a:srgbClr val="FFFFFF"/>
                </a:solidFill>
              </a:rPr>
              <a:t>Assistant</a:t>
            </a:r>
            <a:endParaRPr sz="4700"/>
          </a:p>
        </p:txBody>
      </p:sp>
      <p:sp>
        <p:nvSpPr>
          <p:cNvPr id="15" name="object 15"/>
          <p:cNvSpPr txBox="1"/>
          <p:nvPr/>
        </p:nvSpPr>
        <p:spPr>
          <a:xfrm>
            <a:off x="2260520" y="7202378"/>
            <a:ext cx="3853815" cy="182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799"/>
              </a:lnSpc>
              <a:spcBef>
                <a:spcPts val="100"/>
              </a:spcBef>
            </a:pPr>
            <a:r>
              <a:rPr dirty="0" sz="3400" spc="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10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400" spc="-855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3400" spc="-25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254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10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9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-110">
                <a:solidFill>
                  <a:srgbClr val="FFFFFF"/>
                </a:solidFill>
                <a:latin typeface="Verdana"/>
                <a:cs typeface="Verdana"/>
              </a:rPr>
              <a:t>tt  </a:t>
            </a:r>
            <a:r>
              <a:rPr dirty="0" sz="3400" spc="5">
                <a:solidFill>
                  <a:srgbClr val="FFFFFF"/>
                </a:solidFill>
                <a:latin typeface="Verdana"/>
                <a:cs typeface="Verdana"/>
              </a:rPr>
              <a:t>Hackfest</a:t>
            </a:r>
            <a:endParaRPr sz="3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3400" spc="-580">
                <a:solidFill>
                  <a:srgbClr val="FFFFFF"/>
                </a:solidFill>
                <a:latin typeface="Verdana"/>
                <a:cs typeface="Verdana"/>
              </a:rPr>
              <a:t>II</a:t>
            </a:r>
            <a:r>
              <a:rPr dirty="0" sz="3400" spc="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535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3400" spc="-58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18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400" spc="-535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dirty="0" sz="34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20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699" y="3480041"/>
            <a:ext cx="142875" cy="142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35378" rIns="0" bIns="0" rtlCol="0" vert="horz">
            <a:spAutoFit/>
          </a:bodyPr>
          <a:lstStyle/>
          <a:p>
            <a:pPr marL="810895" marR="372745">
              <a:lnSpc>
                <a:spcPct val="115799"/>
              </a:lnSpc>
              <a:spcBef>
                <a:spcPts val="100"/>
              </a:spcBef>
            </a:pPr>
            <a:r>
              <a:rPr dirty="0" spc="-35"/>
              <a:t>Inclusion</a:t>
            </a:r>
            <a:r>
              <a:rPr dirty="0" spc="-110"/>
              <a:t> </a:t>
            </a:r>
            <a:r>
              <a:rPr dirty="0" spc="85"/>
              <a:t>of</a:t>
            </a:r>
            <a:r>
              <a:rPr dirty="0" spc="-110"/>
              <a:t> </a:t>
            </a:r>
            <a:r>
              <a:rPr dirty="0" spc="-15"/>
              <a:t>more</a:t>
            </a:r>
            <a:r>
              <a:rPr dirty="0" spc="-105"/>
              <a:t> </a:t>
            </a:r>
            <a:r>
              <a:rPr dirty="0" spc="105"/>
              <a:t>diseases</a:t>
            </a:r>
            <a:r>
              <a:rPr dirty="0" spc="-110"/>
              <a:t> </a:t>
            </a:r>
            <a:r>
              <a:rPr dirty="0"/>
              <a:t>which</a:t>
            </a:r>
            <a:r>
              <a:rPr dirty="0" spc="-105"/>
              <a:t> </a:t>
            </a:r>
            <a:r>
              <a:rPr dirty="0" spc="40"/>
              <a:t>can</a:t>
            </a:r>
            <a:r>
              <a:rPr dirty="0" spc="-110"/>
              <a:t> </a:t>
            </a:r>
            <a:r>
              <a:rPr dirty="0" spc="105"/>
              <a:t>be</a:t>
            </a:r>
            <a:r>
              <a:rPr dirty="0" spc="-105"/>
              <a:t> </a:t>
            </a:r>
            <a:r>
              <a:rPr dirty="0" spc="60"/>
              <a:t>diagnosed</a:t>
            </a:r>
            <a:r>
              <a:rPr dirty="0" spc="-110"/>
              <a:t> </a:t>
            </a:r>
            <a:r>
              <a:rPr dirty="0" spc="-25"/>
              <a:t>using</a:t>
            </a:r>
            <a:r>
              <a:rPr dirty="0" spc="-105"/>
              <a:t> </a:t>
            </a:r>
            <a:r>
              <a:rPr dirty="0" spc="75"/>
              <a:t>ML</a:t>
            </a:r>
            <a:r>
              <a:rPr dirty="0" spc="-110"/>
              <a:t> </a:t>
            </a:r>
            <a:r>
              <a:rPr dirty="0" spc="10"/>
              <a:t>models. </a:t>
            </a:r>
            <a:r>
              <a:rPr dirty="0" spc="-1180"/>
              <a:t> </a:t>
            </a:r>
            <a:r>
              <a:rPr dirty="0" spc="75"/>
              <a:t>Video</a:t>
            </a:r>
            <a:r>
              <a:rPr dirty="0" spc="-114"/>
              <a:t> </a:t>
            </a:r>
            <a:r>
              <a:rPr dirty="0" spc="100"/>
              <a:t>call</a:t>
            </a:r>
            <a:r>
              <a:rPr dirty="0" spc="-110"/>
              <a:t> </a:t>
            </a:r>
            <a:r>
              <a:rPr dirty="0" spc="10"/>
              <a:t>facility</a:t>
            </a:r>
            <a:r>
              <a:rPr dirty="0" spc="-110"/>
              <a:t> </a:t>
            </a:r>
            <a:r>
              <a:rPr dirty="0" spc="-70"/>
              <a:t>with</a:t>
            </a:r>
            <a:r>
              <a:rPr dirty="0" spc="-110"/>
              <a:t> </a:t>
            </a:r>
            <a:r>
              <a:rPr dirty="0" spc="100"/>
              <a:t>doctors</a:t>
            </a:r>
            <a:r>
              <a:rPr dirty="0" spc="-110"/>
              <a:t> </a:t>
            </a:r>
            <a:r>
              <a:rPr dirty="0" spc="-40"/>
              <a:t>and</a:t>
            </a:r>
            <a:r>
              <a:rPr dirty="0" spc="-110"/>
              <a:t> </a:t>
            </a:r>
            <a:r>
              <a:rPr dirty="0" spc="40"/>
              <a:t>experts</a:t>
            </a:r>
          </a:p>
          <a:p>
            <a:pPr marL="810895" marR="5080">
              <a:lnSpc>
                <a:spcPct val="115799"/>
              </a:lnSpc>
            </a:pPr>
            <a:r>
              <a:rPr dirty="0" spc="120"/>
              <a:t>To </a:t>
            </a:r>
            <a:r>
              <a:rPr dirty="0" spc="-40"/>
              <a:t>make </a:t>
            </a:r>
            <a:r>
              <a:rPr dirty="0" spc="-20"/>
              <a:t>the </a:t>
            </a:r>
            <a:r>
              <a:rPr dirty="0" spc="25"/>
              <a:t>project </a:t>
            </a:r>
            <a:r>
              <a:rPr dirty="0" spc="-15"/>
              <a:t>more </a:t>
            </a:r>
            <a:r>
              <a:rPr dirty="0" spc="-30"/>
              <a:t>visual/hearing </a:t>
            </a:r>
            <a:r>
              <a:rPr dirty="0" spc="-55"/>
              <a:t>impaired-friendly. </a:t>
            </a:r>
            <a:r>
              <a:rPr dirty="0" spc="-50"/>
              <a:t> </a:t>
            </a:r>
            <a:r>
              <a:rPr dirty="0" spc="35"/>
              <a:t>Collaboration</a:t>
            </a:r>
            <a:r>
              <a:rPr dirty="0" spc="-105"/>
              <a:t> </a:t>
            </a:r>
            <a:r>
              <a:rPr dirty="0" spc="-70"/>
              <a:t>with</a:t>
            </a:r>
            <a:r>
              <a:rPr dirty="0" spc="-100"/>
              <a:t> </a:t>
            </a:r>
            <a:r>
              <a:rPr dirty="0" spc="-20"/>
              <a:t>the</a:t>
            </a:r>
            <a:r>
              <a:rPr dirty="0" spc="-105"/>
              <a:t> </a:t>
            </a:r>
            <a:r>
              <a:rPr dirty="0" spc="-30"/>
              <a:t>government</a:t>
            </a:r>
            <a:r>
              <a:rPr dirty="0" spc="-100"/>
              <a:t> </a:t>
            </a:r>
            <a:r>
              <a:rPr dirty="0" spc="30"/>
              <a:t>to</a:t>
            </a:r>
            <a:r>
              <a:rPr dirty="0" spc="-105"/>
              <a:t> </a:t>
            </a:r>
            <a:r>
              <a:rPr dirty="0" spc="5"/>
              <a:t>digitize</a:t>
            </a:r>
            <a:r>
              <a:rPr dirty="0" spc="-100"/>
              <a:t> </a:t>
            </a:r>
            <a:r>
              <a:rPr dirty="0" spc="20"/>
              <a:t>all</a:t>
            </a:r>
            <a:r>
              <a:rPr dirty="0" spc="-105"/>
              <a:t> </a:t>
            </a:r>
            <a:r>
              <a:rPr dirty="0" spc="85"/>
              <a:t>of</a:t>
            </a:r>
            <a:r>
              <a:rPr dirty="0" spc="-100"/>
              <a:t> </a:t>
            </a:r>
            <a:r>
              <a:rPr dirty="0" spc="-20"/>
              <a:t>the</a:t>
            </a:r>
            <a:r>
              <a:rPr dirty="0" spc="-105"/>
              <a:t> </a:t>
            </a:r>
            <a:r>
              <a:rPr dirty="0" spc="45"/>
              <a:t>medical</a:t>
            </a:r>
            <a:r>
              <a:rPr dirty="0" spc="-100"/>
              <a:t> </a:t>
            </a:r>
            <a:r>
              <a:rPr dirty="0" spc="85"/>
              <a:t>records </a:t>
            </a:r>
            <a:r>
              <a:rPr dirty="0" spc="-1185"/>
              <a:t> </a:t>
            </a:r>
            <a:r>
              <a:rPr dirty="0" spc="-15"/>
              <a:t>present.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699" y="4080116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699" y="4680191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699" y="5280266"/>
            <a:ext cx="142875" cy="142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920756"/>
            <a:ext cx="13360400" cy="2006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6000" spc="10"/>
              <a:t>What</a:t>
            </a:r>
            <a:r>
              <a:rPr dirty="0" sz="6000" spc="-160"/>
              <a:t> </a:t>
            </a:r>
            <a:r>
              <a:rPr dirty="0" sz="6000" spc="145"/>
              <a:t>do</a:t>
            </a:r>
            <a:r>
              <a:rPr dirty="0" sz="6000" spc="-155"/>
              <a:t> </a:t>
            </a:r>
            <a:r>
              <a:rPr dirty="0" sz="6000"/>
              <a:t>we</a:t>
            </a:r>
            <a:r>
              <a:rPr dirty="0" sz="6000" spc="-155"/>
              <a:t> </a:t>
            </a:r>
            <a:r>
              <a:rPr dirty="0" sz="6000" spc="-45"/>
              <a:t>plan</a:t>
            </a:r>
            <a:r>
              <a:rPr dirty="0" sz="6000" spc="-155"/>
              <a:t> </a:t>
            </a:r>
            <a:r>
              <a:rPr dirty="0" sz="6000" spc="5"/>
              <a:t>to</a:t>
            </a:r>
            <a:r>
              <a:rPr dirty="0" sz="6000" spc="-155"/>
              <a:t> </a:t>
            </a:r>
            <a:r>
              <a:rPr dirty="0" sz="6000" spc="-90"/>
              <a:t>add/improve</a:t>
            </a:r>
            <a:r>
              <a:rPr dirty="0" sz="6000" spc="-155"/>
              <a:t> </a:t>
            </a:r>
            <a:r>
              <a:rPr dirty="0" sz="6000" spc="-240"/>
              <a:t>in </a:t>
            </a:r>
            <a:r>
              <a:rPr dirty="0" sz="6000" spc="-1750"/>
              <a:t> </a:t>
            </a:r>
            <a:r>
              <a:rPr dirty="0" sz="6000" spc="-110"/>
              <a:t>future?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2382536"/>
            <a:ext cx="12117705" cy="1623060"/>
          </a:xfrm>
          <a:prstGeom prst="rect"/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pc="5"/>
              <a:t>Repository</a:t>
            </a:r>
            <a:r>
              <a:rPr dirty="0" spc="-155"/>
              <a:t> </a:t>
            </a:r>
            <a:r>
              <a:rPr dirty="0" spc="-190"/>
              <a:t>Link-</a:t>
            </a:r>
          </a:p>
          <a:p>
            <a:pPr marL="168910">
              <a:lnSpc>
                <a:spcPct val="100000"/>
              </a:lnSpc>
              <a:spcBef>
                <a:spcPts val="484"/>
              </a:spcBef>
            </a:pPr>
            <a:r>
              <a:rPr dirty="0" sz="4400" spc="-150" b="0">
                <a:latin typeface="Verdana"/>
                <a:cs typeface="Verdana"/>
                <a:hlinkClick r:id="rId2"/>
              </a:rPr>
              <a:t>https://github.com/shutupRohit/jeevan_data</a:t>
            </a:r>
            <a:endParaRPr sz="4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060000">
            <a:off x="4743148" y="2829198"/>
            <a:ext cx="8267736" cy="273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545"/>
              </a:lnSpc>
            </a:pPr>
            <a:r>
              <a:rPr dirty="0" baseline="-1933" sz="32325" spc="-10147" i="1">
                <a:solidFill>
                  <a:srgbClr val="F5F2E3"/>
                </a:solidFill>
                <a:latin typeface="Verdana"/>
                <a:cs typeface="Verdana"/>
              </a:rPr>
              <a:t>T</a:t>
            </a:r>
            <a:r>
              <a:rPr dirty="0" baseline="-1417" sz="32325" spc="-10147" i="1">
                <a:solidFill>
                  <a:srgbClr val="F5F2E3"/>
                </a:solidFill>
                <a:latin typeface="Verdana"/>
                <a:cs typeface="Verdana"/>
              </a:rPr>
              <a:t>h</a:t>
            </a:r>
            <a:r>
              <a:rPr dirty="0" sz="21550" spc="-6765" i="1">
                <a:solidFill>
                  <a:srgbClr val="F5F2E3"/>
                </a:solidFill>
                <a:latin typeface="Verdana"/>
                <a:cs typeface="Verdana"/>
              </a:rPr>
              <a:t>a</a:t>
            </a:r>
            <a:r>
              <a:rPr dirty="0" sz="21550" spc="-6765" i="1">
                <a:solidFill>
                  <a:srgbClr val="F5F2E3"/>
                </a:solidFill>
                <a:latin typeface="Verdana"/>
                <a:cs typeface="Verdana"/>
              </a:rPr>
              <a:t>n</a:t>
            </a:r>
            <a:r>
              <a:rPr dirty="0" baseline="-3738" sz="32325" spc="-10147" i="1">
                <a:solidFill>
                  <a:srgbClr val="FD6154"/>
                </a:solidFill>
                <a:latin typeface="Verdana"/>
                <a:cs typeface="Verdana"/>
              </a:rPr>
              <a:t>n</a:t>
            </a:r>
            <a:r>
              <a:rPr dirty="0" baseline="-6960" sz="32325" spc="-10147" i="1">
                <a:solidFill>
                  <a:srgbClr val="FD6154"/>
                </a:solidFill>
                <a:latin typeface="Verdana"/>
                <a:cs typeface="Verdana"/>
              </a:rPr>
              <a:t>n</a:t>
            </a:r>
            <a:r>
              <a:rPr dirty="0" sz="21550" spc="-6765" i="1">
                <a:solidFill>
                  <a:srgbClr val="F5F2E3"/>
                </a:solidFill>
                <a:latin typeface="Verdana"/>
                <a:cs typeface="Verdana"/>
              </a:rPr>
              <a:t>k</a:t>
            </a:r>
            <a:r>
              <a:rPr dirty="0" baseline="-3222" sz="32325" spc="-10147" i="1">
                <a:solidFill>
                  <a:srgbClr val="FD6154"/>
                </a:solidFill>
                <a:latin typeface="Verdana"/>
                <a:cs typeface="Verdana"/>
              </a:rPr>
              <a:t>k</a:t>
            </a:r>
            <a:r>
              <a:rPr dirty="0" baseline="-6573" sz="32325" spc="-10147" i="1">
                <a:solidFill>
                  <a:srgbClr val="FD6154"/>
                </a:solidFill>
                <a:latin typeface="Verdana"/>
                <a:cs typeface="Verdana"/>
              </a:rPr>
              <a:t>k</a:t>
            </a:r>
            <a:endParaRPr baseline="-6573" sz="32325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 rot="21120000">
            <a:off x="6539493" y="5415055"/>
            <a:ext cx="5991380" cy="2463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90"/>
              </a:lnSpc>
            </a:pPr>
            <a:r>
              <a:rPr dirty="0" sz="19400" spc="-5240" i="1">
                <a:solidFill>
                  <a:srgbClr val="F5F2E3"/>
                </a:solidFill>
                <a:latin typeface="Verdana"/>
                <a:cs typeface="Verdana"/>
              </a:rPr>
              <a:t>y</a:t>
            </a:r>
            <a:r>
              <a:rPr dirty="0" sz="19400" spc="-5240" i="1">
                <a:solidFill>
                  <a:srgbClr val="F5F2E3"/>
                </a:solidFill>
                <a:latin typeface="Verdana"/>
                <a:cs typeface="Verdana"/>
              </a:rPr>
              <a:t>o</a:t>
            </a:r>
            <a:r>
              <a:rPr dirty="0" sz="19400" spc="-5240" i="1">
                <a:solidFill>
                  <a:srgbClr val="F5F2E3"/>
                </a:solidFill>
                <a:latin typeface="Verdana"/>
                <a:cs typeface="Verdana"/>
              </a:rPr>
              <a:t>u</a:t>
            </a:r>
            <a:r>
              <a:rPr dirty="0" baseline="-3579" sz="29100" spc="-7859" i="1">
                <a:solidFill>
                  <a:srgbClr val="FD6154"/>
                </a:solidFill>
                <a:latin typeface="Verdana"/>
                <a:cs typeface="Verdana"/>
              </a:rPr>
              <a:t>u</a:t>
            </a:r>
            <a:r>
              <a:rPr dirty="0" baseline="-6872" sz="29100" spc="-7859" i="1">
                <a:solidFill>
                  <a:srgbClr val="FD6154"/>
                </a:solidFill>
                <a:latin typeface="Verdana"/>
                <a:cs typeface="Verdana"/>
              </a:rPr>
              <a:t>u</a:t>
            </a:r>
            <a:r>
              <a:rPr dirty="0" sz="19400" spc="-5240" i="1">
                <a:solidFill>
                  <a:srgbClr val="F5F2E3"/>
                </a:solidFill>
                <a:latin typeface="Verdana"/>
                <a:cs typeface="Verdana"/>
              </a:rPr>
              <a:t>!</a:t>
            </a:r>
            <a:r>
              <a:rPr dirty="0" baseline="-3293" sz="29100" spc="-7859" i="1">
                <a:solidFill>
                  <a:srgbClr val="FD6154"/>
                </a:solidFill>
                <a:latin typeface="Verdana"/>
                <a:cs typeface="Verdana"/>
              </a:rPr>
              <a:t>!</a:t>
            </a:r>
            <a:r>
              <a:rPr dirty="0" baseline="-6586" sz="29100" spc="-7859" i="1">
                <a:solidFill>
                  <a:srgbClr val="FD6154"/>
                </a:solidFill>
                <a:latin typeface="Verdana"/>
                <a:cs typeface="Verdana"/>
              </a:rPr>
              <a:t>!</a:t>
            </a:r>
            <a:endParaRPr baseline="-6586" sz="29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081" y="1315974"/>
            <a:ext cx="5316220" cy="138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900" spc="43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8900" spc="-300" b="1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8900" spc="40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8900" spc="-39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8900" spc="-300" b="1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8900" spc="-39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8900" spc="40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8900" spc="-415" b="1">
                <a:solidFill>
                  <a:srgbClr val="FFFFFF"/>
                </a:solidFill>
                <a:latin typeface="Tahoma"/>
                <a:cs typeface="Tahoma"/>
              </a:rPr>
              <a:t>w</a:t>
            </a:r>
            <a:endParaRPr sz="89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088" y="4077196"/>
            <a:ext cx="15827375" cy="1797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dirty="0" sz="5400" spc="1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5400" spc="-3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5400" spc="1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400" spc="-3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-4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54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400" spc="-26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400" spc="-3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5400" spc="-3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17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5400" spc="5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5400" spc="-63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5400" spc="1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400" spc="43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5400" spc="-18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5400" spc="-26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400" spc="-39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5400" spc="1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400" spc="-3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17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5400" spc="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5400" spc="-3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17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5400" spc="-3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5400" spc="-3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5400" spc="-3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-3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54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400" spc="43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5400" spc="-204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5400" spc="-3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-26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400" spc="1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5400" spc="-3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-18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5400" spc="17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5400" spc="-3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-4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54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400" spc="-204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5400" spc="1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400" spc="-3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-18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5400" spc="-3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5400" spc="13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5400" spc="-60">
                <a:solidFill>
                  <a:srgbClr val="FFFFFF"/>
                </a:solidFill>
                <a:latin typeface="Verdana"/>
                <a:cs typeface="Verdana"/>
              </a:rPr>
              <a:t>healthcare</a:t>
            </a:r>
            <a:r>
              <a:rPr dirty="0" sz="5400" spc="-3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75">
                <a:solidFill>
                  <a:srgbClr val="FFFFFF"/>
                </a:solidFill>
                <a:latin typeface="Verdana"/>
                <a:cs typeface="Verdana"/>
              </a:rPr>
              <a:t>sector</a:t>
            </a:r>
            <a:r>
              <a:rPr dirty="0" sz="5400" spc="-3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-10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dirty="0" sz="5400" spc="-3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-60">
                <a:solidFill>
                  <a:srgbClr val="FFFFFF"/>
                </a:solidFill>
                <a:latin typeface="Verdana"/>
                <a:cs typeface="Verdana"/>
              </a:rPr>
              <a:t>organized</a:t>
            </a:r>
            <a:r>
              <a:rPr dirty="0" sz="5400" spc="-3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-13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5400" spc="-3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-90">
                <a:solidFill>
                  <a:srgbClr val="FFFFFF"/>
                </a:solidFill>
                <a:latin typeface="Verdana"/>
                <a:cs typeface="Verdana"/>
              </a:rPr>
              <a:t>efficient.</a:t>
            </a:r>
            <a:endParaRPr sz="5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734" y="2436229"/>
              <a:ext cx="219075" cy="2190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734" y="5615625"/>
              <a:ext cx="219075" cy="21907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4520" y="2031729"/>
            <a:ext cx="15180944" cy="663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90930">
              <a:lnSpc>
                <a:spcPct val="108200"/>
              </a:lnSpc>
              <a:spcBef>
                <a:spcPts val="95"/>
              </a:spcBef>
            </a:pPr>
            <a:r>
              <a:rPr dirty="0" sz="5200" spc="-200">
                <a:solidFill>
                  <a:srgbClr val="FFFFFF"/>
                </a:solidFill>
                <a:latin typeface="Verdana"/>
                <a:cs typeface="Verdana"/>
              </a:rPr>
              <a:t>Jeevan.Data </a:t>
            </a:r>
            <a:r>
              <a:rPr dirty="0" sz="5200" spc="-40">
                <a:solidFill>
                  <a:srgbClr val="FFFFFF"/>
                </a:solidFill>
                <a:latin typeface="Verdana"/>
                <a:cs typeface="Verdana"/>
              </a:rPr>
              <a:t>plans </a:t>
            </a:r>
            <a:r>
              <a:rPr dirty="0" sz="5200" spc="-5">
                <a:solidFill>
                  <a:srgbClr val="FFFFFF"/>
                </a:solidFill>
                <a:latin typeface="Verdana"/>
                <a:cs typeface="Verdana"/>
              </a:rPr>
              <a:t>to enable </a:t>
            </a:r>
            <a:r>
              <a:rPr dirty="0" sz="5200" spc="-125">
                <a:solidFill>
                  <a:srgbClr val="FFFFFF"/>
                </a:solidFill>
                <a:latin typeface="Verdana"/>
                <a:cs typeface="Verdana"/>
              </a:rPr>
              <a:t>digitization </a:t>
            </a:r>
            <a:r>
              <a:rPr dirty="0" sz="5200" spc="8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52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200" spc="-39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5200" spc="1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200" spc="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5200" spc="-2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200" spc="41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52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200" spc="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52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200" spc="-3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5200" spc="1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200" spc="41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5200" spc="1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5200" spc="-3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5200" spc="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5200" spc="1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52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200" spc="-1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5200" spc="-30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5200" spc="-29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5200" spc="1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52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200" spc="-39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52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200" spc="-204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5200" spc="-2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200" spc="-3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5200" spc="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52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200" spc="-18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5200" spc="-30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5200" spc="1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2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200" spc="-30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5200" spc="1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2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200" spc="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5200" spc="-1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5200" spc="-30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5200" spc="41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52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200" spc="-3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5200" spc="12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5200" spc="1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5200" spc="1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200" spc="41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5200" spc="-18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5200" spc="1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5200" spc="-3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52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200" spc="-39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5200" spc="1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5200" spc="-3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5200" spc="1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2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200" spc="1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5200" spc="-3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5200" spc="5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52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200" spc="-3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5200" spc="-2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200" spc="3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5200" spc="1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200" spc="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5200" spc="-65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5200">
              <a:latin typeface="Verdana"/>
              <a:cs typeface="Verdana"/>
            </a:endParaRPr>
          </a:p>
          <a:p>
            <a:pPr marL="12700" marR="5080" indent="184785">
              <a:lnSpc>
                <a:spcPct val="108200"/>
              </a:lnSpc>
              <a:spcBef>
                <a:spcPts val="4785"/>
              </a:spcBef>
            </a:pPr>
            <a:r>
              <a:rPr dirty="0" sz="5200" spc="-53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dirty="0" sz="5200" spc="-150">
                <a:solidFill>
                  <a:srgbClr val="FFFFFF"/>
                </a:solidFill>
                <a:latin typeface="Verdana"/>
                <a:cs typeface="Verdana"/>
              </a:rPr>
              <a:t>aims </a:t>
            </a:r>
            <a:r>
              <a:rPr dirty="0" sz="5200" spc="-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5200" spc="-110">
                <a:solidFill>
                  <a:srgbClr val="FFFFFF"/>
                </a:solidFill>
                <a:latin typeface="Verdana"/>
                <a:cs typeface="Verdana"/>
              </a:rPr>
              <a:t>shift </a:t>
            </a:r>
            <a:r>
              <a:rPr dirty="0" sz="5200" spc="-305">
                <a:solidFill>
                  <a:srgbClr val="FFFFFF"/>
                </a:solidFill>
                <a:latin typeface="Verdana"/>
                <a:cs typeface="Verdana"/>
              </a:rPr>
              <a:t>Indian </a:t>
            </a:r>
            <a:r>
              <a:rPr dirty="0" sz="5200" spc="-80">
                <a:solidFill>
                  <a:srgbClr val="FFFFFF"/>
                </a:solidFill>
                <a:latin typeface="Verdana"/>
                <a:cs typeface="Verdana"/>
              </a:rPr>
              <a:t>patients </a:t>
            </a:r>
            <a:r>
              <a:rPr dirty="0" sz="5200" spc="-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5200" spc="-130">
                <a:solidFill>
                  <a:srgbClr val="FFFFFF"/>
                </a:solidFill>
                <a:latin typeface="Verdana"/>
                <a:cs typeface="Verdana"/>
              </a:rPr>
              <a:t>preventive </a:t>
            </a:r>
            <a:r>
              <a:rPr dirty="0" sz="52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200" spc="-30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5200" spc="1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2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200" spc="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5200" spc="-18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5200" spc="-30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5200" spc="41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52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200" spc="-3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5200" spc="1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2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200" spc="-29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5200" spc="1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5200" spc="-2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200" spc="-3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5200" spc="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52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200" spc="-38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52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200" spc="-3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5200" spc="-2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200" spc="1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5200" spc="-29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5200" spc="1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52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200" spc="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200" spc="-88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200" spc="-575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5200" spc="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52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200" spc="1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5200" spc="1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200" spc="5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52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2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200" spc="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5200" spc="5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5200" spc="1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5200" spc="-3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5200" spc="-2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200" spc="-1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5200" spc="-30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5200" spc="-39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5200" spc="145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520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5200" spc="-30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5200" spc="-2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200" spc="41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5200" spc="-29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52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2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200" spc="-3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5200" spc="1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2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2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200" spc="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5200" spc="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5200" spc="1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2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200" spc="-18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5200" spc="1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52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200" spc="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5200" spc="-3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5200" spc="1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200" spc="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5200" spc="-2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200" spc="41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5200" spc="-1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52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200" spc="-38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52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200" spc="-3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5200" spc="-2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200" spc="1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5200" spc="-29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5200" spc="1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52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200" spc="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5200" spc="-2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200" spc="1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5200" spc="1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2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200" spc="1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5200" spc="1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200" spc="1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52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200" spc="-2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200" spc="-30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52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200" spc="-2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200" spc="-1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5200" spc="145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5200" spc="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5200" spc="-3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5200" spc="1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200" spc="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5200" spc="-2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200" spc="-39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5200" spc="-2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200" spc="-3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52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200" spc="-3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5200" spc="-22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520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200" spc="1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5200" spc="-18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52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200" spc="5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5200" spc="1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200" spc="1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5200" spc="-65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5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720" y="2128487"/>
            <a:ext cx="15698469" cy="48964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150" spc="105" b="1">
                <a:solidFill>
                  <a:srgbClr val="737373"/>
                </a:solidFill>
                <a:latin typeface="Tahoma"/>
                <a:cs typeface="Tahoma"/>
              </a:rPr>
              <a:t>Accurate</a:t>
            </a:r>
            <a:r>
              <a:rPr dirty="0" sz="3150" spc="40" b="1">
                <a:solidFill>
                  <a:srgbClr val="737373"/>
                </a:solidFill>
                <a:latin typeface="Tahoma"/>
                <a:cs typeface="Tahoma"/>
              </a:rPr>
              <a:t> </a:t>
            </a:r>
            <a:r>
              <a:rPr dirty="0" sz="3150" spc="5" b="1">
                <a:solidFill>
                  <a:srgbClr val="737373"/>
                </a:solidFill>
                <a:latin typeface="Tahoma"/>
                <a:cs typeface="Tahoma"/>
              </a:rPr>
              <a:t>and</a:t>
            </a:r>
            <a:r>
              <a:rPr dirty="0" sz="3150" spc="40" b="1">
                <a:solidFill>
                  <a:srgbClr val="737373"/>
                </a:solidFill>
                <a:latin typeface="Tahoma"/>
                <a:cs typeface="Tahoma"/>
              </a:rPr>
              <a:t> </a:t>
            </a:r>
            <a:r>
              <a:rPr dirty="0" sz="3150" spc="55" b="1">
                <a:solidFill>
                  <a:srgbClr val="737373"/>
                </a:solidFill>
                <a:latin typeface="Tahoma"/>
                <a:cs typeface="Tahoma"/>
              </a:rPr>
              <a:t>quick</a:t>
            </a:r>
            <a:r>
              <a:rPr dirty="0" sz="3150" spc="40" b="1">
                <a:solidFill>
                  <a:srgbClr val="737373"/>
                </a:solidFill>
                <a:latin typeface="Tahoma"/>
                <a:cs typeface="Tahoma"/>
              </a:rPr>
              <a:t> </a:t>
            </a:r>
            <a:r>
              <a:rPr dirty="0" sz="3150" spc="140" b="1">
                <a:solidFill>
                  <a:srgbClr val="737373"/>
                </a:solidFill>
                <a:latin typeface="Tahoma"/>
                <a:cs typeface="Tahoma"/>
              </a:rPr>
              <a:t>diseases</a:t>
            </a:r>
            <a:r>
              <a:rPr dirty="0" sz="3150" spc="40" b="1">
                <a:solidFill>
                  <a:srgbClr val="737373"/>
                </a:solidFill>
                <a:latin typeface="Tahoma"/>
                <a:cs typeface="Tahoma"/>
              </a:rPr>
              <a:t> </a:t>
            </a:r>
            <a:r>
              <a:rPr dirty="0" sz="3150" spc="65" b="1">
                <a:solidFill>
                  <a:srgbClr val="737373"/>
                </a:solidFill>
                <a:latin typeface="Tahoma"/>
                <a:cs typeface="Tahoma"/>
              </a:rPr>
              <a:t>diagnosis</a:t>
            </a:r>
            <a:r>
              <a:rPr dirty="0" sz="3150" spc="45" b="1">
                <a:solidFill>
                  <a:srgbClr val="737373"/>
                </a:solidFill>
                <a:latin typeface="Tahoma"/>
                <a:cs typeface="Tahoma"/>
              </a:rPr>
              <a:t> </a:t>
            </a:r>
            <a:r>
              <a:rPr dirty="0" sz="3150" spc="20" b="1">
                <a:solidFill>
                  <a:srgbClr val="737373"/>
                </a:solidFill>
                <a:latin typeface="Tahoma"/>
                <a:cs typeface="Tahoma"/>
              </a:rPr>
              <a:t>using</a:t>
            </a:r>
            <a:r>
              <a:rPr dirty="0" sz="3150" spc="40" b="1">
                <a:solidFill>
                  <a:srgbClr val="737373"/>
                </a:solidFill>
                <a:latin typeface="Tahoma"/>
                <a:cs typeface="Tahoma"/>
              </a:rPr>
              <a:t> ML </a:t>
            </a:r>
            <a:r>
              <a:rPr dirty="0" sz="3150" spc="100" b="1">
                <a:solidFill>
                  <a:srgbClr val="737373"/>
                </a:solidFill>
                <a:latin typeface="Tahoma"/>
                <a:cs typeface="Tahoma"/>
              </a:rPr>
              <a:t>models</a:t>
            </a:r>
            <a:endParaRPr sz="3150">
              <a:latin typeface="Tahoma"/>
              <a:cs typeface="Tahoma"/>
            </a:endParaRPr>
          </a:p>
          <a:p>
            <a:pPr marL="12700" marR="5080">
              <a:lnSpc>
                <a:spcPct val="116100"/>
              </a:lnSpc>
              <a:spcBef>
                <a:spcPts val="3379"/>
              </a:spcBef>
            </a:pPr>
            <a:r>
              <a:rPr dirty="0" sz="2800">
                <a:solidFill>
                  <a:srgbClr val="737373"/>
                </a:solidFill>
                <a:latin typeface="Verdana"/>
                <a:cs typeface="Verdana"/>
              </a:rPr>
              <a:t>Using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737373"/>
                </a:solidFill>
                <a:latin typeface="Verdana"/>
                <a:cs typeface="Verdana"/>
              </a:rPr>
              <a:t>our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30">
                <a:solidFill>
                  <a:srgbClr val="737373"/>
                </a:solidFill>
                <a:latin typeface="Verdana"/>
                <a:cs typeface="Verdana"/>
              </a:rPr>
              <a:t>webApp,a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5">
                <a:solidFill>
                  <a:srgbClr val="737373"/>
                </a:solidFill>
                <a:latin typeface="Verdana"/>
                <a:cs typeface="Verdana"/>
              </a:rPr>
              <a:t>user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35">
                <a:solidFill>
                  <a:srgbClr val="737373"/>
                </a:solidFill>
                <a:latin typeface="Verdana"/>
                <a:cs typeface="Verdana"/>
              </a:rPr>
              <a:t>can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10">
                <a:solidFill>
                  <a:srgbClr val="737373"/>
                </a:solidFill>
                <a:latin typeface="Verdana"/>
                <a:cs typeface="Verdana"/>
              </a:rPr>
              <a:t>quickly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100">
                <a:solidFill>
                  <a:srgbClr val="737373"/>
                </a:solidFill>
                <a:latin typeface="Verdana"/>
                <a:cs typeface="Verdana"/>
              </a:rPr>
              <a:t>check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737373"/>
                </a:solidFill>
                <a:latin typeface="Verdana"/>
                <a:cs typeface="Verdana"/>
              </a:rPr>
              <a:t>whether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737373"/>
                </a:solidFill>
                <a:latin typeface="Verdana"/>
                <a:cs typeface="Verdana"/>
              </a:rPr>
              <a:t>they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737373"/>
                </a:solidFill>
                <a:latin typeface="Verdana"/>
                <a:cs typeface="Verdana"/>
              </a:rPr>
              <a:t>are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5">
                <a:solidFill>
                  <a:srgbClr val="737373"/>
                </a:solidFill>
                <a:latin typeface="Verdana"/>
                <a:cs typeface="Verdana"/>
              </a:rPr>
              <a:t>suffering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35">
                <a:solidFill>
                  <a:srgbClr val="737373"/>
                </a:solidFill>
                <a:latin typeface="Verdana"/>
                <a:cs typeface="Verdana"/>
              </a:rPr>
              <a:t>from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737373"/>
                </a:solidFill>
                <a:latin typeface="Verdana"/>
                <a:cs typeface="Verdana"/>
              </a:rPr>
              <a:t>a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737373"/>
                </a:solidFill>
                <a:latin typeface="Verdana"/>
                <a:cs typeface="Verdana"/>
              </a:rPr>
              <a:t>particular </a:t>
            </a:r>
            <a:r>
              <a:rPr dirty="0" sz="2800" spc="-969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75">
                <a:solidFill>
                  <a:srgbClr val="737373"/>
                </a:solidFill>
                <a:latin typeface="Verdana"/>
                <a:cs typeface="Verdana"/>
              </a:rPr>
              <a:t>disease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80">
                <a:solidFill>
                  <a:srgbClr val="737373"/>
                </a:solidFill>
                <a:latin typeface="Verdana"/>
                <a:cs typeface="Verdana"/>
              </a:rPr>
              <a:t>just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737373"/>
                </a:solidFill>
                <a:latin typeface="Verdana"/>
                <a:cs typeface="Verdana"/>
              </a:rPr>
              <a:t>by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10">
                <a:solidFill>
                  <a:srgbClr val="737373"/>
                </a:solidFill>
                <a:latin typeface="Verdana"/>
                <a:cs typeface="Verdana"/>
              </a:rPr>
              <a:t>uploading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737373"/>
                </a:solidFill>
                <a:latin typeface="Verdana"/>
                <a:cs typeface="Verdana"/>
              </a:rPr>
              <a:t>relevant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737373"/>
                </a:solidFill>
                <a:latin typeface="Verdana"/>
                <a:cs typeface="Verdana"/>
              </a:rPr>
              <a:t>data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5">
                <a:solidFill>
                  <a:srgbClr val="737373"/>
                </a:solidFill>
                <a:latin typeface="Verdana"/>
                <a:cs typeface="Verdana"/>
              </a:rPr>
              <a:t>like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95">
                <a:solidFill>
                  <a:srgbClr val="737373"/>
                </a:solidFill>
                <a:latin typeface="Verdana"/>
                <a:cs typeface="Verdana"/>
              </a:rPr>
              <a:t>X-ray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50">
                <a:solidFill>
                  <a:srgbClr val="737373"/>
                </a:solidFill>
                <a:latin typeface="Verdana"/>
                <a:cs typeface="Verdana"/>
              </a:rPr>
              <a:t>scan,CT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65">
                <a:solidFill>
                  <a:srgbClr val="737373"/>
                </a:solidFill>
                <a:latin typeface="Verdana"/>
                <a:cs typeface="Verdana"/>
              </a:rPr>
              <a:t>scan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10">
                <a:solidFill>
                  <a:srgbClr val="737373"/>
                </a:solidFill>
                <a:latin typeface="Verdana"/>
                <a:cs typeface="Verdana"/>
              </a:rPr>
              <a:t>etc.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Verdana"/>
              <a:cs typeface="Verdana"/>
            </a:endParaRPr>
          </a:p>
          <a:p>
            <a:pPr marL="12700" marR="6080760">
              <a:lnSpc>
                <a:spcPct val="116100"/>
              </a:lnSpc>
            </a:pPr>
            <a:r>
              <a:rPr dirty="0" sz="2800" spc="190">
                <a:solidFill>
                  <a:srgbClr val="737373"/>
                </a:solidFill>
                <a:latin typeface="Verdana"/>
                <a:cs typeface="Verdana"/>
              </a:rPr>
              <a:t>We</a:t>
            </a:r>
            <a:r>
              <a:rPr dirty="0" sz="2800" spc="-9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737373"/>
                </a:solidFill>
                <a:latin typeface="Verdana"/>
                <a:cs typeface="Verdana"/>
              </a:rPr>
              <a:t>currently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737373"/>
                </a:solidFill>
                <a:latin typeface="Verdana"/>
                <a:cs typeface="Verdana"/>
              </a:rPr>
              <a:t>have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65">
                <a:solidFill>
                  <a:srgbClr val="737373"/>
                </a:solidFill>
                <a:latin typeface="Verdana"/>
                <a:cs typeface="Verdana"/>
              </a:rPr>
              <a:t>ML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65">
                <a:solidFill>
                  <a:srgbClr val="737373"/>
                </a:solidFill>
                <a:latin typeface="Verdana"/>
                <a:cs typeface="Verdana"/>
              </a:rPr>
              <a:t>models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5">
                <a:solidFill>
                  <a:srgbClr val="737373"/>
                </a:solidFill>
                <a:latin typeface="Verdana"/>
                <a:cs typeface="Verdana"/>
              </a:rPr>
              <a:t>for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40">
                <a:solidFill>
                  <a:srgbClr val="737373"/>
                </a:solidFill>
                <a:latin typeface="Verdana"/>
                <a:cs typeface="Verdana"/>
              </a:rPr>
              <a:t>following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85">
                <a:solidFill>
                  <a:srgbClr val="737373"/>
                </a:solidFill>
                <a:latin typeface="Verdana"/>
                <a:cs typeface="Verdana"/>
              </a:rPr>
              <a:t>diseases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705">
                <a:solidFill>
                  <a:srgbClr val="737373"/>
                </a:solidFill>
                <a:latin typeface="Verdana"/>
                <a:cs typeface="Verdana"/>
              </a:rPr>
              <a:t>: </a:t>
            </a:r>
            <a:r>
              <a:rPr dirty="0" sz="2800" spc="-969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100">
                <a:solidFill>
                  <a:srgbClr val="737373"/>
                </a:solidFill>
                <a:latin typeface="Verdana"/>
                <a:cs typeface="Verdana"/>
              </a:rPr>
              <a:t>1.Covid</a:t>
            </a:r>
            <a:r>
              <a:rPr dirty="0" sz="2800" spc="-9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240">
                <a:solidFill>
                  <a:srgbClr val="737373"/>
                </a:solidFill>
                <a:latin typeface="Verdana"/>
                <a:cs typeface="Verdana"/>
              </a:rPr>
              <a:t>-19</a:t>
            </a:r>
            <a:endParaRPr sz="2800">
              <a:latin typeface="Verdana"/>
              <a:cs typeface="Verdana"/>
            </a:endParaRPr>
          </a:p>
          <a:p>
            <a:pPr marL="12700" marR="13209905">
              <a:lnSpc>
                <a:spcPct val="116100"/>
              </a:lnSpc>
            </a:pPr>
            <a:r>
              <a:rPr dirty="0" sz="2800" spc="-35">
                <a:solidFill>
                  <a:srgbClr val="737373"/>
                </a:solidFill>
                <a:latin typeface="Verdana"/>
                <a:cs typeface="Verdana"/>
              </a:rPr>
              <a:t>2.Pneumonia </a:t>
            </a:r>
            <a:r>
              <a:rPr dirty="0" sz="2800" spc="-3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75">
                <a:solidFill>
                  <a:srgbClr val="737373"/>
                </a:solidFill>
                <a:latin typeface="Verdana"/>
                <a:cs typeface="Verdana"/>
              </a:rPr>
              <a:t>3.Skin</a:t>
            </a:r>
            <a:r>
              <a:rPr dirty="0" sz="2800" spc="-15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50">
                <a:solidFill>
                  <a:srgbClr val="737373"/>
                </a:solidFill>
                <a:latin typeface="Verdana"/>
                <a:cs typeface="Verdana"/>
              </a:rPr>
              <a:t>Cancer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800" spc="-35">
                <a:solidFill>
                  <a:srgbClr val="737373"/>
                </a:solidFill>
                <a:latin typeface="Verdana"/>
                <a:cs typeface="Verdana"/>
              </a:rPr>
              <a:t>4.Retinal</a:t>
            </a:r>
            <a:r>
              <a:rPr dirty="0" sz="2800" spc="-11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35">
                <a:solidFill>
                  <a:srgbClr val="737373"/>
                </a:solidFill>
                <a:latin typeface="Verdana"/>
                <a:cs typeface="Verdana"/>
              </a:rPr>
              <a:t>Diseases(40</a:t>
            </a:r>
            <a:r>
              <a:rPr dirty="0" sz="2800" spc="-10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737373"/>
                </a:solidFill>
                <a:latin typeface="Verdana"/>
                <a:cs typeface="Verdana"/>
              </a:rPr>
              <a:t>types)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0720" y="827547"/>
            <a:ext cx="396494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45"/>
              <a:t>Features</a:t>
            </a:r>
            <a:endParaRPr sz="7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7686" y="690574"/>
            <a:ext cx="15830549" cy="89058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90"/>
              </a:spcBef>
            </a:pPr>
            <a:r>
              <a:rPr dirty="0" sz="3150" spc="-10" b="1">
                <a:latin typeface="Tahoma"/>
                <a:cs typeface="Tahoma"/>
              </a:rPr>
              <a:t>Digitization</a:t>
            </a:r>
            <a:r>
              <a:rPr dirty="0" sz="3150" spc="20" b="1">
                <a:latin typeface="Tahoma"/>
                <a:cs typeface="Tahoma"/>
              </a:rPr>
              <a:t> </a:t>
            </a:r>
            <a:r>
              <a:rPr dirty="0" sz="3150" spc="55" b="1">
                <a:latin typeface="Tahoma"/>
                <a:cs typeface="Tahoma"/>
              </a:rPr>
              <a:t>of</a:t>
            </a:r>
            <a:r>
              <a:rPr dirty="0" sz="3150" spc="25" b="1">
                <a:latin typeface="Tahoma"/>
                <a:cs typeface="Tahoma"/>
              </a:rPr>
              <a:t> </a:t>
            </a:r>
            <a:r>
              <a:rPr dirty="0" sz="3150" spc="110" b="1">
                <a:latin typeface="Tahoma"/>
                <a:cs typeface="Tahoma"/>
              </a:rPr>
              <a:t>Medical</a:t>
            </a:r>
            <a:r>
              <a:rPr dirty="0" sz="3150" spc="25" b="1">
                <a:latin typeface="Tahoma"/>
                <a:cs typeface="Tahoma"/>
              </a:rPr>
              <a:t> </a:t>
            </a:r>
            <a:r>
              <a:rPr dirty="0" sz="3150" spc="120" b="1">
                <a:latin typeface="Tahoma"/>
                <a:cs typeface="Tahoma"/>
              </a:rPr>
              <a:t>records</a:t>
            </a:r>
            <a:endParaRPr sz="3150">
              <a:latin typeface="Tahoma"/>
              <a:cs typeface="Tahoma"/>
            </a:endParaRPr>
          </a:p>
          <a:p>
            <a:pPr marL="64135">
              <a:lnSpc>
                <a:spcPct val="100000"/>
              </a:lnSpc>
              <a:spcBef>
                <a:spcPts val="35"/>
              </a:spcBef>
            </a:pPr>
            <a:endParaRPr sz="3550">
              <a:latin typeface="Tahoma"/>
              <a:cs typeface="Tahoma"/>
            </a:endParaRPr>
          </a:p>
          <a:p>
            <a:pPr marL="76835" marR="5080">
              <a:lnSpc>
                <a:spcPct val="116700"/>
              </a:lnSpc>
            </a:pPr>
            <a:r>
              <a:rPr dirty="0" sz="3000" spc="204"/>
              <a:t>We</a:t>
            </a:r>
            <a:r>
              <a:rPr dirty="0" sz="3000" spc="-90"/>
              <a:t> </a:t>
            </a:r>
            <a:r>
              <a:rPr dirty="0" sz="3000" spc="-10"/>
              <a:t>plan</a:t>
            </a:r>
            <a:r>
              <a:rPr dirty="0" sz="3000" spc="-90"/>
              <a:t> </a:t>
            </a:r>
            <a:r>
              <a:rPr dirty="0" sz="3000" spc="25"/>
              <a:t>to</a:t>
            </a:r>
            <a:r>
              <a:rPr dirty="0" sz="3000" spc="-90"/>
              <a:t> </a:t>
            </a:r>
            <a:r>
              <a:rPr dirty="0" sz="3000" spc="35"/>
              <a:t>lend</a:t>
            </a:r>
            <a:r>
              <a:rPr dirty="0" sz="3000" spc="-85"/>
              <a:t> </a:t>
            </a:r>
            <a:r>
              <a:rPr dirty="0" sz="3000" spc="-75"/>
              <a:t>a</a:t>
            </a:r>
            <a:r>
              <a:rPr dirty="0" sz="3000" spc="-90"/>
              <a:t> </a:t>
            </a:r>
            <a:r>
              <a:rPr dirty="0" sz="3000" spc="5"/>
              <a:t>helping</a:t>
            </a:r>
            <a:r>
              <a:rPr dirty="0" sz="3000" spc="-90"/>
              <a:t> </a:t>
            </a:r>
            <a:r>
              <a:rPr dirty="0" sz="3000" spc="-50"/>
              <a:t>hand</a:t>
            </a:r>
            <a:r>
              <a:rPr dirty="0" sz="3000" spc="-90"/>
              <a:t> </a:t>
            </a:r>
            <a:r>
              <a:rPr dirty="0" sz="3000" spc="-130"/>
              <a:t>in</a:t>
            </a:r>
            <a:r>
              <a:rPr dirty="0" sz="3000" spc="-85"/>
              <a:t> </a:t>
            </a:r>
            <a:r>
              <a:rPr dirty="0" sz="3000" spc="-20"/>
              <a:t>the</a:t>
            </a:r>
            <a:r>
              <a:rPr dirty="0" sz="3000" spc="-90"/>
              <a:t> </a:t>
            </a:r>
            <a:r>
              <a:rPr dirty="0" sz="3000" spc="-25"/>
              <a:t>Digital</a:t>
            </a:r>
            <a:r>
              <a:rPr dirty="0" sz="3000" spc="-90"/>
              <a:t> </a:t>
            </a:r>
            <a:r>
              <a:rPr dirty="0" sz="3000" spc="-125"/>
              <a:t>India</a:t>
            </a:r>
            <a:r>
              <a:rPr dirty="0" sz="3000" spc="-85"/>
              <a:t> </a:t>
            </a:r>
            <a:r>
              <a:rPr dirty="0" sz="3000" spc="-5"/>
              <a:t>mission</a:t>
            </a:r>
            <a:r>
              <a:rPr dirty="0" sz="3000" spc="-90"/>
              <a:t> </a:t>
            </a:r>
            <a:r>
              <a:rPr dirty="0" sz="3000" spc="-20"/>
              <a:t>by</a:t>
            </a:r>
            <a:r>
              <a:rPr dirty="0" sz="3000" spc="-90"/>
              <a:t> </a:t>
            </a:r>
            <a:r>
              <a:rPr dirty="0" sz="3000"/>
              <a:t>enabling</a:t>
            </a:r>
            <a:r>
              <a:rPr dirty="0" sz="3000" spc="-90"/>
              <a:t> </a:t>
            </a:r>
            <a:r>
              <a:rPr dirty="0" sz="3000" spc="-20"/>
              <a:t>the</a:t>
            </a:r>
            <a:r>
              <a:rPr dirty="0" sz="3000" spc="-85"/>
              <a:t> </a:t>
            </a:r>
            <a:r>
              <a:rPr dirty="0" sz="3000" spc="-15"/>
              <a:t>digitization </a:t>
            </a:r>
            <a:r>
              <a:rPr dirty="0" sz="3000" spc="-1045"/>
              <a:t> </a:t>
            </a:r>
            <a:r>
              <a:rPr dirty="0" sz="3000" spc="80"/>
              <a:t>of</a:t>
            </a:r>
            <a:r>
              <a:rPr dirty="0" sz="3000" spc="-100"/>
              <a:t> </a:t>
            </a:r>
            <a:r>
              <a:rPr dirty="0" sz="3000" spc="40"/>
              <a:t>medical</a:t>
            </a:r>
            <a:r>
              <a:rPr dirty="0" sz="3000" spc="-95"/>
              <a:t> </a:t>
            </a:r>
            <a:r>
              <a:rPr dirty="0" sz="3000" spc="30"/>
              <a:t>records.</a:t>
            </a:r>
            <a:endParaRPr sz="3000"/>
          </a:p>
          <a:p>
            <a:pPr marL="64135">
              <a:lnSpc>
                <a:spcPct val="100000"/>
              </a:lnSpc>
              <a:spcBef>
                <a:spcPts val="40"/>
              </a:spcBef>
            </a:pPr>
            <a:endParaRPr sz="3450"/>
          </a:p>
          <a:p>
            <a:pPr marL="76835" marR="57785">
              <a:lnSpc>
                <a:spcPct val="116100"/>
              </a:lnSpc>
            </a:pPr>
            <a:r>
              <a:rPr dirty="0" sz="2800" spc="-50"/>
              <a:t>Every</a:t>
            </a:r>
            <a:r>
              <a:rPr dirty="0" sz="2800" spc="-90"/>
              <a:t> </a:t>
            </a:r>
            <a:r>
              <a:rPr dirty="0" sz="2800" spc="30"/>
              <a:t>diagnosis</a:t>
            </a:r>
            <a:r>
              <a:rPr dirty="0" sz="2800" spc="-85"/>
              <a:t> </a:t>
            </a:r>
            <a:r>
              <a:rPr dirty="0" sz="2800" spc="-65"/>
              <a:t>that</a:t>
            </a:r>
            <a:r>
              <a:rPr dirty="0" sz="2800" spc="-85"/>
              <a:t> </a:t>
            </a:r>
            <a:r>
              <a:rPr dirty="0" sz="2800" spc="-70"/>
              <a:t>a</a:t>
            </a:r>
            <a:r>
              <a:rPr dirty="0" sz="2800" spc="-85"/>
              <a:t> </a:t>
            </a:r>
            <a:r>
              <a:rPr dirty="0" sz="2800" spc="5"/>
              <a:t>user</a:t>
            </a:r>
            <a:r>
              <a:rPr dirty="0" sz="2800" spc="-85"/>
              <a:t> </a:t>
            </a:r>
            <a:r>
              <a:rPr dirty="0" sz="2800"/>
              <a:t>do,its</a:t>
            </a:r>
            <a:r>
              <a:rPr dirty="0" sz="2800" spc="-85"/>
              <a:t> </a:t>
            </a:r>
            <a:r>
              <a:rPr dirty="0" sz="2800" spc="5"/>
              <a:t>report</a:t>
            </a:r>
            <a:r>
              <a:rPr dirty="0" sz="2800" spc="-85"/>
              <a:t> </a:t>
            </a:r>
            <a:r>
              <a:rPr dirty="0" sz="2800" spc="10"/>
              <a:t>will</a:t>
            </a:r>
            <a:r>
              <a:rPr dirty="0" sz="2800" spc="-85"/>
              <a:t> </a:t>
            </a:r>
            <a:r>
              <a:rPr dirty="0" sz="2800" spc="85"/>
              <a:t>be</a:t>
            </a:r>
            <a:r>
              <a:rPr dirty="0" sz="2800" spc="-85"/>
              <a:t> </a:t>
            </a:r>
            <a:r>
              <a:rPr dirty="0" sz="2800" spc="30"/>
              <a:t>saved</a:t>
            </a:r>
            <a:r>
              <a:rPr dirty="0" sz="2800" spc="-85"/>
              <a:t> </a:t>
            </a:r>
            <a:r>
              <a:rPr dirty="0" sz="2800" spc="5"/>
              <a:t>for</a:t>
            </a:r>
            <a:r>
              <a:rPr dirty="0" sz="2800" spc="-85"/>
              <a:t> </a:t>
            </a:r>
            <a:r>
              <a:rPr dirty="0" sz="2800" spc="-35"/>
              <a:t>future</a:t>
            </a:r>
            <a:r>
              <a:rPr dirty="0" sz="2800" spc="-85"/>
              <a:t> </a:t>
            </a:r>
            <a:r>
              <a:rPr dirty="0" sz="2800" spc="5"/>
              <a:t>reference.Thus,</a:t>
            </a:r>
            <a:r>
              <a:rPr dirty="0" sz="2800" spc="-85"/>
              <a:t> </a:t>
            </a:r>
            <a:r>
              <a:rPr dirty="0" sz="2800" spc="-70"/>
              <a:t>a</a:t>
            </a:r>
            <a:r>
              <a:rPr dirty="0" sz="2800" spc="-85"/>
              <a:t> </a:t>
            </a:r>
            <a:r>
              <a:rPr dirty="0" sz="2800" spc="5"/>
              <a:t>user</a:t>
            </a:r>
            <a:r>
              <a:rPr dirty="0" sz="2800" spc="-85"/>
              <a:t> </a:t>
            </a:r>
            <a:r>
              <a:rPr dirty="0" sz="2800" spc="35"/>
              <a:t>can </a:t>
            </a:r>
            <a:r>
              <a:rPr dirty="0" sz="2800" spc="-969"/>
              <a:t> </a:t>
            </a:r>
            <a:r>
              <a:rPr dirty="0" sz="2800" spc="130"/>
              <a:t>see</a:t>
            </a:r>
            <a:r>
              <a:rPr dirty="0" sz="2800" spc="-90"/>
              <a:t> </a:t>
            </a:r>
            <a:r>
              <a:rPr dirty="0" sz="2800" spc="-20"/>
              <a:t>the</a:t>
            </a:r>
            <a:r>
              <a:rPr dirty="0" sz="2800" spc="-90"/>
              <a:t> </a:t>
            </a:r>
            <a:r>
              <a:rPr dirty="0" sz="2800" spc="10"/>
              <a:t>improvement/decline</a:t>
            </a:r>
            <a:r>
              <a:rPr dirty="0" sz="2800" spc="-85"/>
              <a:t> </a:t>
            </a:r>
            <a:r>
              <a:rPr dirty="0" sz="2800" spc="-120"/>
              <a:t>in</a:t>
            </a:r>
            <a:r>
              <a:rPr dirty="0" sz="2800" spc="-90"/>
              <a:t> </a:t>
            </a:r>
            <a:r>
              <a:rPr dirty="0" sz="2800" spc="-50"/>
              <a:t>their</a:t>
            </a:r>
            <a:r>
              <a:rPr dirty="0" sz="2800" spc="-90"/>
              <a:t> </a:t>
            </a:r>
            <a:r>
              <a:rPr dirty="0" sz="2800" spc="-20"/>
              <a:t>health</a:t>
            </a:r>
            <a:r>
              <a:rPr dirty="0" sz="2800" spc="-85"/>
              <a:t> </a:t>
            </a:r>
            <a:r>
              <a:rPr dirty="0" sz="2800" spc="-10"/>
              <a:t>over</a:t>
            </a:r>
            <a:r>
              <a:rPr dirty="0" sz="2800" spc="-90"/>
              <a:t> </a:t>
            </a:r>
            <a:r>
              <a:rPr dirty="0" sz="2800" spc="-70"/>
              <a:t>a</a:t>
            </a:r>
            <a:r>
              <a:rPr dirty="0" sz="2800" spc="-90"/>
              <a:t> </a:t>
            </a:r>
            <a:r>
              <a:rPr dirty="0" sz="2800" spc="30"/>
              <a:t>period</a:t>
            </a:r>
            <a:r>
              <a:rPr dirty="0" sz="2800" spc="-85"/>
              <a:t> </a:t>
            </a:r>
            <a:r>
              <a:rPr dirty="0" sz="2800" spc="70"/>
              <a:t>of</a:t>
            </a:r>
            <a:r>
              <a:rPr dirty="0" sz="2800" spc="-90"/>
              <a:t> </a:t>
            </a:r>
            <a:r>
              <a:rPr dirty="0" sz="2800" spc="-95"/>
              <a:t>time.</a:t>
            </a:r>
            <a:endParaRPr sz="2800"/>
          </a:p>
          <a:p>
            <a:pPr marL="76835">
              <a:lnSpc>
                <a:spcPct val="100000"/>
              </a:lnSpc>
              <a:spcBef>
                <a:spcPts val="565"/>
              </a:spcBef>
            </a:pPr>
            <a:r>
              <a:rPr dirty="0" sz="3000" spc="10"/>
              <a:t>This</a:t>
            </a:r>
            <a:r>
              <a:rPr dirty="0" sz="3000" spc="-95"/>
              <a:t> </a:t>
            </a:r>
            <a:r>
              <a:rPr dirty="0" sz="3000" spc="10"/>
              <a:t>will</a:t>
            </a:r>
            <a:r>
              <a:rPr dirty="0" sz="3000" spc="-95"/>
              <a:t> </a:t>
            </a:r>
            <a:r>
              <a:rPr dirty="0" sz="3000" spc="75"/>
              <a:t>also</a:t>
            </a:r>
            <a:r>
              <a:rPr dirty="0" sz="3000" spc="-95"/>
              <a:t> </a:t>
            </a:r>
            <a:r>
              <a:rPr dirty="0" sz="3000" spc="-15"/>
              <a:t>prevent</a:t>
            </a:r>
            <a:r>
              <a:rPr dirty="0" sz="3000" spc="-95"/>
              <a:t> </a:t>
            </a:r>
            <a:r>
              <a:rPr dirty="0" sz="3000" spc="25"/>
              <a:t>misplacement</a:t>
            </a:r>
            <a:r>
              <a:rPr dirty="0" sz="3000" spc="-95"/>
              <a:t> </a:t>
            </a:r>
            <a:r>
              <a:rPr dirty="0" sz="3000" spc="80"/>
              <a:t>of</a:t>
            </a:r>
            <a:r>
              <a:rPr dirty="0" sz="3000" spc="-95"/>
              <a:t> </a:t>
            </a:r>
            <a:r>
              <a:rPr dirty="0" sz="3000" spc="40"/>
              <a:t>medical</a:t>
            </a:r>
            <a:r>
              <a:rPr dirty="0" sz="3000" spc="-90"/>
              <a:t> </a:t>
            </a:r>
            <a:r>
              <a:rPr dirty="0" sz="3000" spc="30"/>
              <a:t>records.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0720" y="851753"/>
            <a:ext cx="396494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45"/>
              <a:t>Features</a:t>
            </a:r>
            <a:endParaRPr sz="7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758" y="664178"/>
            <a:ext cx="15925799" cy="89630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242837"/>
            <a:ext cx="15970885" cy="3039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150" spc="60" b="1">
                <a:solidFill>
                  <a:srgbClr val="737373"/>
                </a:solidFill>
                <a:latin typeface="Tahoma"/>
                <a:cs typeface="Tahoma"/>
              </a:rPr>
              <a:t>Curated,latest</a:t>
            </a:r>
            <a:r>
              <a:rPr dirty="0" sz="3150" spc="40" b="1">
                <a:solidFill>
                  <a:srgbClr val="737373"/>
                </a:solidFill>
                <a:latin typeface="Tahoma"/>
                <a:cs typeface="Tahoma"/>
              </a:rPr>
              <a:t> </a:t>
            </a:r>
            <a:r>
              <a:rPr dirty="0" sz="3150" spc="10" b="1">
                <a:solidFill>
                  <a:srgbClr val="737373"/>
                </a:solidFill>
                <a:latin typeface="Tahoma"/>
                <a:cs typeface="Tahoma"/>
              </a:rPr>
              <a:t>health</a:t>
            </a:r>
            <a:r>
              <a:rPr dirty="0" sz="3150" spc="40" b="1">
                <a:solidFill>
                  <a:srgbClr val="737373"/>
                </a:solidFill>
                <a:latin typeface="Tahoma"/>
                <a:cs typeface="Tahoma"/>
              </a:rPr>
              <a:t> </a:t>
            </a:r>
            <a:r>
              <a:rPr dirty="0" sz="3150" spc="55" b="1">
                <a:solidFill>
                  <a:srgbClr val="737373"/>
                </a:solidFill>
                <a:latin typeface="Tahoma"/>
                <a:cs typeface="Tahoma"/>
              </a:rPr>
              <a:t>related</a:t>
            </a:r>
            <a:r>
              <a:rPr dirty="0" sz="3150" spc="40" b="1">
                <a:solidFill>
                  <a:srgbClr val="737373"/>
                </a:solidFill>
                <a:latin typeface="Tahoma"/>
                <a:cs typeface="Tahoma"/>
              </a:rPr>
              <a:t> </a:t>
            </a:r>
            <a:r>
              <a:rPr dirty="0" sz="3150" spc="30" b="1">
                <a:solidFill>
                  <a:srgbClr val="737373"/>
                </a:solidFill>
                <a:latin typeface="Tahoma"/>
                <a:cs typeface="Tahoma"/>
              </a:rPr>
              <a:t>articles:</a:t>
            </a:r>
            <a:endParaRPr sz="3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800" spc="25">
                <a:solidFill>
                  <a:srgbClr val="737373"/>
                </a:solidFill>
                <a:latin typeface="Verdana"/>
                <a:cs typeface="Verdana"/>
              </a:rPr>
              <a:t>There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10">
                <a:solidFill>
                  <a:srgbClr val="737373"/>
                </a:solidFill>
                <a:latin typeface="Verdana"/>
                <a:cs typeface="Verdana"/>
              </a:rPr>
              <a:t>is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737373"/>
                </a:solidFill>
                <a:latin typeface="Verdana"/>
                <a:cs typeface="Verdana"/>
              </a:rPr>
              <a:t>a</a:t>
            </a:r>
            <a:r>
              <a:rPr dirty="0" sz="2800" spc="-8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20">
                <a:solidFill>
                  <a:srgbClr val="737373"/>
                </a:solidFill>
                <a:latin typeface="Verdana"/>
                <a:cs typeface="Verdana"/>
              </a:rPr>
              <a:t>general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55">
                <a:solidFill>
                  <a:srgbClr val="737373"/>
                </a:solidFill>
                <a:latin typeface="Verdana"/>
                <a:cs typeface="Verdana"/>
              </a:rPr>
              <a:t>lack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70">
                <a:solidFill>
                  <a:srgbClr val="737373"/>
                </a:solidFill>
                <a:latin typeface="Verdana"/>
                <a:cs typeface="Verdana"/>
              </a:rPr>
              <a:t>of</a:t>
            </a:r>
            <a:r>
              <a:rPr dirty="0" sz="2800" spc="-8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35">
                <a:solidFill>
                  <a:srgbClr val="737373"/>
                </a:solidFill>
                <a:latin typeface="Verdana"/>
                <a:cs typeface="Verdana"/>
              </a:rPr>
              <a:t>awareness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737373"/>
                </a:solidFill>
                <a:latin typeface="Verdana"/>
                <a:cs typeface="Verdana"/>
              </a:rPr>
              <a:t>among</a:t>
            </a:r>
            <a:r>
              <a:rPr dirty="0" sz="2800" spc="-8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45">
                <a:solidFill>
                  <a:srgbClr val="737373"/>
                </a:solidFill>
                <a:latin typeface="Verdana"/>
                <a:cs typeface="Verdana"/>
              </a:rPr>
              <a:t>public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737373"/>
                </a:solidFill>
                <a:latin typeface="Verdana"/>
                <a:cs typeface="Verdana"/>
              </a:rPr>
              <a:t>regarding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75">
                <a:solidFill>
                  <a:srgbClr val="737373"/>
                </a:solidFill>
                <a:latin typeface="Verdana"/>
                <a:cs typeface="Verdana"/>
              </a:rPr>
              <a:t>basic</a:t>
            </a:r>
            <a:r>
              <a:rPr dirty="0" sz="2800" spc="-8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737373"/>
                </a:solidFill>
                <a:latin typeface="Verdana"/>
                <a:cs typeface="Verdana"/>
              </a:rPr>
              <a:t>sanitation,healthcare.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Verdana"/>
              <a:cs typeface="Verdana"/>
            </a:endParaRPr>
          </a:p>
          <a:p>
            <a:pPr marL="12700" marR="215900">
              <a:lnSpc>
                <a:spcPct val="116100"/>
              </a:lnSpc>
            </a:pPr>
            <a:r>
              <a:rPr dirty="0" sz="2800" spc="20">
                <a:solidFill>
                  <a:srgbClr val="737373"/>
                </a:solidFill>
                <a:latin typeface="Verdana"/>
                <a:cs typeface="Verdana"/>
              </a:rPr>
              <a:t>So,latest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40">
                <a:solidFill>
                  <a:srgbClr val="737373"/>
                </a:solidFill>
                <a:latin typeface="Verdana"/>
                <a:cs typeface="Verdana"/>
              </a:rPr>
              <a:t>articles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30">
                <a:solidFill>
                  <a:srgbClr val="737373"/>
                </a:solidFill>
                <a:latin typeface="Verdana"/>
                <a:cs typeface="Verdana"/>
              </a:rPr>
              <a:t>related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25">
                <a:solidFill>
                  <a:srgbClr val="737373"/>
                </a:solidFill>
                <a:latin typeface="Verdana"/>
                <a:cs typeface="Verdana"/>
              </a:rPr>
              <a:t>to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737373"/>
                </a:solidFill>
                <a:latin typeface="Verdana"/>
                <a:cs typeface="Verdana"/>
              </a:rPr>
              <a:t>health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10">
                <a:solidFill>
                  <a:srgbClr val="737373"/>
                </a:solidFill>
                <a:latin typeface="Verdana"/>
                <a:cs typeface="Verdana"/>
              </a:rPr>
              <a:t>will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85">
                <a:solidFill>
                  <a:srgbClr val="737373"/>
                </a:solidFill>
                <a:latin typeface="Verdana"/>
                <a:cs typeface="Verdana"/>
              </a:rPr>
              <a:t>be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15">
                <a:solidFill>
                  <a:srgbClr val="737373"/>
                </a:solidFill>
                <a:latin typeface="Verdana"/>
                <a:cs typeface="Verdana"/>
              </a:rPr>
              <a:t>provided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737373"/>
                </a:solidFill>
                <a:latin typeface="Verdana"/>
                <a:cs typeface="Verdana"/>
              </a:rPr>
              <a:t>on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737373"/>
                </a:solidFill>
                <a:latin typeface="Verdana"/>
                <a:cs typeface="Verdana"/>
              </a:rPr>
              <a:t>our</a:t>
            </a:r>
            <a:r>
              <a:rPr dirty="0" sz="2800" spc="-8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60">
                <a:solidFill>
                  <a:srgbClr val="737373"/>
                </a:solidFill>
                <a:latin typeface="Verdana"/>
                <a:cs typeface="Verdana"/>
              </a:rPr>
              <a:t>website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25">
                <a:solidFill>
                  <a:srgbClr val="737373"/>
                </a:solidFill>
                <a:latin typeface="Verdana"/>
                <a:cs typeface="Verdana"/>
              </a:rPr>
              <a:t>to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45">
                <a:solidFill>
                  <a:srgbClr val="737373"/>
                </a:solidFill>
                <a:latin typeface="Verdana"/>
                <a:cs typeface="Verdana"/>
              </a:rPr>
              <a:t>spread</a:t>
            </a:r>
            <a:r>
              <a:rPr dirty="0" sz="2800" spc="-8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35">
                <a:solidFill>
                  <a:srgbClr val="737373"/>
                </a:solidFill>
                <a:latin typeface="Verdana"/>
                <a:cs typeface="Verdana"/>
              </a:rPr>
              <a:t>awareness </a:t>
            </a:r>
            <a:r>
              <a:rPr dirty="0" sz="2800" spc="-969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5">
                <a:solidFill>
                  <a:srgbClr val="737373"/>
                </a:solidFill>
                <a:latin typeface="Verdana"/>
                <a:cs typeface="Verdana"/>
              </a:rPr>
              <a:t>about</a:t>
            </a:r>
            <a:r>
              <a:rPr dirty="0" sz="2800" spc="-95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85">
                <a:solidFill>
                  <a:srgbClr val="737373"/>
                </a:solidFill>
                <a:latin typeface="Verdana"/>
                <a:cs typeface="Verdana"/>
              </a:rPr>
              <a:t>diseases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737373"/>
                </a:solidFill>
                <a:latin typeface="Verdana"/>
                <a:cs typeface="Verdana"/>
              </a:rPr>
              <a:t>and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30">
                <a:solidFill>
                  <a:srgbClr val="737373"/>
                </a:solidFill>
                <a:latin typeface="Verdana"/>
                <a:cs typeface="Verdana"/>
              </a:rPr>
              <a:t>induce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737373"/>
                </a:solidFill>
                <a:latin typeface="Verdana"/>
                <a:cs typeface="Verdana"/>
              </a:rPr>
              <a:t>healthy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737373"/>
                </a:solidFill>
                <a:latin typeface="Verdana"/>
                <a:cs typeface="Verdana"/>
              </a:rPr>
              <a:t>habits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737373"/>
                </a:solidFill>
                <a:latin typeface="Verdana"/>
                <a:cs typeface="Verdana"/>
              </a:rPr>
              <a:t>among</a:t>
            </a:r>
            <a:r>
              <a:rPr dirty="0" sz="2800" spc="-9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dirty="0" sz="2800" spc="10">
                <a:solidFill>
                  <a:srgbClr val="737373"/>
                </a:solidFill>
                <a:latin typeface="Verdana"/>
                <a:cs typeface="Verdana"/>
              </a:rPr>
              <a:t>masses.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0720" y="851753"/>
            <a:ext cx="396494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45"/>
              <a:t>Features</a:t>
            </a:r>
            <a:endParaRPr sz="7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676715"/>
            <a:ext cx="16230599" cy="89344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APPocalypse: Gameplays,reviews and more</dc:creator>
  <cp:keywords>DAFAFNc5oq0,BACHyUjJzAk</cp:keywords>
  <dc:title>Blue and Green Simple Gradient Presentation</dc:title>
  <dcterms:created xsi:type="dcterms:W3CDTF">2022-05-08T05:55:50Z</dcterms:created>
  <dcterms:modified xsi:type="dcterms:W3CDTF">2022-05-08T05:55:50Z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2022-05-08T00:00:00Z</vt:filetime>
  </property>
  <property fmtid="{D5CDD505-2E9C-101B-9397-08002B2CF9AE}" pid="3" name="Creator">
    <vt:lpwstr>Canva</vt:lpwstr>
  </property>
  <property fmtid="{D5CDD505-2E9C-101B-9397-08002B2CF9AE}" pid="4" name="LastSaved">
    <vt:filetime>2022-05-08T00:00:00Z</vt:filetime>
  </property>
</Properties>
</file>