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63" r:id="rId4"/>
    <p:sldId id="267" r:id="rId5"/>
    <p:sldId id="258" r:id="rId6"/>
    <p:sldId id="268" r:id="rId7"/>
    <p:sldId id="259" r:id="rId8"/>
    <p:sldId id="265" r:id="rId9"/>
    <p:sldId id="266" r:id="rId10"/>
    <p:sldId id="26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84" y="-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433A86-3FD3-4C60-BCE9-180264B85C83}" type="datetimeFigureOut">
              <a:rPr lang="en-US" smtClean="0"/>
              <a:t>2/10/2022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F6C54E-5FF2-400E-8778-7C94B61D663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F6C54E-5FF2-400E-8778-7C94B61D6638}"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2/10/2022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2/10/2022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851648" cy="1828800"/>
          </a:xfrm>
        </p:spPr>
        <p:txBody>
          <a:bodyPr>
            <a:normAutofit fontScale="90000"/>
          </a:bodyPr>
          <a:lstStyle/>
          <a:p>
            <a:r>
              <a:rPr lang="en-US" dirty="0" smtClean="0"/>
              <a:t>MICRO CREDIT </a:t>
            </a:r>
            <a:r>
              <a:rPr lang="en-US" dirty="0" smtClean="0"/>
              <a:t>LOAN PROJECT</a:t>
            </a:r>
            <a:br>
              <a:rPr lang="en-US" dirty="0" smtClean="0"/>
            </a:br>
            <a:r>
              <a:rPr lang="en-US" sz="3100" dirty="0" smtClean="0"/>
              <a:t>-</a:t>
            </a:r>
            <a:r>
              <a:rPr lang="en-US" sz="3100" dirty="0" err="1" smtClean="0"/>
              <a:t>Tharani</a:t>
            </a:r>
            <a:r>
              <a:rPr lang="en-US" sz="3100" dirty="0" smtClean="0"/>
              <a:t> N</a:t>
            </a:r>
            <a:endParaRPr lang="en-US" dirty="0"/>
          </a:p>
        </p:txBody>
      </p:sp>
      <p:sp>
        <p:nvSpPr>
          <p:cNvPr id="3" name="Subtitle 2"/>
          <p:cNvSpPr>
            <a:spLocks noGrp="1"/>
          </p:cNvSpPr>
          <p:nvPr>
            <p:ph type="subTitle" idx="1"/>
          </p:nvPr>
        </p:nvSpPr>
        <p:spPr>
          <a:xfrm>
            <a:off x="533400" y="2743200"/>
            <a:ext cx="7854696" cy="3581400"/>
          </a:xfrm>
        </p:spPr>
        <p:txBody>
          <a:bodyPr>
            <a:normAutofit lnSpcReduction="10000"/>
          </a:bodyPr>
          <a:lstStyle/>
          <a:p>
            <a:r>
              <a:rPr lang="en-US" dirty="0" smtClean="0"/>
              <a:t>Problem statement</a:t>
            </a:r>
          </a:p>
          <a:p>
            <a:r>
              <a:rPr lang="en-US" dirty="0" smtClean="0"/>
              <a:t>Understanding of problem statement</a:t>
            </a:r>
          </a:p>
          <a:p>
            <a:r>
              <a:rPr lang="en-US" dirty="0" smtClean="0"/>
              <a:t>Motivation of the problem undertaken</a:t>
            </a:r>
          </a:p>
          <a:p>
            <a:r>
              <a:rPr lang="en-US" dirty="0" smtClean="0"/>
              <a:t>Data analysis</a:t>
            </a:r>
          </a:p>
          <a:p>
            <a:r>
              <a:rPr lang="en-US" dirty="0" smtClean="0"/>
              <a:t>Hardware and software requirements</a:t>
            </a:r>
            <a:endParaRPr lang="en-US" dirty="0" smtClean="0"/>
          </a:p>
          <a:p>
            <a:r>
              <a:rPr lang="en-US" dirty="0" smtClean="0"/>
              <a:t>EDA and Pre-processing pipeline</a:t>
            </a:r>
          </a:p>
          <a:p>
            <a:r>
              <a:rPr lang="en-US" dirty="0" smtClean="0"/>
              <a:t>Testing of identified </a:t>
            </a:r>
            <a:r>
              <a:rPr lang="en-US" dirty="0" smtClean="0"/>
              <a:t>algorithms</a:t>
            </a:r>
          </a:p>
          <a:p>
            <a:r>
              <a:rPr lang="en-US" dirty="0" smtClean="0"/>
              <a:t>Concluding </a:t>
            </a:r>
            <a:r>
              <a:rPr lang="en-US" dirty="0" smtClean="0"/>
              <a:t>remarks</a:t>
            </a:r>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lstStyle/>
          <a:p>
            <a:r>
              <a:rPr lang="en-US" dirty="0" smtClean="0"/>
              <a:t>Random Forest </a:t>
            </a:r>
            <a:r>
              <a:rPr lang="en-US" dirty="0" err="1" smtClean="0"/>
              <a:t>Regressor</a:t>
            </a:r>
            <a:r>
              <a:rPr lang="en-US" dirty="0" smtClean="0"/>
              <a:t> is chosen as the best model which has the high accuracy score which is also same to cross-validation score. This states that the model is a good fit.</a:t>
            </a:r>
          </a:p>
          <a:p>
            <a:r>
              <a:rPr lang="en-US" dirty="0" smtClean="0"/>
              <a:t>On plotting ROC curve, the area under the curve is more which shows that the model is fitted with the data and well trained.</a:t>
            </a:r>
          </a:p>
          <a:p>
            <a:r>
              <a:rPr lang="en-US" dirty="0" smtClean="0"/>
              <a:t>Save Random Forest </a:t>
            </a:r>
            <a:r>
              <a:rPr lang="en-US" dirty="0" err="1" smtClean="0"/>
              <a:t>Regressor</a:t>
            </a:r>
            <a:r>
              <a:rPr lang="en-US" dirty="0" smtClean="0"/>
              <a:t> and use it for predictions in the future.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gn="just">
              <a:buNone/>
            </a:pPr>
            <a:r>
              <a:rPr lang="en-IN" dirty="0" smtClean="0"/>
              <a:t>   </a:t>
            </a:r>
            <a:r>
              <a:rPr lang="en-IN" dirty="0" smtClean="0"/>
              <a:t>The </a:t>
            </a:r>
            <a:r>
              <a:rPr lang="en-IN" dirty="0" smtClean="0"/>
              <a:t>problem is based on Telecom industry. They have launched various products and have developed its business and organization based on the budget operator model, offering better products at Lower Prices. They are collaborating with an MFI to provide micro-credit on mobile balances to be paid back in 5 days. The Consumer should pay back the loaned amount within the time duration of 5 days. This study seeks to find the determinants of credit default in microfinance institutions.</a:t>
            </a: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8229600" cy="1143000"/>
          </a:xfrm>
        </p:spPr>
        <p:txBody>
          <a:bodyPr>
            <a:normAutofit fontScale="90000"/>
          </a:bodyPr>
          <a:lstStyle/>
          <a:p>
            <a:r>
              <a:rPr lang="en-US" dirty="0" smtClean="0"/>
              <a:t>UNDERSTANDING OF PROBLEM STATEMENT</a:t>
            </a:r>
            <a:endParaRPr lang="en-US" dirty="0"/>
          </a:p>
        </p:txBody>
      </p:sp>
      <p:sp>
        <p:nvSpPr>
          <p:cNvPr id="3" name="Content Placeholder 2"/>
          <p:cNvSpPr>
            <a:spLocks noGrp="1"/>
          </p:cNvSpPr>
          <p:nvPr>
            <p:ph idx="1"/>
          </p:nvPr>
        </p:nvSpPr>
        <p:spPr>
          <a:xfrm>
            <a:off x="457200" y="2286000"/>
            <a:ext cx="8229600" cy="4191000"/>
          </a:xfrm>
        </p:spPr>
        <p:txBody>
          <a:bodyPr>
            <a:normAutofit fontScale="92500"/>
          </a:bodyPr>
          <a:lstStyle/>
          <a:p>
            <a:pPr algn="just">
              <a:buNone/>
            </a:pPr>
            <a:r>
              <a:rPr lang="en-IN" dirty="0" smtClean="0"/>
              <a:t>   Microfinance </a:t>
            </a:r>
            <a:r>
              <a:rPr lang="en-IN" dirty="0" smtClean="0"/>
              <a:t>institutions play a major role in economic development in many developing countries. However many of these microfinance institutions are faced with the problem of default because of the non-formal nature of the business and individuals they lend money to. </a:t>
            </a:r>
            <a:r>
              <a:rPr lang="en-US" dirty="0" smtClean="0"/>
              <a:t>This </a:t>
            </a:r>
            <a:r>
              <a:rPr lang="en-US" dirty="0" smtClean="0"/>
              <a:t>dataset contains 269 rows and 71 columns to determine whether the customer is satisfied or not</a:t>
            </a:r>
            <a:r>
              <a:rPr lang="en-US" dirty="0" smtClean="0"/>
              <a:t>. </a:t>
            </a:r>
            <a:r>
              <a:rPr lang="en-IN" dirty="0" smtClean="0"/>
              <a:t>They understand the importance of communication and how it affects a person’s life, thus, focusing on providing their services and products to low income families and poor customers that can help them in the need of hour.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828800"/>
          </a:xfrm>
        </p:spPr>
        <p:txBody>
          <a:bodyPr>
            <a:normAutofit fontScale="90000"/>
          </a:bodyPr>
          <a:lstStyle/>
          <a:p>
            <a:pPr lvl="0"/>
            <a:r>
              <a:rPr lang="en-IN" dirty="0" smtClean="0"/>
              <a:t>Motivation for the Problem Undertaken</a:t>
            </a:r>
            <a:r>
              <a:rPr lang="en-US" dirty="0" smtClean="0"/>
              <a:t/>
            </a:r>
            <a:br>
              <a:rPr lang="en-US" dirty="0" smtClean="0"/>
            </a:br>
            <a:endParaRPr lang="en-US" dirty="0"/>
          </a:p>
        </p:txBody>
      </p:sp>
      <p:sp>
        <p:nvSpPr>
          <p:cNvPr id="3" name="Content Placeholder 2"/>
          <p:cNvSpPr>
            <a:spLocks noGrp="1"/>
          </p:cNvSpPr>
          <p:nvPr>
            <p:ph idx="1"/>
          </p:nvPr>
        </p:nvSpPr>
        <p:spPr>
          <a:xfrm>
            <a:off x="457200" y="2057400"/>
            <a:ext cx="8229600" cy="4572000"/>
          </a:xfrm>
        </p:spPr>
        <p:txBody>
          <a:bodyPr>
            <a:normAutofit/>
          </a:bodyPr>
          <a:lstStyle/>
          <a:p>
            <a:pPr algn="just"/>
            <a:r>
              <a:rPr lang="en-IN" dirty="0" smtClean="0"/>
              <a:t>Telecom companies have chosen microfinance banking as their alternative revenue stream. Micro financing is one of the needed service for telecom users. It is said that telecom industry gains from micro financing. This happens only when there is no defaulter or the repayment of loan is done at time. </a:t>
            </a:r>
            <a:endParaRPr lang="en-IN" dirty="0" smtClean="0"/>
          </a:p>
          <a:p>
            <a:pPr algn="just"/>
            <a:r>
              <a:rPr lang="en-IN" dirty="0" smtClean="0"/>
              <a:t>The </a:t>
            </a:r>
            <a:r>
              <a:rPr lang="en-IN" dirty="0" smtClean="0"/>
              <a:t>main motivation of this project is that the Microfinance institutions could use this model to screen prospective loan applicants in order to reduce the level of default.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3" name="Content Placeholder 2"/>
          <p:cNvSpPr>
            <a:spLocks noGrp="1"/>
          </p:cNvSpPr>
          <p:nvPr>
            <p:ph idx="1"/>
          </p:nvPr>
        </p:nvSpPr>
        <p:spPr/>
        <p:txBody>
          <a:bodyPr/>
          <a:lstStyle/>
          <a:p>
            <a:pPr algn="just">
              <a:buNone/>
            </a:pPr>
            <a:r>
              <a:rPr lang="en-US" dirty="0" smtClean="0"/>
              <a:t>   The purpose of Data Analysis is to extract useful information from data and taking the decision based upon the data analysis. Linear model assumes a linear relationship between the input variables (x) and the single output variable (y). More specifically, that </a:t>
            </a:r>
            <a:r>
              <a:rPr lang="en-US" dirty="0" smtClean="0"/>
              <a:t>target </a:t>
            </a:r>
            <a:r>
              <a:rPr lang="en-US" dirty="0" smtClean="0"/>
              <a:t>can be calculated from a linear combination of </a:t>
            </a:r>
            <a:r>
              <a:rPr lang="en-US" dirty="0" smtClean="0"/>
              <a:t>the features. </a:t>
            </a:r>
            <a:r>
              <a:rPr lang="en-US" dirty="0" smtClean="0"/>
              <a:t>Implementation includes importing necessary libraries, cleaning and </a:t>
            </a:r>
            <a:r>
              <a:rPr lang="en-US" dirty="0" err="1" smtClean="0"/>
              <a:t>analysing</a:t>
            </a:r>
            <a:r>
              <a:rPr lang="en-US" dirty="0" smtClean="0"/>
              <a:t> the dataset, building various models and using the best model for prediction.</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IN" dirty="0" smtClean="0"/>
              <a:t>Hardware and Software Requirements</a:t>
            </a:r>
            <a:endParaRPr lang="en-US" dirty="0"/>
          </a:p>
        </p:txBody>
      </p:sp>
      <p:sp>
        <p:nvSpPr>
          <p:cNvPr id="3" name="Content Placeholder 2"/>
          <p:cNvSpPr>
            <a:spLocks noGrp="1"/>
          </p:cNvSpPr>
          <p:nvPr>
            <p:ph idx="1"/>
          </p:nvPr>
        </p:nvSpPr>
        <p:spPr>
          <a:xfrm>
            <a:off x="457200" y="2667000"/>
            <a:ext cx="8229600" cy="3657600"/>
          </a:xfrm>
        </p:spPr>
        <p:txBody>
          <a:bodyPr/>
          <a:lstStyle/>
          <a:p>
            <a:pPr>
              <a:lnSpc>
                <a:spcPct val="150000"/>
              </a:lnSpc>
              <a:buNone/>
            </a:pPr>
            <a:r>
              <a:rPr lang="en-IN" dirty="0" smtClean="0"/>
              <a:t>   Processor </a:t>
            </a:r>
            <a:r>
              <a:rPr lang="en-IN" dirty="0" smtClean="0"/>
              <a:t>used is Intel(R) Core(TM) i7-4510U CPU. System type is 64-bit operating system, x-64 based processor. RAM of the </a:t>
            </a:r>
            <a:r>
              <a:rPr lang="en-IN" dirty="0" err="1" smtClean="0"/>
              <a:t>systerm</a:t>
            </a:r>
            <a:r>
              <a:rPr lang="en-IN" dirty="0" smtClean="0"/>
              <a:t> is 8.00 GB. Microsoft Windows 8.1 version 6.3 is the OS used. Python 2.7.10 is used with the interface </a:t>
            </a:r>
            <a:r>
              <a:rPr lang="en-IN" dirty="0" err="1" smtClean="0"/>
              <a:t>Jupyter</a:t>
            </a:r>
            <a:r>
              <a:rPr lang="en-IN" dirty="0" smtClean="0"/>
              <a:t> notebook with many installed </a:t>
            </a:r>
            <a:r>
              <a:rPr lang="en-IN" dirty="0" smtClean="0"/>
              <a:t>libraries</a:t>
            </a:r>
            <a:r>
              <a:rPr lang="en-IN"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2362200"/>
            <a:ext cx="8229600" cy="4191000"/>
          </a:xfrm>
        </p:spPr>
        <p:txBody>
          <a:bodyPr>
            <a:normAutofit/>
          </a:bodyPr>
          <a:lstStyle/>
          <a:p>
            <a:r>
              <a:rPr lang="en-US" dirty="0" smtClean="0"/>
              <a:t>There is no null values</a:t>
            </a:r>
          </a:p>
          <a:p>
            <a:r>
              <a:rPr lang="en-US" dirty="0" smtClean="0"/>
              <a:t>Check for the data information where we can get the integers, floats and strings</a:t>
            </a:r>
          </a:p>
          <a:p>
            <a:r>
              <a:rPr lang="en-US" dirty="0" smtClean="0"/>
              <a:t>Describe the data and check for values</a:t>
            </a:r>
          </a:p>
          <a:p>
            <a:r>
              <a:rPr lang="en-US" dirty="0" smtClean="0"/>
              <a:t>Visualize the data (both categorical and continuous)</a:t>
            </a:r>
          </a:p>
          <a:p>
            <a:r>
              <a:rPr lang="en-US" dirty="0" smtClean="0"/>
              <a:t>Visualize for outliers and remove it </a:t>
            </a:r>
          </a:p>
          <a:p>
            <a:r>
              <a:rPr lang="en-US" dirty="0" smtClean="0"/>
              <a:t>Remove the duplicates to get unbiased data</a:t>
            </a:r>
          </a:p>
          <a:p>
            <a:r>
              <a:rPr lang="en-US" dirty="0" smtClean="0"/>
              <a:t>Check for data loss (it is said that only 7-8% data loss is permitted)</a:t>
            </a:r>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fontScale="90000"/>
          </a:bodyPr>
          <a:lstStyle/>
          <a:p>
            <a:r>
              <a:rPr lang="en-US" dirty="0" smtClean="0"/>
              <a:t>EDA AND PRE PROCESSING PIPELINE</a:t>
            </a:r>
            <a:endParaRPr lang="en-US" dirty="0"/>
          </a:p>
        </p:txBody>
      </p:sp>
      <p:sp>
        <p:nvSpPr>
          <p:cNvPr id="3" name="Content Placeholder 2"/>
          <p:cNvSpPr>
            <a:spLocks noGrp="1"/>
          </p:cNvSpPr>
          <p:nvPr>
            <p:ph idx="1"/>
          </p:nvPr>
        </p:nvSpPr>
        <p:spPr>
          <a:xfrm>
            <a:off x="457200" y="1752600"/>
            <a:ext cx="8229600" cy="5105400"/>
          </a:xfrm>
        </p:spPr>
        <p:txBody>
          <a:bodyPr>
            <a:normAutofit lnSpcReduction="10000"/>
          </a:bodyPr>
          <a:lstStyle/>
          <a:p>
            <a:r>
              <a:rPr lang="en-US" dirty="0" smtClean="0"/>
              <a:t>Check for correlation and confirm it using </a:t>
            </a:r>
            <a:r>
              <a:rPr lang="en-US" dirty="0" err="1" smtClean="0"/>
              <a:t>scatterplot</a:t>
            </a:r>
            <a:r>
              <a:rPr lang="en-US" dirty="0" smtClean="0"/>
              <a:t>.</a:t>
            </a:r>
          </a:p>
          <a:p>
            <a:r>
              <a:rPr lang="en-US" dirty="0" smtClean="0"/>
              <a:t>Remove one of the correlated variables</a:t>
            </a:r>
          </a:p>
          <a:p>
            <a:r>
              <a:rPr lang="en-US" dirty="0" smtClean="0"/>
              <a:t>Divide the data into features and target</a:t>
            </a:r>
          </a:p>
          <a:p>
            <a:r>
              <a:rPr lang="en-US" dirty="0" smtClean="0"/>
              <a:t>Check for skewness and treat it using power transformation</a:t>
            </a:r>
          </a:p>
          <a:p>
            <a:r>
              <a:rPr lang="en-US" dirty="0" smtClean="0"/>
              <a:t>Scale the data using Standard </a:t>
            </a:r>
            <a:r>
              <a:rPr lang="en-US" dirty="0" err="1" smtClean="0"/>
              <a:t>Scaler</a:t>
            </a:r>
            <a:endParaRPr lang="en-US" dirty="0" smtClean="0"/>
          </a:p>
          <a:p>
            <a:r>
              <a:rPr lang="en-US" dirty="0" smtClean="0"/>
              <a:t>Visualize the relationship between independent and dependent variables</a:t>
            </a:r>
          </a:p>
          <a:p>
            <a:r>
              <a:rPr lang="en-US" dirty="0" smtClean="0"/>
              <a:t>Check for multicollinearity using variance inflation factor</a:t>
            </a:r>
            <a:endParaRPr lang="en-US" dirty="0" smtClean="0"/>
          </a:p>
          <a:p>
            <a:r>
              <a:rPr lang="en-US" dirty="0" smtClean="0"/>
              <a:t>Feature reduction is done using Principal Component </a:t>
            </a:r>
            <a:r>
              <a:rPr lang="en-US" dirty="0" smtClean="0"/>
              <a:t>Analysis</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r>
              <a:rPr lang="en-US" dirty="0" smtClean="0"/>
              <a:t>Testing of identified algorithms</a:t>
            </a:r>
            <a:endParaRPr lang="en-US" dirty="0"/>
          </a:p>
        </p:txBody>
      </p:sp>
      <p:sp>
        <p:nvSpPr>
          <p:cNvPr id="3" name="Content Placeholder 2"/>
          <p:cNvSpPr>
            <a:spLocks noGrp="1"/>
          </p:cNvSpPr>
          <p:nvPr>
            <p:ph idx="1"/>
          </p:nvPr>
        </p:nvSpPr>
        <p:spPr>
          <a:xfrm>
            <a:off x="457200" y="2514600"/>
            <a:ext cx="8229600" cy="3810000"/>
          </a:xfrm>
        </p:spPr>
        <p:txBody>
          <a:bodyPr/>
          <a:lstStyle/>
          <a:p>
            <a:pPr lvl="0">
              <a:lnSpc>
                <a:spcPct val="150000"/>
              </a:lnSpc>
            </a:pPr>
            <a:r>
              <a:rPr lang="en-IN" dirty="0" smtClean="0"/>
              <a:t>Logistic Regression</a:t>
            </a:r>
            <a:endParaRPr lang="en-US" dirty="0" smtClean="0"/>
          </a:p>
          <a:p>
            <a:pPr lvl="0">
              <a:lnSpc>
                <a:spcPct val="150000"/>
              </a:lnSpc>
            </a:pPr>
            <a:r>
              <a:rPr lang="en-IN" dirty="0" smtClean="0"/>
              <a:t>K-Nearest </a:t>
            </a:r>
            <a:r>
              <a:rPr lang="en-IN" dirty="0" err="1" smtClean="0"/>
              <a:t>Neighbors</a:t>
            </a:r>
            <a:endParaRPr lang="en-US" dirty="0" smtClean="0"/>
          </a:p>
          <a:p>
            <a:pPr lvl="0">
              <a:lnSpc>
                <a:spcPct val="150000"/>
              </a:lnSpc>
            </a:pPr>
            <a:r>
              <a:rPr lang="en-IN" dirty="0" smtClean="0"/>
              <a:t>Decision Trees</a:t>
            </a:r>
            <a:endParaRPr lang="en-US" dirty="0" smtClean="0"/>
          </a:p>
          <a:p>
            <a:pPr lvl="0">
              <a:lnSpc>
                <a:spcPct val="150000"/>
              </a:lnSpc>
            </a:pPr>
            <a:r>
              <a:rPr lang="en-IN" dirty="0" smtClean="0"/>
              <a:t>Support Vector Machine</a:t>
            </a:r>
            <a:endParaRPr lang="en-US" dirty="0" smtClean="0"/>
          </a:p>
          <a:p>
            <a:pPr lvl="0">
              <a:lnSpc>
                <a:spcPct val="150000"/>
              </a:lnSpc>
            </a:pPr>
            <a:r>
              <a:rPr lang="en-IN" dirty="0" smtClean="0"/>
              <a:t>Random Forest Classification</a:t>
            </a:r>
            <a:endParaRPr lang="en-US"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3359</TotalTime>
  <Words>680</Words>
  <Application>Microsoft Office PowerPoint</Application>
  <PresentationFormat>On-screen Show (4:3)</PresentationFormat>
  <Paragraphs>50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MICRO CREDIT LOAN PROJECT -Tharani N</vt:lpstr>
      <vt:lpstr>PROBLEM STATEMENT</vt:lpstr>
      <vt:lpstr>UNDERSTANDING OF PROBLEM STATEMENT</vt:lpstr>
      <vt:lpstr>Motivation for the Problem Undertaken </vt:lpstr>
      <vt:lpstr>DATA ANALYSIS</vt:lpstr>
      <vt:lpstr>Hardware and Software Requirements</vt:lpstr>
      <vt:lpstr>EDA AND PRE PROCESSING PIPELINE</vt:lpstr>
      <vt:lpstr>EDA AND PRE PROCESSING PIPELINE</vt:lpstr>
      <vt:lpstr>Testing of identified algorithms</vt:lpstr>
      <vt:lpstr>Concluding Remarks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NaveenKV</dc:creator>
  <cp:lastModifiedBy>Lenovo</cp:lastModifiedBy>
  <cp:revision>87</cp:revision>
  <dcterms:created xsi:type="dcterms:W3CDTF">2006-08-16T00:00:00Z</dcterms:created>
  <dcterms:modified xsi:type="dcterms:W3CDTF">2022-02-10T10:40:12Z</dcterms:modified>
</cp:coreProperties>
</file>