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63" r:id="rId4"/>
    <p:sldId id="267" r:id="rId5"/>
    <p:sldId id="258" r:id="rId6"/>
    <p:sldId id="268" r:id="rId7"/>
    <p:sldId id="259" r:id="rId8"/>
    <p:sldId id="265" r:id="rId9"/>
    <p:sldId id="266"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96" autoAdjust="0"/>
    <p:restoredTop sz="94660"/>
  </p:normalViewPr>
  <p:slideViewPr>
    <p:cSldViewPr>
      <p:cViewPr varScale="1">
        <p:scale>
          <a:sx n="56" d="100"/>
          <a:sy n="56" d="100"/>
        </p:scale>
        <p:origin x="-72" y="-2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33A86-3FD3-4C60-BCE9-180264B85C83}" type="datetimeFigureOut">
              <a:rPr lang="en-US" smtClean="0"/>
              <a:pPr/>
              <a:t>4/13/2022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C54E-5FF2-400E-8778-7C94B61D66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F6C54E-5FF2-400E-8778-7C94B61D663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4/13/2022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4/13/2022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851648" cy="1828800"/>
          </a:xfrm>
        </p:spPr>
        <p:txBody>
          <a:bodyPr>
            <a:normAutofit/>
          </a:bodyPr>
          <a:lstStyle/>
          <a:p>
            <a:r>
              <a:rPr lang="en-US" dirty="0" smtClean="0"/>
              <a:t>FLIGHT PRICE </a:t>
            </a:r>
            <a:r>
              <a:rPr lang="en-US" dirty="0" smtClean="0"/>
              <a:t>PREDICTION</a:t>
            </a:r>
            <a:br>
              <a:rPr lang="en-US" dirty="0" smtClean="0"/>
            </a:br>
            <a:r>
              <a:rPr lang="en-US" sz="3100" dirty="0" smtClean="0"/>
              <a:t>-</a:t>
            </a:r>
            <a:r>
              <a:rPr lang="en-US" sz="3100" dirty="0" err="1" smtClean="0"/>
              <a:t>Tharani</a:t>
            </a:r>
            <a:r>
              <a:rPr lang="en-US" sz="3100" dirty="0" smtClean="0"/>
              <a:t> N</a:t>
            </a:r>
            <a:endParaRPr lang="en-US" dirty="0"/>
          </a:p>
        </p:txBody>
      </p:sp>
      <p:sp>
        <p:nvSpPr>
          <p:cNvPr id="3" name="Subtitle 2"/>
          <p:cNvSpPr>
            <a:spLocks noGrp="1"/>
          </p:cNvSpPr>
          <p:nvPr>
            <p:ph type="subTitle" idx="1"/>
          </p:nvPr>
        </p:nvSpPr>
        <p:spPr>
          <a:xfrm>
            <a:off x="533400" y="2743200"/>
            <a:ext cx="7854696" cy="3581400"/>
          </a:xfrm>
        </p:spPr>
        <p:txBody>
          <a:bodyPr>
            <a:normAutofit lnSpcReduction="10000"/>
          </a:bodyPr>
          <a:lstStyle/>
          <a:p>
            <a:r>
              <a:rPr lang="en-US" dirty="0" smtClean="0"/>
              <a:t>Problem statement</a:t>
            </a:r>
          </a:p>
          <a:p>
            <a:r>
              <a:rPr lang="en-US" dirty="0" smtClean="0"/>
              <a:t>Understanding of problem statement</a:t>
            </a:r>
          </a:p>
          <a:p>
            <a:r>
              <a:rPr lang="en-US" dirty="0" smtClean="0"/>
              <a:t>Motivation of the problem undertaken</a:t>
            </a:r>
          </a:p>
          <a:p>
            <a:r>
              <a:rPr lang="en-US" dirty="0" smtClean="0"/>
              <a:t>Data analysis</a:t>
            </a:r>
          </a:p>
          <a:p>
            <a:r>
              <a:rPr lang="en-US" dirty="0" smtClean="0"/>
              <a:t>Hardware and software requirements</a:t>
            </a:r>
          </a:p>
          <a:p>
            <a:r>
              <a:rPr lang="en-US" dirty="0" smtClean="0"/>
              <a:t>EDA and Pre-processing pipeline</a:t>
            </a:r>
          </a:p>
          <a:p>
            <a:r>
              <a:rPr lang="en-US" dirty="0" smtClean="0"/>
              <a:t>Testing of identified algorithms</a:t>
            </a:r>
          </a:p>
          <a:p>
            <a:r>
              <a:rPr lang="en-US" dirty="0" smtClean="0"/>
              <a:t>Concluding remarks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457200" y="2590800"/>
            <a:ext cx="8229600" cy="1981200"/>
          </a:xfrm>
        </p:spPr>
        <p:txBody>
          <a:bodyPr/>
          <a:lstStyle/>
          <a:p>
            <a:pPr algn="just"/>
            <a:r>
              <a:rPr lang="en-US" dirty="0" smtClean="0"/>
              <a:t>Random Forest </a:t>
            </a:r>
            <a:r>
              <a:rPr lang="en-US" dirty="0" err="1" smtClean="0"/>
              <a:t>Regressor</a:t>
            </a:r>
            <a:r>
              <a:rPr lang="en-US" dirty="0" smtClean="0"/>
              <a:t> is chosen as the best model which has the high accuracy </a:t>
            </a:r>
            <a:r>
              <a:rPr lang="en-US" dirty="0" smtClean="0"/>
              <a:t>score, but it does not have CV score. </a:t>
            </a:r>
            <a:r>
              <a:rPr lang="en-US" b="1" dirty="0" smtClean="0"/>
              <a:t>Hyper parameter tuning</a:t>
            </a:r>
            <a:r>
              <a:rPr lang="en-US" dirty="0" smtClean="0"/>
              <a:t> done and it is selected to predict future fares.</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IN" dirty="0" smtClean="0"/>
              <a:t>“Prices of raw materials involving fuels, oils and PPE's are up enormously. Since this year, the input costs are up sharply. The price hike has to happen. Higher costs cannot be held back. However, we have to maintain a balance between customer expectations and business prudence,” said by the experts</a:t>
            </a:r>
            <a:r>
              <a:rPr lang="en-IN" dirty="0" smtClean="0"/>
              <a:t>.</a:t>
            </a:r>
            <a:endParaRPr lang="en-US" dirty="0" smtClean="0"/>
          </a:p>
          <a:p>
            <a:r>
              <a:rPr lang="en-IN" dirty="0" smtClean="0"/>
              <a:t>Here we are helping people to find the cheapest fare or just telling how to and when to book the tickets to get the cheapest fare. The cheapest available ticket on a given flight gets more and less expensive over time.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UNDERSTANDING OF PROBLEM STATEMENT</a:t>
            </a:r>
            <a:endParaRPr lang="en-US" dirty="0"/>
          </a:p>
        </p:txBody>
      </p:sp>
      <p:sp>
        <p:nvSpPr>
          <p:cNvPr id="3" name="Content Placeholder 2"/>
          <p:cNvSpPr>
            <a:spLocks noGrp="1"/>
          </p:cNvSpPr>
          <p:nvPr>
            <p:ph idx="1"/>
          </p:nvPr>
        </p:nvSpPr>
        <p:spPr>
          <a:xfrm>
            <a:off x="457200" y="2286000"/>
            <a:ext cx="8229600" cy="4191000"/>
          </a:xfrm>
        </p:spPr>
        <p:txBody>
          <a:bodyPr>
            <a:normAutofit/>
          </a:bodyPr>
          <a:lstStyle/>
          <a:p>
            <a:pPr algn="just"/>
            <a:r>
              <a:rPr lang="en-IN" dirty="0" smtClean="0"/>
              <a:t>The COVID-19 outbreak has spelt havoc on the economies of almost every country in the world. The situation is no different in India, which has been hit by the global pandemic quite hard</a:t>
            </a:r>
            <a:r>
              <a:rPr lang="en-IN" dirty="0" smtClean="0"/>
              <a:t>. But people have to travel all over the world for various purposes. So, we are in need to find the cheapest fares’ factors to help people to find which is the best time to book the flight tickets.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828800"/>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572000"/>
          </a:xfrm>
        </p:spPr>
        <p:txBody>
          <a:bodyPr>
            <a:normAutofit/>
          </a:bodyPr>
          <a:lstStyle/>
          <a:p>
            <a:r>
              <a:rPr lang="en-IN" dirty="0" smtClean="0"/>
              <a:t>An attempt to maximize revenue is always based on - </a:t>
            </a:r>
            <a:endParaRPr lang="en-US" dirty="0" smtClean="0"/>
          </a:p>
          <a:p>
            <a:pPr lvl="1"/>
            <a:r>
              <a:rPr lang="en-IN" dirty="0" smtClean="0"/>
              <a:t>Time of purchase patterns (making sure last-minute purchases are expensive) </a:t>
            </a:r>
            <a:endParaRPr lang="en-US" dirty="0" smtClean="0"/>
          </a:p>
          <a:p>
            <a:pPr lvl="1"/>
            <a:r>
              <a:rPr lang="en-IN" dirty="0" smtClean="0"/>
              <a:t>Keeping the flight as full as they want it (raising prices on a flight which is filling up in order to reduce sales and hold back inventory for those expensive last-minute expensive purchases) </a:t>
            </a:r>
            <a:endParaRPr lang="en-US" dirty="0" smtClean="0"/>
          </a:p>
          <a:p>
            <a:r>
              <a:rPr lang="en-IN" dirty="0" smtClean="0"/>
              <a:t>The main motivation of this project is to find the best time to book a flight ticket to get the cheapest fare.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algn="just">
              <a:buNone/>
            </a:pPr>
            <a:r>
              <a:rPr lang="en-US" dirty="0" smtClean="0"/>
              <a:t>   The purpose of Data Analysis is to extract useful information from data and taking the decision based upon the data analysis. Linear model assumes a linear relationship between the input variables (x) and the single output variable (y). More specifically, that target can be calculated from a linear combination of the features. Implementation includes importing necessary libraries, cleaning and </a:t>
            </a:r>
            <a:r>
              <a:rPr lang="en-US" dirty="0" err="1" smtClean="0"/>
              <a:t>analysing</a:t>
            </a:r>
            <a:r>
              <a:rPr lang="en-US" dirty="0" smtClean="0"/>
              <a:t> the dataset, building various models and using the best model for prediction.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IN" dirty="0" smtClean="0"/>
              <a:t>Hardware and Software Requirements</a:t>
            </a:r>
            <a:endParaRPr lang="en-US" dirty="0"/>
          </a:p>
        </p:txBody>
      </p:sp>
      <p:sp>
        <p:nvSpPr>
          <p:cNvPr id="3" name="Content Placeholder 2"/>
          <p:cNvSpPr>
            <a:spLocks noGrp="1"/>
          </p:cNvSpPr>
          <p:nvPr>
            <p:ph idx="1"/>
          </p:nvPr>
        </p:nvSpPr>
        <p:spPr>
          <a:xfrm>
            <a:off x="457200" y="2667000"/>
            <a:ext cx="8229600" cy="3657600"/>
          </a:xfrm>
        </p:spPr>
        <p:txBody>
          <a:bodyPr/>
          <a:lstStyle/>
          <a:p>
            <a:pPr>
              <a:lnSpc>
                <a:spcPct val="150000"/>
              </a:lnSpc>
              <a:buNone/>
            </a:pPr>
            <a:r>
              <a:rPr lang="en-IN" dirty="0" smtClean="0"/>
              <a:t>   Processor used is Intel(R) Core(TM) i7-4510U CPU. System type is 64-bit operating system, x-64 based processor. RAM of the </a:t>
            </a:r>
            <a:r>
              <a:rPr lang="en-IN" dirty="0" err="1" smtClean="0"/>
              <a:t>systerm</a:t>
            </a:r>
            <a:r>
              <a:rPr lang="en-IN" dirty="0" smtClean="0"/>
              <a:t> is 8.00 GB. Microsoft Windows 8.1 version 6.3 is the OS used. Python 2.7.10 is used with the interface </a:t>
            </a:r>
            <a:r>
              <a:rPr lang="en-IN" dirty="0" err="1" smtClean="0"/>
              <a:t>Jupyter</a:t>
            </a:r>
            <a:r>
              <a:rPr lang="en-IN" dirty="0" smtClean="0"/>
              <a:t> notebook with many installed libraries.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362200"/>
            <a:ext cx="8229600" cy="4191000"/>
          </a:xfrm>
        </p:spPr>
        <p:txBody>
          <a:bodyPr>
            <a:normAutofit/>
          </a:bodyPr>
          <a:lstStyle/>
          <a:p>
            <a:r>
              <a:rPr lang="en-US" dirty="0" smtClean="0"/>
              <a:t>There is no null values</a:t>
            </a:r>
          </a:p>
          <a:p>
            <a:r>
              <a:rPr lang="en-US" dirty="0" smtClean="0"/>
              <a:t>Check for the data information where we can get the integers, floats and strings</a:t>
            </a:r>
          </a:p>
          <a:p>
            <a:r>
              <a:rPr lang="en-US" dirty="0" smtClean="0"/>
              <a:t>Describe the data and check for values</a:t>
            </a:r>
          </a:p>
          <a:p>
            <a:r>
              <a:rPr lang="en-US" dirty="0" smtClean="0"/>
              <a:t>Visualize the data (both categorical and continuous)</a:t>
            </a:r>
          </a:p>
          <a:p>
            <a:r>
              <a:rPr lang="en-US" dirty="0" smtClean="0"/>
              <a:t>Visualize for outliers and remove it </a:t>
            </a:r>
          </a:p>
          <a:p>
            <a:r>
              <a:rPr lang="en-US" dirty="0" smtClean="0"/>
              <a:t>Remove the duplicates to get unbiased data</a:t>
            </a:r>
          </a:p>
          <a:p>
            <a:r>
              <a:rPr lang="en-US" dirty="0" smtClean="0"/>
              <a:t>Data loss is checked</a:t>
            </a:r>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1752600"/>
            <a:ext cx="8229600" cy="5105400"/>
          </a:xfrm>
        </p:spPr>
        <p:txBody>
          <a:bodyPr>
            <a:normAutofit/>
          </a:bodyPr>
          <a:lstStyle/>
          <a:p>
            <a:r>
              <a:rPr lang="en-US" dirty="0" smtClean="0"/>
              <a:t>Check for correlation and confirmed that there is no correlation found</a:t>
            </a:r>
          </a:p>
          <a:p>
            <a:r>
              <a:rPr lang="en-US" dirty="0" smtClean="0"/>
              <a:t>Divide the data into features and target</a:t>
            </a:r>
          </a:p>
          <a:p>
            <a:r>
              <a:rPr lang="en-US" dirty="0" smtClean="0"/>
              <a:t>Check for skewness and it is clear that there is no high degree of skewness present</a:t>
            </a:r>
          </a:p>
          <a:p>
            <a:r>
              <a:rPr lang="en-US" dirty="0" smtClean="0"/>
              <a:t>Scale the data using Standard </a:t>
            </a:r>
            <a:r>
              <a:rPr lang="en-US" dirty="0" err="1" smtClean="0"/>
              <a:t>Scaler</a:t>
            </a:r>
            <a:endParaRPr lang="en-US" dirty="0" smtClean="0"/>
          </a:p>
          <a:p>
            <a:r>
              <a:rPr lang="en-US" dirty="0" smtClean="0"/>
              <a:t>Visualize the relationship between independent and dependent variables</a:t>
            </a:r>
          </a:p>
          <a:p>
            <a:r>
              <a:rPr lang="en-US" dirty="0" smtClean="0"/>
              <a:t>Check for multicollinearity using variance inflation factor</a:t>
            </a:r>
          </a:p>
          <a:p>
            <a:r>
              <a:rPr lang="en-US" dirty="0" smtClean="0"/>
              <a:t>Go for model building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Testing of identified algorithms</a:t>
            </a:r>
            <a:endParaRPr lang="en-US" dirty="0"/>
          </a:p>
        </p:txBody>
      </p:sp>
      <p:sp>
        <p:nvSpPr>
          <p:cNvPr id="3" name="Content Placeholder 2"/>
          <p:cNvSpPr>
            <a:spLocks noGrp="1"/>
          </p:cNvSpPr>
          <p:nvPr>
            <p:ph idx="1"/>
          </p:nvPr>
        </p:nvSpPr>
        <p:spPr>
          <a:xfrm>
            <a:off x="457200" y="2514600"/>
            <a:ext cx="8229600" cy="3810000"/>
          </a:xfrm>
        </p:spPr>
        <p:txBody>
          <a:bodyPr/>
          <a:lstStyle/>
          <a:p>
            <a:pPr lvl="0">
              <a:lnSpc>
                <a:spcPct val="150000"/>
              </a:lnSpc>
            </a:pPr>
            <a:r>
              <a:rPr lang="en-IN" dirty="0" smtClean="0"/>
              <a:t>Linear Regression</a:t>
            </a:r>
            <a:endParaRPr lang="en-US" dirty="0" smtClean="0"/>
          </a:p>
          <a:p>
            <a:pPr lvl="0">
              <a:lnSpc>
                <a:spcPct val="150000"/>
              </a:lnSpc>
            </a:pPr>
            <a:r>
              <a:rPr lang="en-IN" dirty="0" smtClean="0"/>
              <a:t>K-Nearest </a:t>
            </a:r>
            <a:r>
              <a:rPr lang="en-IN" dirty="0" err="1" smtClean="0"/>
              <a:t>Neighbors</a:t>
            </a:r>
            <a:endParaRPr lang="en-US" dirty="0" smtClean="0"/>
          </a:p>
          <a:p>
            <a:pPr lvl="0">
              <a:lnSpc>
                <a:spcPct val="150000"/>
              </a:lnSpc>
            </a:pPr>
            <a:r>
              <a:rPr lang="en-IN" dirty="0" smtClean="0"/>
              <a:t>Decision Trees</a:t>
            </a:r>
            <a:endParaRPr lang="en-US" dirty="0" smtClean="0"/>
          </a:p>
          <a:p>
            <a:pPr lvl="0">
              <a:lnSpc>
                <a:spcPct val="150000"/>
              </a:lnSpc>
            </a:pPr>
            <a:r>
              <a:rPr lang="en-IN" dirty="0" smtClean="0"/>
              <a:t>Support Vector Regression</a:t>
            </a:r>
            <a:endParaRPr lang="en-US" dirty="0" smtClean="0"/>
          </a:p>
          <a:p>
            <a:pPr lvl="0">
              <a:lnSpc>
                <a:spcPct val="150000"/>
              </a:lnSpc>
            </a:pPr>
            <a:r>
              <a:rPr lang="en-IN" dirty="0" smtClean="0"/>
              <a:t>Random Forest Regression</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3404</TotalTime>
  <Words>623</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FLIGHT PRICE PREDICTION -Tharani N</vt:lpstr>
      <vt:lpstr>PROBLEM STATEMENT</vt:lpstr>
      <vt:lpstr>UNDERSTANDING OF PROBLEM STATEMENT</vt:lpstr>
      <vt:lpstr>Motivation for the Problem Undertaken </vt:lpstr>
      <vt:lpstr>DATA ANALYSIS</vt:lpstr>
      <vt:lpstr>Hardware and Software Requirements</vt:lpstr>
      <vt:lpstr>EDA AND PRE PROCESSING PIPELINE</vt:lpstr>
      <vt:lpstr>EDA AND PRE PROCESSING PIPELINE</vt:lpstr>
      <vt:lpstr>Testing of identified algorithms</vt:lpstr>
      <vt:lpstr>Concluding Remarks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NaveenKV</dc:creator>
  <cp:lastModifiedBy>Lenovo</cp:lastModifiedBy>
  <cp:revision>92</cp:revision>
  <dcterms:created xsi:type="dcterms:W3CDTF">2006-08-16T00:00:00Z</dcterms:created>
  <dcterms:modified xsi:type="dcterms:W3CDTF">2022-04-13T15:18:55Z</dcterms:modified>
</cp:coreProperties>
</file>