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63" r:id="rId4"/>
    <p:sldId id="267" r:id="rId5"/>
    <p:sldId id="258" r:id="rId6"/>
    <p:sldId id="268" r:id="rId7"/>
    <p:sldId id="259" r:id="rId8"/>
    <p:sldId id="265" r:id="rId9"/>
    <p:sldId id="266"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96" autoAdjust="0"/>
    <p:restoredTop sz="94660"/>
  </p:normalViewPr>
  <p:slideViewPr>
    <p:cSldViewPr>
      <p:cViewPr varScale="1">
        <p:scale>
          <a:sx n="65" d="100"/>
          <a:sy n="65" d="100"/>
        </p:scale>
        <p:origin x="-740"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33A86-3FD3-4C60-BCE9-180264B85C83}" type="datetimeFigureOut">
              <a:rPr lang="en-US" smtClean="0"/>
              <a:pPr/>
              <a:t>4/14/2022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C54E-5FF2-400E-8778-7C94B61D66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F6C54E-5FF2-400E-8778-7C94B61D663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851648" cy="1828800"/>
          </a:xfrm>
        </p:spPr>
        <p:txBody>
          <a:bodyPr>
            <a:normAutofit fontScale="90000"/>
          </a:bodyPr>
          <a:lstStyle/>
          <a:p>
            <a:r>
              <a:rPr lang="en-US" dirty="0" smtClean="0"/>
              <a:t>HOUSING PRICE </a:t>
            </a:r>
            <a:r>
              <a:rPr lang="en-US" dirty="0" smtClean="0"/>
              <a:t>PREDICTION</a:t>
            </a:r>
            <a:br>
              <a:rPr lang="en-US" dirty="0" smtClean="0"/>
            </a:br>
            <a:r>
              <a:rPr lang="en-US" sz="3100" dirty="0" smtClean="0"/>
              <a:t>-</a:t>
            </a:r>
            <a:r>
              <a:rPr lang="en-US" sz="3100" dirty="0" err="1" smtClean="0"/>
              <a:t>Tharani</a:t>
            </a:r>
            <a:r>
              <a:rPr lang="en-US" sz="3100" dirty="0" smtClean="0"/>
              <a:t> N</a:t>
            </a:r>
            <a:endParaRPr lang="en-US" dirty="0"/>
          </a:p>
        </p:txBody>
      </p:sp>
      <p:sp>
        <p:nvSpPr>
          <p:cNvPr id="3" name="Subtitle 2"/>
          <p:cNvSpPr>
            <a:spLocks noGrp="1"/>
          </p:cNvSpPr>
          <p:nvPr>
            <p:ph type="subTitle" idx="1"/>
          </p:nvPr>
        </p:nvSpPr>
        <p:spPr>
          <a:xfrm>
            <a:off x="533400" y="2743200"/>
            <a:ext cx="7854696" cy="3581400"/>
          </a:xfrm>
        </p:spPr>
        <p:txBody>
          <a:bodyPr>
            <a:normAutofit lnSpcReduction="10000"/>
          </a:bodyPr>
          <a:lstStyle/>
          <a:p>
            <a:r>
              <a:rPr lang="en-US" dirty="0" smtClean="0"/>
              <a:t>Problem statement</a:t>
            </a:r>
          </a:p>
          <a:p>
            <a:r>
              <a:rPr lang="en-US" dirty="0" smtClean="0"/>
              <a:t>Understanding of problem statement</a:t>
            </a:r>
          </a:p>
          <a:p>
            <a:r>
              <a:rPr lang="en-US" dirty="0" smtClean="0"/>
              <a:t>Motivation of the problem undertaken</a:t>
            </a:r>
          </a:p>
          <a:p>
            <a:r>
              <a:rPr lang="en-US" dirty="0" smtClean="0"/>
              <a:t>Data analysis</a:t>
            </a:r>
          </a:p>
          <a:p>
            <a:r>
              <a:rPr lang="en-US" dirty="0" smtClean="0"/>
              <a:t>Hardware and software requirements</a:t>
            </a:r>
          </a:p>
          <a:p>
            <a:r>
              <a:rPr lang="en-US" dirty="0" smtClean="0"/>
              <a:t>EDA and Pre-processing pipeline</a:t>
            </a:r>
          </a:p>
          <a:p>
            <a:r>
              <a:rPr lang="en-US" dirty="0" smtClean="0"/>
              <a:t>Testing of identified algorithms</a:t>
            </a:r>
          </a:p>
          <a:p>
            <a:r>
              <a:rPr lang="en-US" dirty="0" smtClean="0"/>
              <a:t>Concluding remarks</a:t>
            </a:r>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a:xfrm>
            <a:off x="457200" y="2286000"/>
            <a:ext cx="8229600" cy="3429000"/>
          </a:xfrm>
        </p:spPr>
        <p:txBody>
          <a:bodyPr>
            <a:normAutofit/>
          </a:bodyPr>
          <a:lstStyle/>
          <a:p>
            <a:pPr algn="just"/>
            <a:r>
              <a:rPr lang="en-US" dirty="0" smtClean="0"/>
              <a:t>Random Forest </a:t>
            </a:r>
            <a:r>
              <a:rPr lang="en-US" dirty="0" err="1" smtClean="0"/>
              <a:t>Regressor</a:t>
            </a:r>
            <a:r>
              <a:rPr lang="en-US" dirty="0" smtClean="0"/>
              <a:t> is chosen as the best model which has the high accuracy </a:t>
            </a:r>
            <a:r>
              <a:rPr lang="en-US" dirty="0" smtClean="0"/>
              <a:t>score</a:t>
            </a:r>
            <a:r>
              <a:rPr lang="en-US" dirty="0" smtClean="0"/>
              <a:t> </a:t>
            </a:r>
            <a:r>
              <a:rPr lang="en-US" dirty="0" smtClean="0"/>
              <a:t>with comparing the</a:t>
            </a:r>
            <a:r>
              <a:rPr lang="en-US" dirty="0" smtClean="0"/>
              <a:t> </a:t>
            </a:r>
            <a:r>
              <a:rPr lang="en-US" dirty="0" smtClean="0"/>
              <a:t>CV score. </a:t>
            </a:r>
            <a:endParaRPr lang="en-US" dirty="0" smtClean="0"/>
          </a:p>
          <a:p>
            <a:pPr algn="just"/>
            <a:r>
              <a:rPr lang="en-US" b="1" dirty="0" smtClean="0"/>
              <a:t>Hyper </a:t>
            </a:r>
            <a:r>
              <a:rPr lang="en-US" b="1" dirty="0" smtClean="0"/>
              <a:t>parameter tuning</a:t>
            </a:r>
            <a:r>
              <a:rPr lang="en-US" dirty="0" smtClean="0"/>
              <a:t> </a:t>
            </a:r>
            <a:r>
              <a:rPr lang="en-US" dirty="0" smtClean="0"/>
              <a:t>is done and the regression score has increased. So, </a:t>
            </a:r>
            <a:r>
              <a:rPr lang="en-US" dirty="0" smtClean="0"/>
              <a:t>it is selected to predict </a:t>
            </a:r>
            <a:r>
              <a:rPr lang="en-US" dirty="0" smtClean="0"/>
              <a:t>and allot the new prices for houses in the Australian market</a:t>
            </a:r>
            <a:r>
              <a:rPr lang="en-US" dirty="0" smtClean="0"/>
              <a:t>.</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gn="just"/>
            <a:r>
              <a:rPr lang="en-IN" dirty="0" smtClean="0"/>
              <a:t>Housing/ Real Estate </a:t>
            </a:r>
            <a:r>
              <a:rPr lang="en-IN" dirty="0" smtClean="0"/>
              <a:t>is a very large market and there are various companies working in the domain. The US-based housing company named </a:t>
            </a:r>
            <a:r>
              <a:rPr lang="en-IN" b="1" dirty="0" smtClean="0"/>
              <a:t>Surprise Housing</a:t>
            </a:r>
            <a:r>
              <a:rPr lang="en-IN" dirty="0" smtClean="0"/>
              <a:t> </a:t>
            </a:r>
            <a:r>
              <a:rPr lang="en-IN" dirty="0" smtClean="0"/>
              <a:t>is </a:t>
            </a:r>
            <a:r>
              <a:rPr lang="en-IN" dirty="0" smtClean="0"/>
              <a:t>looking at prospective properties to buy houses to enter </a:t>
            </a:r>
            <a:r>
              <a:rPr lang="en-IN" dirty="0" smtClean="0"/>
              <a:t>the </a:t>
            </a:r>
            <a:r>
              <a:rPr lang="en-IN" dirty="0" smtClean="0"/>
              <a:t>Australian</a:t>
            </a:r>
            <a:r>
              <a:rPr lang="en-IN" dirty="0" smtClean="0"/>
              <a:t> </a:t>
            </a:r>
            <a:r>
              <a:rPr lang="en-IN" dirty="0" smtClean="0"/>
              <a:t>market. </a:t>
            </a:r>
            <a:endParaRPr lang="en-IN" dirty="0" smtClean="0"/>
          </a:p>
          <a:p>
            <a:pPr algn="just"/>
            <a:r>
              <a:rPr lang="en-IN" dirty="0" smtClean="0"/>
              <a:t>The </a:t>
            </a:r>
            <a:r>
              <a:rPr lang="en-IN" dirty="0" smtClean="0"/>
              <a:t>company uses data analytics to purchase houses at a price below their actual values and flip them at a higher price.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UNDERSTANDING OF PROBLEM STATEMENT</a:t>
            </a:r>
            <a:endParaRPr lang="en-US" dirty="0"/>
          </a:p>
        </p:txBody>
      </p:sp>
      <p:sp>
        <p:nvSpPr>
          <p:cNvPr id="3" name="Content Placeholder 2"/>
          <p:cNvSpPr>
            <a:spLocks noGrp="1"/>
          </p:cNvSpPr>
          <p:nvPr>
            <p:ph idx="1"/>
          </p:nvPr>
        </p:nvSpPr>
        <p:spPr>
          <a:xfrm>
            <a:off x="457200" y="2286000"/>
            <a:ext cx="8229600" cy="4191000"/>
          </a:xfrm>
        </p:spPr>
        <p:txBody>
          <a:bodyPr>
            <a:normAutofit/>
          </a:bodyPr>
          <a:lstStyle/>
          <a:p>
            <a:pPr algn="just"/>
            <a:r>
              <a:rPr lang="en-IN" dirty="0" smtClean="0"/>
              <a:t>We have to build a model which will then be used by the management to understand how exactly the prices vary with the variables. They can accordingly manipulate the strategy of the firm and concentrate on areas that will yield high returns</a:t>
            </a:r>
            <a:r>
              <a:rPr lang="en-IN" dirty="0" smtClean="0"/>
              <a:t>. </a:t>
            </a:r>
            <a:r>
              <a:rPr lang="en-IN" dirty="0" smtClean="0"/>
              <a:t>Further, the model will be a good way for the management to understand the pricing dynamics of a new market.</a:t>
            </a:r>
            <a:endParaRPr lang="en-US" dirty="0" smtClean="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828800"/>
          </a:xfrm>
        </p:spPr>
        <p:txBody>
          <a:bodyPr>
            <a:normAutofit fontScale="90000"/>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a:xfrm>
            <a:off x="457200" y="2057400"/>
            <a:ext cx="8229600" cy="4572000"/>
          </a:xfrm>
        </p:spPr>
        <p:txBody>
          <a:bodyPr>
            <a:normAutofit/>
          </a:bodyPr>
          <a:lstStyle/>
          <a:p>
            <a:pPr algn="just"/>
            <a:r>
              <a:rPr lang="en-IN" dirty="0" smtClean="0"/>
              <a:t>Predictive </a:t>
            </a:r>
            <a:r>
              <a:rPr lang="en-IN" dirty="0" smtClean="0"/>
              <a:t>modelling, Market mix modelling, recommendation systems are some of the machine learning techniques used for achieving the business goals for housing companies. Our problem is related to one such housing company.</a:t>
            </a:r>
            <a:endParaRPr lang="en-US" dirty="0" smtClean="0"/>
          </a:p>
          <a:p>
            <a:pPr algn="just"/>
            <a:r>
              <a:rPr lang="en-IN" dirty="0" smtClean="0"/>
              <a:t>The main motivation of this project is that the company is looking at prospective properties to buy houses to enter the market and to purchase houses at a price below their actual values and flip them at a higher price.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pPr algn="just">
              <a:buNone/>
            </a:pPr>
            <a:r>
              <a:rPr lang="en-US" dirty="0" smtClean="0"/>
              <a:t>   The purpose of Data Analysis is to extract useful information from data and taking the decision based upon the data analysis. Linear model assumes a linear relationship between the input variables (x) and the single output variable (y). More specifically, that target can be calculated from a linear combination of the features. Implementation includes importing necessary libraries, cleaning and </a:t>
            </a:r>
            <a:r>
              <a:rPr lang="en-US" dirty="0" err="1" smtClean="0"/>
              <a:t>analysing</a:t>
            </a:r>
            <a:r>
              <a:rPr lang="en-US" dirty="0" smtClean="0"/>
              <a:t> the dataset, building various models and using the best model for prediction.</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IN" dirty="0" smtClean="0"/>
              <a:t>Hardware and Software Requirements</a:t>
            </a:r>
            <a:endParaRPr lang="en-US" dirty="0"/>
          </a:p>
        </p:txBody>
      </p:sp>
      <p:sp>
        <p:nvSpPr>
          <p:cNvPr id="3" name="Content Placeholder 2"/>
          <p:cNvSpPr>
            <a:spLocks noGrp="1"/>
          </p:cNvSpPr>
          <p:nvPr>
            <p:ph idx="1"/>
          </p:nvPr>
        </p:nvSpPr>
        <p:spPr>
          <a:xfrm>
            <a:off x="457200" y="2667000"/>
            <a:ext cx="8229600" cy="3657600"/>
          </a:xfrm>
        </p:spPr>
        <p:txBody>
          <a:bodyPr/>
          <a:lstStyle/>
          <a:p>
            <a:pPr>
              <a:lnSpc>
                <a:spcPct val="150000"/>
              </a:lnSpc>
              <a:buNone/>
            </a:pPr>
            <a:r>
              <a:rPr lang="en-IN" dirty="0" smtClean="0"/>
              <a:t>   Processor used is Intel(R) Core(TM) i7-4510U CPU. System type is 64-bit operating system, x-64 based processor. RAM of the </a:t>
            </a:r>
            <a:r>
              <a:rPr lang="en-IN" dirty="0" err="1" smtClean="0"/>
              <a:t>systerm</a:t>
            </a:r>
            <a:r>
              <a:rPr lang="en-IN" dirty="0" smtClean="0"/>
              <a:t> is 8.00 GB. Microsoft Windows 8.1 version 6.3 is the OS used. Python 2.7.10 is used with the interface </a:t>
            </a:r>
            <a:r>
              <a:rPr lang="en-IN" dirty="0" err="1" smtClean="0"/>
              <a:t>Jupyter</a:t>
            </a:r>
            <a:r>
              <a:rPr lang="en-IN" dirty="0" smtClean="0"/>
              <a:t> notebook with many installed libraries.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2362200"/>
            <a:ext cx="8229600" cy="4191000"/>
          </a:xfrm>
        </p:spPr>
        <p:txBody>
          <a:bodyPr>
            <a:normAutofit/>
          </a:bodyPr>
          <a:lstStyle/>
          <a:p>
            <a:r>
              <a:rPr lang="en-US" dirty="0" smtClean="0"/>
              <a:t>There is no null values</a:t>
            </a:r>
          </a:p>
          <a:p>
            <a:r>
              <a:rPr lang="en-US" dirty="0" smtClean="0"/>
              <a:t>Check for the data information where we can get the integers, floats and strings</a:t>
            </a:r>
          </a:p>
          <a:p>
            <a:r>
              <a:rPr lang="en-US" dirty="0" smtClean="0"/>
              <a:t>Describe the data and check for values</a:t>
            </a:r>
          </a:p>
          <a:p>
            <a:r>
              <a:rPr lang="en-US" dirty="0" smtClean="0"/>
              <a:t>Visualize the data (both categorical and continuous)</a:t>
            </a:r>
          </a:p>
          <a:p>
            <a:r>
              <a:rPr lang="en-US" dirty="0" smtClean="0"/>
              <a:t>Visualize for outliers and remove it </a:t>
            </a:r>
          </a:p>
          <a:p>
            <a:r>
              <a:rPr lang="en-US" dirty="0" smtClean="0"/>
              <a:t>There is no duplicate data found</a:t>
            </a:r>
            <a:endParaRPr lang="en-US" dirty="0" smtClean="0"/>
          </a:p>
          <a:p>
            <a:r>
              <a:rPr lang="en-US" dirty="0" smtClean="0"/>
              <a:t>Data loss is checked</a:t>
            </a:r>
          </a:p>
          <a:p>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1752600"/>
            <a:ext cx="8229600" cy="5105400"/>
          </a:xfrm>
        </p:spPr>
        <p:txBody>
          <a:bodyPr>
            <a:normAutofit lnSpcReduction="10000"/>
          </a:bodyPr>
          <a:lstStyle/>
          <a:p>
            <a:r>
              <a:rPr lang="en-US" dirty="0" smtClean="0"/>
              <a:t>Check for correlation and confirmed that there is no correlation found</a:t>
            </a:r>
          </a:p>
          <a:p>
            <a:r>
              <a:rPr lang="en-US" dirty="0" smtClean="0"/>
              <a:t>Divide the data into features and target</a:t>
            </a:r>
          </a:p>
          <a:p>
            <a:r>
              <a:rPr lang="en-US" dirty="0" smtClean="0"/>
              <a:t>Check for skewness and it is clear that there is no high degree of skewness present</a:t>
            </a:r>
          </a:p>
          <a:p>
            <a:r>
              <a:rPr lang="en-US" dirty="0" smtClean="0"/>
              <a:t>Scale the data using Standard </a:t>
            </a:r>
            <a:r>
              <a:rPr lang="en-US" dirty="0" err="1" smtClean="0"/>
              <a:t>Scaler</a:t>
            </a:r>
            <a:endParaRPr lang="en-US" dirty="0" smtClean="0"/>
          </a:p>
          <a:p>
            <a:r>
              <a:rPr lang="en-US" dirty="0" smtClean="0"/>
              <a:t>Visualize the relationship between independent and dependent variables</a:t>
            </a:r>
          </a:p>
          <a:p>
            <a:r>
              <a:rPr lang="en-US" dirty="0" smtClean="0"/>
              <a:t>Check for multicollinearity using variance inflation </a:t>
            </a:r>
            <a:r>
              <a:rPr lang="en-US" dirty="0" smtClean="0"/>
              <a:t>factor and removed the features which are </a:t>
            </a:r>
            <a:r>
              <a:rPr lang="en-US" dirty="0" err="1" smtClean="0"/>
              <a:t>multicollinear</a:t>
            </a:r>
            <a:endParaRPr lang="en-US" dirty="0" smtClean="0"/>
          </a:p>
          <a:p>
            <a:r>
              <a:rPr lang="en-US" dirty="0" smtClean="0"/>
              <a:t>Go for model building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r>
              <a:rPr lang="en-US" dirty="0" smtClean="0"/>
              <a:t>Testing of identified algorithms</a:t>
            </a:r>
            <a:endParaRPr lang="en-US" dirty="0"/>
          </a:p>
        </p:txBody>
      </p:sp>
      <p:sp>
        <p:nvSpPr>
          <p:cNvPr id="3" name="Content Placeholder 2"/>
          <p:cNvSpPr>
            <a:spLocks noGrp="1"/>
          </p:cNvSpPr>
          <p:nvPr>
            <p:ph idx="1"/>
          </p:nvPr>
        </p:nvSpPr>
        <p:spPr>
          <a:xfrm>
            <a:off x="457200" y="2514600"/>
            <a:ext cx="8229600" cy="3810000"/>
          </a:xfrm>
        </p:spPr>
        <p:txBody>
          <a:bodyPr/>
          <a:lstStyle/>
          <a:p>
            <a:pPr lvl="0">
              <a:lnSpc>
                <a:spcPct val="150000"/>
              </a:lnSpc>
            </a:pPr>
            <a:r>
              <a:rPr lang="en-IN" dirty="0" smtClean="0"/>
              <a:t>Linear Regression</a:t>
            </a:r>
            <a:endParaRPr lang="en-US" dirty="0" smtClean="0"/>
          </a:p>
          <a:p>
            <a:pPr lvl="0">
              <a:lnSpc>
                <a:spcPct val="150000"/>
              </a:lnSpc>
            </a:pPr>
            <a:r>
              <a:rPr lang="en-IN" dirty="0" smtClean="0"/>
              <a:t>K-Nearest </a:t>
            </a:r>
            <a:r>
              <a:rPr lang="en-IN" dirty="0" err="1" smtClean="0"/>
              <a:t>Neighbors</a:t>
            </a:r>
            <a:endParaRPr lang="en-US" dirty="0" smtClean="0"/>
          </a:p>
          <a:p>
            <a:pPr lvl="0">
              <a:lnSpc>
                <a:spcPct val="150000"/>
              </a:lnSpc>
            </a:pPr>
            <a:r>
              <a:rPr lang="en-IN" dirty="0" smtClean="0"/>
              <a:t>Decision Trees</a:t>
            </a:r>
            <a:endParaRPr lang="en-US" dirty="0" smtClean="0"/>
          </a:p>
          <a:p>
            <a:pPr lvl="0">
              <a:lnSpc>
                <a:spcPct val="150000"/>
              </a:lnSpc>
            </a:pPr>
            <a:r>
              <a:rPr lang="en-IN" dirty="0" smtClean="0"/>
              <a:t>Support Vector Regression</a:t>
            </a:r>
            <a:endParaRPr lang="en-US" dirty="0" smtClean="0"/>
          </a:p>
          <a:p>
            <a:pPr lvl="0">
              <a:lnSpc>
                <a:spcPct val="150000"/>
              </a:lnSpc>
            </a:pPr>
            <a:r>
              <a:rPr lang="en-IN" dirty="0" smtClean="0"/>
              <a:t>Random Forest Regression</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3409</TotalTime>
  <Words>589</Words>
  <Application>Microsoft Office PowerPoint</Application>
  <PresentationFormat>On-screen Show (4:3)</PresentationFormat>
  <Paragraphs>49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HOUSING PRICE PREDICTION -Tharani N</vt:lpstr>
      <vt:lpstr>PROBLEM STATEMENT</vt:lpstr>
      <vt:lpstr>UNDERSTANDING OF PROBLEM STATEMENT</vt:lpstr>
      <vt:lpstr>Motivation for the Problem Undertaken </vt:lpstr>
      <vt:lpstr>DATA ANALYSIS</vt:lpstr>
      <vt:lpstr>Hardware and Software Requirements</vt:lpstr>
      <vt:lpstr>EDA AND PRE PROCESSING PIPELINE</vt:lpstr>
      <vt:lpstr>EDA AND PRE PROCESSING PIPELINE</vt:lpstr>
      <vt:lpstr>Testing of identified algorithms</vt:lpstr>
      <vt:lpstr>Concluding Remarks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NaveenKV</dc:creator>
  <cp:lastModifiedBy>Lenovo</cp:lastModifiedBy>
  <cp:revision>93</cp:revision>
  <dcterms:created xsi:type="dcterms:W3CDTF">2006-08-16T00:00:00Z</dcterms:created>
  <dcterms:modified xsi:type="dcterms:W3CDTF">2022-04-14T17:47:46Z</dcterms:modified>
</cp:coreProperties>
</file>