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6" r:id="rId1"/>
  </p:sldMasterIdLst>
  <p:sldIdLst>
    <p:sldId id="256" r:id="rId2"/>
    <p:sldId id="257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2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63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6580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58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04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20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86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8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9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6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7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6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8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5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9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9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4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665970" y="4443095"/>
            <a:ext cx="922655" cy="84328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171" y="497075"/>
            <a:ext cx="8825658" cy="2677648"/>
          </a:xfrm>
        </p:spPr>
        <p:txBody>
          <a:bodyPr/>
          <a:lstStyle/>
          <a:p>
            <a:r>
              <a:rPr lang="en-US" b="1" u="sng" dirty="0"/>
              <a:t>LIC Insurance Company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2878" y="4443083"/>
            <a:ext cx="8825658" cy="861420"/>
          </a:xfrm>
        </p:spPr>
        <p:txBody>
          <a:bodyPr>
            <a:noAutofit/>
          </a:bodyPr>
          <a:lstStyle/>
          <a:p>
            <a:pPr algn="just">
              <a:spcBef>
                <a:spcPts val="500"/>
              </a:spcBef>
            </a:pPr>
            <a:endParaRPr lang="en-I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24425" y="314982"/>
            <a:ext cx="5851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SQL Project Development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739630" y="46901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 dirty="0"/>
              <a:t>G-32</a:t>
            </a: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6A3FC5CA-3A38-AC0A-9BAD-CD18D9EDD1EA}"/>
              </a:ext>
            </a:extLst>
          </p:cNvPr>
          <p:cNvSpPr/>
          <p:nvPr/>
        </p:nvSpPr>
        <p:spPr>
          <a:xfrm>
            <a:off x="9665970" y="4443083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348CF-43CD-A42F-1386-4AD2E40FC898}"/>
              </a:ext>
            </a:extLst>
          </p:cNvPr>
          <p:cNvSpPr txBox="1"/>
          <p:nvPr/>
        </p:nvSpPr>
        <p:spPr>
          <a:xfrm>
            <a:off x="1893770" y="4443083"/>
            <a:ext cx="6901542" cy="618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500"/>
              </a:spcBef>
            </a:pPr>
            <a:r>
              <a:rPr lang="en-IN" sz="1200" dirty="0"/>
              <a:t>Presented by</a:t>
            </a:r>
          </a:p>
          <a:p>
            <a:pPr algn="just">
              <a:spcBef>
                <a:spcPts val="500"/>
              </a:spcBef>
            </a:pPr>
            <a:r>
              <a:rPr lang="en-IN" sz="1200" dirty="0"/>
              <a:t> </a:t>
            </a:r>
            <a:r>
              <a:rPr lang="en-IN" sz="1800" dirty="0"/>
              <a:t>AMAN KUMAR PATEL</a:t>
            </a:r>
            <a:endParaRPr lang="en-IN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dirty="0"/>
              <a:t>Intention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 (</a:t>
            </a:r>
            <a:r>
              <a:rPr lang="en-US" b="1" u="sng" dirty="0" err="1"/>
              <a:t>Agent_id</a:t>
            </a:r>
            <a:r>
              <a:rPr lang="en-US" dirty="0"/>
              <a:t>,  </a:t>
            </a:r>
            <a:r>
              <a:rPr lang="en-US" dirty="0" err="1"/>
              <a:t>e_id</a:t>
            </a:r>
            <a:r>
              <a:rPr lang="en-US" dirty="0"/>
              <a:t> , </a:t>
            </a:r>
            <a:r>
              <a:rPr lang="en-US" dirty="0" err="1"/>
              <a:t>p_id</a:t>
            </a:r>
            <a:r>
              <a:rPr lang="en-US" dirty="0"/>
              <a:t>, Name , </a:t>
            </a:r>
            <a:r>
              <a:rPr lang="en-US" dirty="0" err="1"/>
              <a:t>Phone_no</a:t>
            </a:r>
            <a:r>
              <a:rPr lang="en-IN" altLang="en-US" dirty="0"/>
              <a:t>, </a:t>
            </a:r>
            <a:r>
              <a:rPr lang="en-US" altLang="en-US" dirty="0"/>
              <a:t>gender</a:t>
            </a:r>
            <a:r>
              <a:rPr lang="en-US" dirty="0"/>
              <a:t>)</a:t>
            </a:r>
          </a:p>
          <a:p>
            <a:r>
              <a:rPr lang="en-US" dirty="0"/>
              <a:t>Policy_holder(</a:t>
            </a:r>
            <a:r>
              <a:rPr lang="en-US" b="1" u="sng" dirty="0" err="1"/>
              <a:t>P_id</a:t>
            </a:r>
            <a:r>
              <a:rPr lang="en-US" u="sng" dirty="0"/>
              <a:t> </a:t>
            </a:r>
            <a:r>
              <a:rPr lang="en-US" dirty="0"/>
              <a:t>, </a:t>
            </a:r>
            <a:r>
              <a:rPr lang="en-US" dirty="0" err="1"/>
              <a:t>n_id,agent_id,Name</a:t>
            </a:r>
            <a:r>
              <a:rPr lang="en-US" dirty="0"/>
              <a:t> , DOB , City)</a:t>
            </a:r>
          </a:p>
          <a:p>
            <a:r>
              <a:rPr lang="en-US" dirty="0"/>
              <a:t>Employee (</a:t>
            </a:r>
            <a:r>
              <a:rPr lang="en-US" b="1" u="sng" dirty="0" err="1"/>
              <a:t>Emp_id</a:t>
            </a:r>
            <a:r>
              <a:rPr lang="en-US" dirty="0" err="1"/>
              <a:t>,claim_id</a:t>
            </a:r>
            <a:r>
              <a:rPr lang="en-US" dirty="0"/>
              <a:t>, </a:t>
            </a:r>
            <a:r>
              <a:rPr lang="en-US" dirty="0" err="1"/>
              <a:t>p_id</a:t>
            </a:r>
            <a:r>
              <a:rPr lang="en-US" dirty="0"/>
              <a:t>, Name , Role, Department)</a:t>
            </a:r>
          </a:p>
          <a:p>
            <a:r>
              <a:rPr lang="en-US" dirty="0"/>
              <a:t>Claims(</a:t>
            </a:r>
            <a:r>
              <a:rPr lang="en-US" b="1" u="sng" dirty="0" err="1"/>
              <a:t>Claim_id</a:t>
            </a:r>
            <a:r>
              <a:rPr lang="en-US" b="1" u="sng" dirty="0"/>
              <a:t> </a:t>
            </a:r>
            <a:r>
              <a:rPr lang="en-US" dirty="0"/>
              <a:t>,</a:t>
            </a:r>
            <a:r>
              <a:rPr lang="en-US" dirty="0" err="1"/>
              <a:t>e_id,policy_no,n_id</a:t>
            </a:r>
            <a:r>
              <a:rPr lang="en-US" dirty="0"/>
              <a:t>, DOC , claim_amt, Claim_status)</a:t>
            </a:r>
          </a:p>
          <a:p>
            <a:r>
              <a:rPr lang="en-US" dirty="0"/>
              <a:t>Policy(</a:t>
            </a:r>
            <a:r>
              <a:rPr lang="en-US" b="1" u="sng" dirty="0" err="1"/>
              <a:t>Policy_no</a:t>
            </a:r>
            <a:r>
              <a:rPr lang="en-US" dirty="0"/>
              <a:t>, </a:t>
            </a:r>
            <a:r>
              <a:rPr lang="en-US" dirty="0" err="1"/>
              <a:t>agent_id</a:t>
            </a:r>
            <a:r>
              <a:rPr lang="en-US" dirty="0"/>
              <a:t>, </a:t>
            </a:r>
            <a:r>
              <a:rPr lang="en-US" dirty="0" err="1"/>
              <a:t>p_id,type</a:t>
            </a:r>
            <a:r>
              <a:rPr lang="en-US" dirty="0"/>
              <a:t> , </a:t>
            </a:r>
            <a:r>
              <a:rPr lang="en-US" dirty="0" err="1"/>
              <a:t>issued_date</a:t>
            </a:r>
            <a:r>
              <a:rPr lang="en-IN" altLang="en-US" dirty="0" err="1"/>
              <a:t> , </a:t>
            </a:r>
            <a:r>
              <a:rPr lang="en-US" altLang="en-IN" dirty="0" err="1"/>
              <a:t>Coverage_</a:t>
            </a:r>
            <a:r>
              <a:rPr lang="en-IN" altLang="en-US" dirty="0" err="1"/>
              <a:t>Amount</a:t>
            </a:r>
            <a:r>
              <a:rPr lang="en-US" dirty="0"/>
              <a:t>)</a:t>
            </a:r>
          </a:p>
          <a:p>
            <a:r>
              <a:rPr lang="en-IN" altLang="en-US" dirty="0"/>
              <a:t>Nominee (</a:t>
            </a:r>
            <a:r>
              <a:rPr lang="en-IN" altLang="en-US" b="1" u="sng" dirty="0" err="1"/>
              <a:t>n_id</a:t>
            </a:r>
            <a:r>
              <a:rPr lang="en-IN" altLang="en-US" b="1" u="sng" dirty="0"/>
              <a:t>,</a:t>
            </a:r>
            <a:r>
              <a:rPr lang="en-IN" altLang="en-US" dirty="0"/>
              <a:t> , </a:t>
            </a:r>
            <a:r>
              <a:rPr lang="en-IN" altLang="en-US" dirty="0" err="1"/>
              <a:t>p_id,claim_id,n_name</a:t>
            </a:r>
            <a:r>
              <a:rPr lang="en-IN" altLang="en-US" dirty="0"/>
              <a:t> , RWC , Phone_no )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2735" y="-73067"/>
            <a:ext cx="11926529" cy="2379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06375" y="3587258"/>
            <a:ext cx="12398477" cy="3844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iamond 5"/>
          <p:cNvSpPr/>
          <p:nvPr/>
        </p:nvSpPr>
        <p:spPr>
          <a:xfrm>
            <a:off x="4623476" y="1347296"/>
            <a:ext cx="1184254" cy="125955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IN" sz="1200" dirty="0"/>
              <a:t>have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6064" y="1868316"/>
            <a:ext cx="1730478" cy="530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IN" dirty="0"/>
              <a:t>Employee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89532" y="5258150"/>
            <a:ext cx="1730478" cy="530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IN" dirty="0"/>
              <a:t>claims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96064" y="3696323"/>
            <a:ext cx="1730478" cy="530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IN" dirty="0"/>
              <a:t>Agent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89470" y="3649345"/>
            <a:ext cx="1730375" cy="5308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IN" dirty="0"/>
              <a:t>Policy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96064" y="5349292"/>
            <a:ext cx="1730478" cy="530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IN" dirty="0"/>
              <a:t>Employee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89202" y="1868260"/>
            <a:ext cx="1730478" cy="530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IN" dirty="0"/>
              <a:t>Policyholders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86571" y="1983940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association</a:t>
            </a:r>
            <a:endParaRPr lang="en-IN" dirty="0"/>
          </a:p>
        </p:txBody>
      </p:sp>
      <p:sp>
        <p:nvSpPr>
          <p:cNvPr id="15" name="Diamond 14"/>
          <p:cNvSpPr/>
          <p:nvPr/>
        </p:nvSpPr>
        <p:spPr>
          <a:xfrm>
            <a:off x="4697771" y="3284683"/>
            <a:ext cx="1184254" cy="125955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IN" sz="1200" dirty="0"/>
              <a:t>Sell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86591" y="3696499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association</a:t>
            </a:r>
            <a:endParaRPr lang="en-IN" dirty="0"/>
          </a:p>
        </p:txBody>
      </p:sp>
      <p:sp>
        <p:nvSpPr>
          <p:cNvPr id="17" name="Diamond 16"/>
          <p:cNvSpPr/>
          <p:nvPr/>
        </p:nvSpPr>
        <p:spPr>
          <a:xfrm>
            <a:off x="4382033" y="4879633"/>
            <a:ext cx="1666566" cy="125955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IN" sz="1200" dirty="0"/>
              <a:t>Manage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60251" y="5349241"/>
            <a:ext cx="2157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ym typeface="+mn-ea"/>
              </a:rPr>
              <a:t>Binary association</a:t>
            </a:r>
            <a:endParaRPr lang="en-IN" dirty="0"/>
          </a:p>
        </p:txBody>
      </p:sp>
      <p:cxnSp>
        <p:nvCxnSpPr>
          <p:cNvPr id="22" name="Straight Connector 21"/>
          <p:cNvCxnSpPr/>
          <p:nvPr>
            <p:custDataLst>
              <p:tags r:id="rId1"/>
            </p:custDataLst>
          </p:nvPr>
        </p:nvCxnSpPr>
        <p:spPr>
          <a:xfrm>
            <a:off x="2999740" y="1983740"/>
            <a:ext cx="16979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>
            <p:custDataLst>
              <p:tags r:id="rId2"/>
            </p:custDataLst>
          </p:nvPr>
        </p:nvCxnSpPr>
        <p:spPr>
          <a:xfrm>
            <a:off x="2684145" y="5523865"/>
            <a:ext cx="16979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3"/>
            </p:custDataLst>
          </p:nvPr>
        </p:nvCxnSpPr>
        <p:spPr>
          <a:xfrm>
            <a:off x="5707380" y="3914775"/>
            <a:ext cx="16979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>
            <p:custDataLst>
              <p:tags r:id="rId4"/>
            </p:custDataLst>
          </p:nvPr>
        </p:nvCxnSpPr>
        <p:spPr>
          <a:xfrm>
            <a:off x="5716905" y="5523865"/>
            <a:ext cx="16979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>
            <p:custDataLst>
              <p:tags r:id="rId5"/>
            </p:custDataLst>
          </p:nvPr>
        </p:nvCxnSpPr>
        <p:spPr>
          <a:xfrm>
            <a:off x="3124200" y="3961130"/>
            <a:ext cx="16979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>
            <p:custDataLst>
              <p:tags r:id="rId6"/>
            </p:custDataLst>
          </p:nvPr>
        </p:nvCxnSpPr>
        <p:spPr>
          <a:xfrm>
            <a:off x="5491480" y="2042795"/>
            <a:ext cx="16979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2753995" y="128905"/>
            <a:ext cx="71621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000" b="1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Relationship Diagram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-127615" y="-98467"/>
            <a:ext cx="11926529" cy="2379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99440" y="3586623"/>
            <a:ext cx="12398477" cy="3844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951407" y="3869405"/>
            <a:ext cx="1730478" cy="530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Policy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1424" y="1447788"/>
            <a:ext cx="1730478" cy="530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IN" dirty="0">
                <a:sym typeface="+mn-ea"/>
              </a:rPr>
              <a:t>Policyholders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7117777" y="1415195"/>
            <a:ext cx="1730478" cy="530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Nominee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96064" y="3957372"/>
            <a:ext cx="1730478" cy="530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Nominee</a:t>
            </a:r>
          </a:p>
        </p:txBody>
      </p:sp>
      <p:sp>
        <p:nvSpPr>
          <p:cNvPr id="15" name="Diamond 14"/>
          <p:cNvSpPr/>
          <p:nvPr/>
        </p:nvSpPr>
        <p:spPr>
          <a:xfrm>
            <a:off x="4532671" y="1083138"/>
            <a:ext cx="1184254" cy="125955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03976" y="2861474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association</a:t>
            </a:r>
            <a:endParaRPr lang="en-IN" dirty="0"/>
          </a:p>
        </p:txBody>
      </p:sp>
      <p:sp>
        <p:nvSpPr>
          <p:cNvPr id="17" name="Diamond 16"/>
          <p:cNvSpPr/>
          <p:nvPr/>
        </p:nvSpPr>
        <p:spPr>
          <a:xfrm>
            <a:off x="4289323" y="3620428"/>
            <a:ext cx="1666566" cy="125955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Claim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23661" y="6475096"/>
            <a:ext cx="2294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altLang="en-US" dirty="0">
                <a:sym typeface="+mn-ea"/>
              </a:rPr>
              <a:t>Ternary</a:t>
            </a:r>
            <a:r>
              <a:rPr lang="en-US" dirty="0">
                <a:sym typeface="+mn-ea"/>
              </a:rPr>
              <a:t> association</a:t>
            </a:r>
            <a:endParaRPr lang="en-IN" dirty="0"/>
          </a:p>
        </p:txBody>
      </p:sp>
      <p:sp>
        <p:nvSpPr>
          <p:cNvPr id="3" name="Rectangle 8"/>
          <p:cNvSpPr/>
          <p:nvPr>
            <p:custDataLst>
              <p:tags r:id="rId1"/>
            </p:custDataLst>
          </p:nvPr>
        </p:nvSpPr>
        <p:spPr>
          <a:xfrm>
            <a:off x="4225269" y="5248263"/>
            <a:ext cx="1730478" cy="530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IN" dirty="0">
                <a:sym typeface="+mn-ea"/>
              </a:rPr>
              <a:t>Policyholders</a:t>
            </a:r>
            <a:endParaRPr lang="en-IN" dirty="0"/>
          </a:p>
        </p:txBody>
      </p:sp>
      <p:cxnSp>
        <p:nvCxnSpPr>
          <p:cNvPr id="25" name="Straight Connector 24"/>
          <p:cNvCxnSpPr/>
          <p:nvPr>
            <p:custDataLst>
              <p:tags r:id="rId2"/>
            </p:custDataLst>
          </p:nvPr>
        </p:nvCxnSpPr>
        <p:spPr>
          <a:xfrm>
            <a:off x="5568315" y="1713230"/>
            <a:ext cx="16979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>
            <p:custDataLst>
              <p:tags r:id="rId3"/>
            </p:custDataLst>
          </p:nvPr>
        </p:nvCxnSpPr>
        <p:spPr>
          <a:xfrm>
            <a:off x="3297555" y="4262755"/>
            <a:ext cx="1080770" cy="5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>
            <p:custDataLst>
              <p:tags r:id="rId4"/>
            </p:custDataLst>
          </p:nvPr>
        </p:nvCxnSpPr>
        <p:spPr>
          <a:xfrm flipH="1" flipV="1">
            <a:off x="5126355" y="4488180"/>
            <a:ext cx="17780" cy="729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>
            <p:custDataLst>
              <p:tags r:id="rId5"/>
            </p:custDataLst>
          </p:nvPr>
        </p:nvCxnSpPr>
        <p:spPr>
          <a:xfrm>
            <a:off x="5716905" y="4237990"/>
            <a:ext cx="140081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>
            <a:off x="2988945" y="1713230"/>
            <a:ext cx="16979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0" y="0"/>
            <a:ext cx="12568555" cy="6995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83725" y="0"/>
            <a:ext cx="3984171" cy="862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u="sng" dirty="0">
                <a:solidFill>
                  <a:schemeClr val="accent1"/>
                </a:solidFill>
              </a:rPr>
              <a:t>Extension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0218" y="862150"/>
            <a:ext cx="4572000" cy="705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chemeClr val="accent1"/>
                </a:solidFill>
              </a:rPr>
              <a:t>Table along with 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5760" y="1580604"/>
            <a:ext cx="1293223" cy="339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accent1"/>
                </a:solidFill>
              </a:rPr>
              <a:t>Agent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93131" y="1580607"/>
            <a:ext cx="1541418" cy="287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accent1"/>
                </a:solidFill>
              </a:rPr>
              <a:t>Employee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74722" y="4336869"/>
            <a:ext cx="1123406" cy="287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accent1"/>
                </a:solidFill>
              </a:rPr>
              <a:t>Claims</a:t>
            </a:r>
          </a:p>
        </p:txBody>
      </p:sp>
      <p:pic>
        <p:nvPicPr>
          <p:cNvPr id="17" name="Picture 16" descr="ag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3726"/>
            <a:ext cx="5899169" cy="1929006"/>
          </a:xfrm>
          <a:prstGeom prst="rect">
            <a:avLst/>
          </a:prstGeom>
        </p:spPr>
      </p:pic>
      <p:pic>
        <p:nvPicPr>
          <p:cNvPr id="18" name="Picture 17" descr="employ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014" y="1959429"/>
            <a:ext cx="6479360" cy="1845186"/>
          </a:xfrm>
          <a:prstGeom prst="rect">
            <a:avLst/>
          </a:prstGeom>
        </p:spPr>
      </p:pic>
      <p:pic>
        <p:nvPicPr>
          <p:cNvPr id="22" name="Picture 21" descr="claim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033" y="4676503"/>
            <a:ext cx="7631928" cy="18675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0" y="0"/>
            <a:ext cx="12568555" cy="6995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83281" y="326573"/>
            <a:ext cx="4572000" cy="705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chemeClr val="accent1"/>
                </a:solidFill>
              </a:rPr>
              <a:t>Table along with data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79" y="1554480"/>
            <a:ext cx="1724297" cy="300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accent1"/>
                </a:solidFill>
              </a:rPr>
              <a:t>Nominee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32320" y="1463041"/>
            <a:ext cx="2299063" cy="248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accent1"/>
                </a:solidFill>
              </a:rPr>
              <a:t>Policy_holder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55818" y="4389119"/>
            <a:ext cx="1854925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accent1"/>
                </a:solidFill>
              </a:rPr>
              <a:t>Policy</a:t>
            </a:r>
          </a:p>
        </p:txBody>
      </p:sp>
      <p:pic>
        <p:nvPicPr>
          <p:cNvPr id="11" name="Picture 10" descr="nomin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" y="1907177"/>
            <a:ext cx="6707531" cy="2035140"/>
          </a:xfrm>
          <a:prstGeom prst="rect">
            <a:avLst/>
          </a:prstGeom>
        </p:spPr>
      </p:pic>
      <p:pic>
        <p:nvPicPr>
          <p:cNvPr id="13" name="Picture 12" descr="ploicy_hol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244" y="1933303"/>
            <a:ext cx="5352101" cy="1740683"/>
          </a:xfrm>
          <a:prstGeom prst="rect">
            <a:avLst/>
          </a:prstGeom>
        </p:spPr>
      </p:pic>
      <p:pic>
        <p:nvPicPr>
          <p:cNvPr id="14" name="Picture 13" descr="polic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588" y="4689566"/>
            <a:ext cx="8047863" cy="195513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200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LIC Insurance Company</vt:lpstr>
      <vt:lpstr>Intention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 Insurance Company</dc:title>
  <dc:creator>Roshan Tiwari</dc:creator>
  <cp:lastModifiedBy>AMAN PATEL</cp:lastModifiedBy>
  <cp:revision>16</cp:revision>
  <dcterms:created xsi:type="dcterms:W3CDTF">2024-07-07T06:07:00Z</dcterms:created>
  <dcterms:modified xsi:type="dcterms:W3CDTF">2024-10-01T10:41:22Z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08AAB809BBC64B0D98DD76015C5A7D75_12</vt:lpwstr>
  </property>
  <property fmtid="{D5CDD505-2E9C-101B-9397-08002B2CF9AE}" pid="3" name="KSOProductBuildVer">
    <vt:lpwstr>1033-12.2.0.17119</vt:lpwstr>
  </property>
</Properties>
</file>