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0749" y="12903"/>
            <a:ext cx="630250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296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296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296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30" y="783335"/>
            <a:ext cx="9116695" cy="254635"/>
          </a:xfrm>
          <a:custGeom>
            <a:avLst/>
            <a:gdLst/>
            <a:ahLst/>
            <a:cxnLst/>
            <a:rect l="l" t="t" r="r" b="b"/>
            <a:pathLst>
              <a:path w="9116695" h="254634">
                <a:moveTo>
                  <a:pt x="9116568" y="0"/>
                </a:moveTo>
                <a:lnTo>
                  <a:pt x="0" y="0"/>
                </a:lnTo>
                <a:lnTo>
                  <a:pt x="0" y="254508"/>
                </a:lnTo>
                <a:lnTo>
                  <a:pt x="9116568" y="254508"/>
                </a:lnTo>
                <a:lnTo>
                  <a:pt x="9116568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79116" y="781811"/>
            <a:ext cx="579120" cy="256540"/>
          </a:xfrm>
          <a:custGeom>
            <a:avLst/>
            <a:gdLst/>
            <a:ahLst/>
            <a:cxnLst/>
            <a:rect l="l" t="t" r="r" b="b"/>
            <a:pathLst>
              <a:path w="579120" h="256540">
                <a:moveTo>
                  <a:pt x="578883" y="0"/>
                </a:moveTo>
                <a:lnTo>
                  <a:pt x="25798" y="0"/>
                </a:lnTo>
                <a:lnTo>
                  <a:pt x="6180" y="12751"/>
                </a:lnTo>
                <a:lnTo>
                  <a:pt x="0" y="25993"/>
                </a:lnTo>
                <a:lnTo>
                  <a:pt x="3851" y="40613"/>
                </a:lnTo>
                <a:lnTo>
                  <a:pt x="14331" y="57497"/>
                </a:lnTo>
                <a:lnTo>
                  <a:pt x="28036" y="77533"/>
                </a:lnTo>
                <a:lnTo>
                  <a:pt x="41562" y="101608"/>
                </a:lnTo>
                <a:lnTo>
                  <a:pt x="51505" y="130608"/>
                </a:lnTo>
                <a:lnTo>
                  <a:pt x="54461" y="165421"/>
                </a:lnTo>
                <a:lnTo>
                  <a:pt x="47027" y="206933"/>
                </a:lnTo>
                <a:lnTo>
                  <a:pt x="25798" y="256032"/>
                </a:lnTo>
                <a:lnTo>
                  <a:pt x="578883" y="256032"/>
                </a:lnTo>
                <a:lnTo>
                  <a:pt x="578883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09495" y="781811"/>
            <a:ext cx="532130" cy="256540"/>
          </a:xfrm>
          <a:custGeom>
            <a:avLst/>
            <a:gdLst/>
            <a:ahLst/>
            <a:cxnLst/>
            <a:rect l="l" t="t" r="r" b="b"/>
            <a:pathLst>
              <a:path w="532129" h="256540">
                <a:moveTo>
                  <a:pt x="531612" y="0"/>
                </a:moveTo>
                <a:lnTo>
                  <a:pt x="26914" y="0"/>
                </a:lnTo>
                <a:lnTo>
                  <a:pt x="40514" y="31858"/>
                </a:lnTo>
                <a:lnTo>
                  <a:pt x="40183" y="67222"/>
                </a:lnTo>
                <a:lnTo>
                  <a:pt x="30943" y="104361"/>
                </a:lnTo>
                <a:lnTo>
                  <a:pt x="17817" y="141541"/>
                </a:lnTo>
                <a:lnTo>
                  <a:pt x="5828" y="177031"/>
                </a:lnTo>
                <a:lnTo>
                  <a:pt x="0" y="209097"/>
                </a:lnTo>
                <a:lnTo>
                  <a:pt x="5354" y="236008"/>
                </a:lnTo>
                <a:lnTo>
                  <a:pt x="26914" y="256032"/>
                </a:lnTo>
                <a:lnTo>
                  <a:pt x="531612" y="256032"/>
                </a:lnTo>
                <a:lnTo>
                  <a:pt x="53161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46719" y="781811"/>
            <a:ext cx="384810" cy="256540"/>
          </a:xfrm>
          <a:custGeom>
            <a:avLst/>
            <a:gdLst/>
            <a:ahLst/>
            <a:cxnLst/>
            <a:rect l="l" t="t" r="r" b="b"/>
            <a:pathLst>
              <a:path w="384809" h="256540">
                <a:moveTo>
                  <a:pt x="335026" y="0"/>
                </a:moveTo>
                <a:lnTo>
                  <a:pt x="36957" y="0"/>
                </a:lnTo>
                <a:lnTo>
                  <a:pt x="16425" y="30818"/>
                </a:lnTo>
                <a:lnTo>
                  <a:pt x="4106" y="75861"/>
                </a:lnTo>
                <a:lnTo>
                  <a:pt x="0" y="128015"/>
                </a:lnTo>
                <a:lnTo>
                  <a:pt x="4106" y="180170"/>
                </a:lnTo>
                <a:lnTo>
                  <a:pt x="16425" y="225213"/>
                </a:lnTo>
                <a:lnTo>
                  <a:pt x="36957" y="256032"/>
                </a:lnTo>
                <a:lnTo>
                  <a:pt x="335026" y="256032"/>
                </a:lnTo>
                <a:lnTo>
                  <a:pt x="346850" y="223583"/>
                </a:lnTo>
                <a:lnTo>
                  <a:pt x="363331" y="180943"/>
                </a:lnTo>
                <a:lnTo>
                  <a:pt x="377977" y="136445"/>
                </a:lnTo>
                <a:lnTo>
                  <a:pt x="384302" y="98425"/>
                </a:lnTo>
                <a:lnTo>
                  <a:pt x="384764" y="67347"/>
                </a:lnTo>
                <a:lnTo>
                  <a:pt x="381428" y="39354"/>
                </a:lnTo>
                <a:lnTo>
                  <a:pt x="367210" y="16289"/>
                </a:lnTo>
                <a:lnTo>
                  <a:pt x="335026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93641" y="781811"/>
            <a:ext cx="450215" cy="256540"/>
          </a:xfrm>
          <a:custGeom>
            <a:avLst/>
            <a:gdLst/>
            <a:ahLst/>
            <a:cxnLst/>
            <a:rect l="l" t="t" r="r" b="b"/>
            <a:pathLst>
              <a:path w="450215" h="256540">
                <a:moveTo>
                  <a:pt x="449802" y="0"/>
                </a:moveTo>
                <a:lnTo>
                  <a:pt x="49625" y="0"/>
                </a:lnTo>
                <a:lnTo>
                  <a:pt x="22055" y="30818"/>
                </a:lnTo>
                <a:lnTo>
                  <a:pt x="5513" y="75861"/>
                </a:lnTo>
                <a:lnTo>
                  <a:pt x="0" y="128015"/>
                </a:lnTo>
                <a:lnTo>
                  <a:pt x="5513" y="180170"/>
                </a:lnTo>
                <a:lnTo>
                  <a:pt x="22055" y="225213"/>
                </a:lnTo>
                <a:lnTo>
                  <a:pt x="49625" y="256032"/>
                </a:lnTo>
                <a:lnTo>
                  <a:pt x="449802" y="256032"/>
                </a:lnTo>
                <a:lnTo>
                  <a:pt x="445507" y="229490"/>
                </a:lnTo>
                <a:lnTo>
                  <a:pt x="436058" y="200970"/>
                </a:lnTo>
                <a:lnTo>
                  <a:pt x="426608" y="167116"/>
                </a:lnTo>
                <a:lnTo>
                  <a:pt x="422313" y="124572"/>
                </a:lnTo>
                <a:lnTo>
                  <a:pt x="428326" y="69985"/>
                </a:lnTo>
                <a:lnTo>
                  <a:pt x="44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575804" y="781811"/>
            <a:ext cx="574675" cy="256540"/>
          </a:xfrm>
          <a:custGeom>
            <a:avLst/>
            <a:gdLst/>
            <a:ahLst/>
            <a:cxnLst/>
            <a:rect l="l" t="t" r="r" b="b"/>
            <a:pathLst>
              <a:path w="574675" h="256540">
                <a:moveTo>
                  <a:pt x="574548" y="0"/>
                </a:moveTo>
                <a:lnTo>
                  <a:pt x="0" y="0"/>
                </a:lnTo>
                <a:lnTo>
                  <a:pt x="10556" y="35234"/>
                </a:lnTo>
                <a:lnTo>
                  <a:pt x="33782" y="77565"/>
                </a:lnTo>
                <a:lnTo>
                  <a:pt x="57007" y="120515"/>
                </a:lnTo>
                <a:lnTo>
                  <a:pt x="67564" y="157607"/>
                </a:lnTo>
                <a:lnTo>
                  <a:pt x="66508" y="185451"/>
                </a:lnTo>
                <a:lnTo>
                  <a:pt x="59118" y="208057"/>
                </a:lnTo>
                <a:lnTo>
                  <a:pt x="39060" y="230044"/>
                </a:lnTo>
                <a:lnTo>
                  <a:pt x="0" y="256032"/>
                </a:lnTo>
                <a:lnTo>
                  <a:pt x="574548" y="256032"/>
                </a:lnTo>
                <a:lnTo>
                  <a:pt x="574548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7111" y="781811"/>
            <a:ext cx="429259" cy="255904"/>
          </a:xfrm>
          <a:custGeom>
            <a:avLst/>
            <a:gdLst/>
            <a:ahLst/>
            <a:cxnLst/>
            <a:rect l="l" t="t" r="r" b="b"/>
            <a:pathLst>
              <a:path w="429259" h="255905">
                <a:moveTo>
                  <a:pt x="401865" y="0"/>
                </a:moveTo>
                <a:lnTo>
                  <a:pt x="26199" y="0"/>
                </a:lnTo>
                <a:lnTo>
                  <a:pt x="0" y="29694"/>
                </a:lnTo>
                <a:lnTo>
                  <a:pt x="2911" y="72580"/>
                </a:lnTo>
                <a:lnTo>
                  <a:pt x="17466" y="118514"/>
                </a:lnTo>
                <a:lnTo>
                  <a:pt x="26199" y="157352"/>
                </a:lnTo>
                <a:lnTo>
                  <a:pt x="17466" y="188430"/>
                </a:lnTo>
                <a:lnTo>
                  <a:pt x="2911" y="216423"/>
                </a:lnTo>
                <a:lnTo>
                  <a:pt x="0" y="239488"/>
                </a:lnTo>
                <a:lnTo>
                  <a:pt x="26199" y="255777"/>
                </a:lnTo>
                <a:lnTo>
                  <a:pt x="401865" y="255777"/>
                </a:lnTo>
                <a:lnTo>
                  <a:pt x="401865" y="216408"/>
                </a:lnTo>
                <a:lnTo>
                  <a:pt x="407827" y="181026"/>
                </a:lnTo>
                <a:lnTo>
                  <a:pt x="419751" y="132240"/>
                </a:lnTo>
                <a:lnTo>
                  <a:pt x="428694" y="79504"/>
                </a:lnTo>
                <a:lnTo>
                  <a:pt x="425713" y="32272"/>
                </a:lnTo>
                <a:lnTo>
                  <a:pt x="401865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83886" y="780288"/>
            <a:ext cx="601345" cy="256540"/>
          </a:xfrm>
          <a:custGeom>
            <a:avLst/>
            <a:gdLst/>
            <a:ahLst/>
            <a:cxnLst/>
            <a:rect l="l" t="t" r="r" b="b"/>
            <a:pathLst>
              <a:path w="601345" h="256540">
                <a:moveTo>
                  <a:pt x="600789" y="0"/>
                </a:moveTo>
                <a:lnTo>
                  <a:pt x="26749" y="0"/>
                </a:lnTo>
                <a:lnTo>
                  <a:pt x="6401" y="12751"/>
                </a:lnTo>
                <a:lnTo>
                  <a:pt x="0" y="25993"/>
                </a:lnTo>
                <a:lnTo>
                  <a:pt x="4010" y="40613"/>
                </a:lnTo>
                <a:lnTo>
                  <a:pt x="14898" y="57497"/>
                </a:lnTo>
                <a:lnTo>
                  <a:pt x="29130" y="77533"/>
                </a:lnTo>
                <a:lnTo>
                  <a:pt x="43171" y="101608"/>
                </a:lnTo>
                <a:lnTo>
                  <a:pt x="53488" y="130608"/>
                </a:lnTo>
                <a:lnTo>
                  <a:pt x="56546" y="165421"/>
                </a:lnTo>
                <a:lnTo>
                  <a:pt x="48811" y="206933"/>
                </a:lnTo>
                <a:lnTo>
                  <a:pt x="26749" y="256032"/>
                </a:lnTo>
                <a:lnTo>
                  <a:pt x="600789" y="256032"/>
                </a:lnTo>
                <a:lnTo>
                  <a:pt x="600789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21080" y="778764"/>
            <a:ext cx="605155" cy="257810"/>
          </a:xfrm>
          <a:custGeom>
            <a:avLst/>
            <a:gdLst/>
            <a:ahLst/>
            <a:cxnLst/>
            <a:rect l="l" t="t" r="r" b="b"/>
            <a:pathLst>
              <a:path w="605154" h="257809">
                <a:moveTo>
                  <a:pt x="604615" y="0"/>
                </a:moveTo>
                <a:lnTo>
                  <a:pt x="30575" y="0"/>
                </a:lnTo>
                <a:lnTo>
                  <a:pt x="46077" y="32059"/>
                </a:lnTo>
                <a:lnTo>
                  <a:pt x="45719" y="67639"/>
                </a:lnTo>
                <a:lnTo>
                  <a:pt x="35218" y="104999"/>
                </a:lnTo>
                <a:lnTo>
                  <a:pt x="20288" y="142398"/>
                </a:lnTo>
                <a:lnTo>
                  <a:pt x="6643" y="178095"/>
                </a:lnTo>
                <a:lnTo>
                  <a:pt x="0" y="210347"/>
                </a:lnTo>
                <a:lnTo>
                  <a:pt x="6072" y="237415"/>
                </a:lnTo>
                <a:lnTo>
                  <a:pt x="30575" y="257556"/>
                </a:lnTo>
                <a:lnTo>
                  <a:pt x="604615" y="257556"/>
                </a:lnTo>
                <a:lnTo>
                  <a:pt x="604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4323" y="780288"/>
            <a:ext cx="383540" cy="256540"/>
          </a:xfrm>
          <a:custGeom>
            <a:avLst/>
            <a:gdLst/>
            <a:ahLst/>
            <a:cxnLst/>
            <a:rect l="l" t="t" r="r" b="b"/>
            <a:pathLst>
              <a:path w="383539" h="256540">
                <a:moveTo>
                  <a:pt x="333660" y="0"/>
                </a:moveTo>
                <a:lnTo>
                  <a:pt x="36861" y="0"/>
                </a:lnTo>
                <a:lnTo>
                  <a:pt x="16382" y="30818"/>
                </a:lnTo>
                <a:lnTo>
                  <a:pt x="4095" y="75861"/>
                </a:lnTo>
                <a:lnTo>
                  <a:pt x="0" y="128015"/>
                </a:lnTo>
                <a:lnTo>
                  <a:pt x="4095" y="180170"/>
                </a:lnTo>
                <a:lnTo>
                  <a:pt x="16383" y="225213"/>
                </a:lnTo>
                <a:lnTo>
                  <a:pt x="36861" y="256032"/>
                </a:lnTo>
                <a:lnTo>
                  <a:pt x="333660" y="256032"/>
                </a:lnTo>
                <a:lnTo>
                  <a:pt x="345519" y="223583"/>
                </a:lnTo>
                <a:lnTo>
                  <a:pt x="361950" y="180943"/>
                </a:lnTo>
                <a:lnTo>
                  <a:pt x="376523" y="136445"/>
                </a:lnTo>
                <a:lnTo>
                  <a:pt x="382809" y="98425"/>
                </a:lnTo>
                <a:lnTo>
                  <a:pt x="383274" y="67347"/>
                </a:lnTo>
                <a:lnTo>
                  <a:pt x="379952" y="39354"/>
                </a:lnTo>
                <a:lnTo>
                  <a:pt x="365771" y="16289"/>
                </a:lnTo>
                <a:lnTo>
                  <a:pt x="33366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381277" y="778764"/>
            <a:ext cx="450215" cy="257810"/>
          </a:xfrm>
          <a:custGeom>
            <a:avLst/>
            <a:gdLst/>
            <a:ahLst/>
            <a:cxnLst/>
            <a:rect l="l" t="t" r="r" b="b"/>
            <a:pathLst>
              <a:path w="450214" h="257809">
                <a:moveTo>
                  <a:pt x="449802" y="0"/>
                </a:moveTo>
                <a:lnTo>
                  <a:pt x="49625" y="0"/>
                </a:lnTo>
                <a:lnTo>
                  <a:pt x="22055" y="31002"/>
                </a:lnTo>
                <a:lnTo>
                  <a:pt x="5513" y="76312"/>
                </a:lnTo>
                <a:lnTo>
                  <a:pt x="0" y="128777"/>
                </a:lnTo>
                <a:lnTo>
                  <a:pt x="5513" y="181243"/>
                </a:lnTo>
                <a:lnTo>
                  <a:pt x="22055" y="226553"/>
                </a:lnTo>
                <a:lnTo>
                  <a:pt x="49625" y="257556"/>
                </a:lnTo>
                <a:lnTo>
                  <a:pt x="449802" y="257556"/>
                </a:lnTo>
                <a:lnTo>
                  <a:pt x="445507" y="230831"/>
                </a:lnTo>
                <a:lnTo>
                  <a:pt x="436058" y="202127"/>
                </a:lnTo>
                <a:lnTo>
                  <a:pt x="426608" y="168068"/>
                </a:lnTo>
                <a:lnTo>
                  <a:pt x="422313" y="125278"/>
                </a:lnTo>
                <a:lnTo>
                  <a:pt x="428326" y="70380"/>
                </a:lnTo>
                <a:lnTo>
                  <a:pt x="44980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44211" y="780288"/>
            <a:ext cx="573405" cy="256540"/>
          </a:xfrm>
          <a:custGeom>
            <a:avLst/>
            <a:gdLst/>
            <a:ahLst/>
            <a:cxnLst/>
            <a:rect l="l" t="t" r="r" b="b"/>
            <a:pathLst>
              <a:path w="573404" h="256540">
                <a:moveTo>
                  <a:pt x="573024" y="0"/>
                </a:moveTo>
                <a:lnTo>
                  <a:pt x="0" y="0"/>
                </a:lnTo>
                <a:lnTo>
                  <a:pt x="10537" y="35234"/>
                </a:lnTo>
                <a:lnTo>
                  <a:pt x="33718" y="77565"/>
                </a:lnTo>
                <a:lnTo>
                  <a:pt x="56899" y="120515"/>
                </a:lnTo>
                <a:lnTo>
                  <a:pt x="67437" y="157607"/>
                </a:lnTo>
                <a:lnTo>
                  <a:pt x="66383" y="185451"/>
                </a:lnTo>
                <a:lnTo>
                  <a:pt x="59007" y="208057"/>
                </a:lnTo>
                <a:lnTo>
                  <a:pt x="38987" y="230044"/>
                </a:lnTo>
                <a:lnTo>
                  <a:pt x="0" y="256032"/>
                </a:lnTo>
                <a:lnTo>
                  <a:pt x="573024" y="256032"/>
                </a:lnTo>
                <a:lnTo>
                  <a:pt x="573024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02282" y="778763"/>
            <a:ext cx="3710304" cy="259079"/>
          </a:xfrm>
          <a:custGeom>
            <a:avLst/>
            <a:gdLst/>
            <a:ahLst/>
            <a:cxnLst/>
            <a:rect l="l" t="t" r="r" b="b"/>
            <a:pathLst>
              <a:path w="3710304" h="259080">
                <a:moveTo>
                  <a:pt x="525449" y="3048"/>
                </a:moveTo>
                <a:lnTo>
                  <a:pt x="23291" y="3048"/>
                </a:lnTo>
                <a:lnTo>
                  <a:pt x="4330" y="17233"/>
                </a:lnTo>
                <a:lnTo>
                  <a:pt x="0" y="32143"/>
                </a:lnTo>
                <a:lnTo>
                  <a:pt x="6070" y="48996"/>
                </a:lnTo>
                <a:lnTo>
                  <a:pt x="18288" y="69011"/>
                </a:lnTo>
                <a:lnTo>
                  <a:pt x="32423" y="93408"/>
                </a:lnTo>
                <a:lnTo>
                  <a:pt x="44221" y="123393"/>
                </a:lnTo>
                <a:lnTo>
                  <a:pt x="49466" y="160197"/>
                </a:lnTo>
                <a:lnTo>
                  <a:pt x="43903" y="205016"/>
                </a:lnTo>
                <a:lnTo>
                  <a:pt x="23291" y="259080"/>
                </a:lnTo>
                <a:lnTo>
                  <a:pt x="525449" y="259080"/>
                </a:lnTo>
                <a:lnTo>
                  <a:pt x="525449" y="3048"/>
                </a:lnTo>
                <a:close/>
              </a:path>
              <a:path w="3710304" h="259080">
                <a:moveTo>
                  <a:pt x="3710241" y="79997"/>
                </a:moveTo>
                <a:lnTo>
                  <a:pt x="3707244" y="32486"/>
                </a:lnTo>
                <a:lnTo>
                  <a:pt x="3683304" y="0"/>
                </a:lnTo>
                <a:lnTo>
                  <a:pt x="3306622" y="0"/>
                </a:lnTo>
                <a:lnTo>
                  <a:pt x="3280308" y="29857"/>
                </a:lnTo>
                <a:lnTo>
                  <a:pt x="3283229" y="72999"/>
                </a:lnTo>
                <a:lnTo>
                  <a:pt x="3297847" y="119240"/>
                </a:lnTo>
                <a:lnTo>
                  <a:pt x="3306622" y="158369"/>
                </a:lnTo>
                <a:lnTo>
                  <a:pt x="3297847" y="189572"/>
                </a:lnTo>
                <a:lnTo>
                  <a:pt x="3283229" y="217703"/>
                </a:lnTo>
                <a:lnTo>
                  <a:pt x="3280308" y="240906"/>
                </a:lnTo>
                <a:lnTo>
                  <a:pt x="3306622" y="257302"/>
                </a:lnTo>
                <a:lnTo>
                  <a:pt x="3683304" y="257302"/>
                </a:lnTo>
                <a:lnTo>
                  <a:pt x="3683304" y="217678"/>
                </a:lnTo>
                <a:lnTo>
                  <a:pt x="3689286" y="182092"/>
                </a:lnTo>
                <a:lnTo>
                  <a:pt x="3701262" y="133032"/>
                </a:lnTo>
                <a:lnTo>
                  <a:pt x="3710241" y="7999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64301" y="781811"/>
            <a:ext cx="606425" cy="256540"/>
          </a:xfrm>
          <a:custGeom>
            <a:avLst/>
            <a:gdLst/>
            <a:ahLst/>
            <a:cxnLst/>
            <a:rect l="l" t="t" r="r" b="b"/>
            <a:pathLst>
              <a:path w="606425" h="256540">
                <a:moveTo>
                  <a:pt x="605974" y="0"/>
                </a:moveTo>
                <a:lnTo>
                  <a:pt x="30664" y="0"/>
                </a:lnTo>
                <a:lnTo>
                  <a:pt x="46192" y="31858"/>
                </a:lnTo>
                <a:lnTo>
                  <a:pt x="45827" y="67222"/>
                </a:lnTo>
                <a:lnTo>
                  <a:pt x="35296" y="104361"/>
                </a:lnTo>
                <a:lnTo>
                  <a:pt x="20329" y="141541"/>
                </a:lnTo>
                <a:lnTo>
                  <a:pt x="6654" y="177031"/>
                </a:lnTo>
                <a:lnTo>
                  <a:pt x="0" y="209097"/>
                </a:lnTo>
                <a:lnTo>
                  <a:pt x="6093" y="236008"/>
                </a:lnTo>
                <a:lnTo>
                  <a:pt x="30664" y="256032"/>
                </a:lnTo>
                <a:lnTo>
                  <a:pt x="605974" y="256032"/>
                </a:lnTo>
                <a:lnTo>
                  <a:pt x="605974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3523" y="780288"/>
            <a:ext cx="384810" cy="256540"/>
          </a:xfrm>
          <a:custGeom>
            <a:avLst/>
            <a:gdLst/>
            <a:ahLst/>
            <a:cxnLst/>
            <a:rect l="l" t="t" r="r" b="b"/>
            <a:pathLst>
              <a:path w="384810" h="256540">
                <a:moveTo>
                  <a:pt x="335026" y="0"/>
                </a:moveTo>
                <a:lnTo>
                  <a:pt x="36957" y="0"/>
                </a:lnTo>
                <a:lnTo>
                  <a:pt x="16425" y="30818"/>
                </a:lnTo>
                <a:lnTo>
                  <a:pt x="4106" y="75861"/>
                </a:lnTo>
                <a:lnTo>
                  <a:pt x="0" y="128015"/>
                </a:lnTo>
                <a:lnTo>
                  <a:pt x="4106" y="180170"/>
                </a:lnTo>
                <a:lnTo>
                  <a:pt x="16425" y="225213"/>
                </a:lnTo>
                <a:lnTo>
                  <a:pt x="36957" y="256032"/>
                </a:lnTo>
                <a:lnTo>
                  <a:pt x="335026" y="256032"/>
                </a:lnTo>
                <a:lnTo>
                  <a:pt x="346850" y="223583"/>
                </a:lnTo>
                <a:lnTo>
                  <a:pt x="363331" y="180943"/>
                </a:lnTo>
                <a:lnTo>
                  <a:pt x="377977" y="136445"/>
                </a:lnTo>
                <a:lnTo>
                  <a:pt x="384302" y="98425"/>
                </a:lnTo>
                <a:lnTo>
                  <a:pt x="384764" y="67347"/>
                </a:lnTo>
                <a:lnTo>
                  <a:pt x="381428" y="39354"/>
                </a:lnTo>
                <a:lnTo>
                  <a:pt x="367210" y="16289"/>
                </a:lnTo>
                <a:lnTo>
                  <a:pt x="335026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778764"/>
            <a:ext cx="462280" cy="257810"/>
          </a:xfrm>
          <a:custGeom>
            <a:avLst/>
            <a:gdLst/>
            <a:ahLst/>
            <a:cxnLst/>
            <a:rect l="l" t="t" r="r" b="b"/>
            <a:pathLst>
              <a:path w="462280" h="257809">
                <a:moveTo>
                  <a:pt x="461772" y="0"/>
                </a:moveTo>
                <a:lnTo>
                  <a:pt x="0" y="2412"/>
                </a:lnTo>
                <a:lnTo>
                  <a:pt x="0" y="257556"/>
                </a:lnTo>
                <a:lnTo>
                  <a:pt x="461772" y="257175"/>
                </a:lnTo>
                <a:lnTo>
                  <a:pt x="457474" y="230504"/>
                </a:lnTo>
                <a:lnTo>
                  <a:pt x="448019" y="201845"/>
                </a:lnTo>
                <a:lnTo>
                  <a:pt x="438564" y="167830"/>
                </a:lnTo>
                <a:lnTo>
                  <a:pt x="434266" y="125094"/>
                </a:lnTo>
                <a:lnTo>
                  <a:pt x="440283" y="70273"/>
                </a:lnTo>
                <a:lnTo>
                  <a:pt x="461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73379" y="780288"/>
            <a:ext cx="573405" cy="256540"/>
          </a:xfrm>
          <a:custGeom>
            <a:avLst/>
            <a:gdLst/>
            <a:ahLst/>
            <a:cxnLst/>
            <a:rect l="l" t="t" r="r" b="b"/>
            <a:pathLst>
              <a:path w="573405" h="256540">
                <a:moveTo>
                  <a:pt x="573024" y="0"/>
                </a:moveTo>
                <a:lnTo>
                  <a:pt x="0" y="0"/>
                </a:lnTo>
                <a:lnTo>
                  <a:pt x="10533" y="35234"/>
                </a:lnTo>
                <a:lnTo>
                  <a:pt x="33705" y="77565"/>
                </a:lnTo>
                <a:lnTo>
                  <a:pt x="56878" y="120515"/>
                </a:lnTo>
                <a:lnTo>
                  <a:pt x="67411" y="157607"/>
                </a:lnTo>
                <a:lnTo>
                  <a:pt x="66358" y="185451"/>
                </a:lnTo>
                <a:lnTo>
                  <a:pt x="58985" y="208057"/>
                </a:lnTo>
                <a:lnTo>
                  <a:pt x="38972" y="230044"/>
                </a:lnTo>
                <a:lnTo>
                  <a:pt x="0" y="256032"/>
                </a:lnTo>
                <a:lnTo>
                  <a:pt x="573024" y="256032"/>
                </a:lnTo>
                <a:lnTo>
                  <a:pt x="573024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11751" y="778764"/>
            <a:ext cx="430530" cy="257810"/>
          </a:xfrm>
          <a:custGeom>
            <a:avLst/>
            <a:gdLst/>
            <a:ahLst/>
            <a:cxnLst/>
            <a:rect l="l" t="t" r="r" b="b"/>
            <a:pathLst>
              <a:path w="430530" h="257809">
                <a:moveTo>
                  <a:pt x="403028" y="0"/>
                </a:moveTo>
                <a:lnTo>
                  <a:pt x="26296" y="0"/>
                </a:lnTo>
                <a:lnTo>
                  <a:pt x="0" y="29852"/>
                </a:lnTo>
                <a:lnTo>
                  <a:pt x="2921" y="72993"/>
                </a:lnTo>
                <a:lnTo>
                  <a:pt x="17530" y="119229"/>
                </a:lnTo>
                <a:lnTo>
                  <a:pt x="26296" y="158369"/>
                </a:lnTo>
                <a:lnTo>
                  <a:pt x="17530" y="189561"/>
                </a:lnTo>
                <a:lnTo>
                  <a:pt x="2921" y="217693"/>
                </a:lnTo>
                <a:lnTo>
                  <a:pt x="0" y="240897"/>
                </a:lnTo>
                <a:lnTo>
                  <a:pt x="26296" y="257301"/>
                </a:lnTo>
                <a:lnTo>
                  <a:pt x="403028" y="257301"/>
                </a:lnTo>
                <a:lnTo>
                  <a:pt x="403028" y="217677"/>
                </a:lnTo>
                <a:lnTo>
                  <a:pt x="409012" y="182091"/>
                </a:lnTo>
                <a:lnTo>
                  <a:pt x="420980" y="133026"/>
                </a:lnTo>
                <a:lnTo>
                  <a:pt x="429956" y="79987"/>
                </a:lnTo>
                <a:lnTo>
                  <a:pt x="426964" y="32477"/>
                </a:lnTo>
                <a:lnTo>
                  <a:pt x="40302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5800"/>
            <a:ext cx="9144000" cy="163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914400"/>
            <a:ext cx="9144000" cy="163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164" y="23571"/>
            <a:ext cx="320167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296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512" y="1370012"/>
            <a:ext cx="8577580" cy="2433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145905" cy="1091565"/>
            <a:chOff x="0" y="2438400"/>
            <a:chExt cx="9145905" cy="1091565"/>
          </a:xfrm>
        </p:grpSpPr>
        <p:sp>
          <p:nvSpPr>
            <p:cNvPr id="3" name="object 3"/>
            <p:cNvSpPr/>
            <p:nvPr/>
          </p:nvSpPr>
          <p:spPr>
            <a:xfrm>
              <a:off x="24382" y="2488692"/>
              <a:ext cx="9121140" cy="990600"/>
            </a:xfrm>
            <a:custGeom>
              <a:avLst/>
              <a:gdLst/>
              <a:ahLst/>
              <a:cxnLst/>
              <a:rect l="l" t="t" r="r" b="b"/>
              <a:pathLst>
                <a:path w="9121140" h="990600">
                  <a:moveTo>
                    <a:pt x="912114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21140" y="990600"/>
                  </a:lnTo>
                  <a:lnTo>
                    <a:pt x="912114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81623" y="2488692"/>
              <a:ext cx="599440" cy="990600"/>
            </a:xfrm>
            <a:custGeom>
              <a:avLst/>
              <a:gdLst/>
              <a:ahLst/>
              <a:cxnLst/>
              <a:rect l="l" t="t" r="r" b="b"/>
              <a:pathLst>
                <a:path w="599440" h="990600">
                  <a:moveTo>
                    <a:pt x="599236" y="0"/>
                  </a:moveTo>
                  <a:lnTo>
                    <a:pt x="26466" y="0"/>
                  </a:lnTo>
                  <a:lnTo>
                    <a:pt x="15292" y="22409"/>
                  </a:lnTo>
                  <a:lnTo>
                    <a:pt x="7390" y="44826"/>
                  </a:lnTo>
                  <a:lnTo>
                    <a:pt x="2428" y="67573"/>
                  </a:lnTo>
                  <a:lnTo>
                    <a:pt x="75" y="90970"/>
                  </a:lnTo>
                  <a:lnTo>
                    <a:pt x="0" y="115341"/>
                  </a:lnTo>
                  <a:lnTo>
                    <a:pt x="1871" y="141007"/>
                  </a:lnTo>
                  <a:lnTo>
                    <a:pt x="5359" y="168290"/>
                  </a:lnTo>
                  <a:lnTo>
                    <a:pt x="10131" y="197513"/>
                  </a:lnTo>
                  <a:lnTo>
                    <a:pt x="28847" y="300037"/>
                  </a:lnTo>
                  <a:lnTo>
                    <a:pt x="35448" y="340237"/>
                  </a:lnTo>
                  <a:lnTo>
                    <a:pt x="41679" y="383987"/>
                  </a:lnTo>
                  <a:lnTo>
                    <a:pt x="47209" y="431609"/>
                  </a:lnTo>
                  <a:lnTo>
                    <a:pt x="51706" y="483424"/>
                  </a:lnTo>
                  <a:lnTo>
                    <a:pt x="54839" y="539754"/>
                  </a:lnTo>
                  <a:lnTo>
                    <a:pt x="56278" y="600923"/>
                  </a:lnTo>
                  <a:lnTo>
                    <a:pt x="55691" y="667250"/>
                  </a:lnTo>
                  <a:lnTo>
                    <a:pt x="52747" y="739060"/>
                  </a:lnTo>
                  <a:lnTo>
                    <a:pt x="47116" y="816673"/>
                  </a:lnTo>
                  <a:lnTo>
                    <a:pt x="38466" y="900413"/>
                  </a:lnTo>
                  <a:lnTo>
                    <a:pt x="26466" y="990600"/>
                  </a:lnTo>
                  <a:lnTo>
                    <a:pt x="599236" y="990600"/>
                  </a:lnTo>
                  <a:lnTo>
                    <a:pt x="599236" y="0"/>
                  </a:lnTo>
                  <a:close/>
                </a:path>
              </a:pathLst>
            </a:custGeom>
            <a:solidFill>
              <a:srgbClr val="539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5846" y="2488692"/>
              <a:ext cx="606425" cy="990600"/>
            </a:xfrm>
            <a:custGeom>
              <a:avLst/>
              <a:gdLst/>
              <a:ahLst/>
              <a:cxnLst/>
              <a:rect l="l" t="t" r="r" b="b"/>
              <a:pathLst>
                <a:path w="606425" h="990600">
                  <a:moveTo>
                    <a:pt x="606033" y="0"/>
                  </a:moveTo>
                  <a:lnTo>
                    <a:pt x="30723" y="0"/>
                  </a:lnTo>
                  <a:lnTo>
                    <a:pt x="38877" y="44949"/>
                  </a:lnTo>
                  <a:lnTo>
                    <a:pt x="44210" y="92466"/>
                  </a:lnTo>
                  <a:lnTo>
                    <a:pt x="47038" y="142180"/>
                  </a:lnTo>
                  <a:lnTo>
                    <a:pt x="47679" y="193721"/>
                  </a:lnTo>
                  <a:lnTo>
                    <a:pt x="46449" y="246718"/>
                  </a:lnTo>
                  <a:lnTo>
                    <a:pt x="43664" y="300801"/>
                  </a:lnTo>
                  <a:lnTo>
                    <a:pt x="39641" y="355600"/>
                  </a:lnTo>
                  <a:lnTo>
                    <a:pt x="34698" y="410744"/>
                  </a:lnTo>
                  <a:lnTo>
                    <a:pt x="29150" y="465864"/>
                  </a:lnTo>
                  <a:lnTo>
                    <a:pt x="12048" y="627372"/>
                  </a:lnTo>
                  <a:lnTo>
                    <a:pt x="7251" y="678690"/>
                  </a:lnTo>
                  <a:lnTo>
                    <a:pt x="3432" y="728133"/>
                  </a:lnTo>
                  <a:lnTo>
                    <a:pt x="910" y="775329"/>
                  </a:lnTo>
                  <a:lnTo>
                    <a:pt x="0" y="819909"/>
                  </a:lnTo>
                  <a:lnTo>
                    <a:pt x="1019" y="861501"/>
                  </a:lnTo>
                  <a:lnTo>
                    <a:pt x="4284" y="899737"/>
                  </a:lnTo>
                  <a:lnTo>
                    <a:pt x="10112" y="934246"/>
                  </a:lnTo>
                  <a:lnTo>
                    <a:pt x="18820" y="964656"/>
                  </a:lnTo>
                  <a:lnTo>
                    <a:pt x="30723" y="990600"/>
                  </a:lnTo>
                  <a:lnTo>
                    <a:pt x="606033" y="990600"/>
                  </a:lnTo>
                  <a:lnTo>
                    <a:pt x="606033" y="0"/>
                  </a:lnTo>
                  <a:close/>
                </a:path>
              </a:pathLst>
            </a:custGeom>
            <a:solidFill>
              <a:srgbClr val="E0E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8210" y="2538984"/>
              <a:ext cx="383540" cy="990600"/>
            </a:xfrm>
            <a:custGeom>
              <a:avLst/>
              <a:gdLst/>
              <a:ahLst/>
              <a:cxnLst/>
              <a:rect l="l" t="t" r="r" b="b"/>
              <a:pathLst>
                <a:path w="383540" h="990600">
                  <a:moveTo>
                    <a:pt x="333660" y="0"/>
                  </a:moveTo>
                  <a:lnTo>
                    <a:pt x="36861" y="0"/>
                  </a:lnTo>
                  <a:lnTo>
                    <a:pt x="29858" y="28355"/>
                  </a:lnTo>
                  <a:lnTo>
                    <a:pt x="18062" y="104384"/>
                  </a:lnTo>
                  <a:lnTo>
                    <a:pt x="13270" y="150571"/>
                  </a:lnTo>
                  <a:lnTo>
                    <a:pt x="9215" y="201215"/>
                  </a:lnTo>
                  <a:lnTo>
                    <a:pt x="5897" y="255574"/>
                  </a:lnTo>
                  <a:lnTo>
                    <a:pt x="3317" y="312905"/>
                  </a:lnTo>
                  <a:lnTo>
                    <a:pt x="1474" y="372465"/>
                  </a:lnTo>
                  <a:lnTo>
                    <a:pt x="368" y="433511"/>
                  </a:lnTo>
                  <a:lnTo>
                    <a:pt x="0" y="495299"/>
                  </a:lnTo>
                  <a:lnTo>
                    <a:pt x="368" y="557088"/>
                  </a:lnTo>
                  <a:lnTo>
                    <a:pt x="1474" y="618134"/>
                  </a:lnTo>
                  <a:lnTo>
                    <a:pt x="3317" y="677694"/>
                  </a:lnTo>
                  <a:lnTo>
                    <a:pt x="5897" y="735025"/>
                  </a:lnTo>
                  <a:lnTo>
                    <a:pt x="9215" y="789384"/>
                  </a:lnTo>
                  <a:lnTo>
                    <a:pt x="13270" y="840028"/>
                  </a:lnTo>
                  <a:lnTo>
                    <a:pt x="18062" y="886215"/>
                  </a:lnTo>
                  <a:lnTo>
                    <a:pt x="23591" y="927201"/>
                  </a:lnTo>
                  <a:lnTo>
                    <a:pt x="36861" y="990600"/>
                  </a:lnTo>
                  <a:lnTo>
                    <a:pt x="333660" y="990600"/>
                  </a:lnTo>
                  <a:lnTo>
                    <a:pt x="336708" y="955079"/>
                  </a:lnTo>
                  <a:lnTo>
                    <a:pt x="340740" y="912812"/>
                  </a:lnTo>
                  <a:lnTo>
                    <a:pt x="361950" y="700087"/>
                  </a:lnTo>
                  <a:lnTo>
                    <a:pt x="367331" y="641945"/>
                  </a:lnTo>
                  <a:lnTo>
                    <a:pt x="372268" y="584200"/>
                  </a:lnTo>
                  <a:lnTo>
                    <a:pt x="376523" y="528042"/>
                  </a:lnTo>
                  <a:lnTo>
                    <a:pt x="379857" y="474662"/>
                  </a:lnTo>
                  <a:lnTo>
                    <a:pt x="382031" y="425251"/>
                  </a:lnTo>
                  <a:lnTo>
                    <a:pt x="382809" y="381000"/>
                  </a:lnTo>
                  <a:lnTo>
                    <a:pt x="383274" y="260746"/>
                  </a:lnTo>
                  <a:lnTo>
                    <a:pt x="382528" y="204638"/>
                  </a:lnTo>
                  <a:lnTo>
                    <a:pt x="379952" y="152400"/>
                  </a:lnTo>
                  <a:lnTo>
                    <a:pt x="374661" y="104923"/>
                  </a:lnTo>
                  <a:lnTo>
                    <a:pt x="365771" y="63103"/>
                  </a:lnTo>
                  <a:lnTo>
                    <a:pt x="352399" y="27830"/>
                  </a:lnTo>
                  <a:lnTo>
                    <a:pt x="333660" y="0"/>
                  </a:lnTo>
                  <a:close/>
                </a:path>
              </a:pathLst>
            </a:custGeom>
            <a:solidFill>
              <a:srgbClr val="539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74413" y="2488692"/>
              <a:ext cx="450215" cy="990600"/>
            </a:xfrm>
            <a:custGeom>
              <a:avLst/>
              <a:gdLst/>
              <a:ahLst/>
              <a:cxnLst/>
              <a:rect l="l" t="t" r="r" b="b"/>
              <a:pathLst>
                <a:path w="450215" h="990600">
                  <a:moveTo>
                    <a:pt x="449802" y="0"/>
                  </a:moveTo>
                  <a:lnTo>
                    <a:pt x="49625" y="0"/>
                  </a:lnTo>
                  <a:lnTo>
                    <a:pt x="40196" y="28355"/>
                  </a:lnTo>
                  <a:lnTo>
                    <a:pt x="24316" y="104384"/>
                  </a:lnTo>
                  <a:lnTo>
                    <a:pt x="17865" y="150571"/>
                  </a:lnTo>
                  <a:lnTo>
                    <a:pt x="12406" y="201215"/>
                  </a:lnTo>
                  <a:lnTo>
                    <a:pt x="7940" y="255574"/>
                  </a:lnTo>
                  <a:lnTo>
                    <a:pt x="4466" y="312905"/>
                  </a:lnTo>
                  <a:lnTo>
                    <a:pt x="1985" y="372465"/>
                  </a:lnTo>
                  <a:lnTo>
                    <a:pt x="496" y="433511"/>
                  </a:lnTo>
                  <a:lnTo>
                    <a:pt x="0" y="495299"/>
                  </a:lnTo>
                  <a:lnTo>
                    <a:pt x="496" y="557088"/>
                  </a:lnTo>
                  <a:lnTo>
                    <a:pt x="1985" y="618134"/>
                  </a:lnTo>
                  <a:lnTo>
                    <a:pt x="4466" y="677694"/>
                  </a:lnTo>
                  <a:lnTo>
                    <a:pt x="7940" y="735025"/>
                  </a:lnTo>
                  <a:lnTo>
                    <a:pt x="12406" y="789384"/>
                  </a:lnTo>
                  <a:lnTo>
                    <a:pt x="17865" y="840028"/>
                  </a:lnTo>
                  <a:lnTo>
                    <a:pt x="24316" y="886215"/>
                  </a:lnTo>
                  <a:lnTo>
                    <a:pt x="31760" y="927201"/>
                  </a:lnTo>
                  <a:lnTo>
                    <a:pt x="49625" y="990600"/>
                  </a:lnTo>
                  <a:lnTo>
                    <a:pt x="449802" y="990600"/>
                  </a:lnTo>
                  <a:lnTo>
                    <a:pt x="448132" y="929173"/>
                  </a:lnTo>
                  <a:lnTo>
                    <a:pt x="443864" y="866851"/>
                  </a:lnTo>
                  <a:lnTo>
                    <a:pt x="431989" y="728319"/>
                  </a:lnTo>
                  <a:lnTo>
                    <a:pt x="429136" y="688751"/>
                  </a:lnTo>
                  <a:lnTo>
                    <a:pt x="426608" y="646509"/>
                  </a:lnTo>
                  <a:lnTo>
                    <a:pt x="424544" y="601243"/>
                  </a:lnTo>
                  <a:lnTo>
                    <a:pt x="423083" y="552602"/>
                  </a:lnTo>
                  <a:lnTo>
                    <a:pt x="422364" y="500237"/>
                  </a:lnTo>
                  <a:lnTo>
                    <a:pt x="422526" y="443798"/>
                  </a:lnTo>
                  <a:lnTo>
                    <a:pt x="423709" y="382934"/>
                  </a:lnTo>
                  <a:lnTo>
                    <a:pt x="426052" y="317296"/>
                  </a:lnTo>
                  <a:lnTo>
                    <a:pt x="429693" y="246534"/>
                  </a:lnTo>
                  <a:lnTo>
                    <a:pt x="434772" y="170297"/>
                  </a:lnTo>
                  <a:lnTo>
                    <a:pt x="441429" y="88236"/>
                  </a:lnTo>
                  <a:lnTo>
                    <a:pt x="449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56576" y="2488692"/>
              <a:ext cx="574675" cy="990600"/>
            </a:xfrm>
            <a:custGeom>
              <a:avLst/>
              <a:gdLst/>
              <a:ahLst/>
              <a:cxnLst/>
              <a:rect l="l" t="t" r="r" b="b"/>
              <a:pathLst>
                <a:path w="574675" h="990600">
                  <a:moveTo>
                    <a:pt x="574548" y="0"/>
                  </a:moveTo>
                  <a:lnTo>
                    <a:pt x="0" y="0"/>
                  </a:lnTo>
                  <a:lnTo>
                    <a:pt x="1329" y="40856"/>
                  </a:lnTo>
                  <a:lnTo>
                    <a:pt x="5004" y="86606"/>
                  </a:lnTo>
                  <a:lnTo>
                    <a:pt x="10556" y="136326"/>
                  </a:lnTo>
                  <a:lnTo>
                    <a:pt x="17516" y="189088"/>
                  </a:lnTo>
                  <a:lnTo>
                    <a:pt x="25414" y="243967"/>
                  </a:lnTo>
                  <a:lnTo>
                    <a:pt x="42149" y="356371"/>
                  </a:lnTo>
                  <a:lnTo>
                    <a:pt x="50047" y="412044"/>
                  </a:lnTo>
                  <a:lnTo>
                    <a:pt x="57007" y="466129"/>
                  </a:lnTo>
                  <a:lnTo>
                    <a:pt x="62559" y="517701"/>
                  </a:lnTo>
                  <a:lnTo>
                    <a:pt x="66234" y="565833"/>
                  </a:lnTo>
                  <a:lnTo>
                    <a:pt x="67564" y="609600"/>
                  </a:lnTo>
                  <a:lnTo>
                    <a:pt x="67432" y="667122"/>
                  </a:lnTo>
                  <a:lnTo>
                    <a:pt x="66508" y="717351"/>
                  </a:lnTo>
                  <a:lnTo>
                    <a:pt x="64001" y="762520"/>
                  </a:lnTo>
                  <a:lnTo>
                    <a:pt x="59118" y="804862"/>
                  </a:lnTo>
                  <a:lnTo>
                    <a:pt x="51068" y="846608"/>
                  </a:lnTo>
                  <a:lnTo>
                    <a:pt x="39060" y="889992"/>
                  </a:lnTo>
                  <a:lnTo>
                    <a:pt x="22301" y="937245"/>
                  </a:lnTo>
                  <a:lnTo>
                    <a:pt x="0" y="990600"/>
                  </a:lnTo>
                  <a:lnTo>
                    <a:pt x="574548" y="990600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8757" y="2535935"/>
              <a:ext cx="431165" cy="990600"/>
            </a:xfrm>
            <a:custGeom>
              <a:avLst/>
              <a:gdLst/>
              <a:ahLst/>
              <a:cxnLst/>
              <a:rect l="l" t="t" r="r" b="b"/>
              <a:pathLst>
                <a:path w="431165" h="990600">
                  <a:moveTo>
                    <a:pt x="403267" y="0"/>
                  </a:moveTo>
                  <a:lnTo>
                    <a:pt x="27601" y="0"/>
                  </a:lnTo>
                  <a:lnTo>
                    <a:pt x="14555" y="30179"/>
                  </a:lnTo>
                  <a:lnTo>
                    <a:pt x="6037" y="68949"/>
                  </a:lnTo>
                  <a:lnTo>
                    <a:pt x="1401" y="114855"/>
                  </a:lnTo>
                  <a:lnTo>
                    <a:pt x="0" y="166445"/>
                  </a:lnTo>
                  <a:lnTo>
                    <a:pt x="1185" y="222264"/>
                  </a:lnTo>
                  <a:lnTo>
                    <a:pt x="4312" y="280860"/>
                  </a:lnTo>
                  <a:lnTo>
                    <a:pt x="8733" y="340779"/>
                  </a:lnTo>
                  <a:lnTo>
                    <a:pt x="18868" y="458771"/>
                  </a:lnTo>
                  <a:lnTo>
                    <a:pt x="23288" y="513938"/>
                  </a:lnTo>
                  <a:lnTo>
                    <a:pt x="26415" y="564614"/>
                  </a:lnTo>
                  <a:lnTo>
                    <a:pt x="27601" y="609346"/>
                  </a:lnTo>
                  <a:lnTo>
                    <a:pt x="25054" y="670466"/>
                  </a:lnTo>
                  <a:lnTo>
                    <a:pt x="18868" y="729505"/>
                  </a:lnTo>
                  <a:lnTo>
                    <a:pt x="4312" y="837771"/>
                  </a:lnTo>
                  <a:lnTo>
                    <a:pt x="309" y="885215"/>
                  </a:lnTo>
                  <a:lnTo>
                    <a:pt x="1401" y="927010"/>
                  </a:lnTo>
                  <a:lnTo>
                    <a:pt x="9770" y="962266"/>
                  </a:lnTo>
                  <a:lnTo>
                    <a:pt x="27601" y="990091"/>
                  </a:lnTo>
                  <a:lnTo>
                    <a:pt x="403267" y="990091"/>
                  </a:lnTo>
                  <a:lnTo>
                    <a:pt x="403267" y="837818"/>
                  </a:lnTo>
                  <a:lnTo>
                    <a:pt x="403874" y="805018"/>
                  </a:lnTo>
                  <a:lnTo>
                    <a:pt x="405542" y="765506"/>
                  </a:lnTo>
                  <a:lnTo>
                    <a:pt x="408045" y="720213"/>
                  </a:lnTo>
                  <a:lnTo>
                    <a:pt x="421848" y="499837"/>
                  </a:lnTo>
                  <a:lnTo>
                    <a:pt x="425110" y="439592"/>
                  </a:lnTo>
                  <a:lnTo>
                    <a:pt x="427840" y="379147"/>
                  </a:lnTo>
                  <a:lnTo>
                    <a:pt x="429812" y="319432"/>
                  </a:lnTo>
                  <a:lnTo>
                    <a:pt x="430798" y="261377"/>
                  </a:lnTo>
                  <a:lnTo>
                    <a:pt x="430570" y="205913"/>
                  </a:lnTo>
                  <a:lnTo>
                    <a:pt x="428902" y="153969"/>
                  </a:lnTo>
                  <a:lnTo>
                    <a:pt x="425565" y="106475"/>
                  </a:lnTo>
                  <a:lnTo>
                    <a:pt x="420332" y="64363"/>
                  </a:lnTo>
                  <a:lnTo>
                    <a:pt x="412975" y="28561"/>
                  </a:lnTo>
                  <a:lnTo>
                    <a:pt x="40326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8292" y="2482596"/>
              <a:ext cx="600710" cy="990600"/>
            </a:xfrm>
            <a:custGeom>
              <a:avLst/>
              <a:gdLst/>
              <a:ahLst/>
              <a:cxnLst/>
              <a:rect l="l" t="t" r="r" b="b"/>
              <a:pathLst>
                <a:path w="600710" h="990600">
                  <a:moveTo>
                    <a:pt x="600579" y="0"/>
                  </a:moveTo>
                  <a:lnTo>
                    <a:pt x="26539" y="0"/>
                  </a:lnTo>
                  <a:lnTo>
                    <a:pt x="15335" y="22409"/>
                  </a:lnTo>
                  <a:lnTo>
                    <a:pt x="7412" y="44826"/>
                  </a:lnTo>
                  <a:lnTo>
                    <a:pt x="2436" y="67573"/>
                  </a:lnTo>
                  <a:lnTo>
                    <a:pt x="76" y="90970"/>
                  </a:lnTo>
                  <a:lnTo>
                    <a:pt x="0" y="115341"/>
                  </a:lnTo>
                  <a:lnTo>
                    <a:pt x="1876" y="141007"/>
                  </a:lnTo>
                  <a:lnTo>
                    <a:pt x="5372" y="168290"/>
                  </a:lnTo>
                  <a:lnTo>
                    <a:pt x="10156" y="197513"/>
                  </a:lnTo>
                  <a:lnTo>
                    <a:pt x="28920" y="300037"/>
                  </a:lnTo>
                  <a:lnTo>
                    <a:pt x="35539" y="340237"/>
                  </a:lnTo>
                  <a:lnTo>
                    <a:pt x="41786" y="383987"/>
                  </a:lnTo>
                  <a:lnTo>
                    <a:pt x="47330" y="431609"/>
                  </a:lnTo>
                  <a:lnTo>
                    <a:pt x="51839" y="483424"/>
                  </a:lnTo>
                  <a:lnTo>
                    <a:pt x="54981" y="539754"/>
                  </a:lnTo>
                  <a:lnTo>
                    <a:pt x="56424" y="600923"/>
                  </a:lnTo>
                  <a:lnTo>
                    <a:pt x="55836" y="667250"/>
                  </a:lnTo>
                  <a:lnTo>
                    <a:pt x="52886" y="739060"/>
                  </a:lnTo>
                  <a:lnTo>
                    <a:pt x="47241" y="816673"/>
                  </a:lnTo>
                  <a:lnTo>
                    <a:pt x="38569" y="900413"/>
                  </a:lnTo>
                  <a:lnTo>
                    <a:pt x="26539" y="990600"/>
                  </a:lnTo>
                  <a:lnTo>
                    <a:pt x="600579" y="990600"/>
                  </a:lnTo>
                  <a:lnTo>
                    <a:pt x="600579" y="0"/>
                  </a:lnTo>
                  <a:close/>
                </a:path>
              </a:pathLst>
            </a:custGeom>
            <a:solidFill>
              <a:srgbClr val="539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9497" y="2481071"/>
              <a:ext cx="605155" cy="990600"/>
            </a:xfrm>
            <a:custGeom>
              <a:avLst/>
              <a:gdLst/>
              <a:ahLst/>
              <a:cxnLst/>
              <a:rect l="l" t="t" r="r" b="b"/>
              <a:pathLst>
                <a:path w="605154" h="990600">
                  <a:moveTo>
                    <a:pt x="604674" y="0"/>
                  </a:moveTo>
                  <a:lnTo>
                    <a:pt x="30634" y="0"/>
                  </a:lnTo>
                  <a:lnTo>
                    <a:pt x="38773" y="44949"/>
                  </a:lnTo>
                  <a:lnTo>
                    <a:pt x="44098" y="92466"/>
                  </a:lnTo>
                  <a:lnTo>
                    <a:pt x="46923" y="142180"/>
                  </a:lnTo>
                  <a:lnTo>
                    <a:pt x="47565" y="193721"/>
                  </a:lnTo>
                  <a:lnTo>
                    <a:pt x="46340" y="246718"/>
                  </a:lnTo>
                  <a:lnTo>
                    <a:pt x="43564" y="300801"/>
                  </a:lnTo>
                  <a:lnTo>
                    <a:pt x="39552" y="355600"/>
                  </a:lnTo>
                  <a:lnTo>
                    <a:pt x="34622" y="410744"/>
                  </a:lnTo>
                  <a:lnTo>
                    <a:pt x="29088" y="465864"/>
                  </a:lnTo>
                  <a:lnTo>
                    <a:pt x="12026" y="627372"/>
                  </a:lnTo>
                  <a:lnTo>
                    <a:pt x="7239" y="678690"/>
                  </a:lnTo>
                  <a:lnTo>
                    <a:pt x="3428" y="728133"/>
                  </a:lnTo>
                  <a:lnTo>
                    <a:pt x="910" y="775329"/>
                  </a:lnTo>
                  <a:lnTo>
                    <a:pt x="0" y="819909"/>
                  </a:lnTo>
                  <a:lnTo>
                    <a:pt x="1014" y="861501"/>
                  </a:lnTo>
                  <a:lnTo>
                    <a:pt x="4269" y="899737"/>
                  </a:lnTo>
                  <a:lnTo>
                    <a:pt x="10080" y="934246"/>
                  </a:lnTo>
                  <a:lnTo>
                    <a:pt x="18763" y="964656"/>
                  </a:lnTo>
                  <a:lnTo>
                    <a:pt x="30634" y="990600"/>
                  </a:lnTo>
                  <a:lnTo>
                    <a:pt x="604674" y="990600"/>
                  </a:lnTo>
                  <a:lnTo>
                    <a:pt x="604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3582" y="2538984"/>
              <a:ext cx="384810" cy="990600"/>
            </a:xfrm>
            <a:custGeom>
              <a:avLst/>
              <a:gdLst/>
              <a:ahLst/>
              <a:cxnLst/>
              <a:rect l="l" t="t" r="r" b="b"/>
              <a:pathLst>
                <a:path w="384810" h="990600">
                  <a:moveTo>
                    <a:pt x="335026" y="0"/>
                  </a:moveTo>
                  <a:lnTo>
                    <a:pt x="36957" y="0"/>
                  </a:lnTo>
                  <a:lnTo>
                    <a:pt x="29935" y="28355"/>
                  </a:lnTo>
                  <a:lnTo>
                    <a:pt x="18108" y="104384"/>
                  </a:lnTo>
                  <a:lnTo>
                    <a:pt x="13304" y="150571"/>
                  </a:lnTo>
                  <a:lnTo>
                    <a:pt x="9239" y="201215"/>
                  </a:lnTo>
                  <a:lnTo>
                    <a:pt x="5913" y="255574"/>
                  </a:lnTo>
                  <a:lnTo>
                    <a:pt x="3326" y="312905"/>
                  </a:lnTo>
                  <a:lnTo>
                    <a:pt x="1478" y="372465"/>
                  </a:lnTo>
                  <a:lnTo>
                    <a:pt x="369" y="433511"/>
                  </a:lnTo>
                  <a:lnTo>
                    <a:pt x="0" y="495299"/>
                  </a:lnTo>
                  <a:lnTo>
                    <a:pt x="369" y="557088"/>
                  </a:lnTo>
                  <a:lnTo>
                    <a:pt x="1478" y="618134"/>
                  </a:lnTo>
                  <a:lnTo>
                    <a:pt x="3326" y="677694"/>
                  </a:lnTo>
                  <a:lnTo>
                    <a:pt x="5913" y="735025"/>
                  </a:lnTo>
                  <a:lnTo>
                    <a:pt x="9239" y="789384"/>
                  </a:lnTo>
                  <a:lnTo>
                    <a:pt x="13304" y="840028"/>
                  </a:lnTo>
                  <a:lnTo>
                    <a:pt x="18108" y="886215"/>
                  </a:lnTo>
                  <a:lnTo>
                    <a:pt x="23652" y="927201"/>
                  </a:lnTo>
                  <a:lnTo>
                    <a:pt x="36957" y="990600"/>
                  </a:lnTo>
                  <a:lnTo>
                    <a:pt x="335026" y="990600"/>
                  </a:lnTo>
                  <a:lnTo>
                    <a:pt x="338049" y="955079"/>
                  </a:lnTo>
                  <a:lnTo>
                    <a:pt x="342071" y="912812"/>
                  </a:lnTo>
                  <a:lnTo>
                    <a:pt x="363331" y="700087"/>
                  </a:lnTo>
                  <a:lnTo>
                    <a:pt x="368737" y="641945"/>
                  </a:lnTo>
                  <a:lnTo>
                    <a:pt x="373699" y="584200"/>
                  </a:lnTo>
                  <a:lnTo>
                    <a:pt x="377977" y="528042"/>
                  </a:lnTo>
                  <a:lnTo>
                    <a:pt x="381331" y="474662"/>
                  </a:lnTo>
                  <a:lnTo>
                    <a:pt x="383519" y="425251"/>
                  </a:lnTo>
                  <a:lnTo>
                    <a:pt x="384302" y="381000"/>
                  </a:lnTo>
                  <a:lnTo>
                    <a:pt x="384764" y="260746"/>
                  </a:lnTo>
                  <a:lnTo>
                    <a:pt x="384014" y="204638"/>
                  </a:lnTo>
                  <a:lnTo>
                    <a:pt x="381428" y="152400"/>
                  </a:lnTo>
                  <a:lnTo>
                    <a:pt x="376122" y="104923"/>
                  </a:lnTo>
                  <a:lnTo>
                    <a:pt x="367210" y="63103"/>
                  </a:lnTo>
                  <a:lnTo>
                    <a:pt x="353806" y="27830"/>
                  </a:lnTo>
                  <a:lnTo>
                    <a:pt x="335026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9753" y="2481071"/>
              <a:ext cx="450215" cy="990600"/>
            </a:xfrm>
            <a:custGeom>
              <a:avLst/>
              <a:gdLst/>
              <a:ahLst/>
              <a:cxnLst/>
              <a:rect l="l" t="t" r="r" b="b"/>
              <a:pathLst>
                <a:path w="450214" h="990600">
                  <a:moveTo>
                    <a:pt x="449802" y="0"/>
                  </a:moveTo>
                  <a:lnTo>
                    <a:pt x="49625" y="0"/>
                  </a:lnTo>
                  <a:lnTo>
                    <a:pt x="40196" y="28355"/>
                  </a:lnTo>
                  <a:lnTo>
                    <a:pt x="24316" y="104384"/>
                  </a:lnTo>
                  <a:lnTo>
                    <a:pt x="17865" y="150571"/>
                  </a:lnTo>
                  <a:lnTo>
                    <a:pt x="12406" y="201215"/>
                  </a:lnTo>
                  <a:lnTo>
                    <a:pt x="7940" y="255574"/>
                  </a:lnTo>
                  <a:lnTo>
                    <a:pt x="4466" y="312905"/>
                  </a:lnTo>
                  <a:lnTo>
                    <a:pt x="1985" y="372465"/>
                  </a:lnTo>
                  <a:lnTo>
                    <a:pt x="496" y="433511"/>
                  </a:lnTo>
                  <a:lnTo>
                    <a:pt x="0" y="495299"/>
                  </a:lnTo>
                  <a:lnTo>
                    <a:pt x="496" y="557088"/>
                  </a:lnTo>
                  <a:lnTo>
                    <a:pt x="1985" y="618134"/>
                  </a:lnTo>
                  <a:lnTo>
                    <a:pt x="4466" y="677694"/>
                  </a:lnTo>
                  <a:lnTo>
                    <a:pt x="7940" y="735025"/>
                  </a:lnTo>
                  <a:lnTo>
                    <a:pt x="12406" y="789384"/>
                  </a:lnTo>
                  <a:lnTo>
                    <a:pt x="17865" y="840028"/>
                  </a:lnTo>
                  <a:lnTo>
                    <a:pt x="24316" y="886215"/>
                  </a:lnTo>
                  <a:lnTo>
                    <a:pt x="31760" y="927201"/>
                  </a:lnTo>
                  <a:lnTo>
                    <a:pt x="49625" y="990600"/>
                  </a:lnTo>
                  <a:lnTo>
                    <a:pt x="449802" y="990600"/>
                  </a:lnTo>
                  <a:lnTo>
                    <a:pt x="448132" y="929173"/>
                  </a:lnTo>
                  <a:lnTo>
                    <a:pt x="443864" y="866851"/>
                  </a:lnTo>
                  <a:lnTo>
                    <a:pt x="431989" y="728319"/>
                  </a:lnTo>
                  <a:lnTo>
                    <a:pt x="429136" y="688751"/>
                  </a:lnTo>
                  <a:lnTo>
                    <a:pt x="426608" y="646509"/>
                  </a:lnTo>
                  <a:lnTo>
                    <a:pt x="424544" y="601243"/>
                  </a:lnTo>
                  <a:lnTo>
                    <a:pt x="423083" y="552602"/>
                  </a:lnTo>
                  <a:lnTo>
                    <a:pt x="422364" y="500237"/>
                  </a:lnTo>
                  <a:lnTo>
                    <a:pt x="422526" y="443798"/>
                  </a:lnTo>
                  <a:lnTo>
                    <a:pt x="423709" y="382934"/>
                  </a:lnTo>
                  <a:lnTo>
                    <a:pt x="426052" y="317296"/>
                  </a:lnTo>
                  <a:lnTo>
                    <a:pt x="429693" y="246534"/>
                  </a:lnTo>
                  <a:lnTo>
                    <a:pt x="434772" y="170297"/>
                  </a:lnTo>
                  <a:lnTo>
                    <a:pt x="441429" y="88236"/>
                  </a:lnTo>
                  <a:lnTo>
                    <a:pt x="449802" y="0"/>
                  </a:lnTo>
                  <a:close/>
                </a:path>
              </a:pathLst>
            </a:custGeom>
            <a:solidFill>
              <a:srgbClr val="E0E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3439" y="2482596"/>
              <a:ext cx="573405" cy="990600"/>
            </a:xfrm>
            <a:custGeom>
              <a:avLst/>
              <a:gdLst/>
              <a:ahLst/>
              <a:cxnLst/>
              <a:rect l="l" t="t" r="r" b="b"/>
              <a:pathLst>
                <a:path w="573404" h="990600">
                  <a:moveTo>
                    <a:pt x="573024" y="0"/>
                  </a:moveTo>
                  <a:lnTo>
                    <a:pt x="0" y="0"/>
                  </a:lnTo>
                  <a:lnTo>
                    <a:pt x="1326" y="40856"/>
                  </a:lnTo>
                  <a:lnTo>
                    <a:pt x="4995" y="86606"/>
                  </a:lnTo>
                  <a:lnTo>
                    <a:pt x="10537" y="136326"/>
                  </a:lnTo>
                  <a:lnTo>
                    <a:pt x="17483" y="189088"/>
                  </a:lnTo>
                  <a:lnTo>
                    <a:pt x="25366" y="243967"/>
                  </a:lnTo>
                  <a:lnTo>
                    <a:pt x="42070" y="356371"/>
                  </a:lnTo>
                  <a:lnTo>
                    <a:pt x="49953" y="412044"/>
                  </a:lnTo>
                  <a:lnTo>
                    <a:pt x="56899" y="466129"/>
                  </a:lnTo>
                  <a:lnTo>
                    <a:pt x="62441" y="517701"/>
                  </a:lnTo>
                  <a:lnTo>
                    <a:pt x="66110" y="565833"/>
                  </a:lnTo>
                  <a:lnTo>
                    <a:pt x="67437" y="609600"/>
                  </a:lnTo>
                  <a:lnTo>
                    <a:pt x="67305" y="667122"/>
                  </a:lnTo>
                  <a:lnTo>
                    <a:pt x="66383" y="717351"/>
                  </a:lnTo>
                  <a:lnTo>
                    <a:pt x="63880" y="762520"/>
                  </a:lnTo>
                  <a:lnTo>
                    <a:pt x="59007" y="804862"/>
                  </a:lnTo>
                  <a:lnTo>
                    <a:pt x="50972" y="846608"/>
                  </a:lnTo>
                  <a:lnTo>
                    <a:pt x="38987" y="889992"/>
                  </a:lnTo>
                  <a:lnTo>
                    <a:pt x="22259" y="937245"/>
                  </a:lnTo>
                  <a:lnTo>
                    <a:pt x="0" y="990600"/>
                  </a:lnTo>
                  <a:lnTo>
                    <a:pt x="573024" y="99060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3641" y="2481071"/>
              <a:ext cx="3658235" cy="998219"/>
            </a:xfrm>
            <a:custGeom>
              <a:avLst/>
              <a:gdLst/>
              <a:ahLst/>
              <a:cxnLst/>
              <a:rect l="l" t="t" r="r" b="b"/>
              <a:pathLst>
                <a:path w="3658235" h="998220">
                  <a:moveTo>
                    <a:pt x="600583" y="7620"/>
                  </a:moveTo>
                  <a:lnTo>
                    <a:pt x="26543" y="7620"/>
                  </a:lnTo>
                  <a:lnTo>
                    <a:pt x="15328" y="30035"/>
                  </a:lnTo>
                  <a:lnTo>
                    <a:pt x="7404" y="52451"/>
                  </a:lnTo>
                  <a:lnTo>
                    <a:pt x="2438" y="75196"/>
                  </a:lnTo>
                  <a:lnTo>
                    <a:pt x="76" y="98602"/>
                  </a:lnTo>
                  <a:lnTo>
                    <a:pt x="0" y="122961"/>
                  </a:lnTo>
                  <a:lnTo>
                    <a:pt x="1879" y="148628"/>
                  </a:lnTo>
                  <a:lnTo>
                    <a:pt x="5372" y="175920"/>
                  </a:lnTo>
                  <a:lnTo>
                    <a:pt x="10160" y="205143"/>
                  </a:lnTo>
                  <a:lnTo>
                    <a:pt x="28917" y="307657"/>
                  </a:lnTo>
                  <a:lnTo>
                    <a:pt x="35534" y="347865"/>
                  </a:lnTo>
                  <a:lnTo>
                    <a:pt x="41783" y="391617"/>
                  </a:lnTo>
                  <a:lnTo>
                    <a:pt x="47332" y="439229"/>
                  </a:lnTo>
                  <a:lnTo>
                    <a:pt x="51841" y="491045"/>
                  </a:lnTo>
                  <a:lnTo>
                    <a:pt x="54978" y="547382"/>
                  </a:lnTo>
                  <a:lnTo>
                    <a:pt x="56426" y="608545"/>
                  </a:lnTo>
                  <a:lnTo>
                    <a:pt x="55829" y="674878"/>
                  </a:lnTo>
                  <a:lnTo>
                    <a:pt x="52882" y="746683"/>
                  </a:lnTo>
                  <a:lnTo>
                    <a:pt x="47244" y="824306"/>
                  </a:lnTo>
                  <a:lnTo>
                    <a:pt x="38569" y="908037"/>
                  </a:lnTo>
                  <a:lnTo>
                    <a:pt x="26543" y="998220"/>
                  </a:lnTo>
                  <a:lnTo>
                    <a:pt x="600583" y="998220"/>
                  </a:lnTo>
                  <a:lnTo>
                    <a:pt x="600583" y="7620"/>
                  </a:lnTo>
                  <a:close/>
                </a:path>
                <a:path w="3658235" h="998220">
                  <a:moveTo>
                    <a:pt x="3658057" y="261378"/>
                  </a:moveTo>
                  <a:lnTo>
                    <a:pt x="3657828" y="205917"/>
                  </a:lnTo>
                  <a:lnTo>
                    <a:pt x="3656152" y="153974"/>
                  </a:lnTo>
                  <a:lnTo>
                    <a:pt x="3652799" y="106476"/>
                  </a:lnTo>
                  <a:lnTo>
                    <a:pt x="3647554" y="64363"/>
                  </a:lnTo>
                  <a:lnTo>
                    <a:pt x="3630422" y="0"/>
                  </a:lnTo>
                  <a:lnTo>
                    <a:pt x="3253740" y="0"/>
                  </a:lnTo>
                  <a:lnTo>
                    <a:pt x="3240633" y="30187"/>
                  </a:lnTo>
                  <a:lnTo>
                    <a:pt x="3232086" y="68961"/>
                  </a:lnTo>
                  <a:lnTo>
                    <a:pt x="3227425" y="114858"/>
                  </a:lnTo>
                  <a:lnTo>
                    <a:pt x="3226016" y="166446"/>
                  </a:lnTo>
                  <a:lnTo>
                    <a:pt x="3227209" y="222275"/>
                  </a:lnTo>
                  <a:lnTo>
                    <a:pt x="3230346" y="280860"/>
                  </a:lnTo>
                  <a:lnTo>
                    <a:pt x="3234791" y="340791"/>
                  </a:lnTo>
                  <a:lnTo>
                    <a:pt x="3244964" y="458774"/>
                  </a:lnTo>
                  <a:lnTo>
                    <a:pt x="3249409" y="513943"/>
                  </a:lnTo>
                  <a:lnTo>
                    <a:pt x="3252546" y="564616"/>
                  </a:lnTo>
                  <a:lnTo>
                    <a:pt x="3253740" y="609346"/>
                  </a:lnTo>
                  <a:lnTo>
                    <a:pt x="3251174" y="670471"/>
                  </a:lnTo>
                  <a:lnTo>
                    <a:pt x="3244964" y="729513"/>
                  </a:lnTo>
                  <a:lnTo>
                    <a:pt x="3230346" y="837780"/>
                  </a:lnTo>
                  <a:lnTo>
                    <a:pt x="3226333" y="885215"/>
                  </a:lnTo>
                  <a:lnTo>
                    <a:pt x="3227425" y="927011"/>
                  </a:lnTo>
                  <a:lnTo>
                    <a:pt x="3235833" y="962279"/>
                  </a:lnTo>
                  <a:lnTo>
                    <a:pt x="3253740" y="990092"/>
                  </a:lnTo>
                  <a:lnTo>
                    <a:pt x="3630422" y="990092"/>
                  </a:lnTo>
                  <a:lnTo>
                    <a:pt x="3630422" y="837819"/>
                  </a:lnTo>
                  <a:lnTo>
                    <a:pt x="3631019" y="805027"/>
                  </a:lnTo>
                  <a:lnTo>
                    <a:pt x="3632695" y="765517"/>
                  </a:lnTo>
                  <a:lnTo>
                    <a:pt x="3635210" y="720217"/>
                  </a:lnTo>
                  <a:lnTo>
                    <a:pt x="3649078" y="499846"/>
                  </a:lnTo>
                  <a:lnTo>
                    <a:pt x="3652342" y="439597"/>
                  </a:lnTo>
                  <a:lnTo>
                    <a:pt x="3655085" y="379158"/>
                  </a:lnTo>
                  <a:lnTo>
                    <a:pt x="3657066" y="319443"/>
                  </a:lnTo>
                  <a:lnTo>
                    <a:pt x="3658057" y="261378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3490" y="2488692"/>
              <a:ext cx="606425" cy="990600"/>
            </a:xfrm>
            <a:custGeom>
              <a:avLst/>
              <a:gdLst/>
              <a:ahLst/>
              <a:cxnLst/>
              <a:rect l="l" t="t" r="r" b="b"/>
              <a:pathLst>
                <a:path w="606425" h="990600">
                  <a:moveTo>
                    <a:pt x="606033" y="0"/>
                  </a:moveTo>
                  <a:lnTo>
                    <a:pt x="30723" y="0"/>
                  </a:lnTo>
                  <a:lnTo>
                    <a:pt x="38877" y="44949"/>
                  </a:lnTo>
                  <a:lnTo>
                    <a:pt x="44210" y="92466"/>
                  </a:lnTo>
                  <a:lnTo>
                    <a:pt x="47038" y="142180"/>
                  </a:lnTo>
                  <a:lnTo>
                    <a:pt x="47679" y="193721"/>
                  </a:lnTo>
                  <a:lnTo>
                    <a:pt x="46449" y="246718"/>
                  </a:lnTo>
                  <a:lnTo>
                    <a:pt x="43664" y="300801"/>
                  </a:lnTo>
                  <a:lnTo>
                    <a:pt x="39641" y="355600"/>
                  </a:lnTo>
                  <a:lnTo>
                    <a:pt x="34698" y="410744"/>
                  </a:lnTo>
                  <a:lnTo>
                    <a:pt x="29150" y="465864"/>
                  </a:lnTo>
                  <a:lnTo>
                    <a:pt x="12048" y="627372"/>
                  </a:lnTo>
                  <a:lnTo>
                    <a:pt x="7251" y="678690"/>
                  </a:lnTo>
                  <a:lnTo>
                    <a:pt x="3432" y="728133"/>
                  </a:lnTo>
                  <a:lnTo>
                    <a:pt x="910" y="775329"/>
                  </a:lnTo>
                  <a:lnTo>
                    <a:pt x="0" y="819909"/>
                  </a:lnTo>
                  <a:lnTo>
                    <a:pt x="1019" y="861501"/>
                  </a:lnTo>
                  <a:lnTo>
                    <a:pt x="4284" y="899737"/>
                  </a:lnTo>
                  <a:lnTo>
                    <a:pt x="10112" y="934246"/>
                  </a:lnTo>
                  <a:lnTo>
                    <a:pt x="18820" y="964656"/>
                  </a:lnTo>
                  <a:lnTo>
                    <a:pt x="30723" y="990600"/>
                  </a:lnTo>
                  <a:lnTo>
                    <a:pt x="606033" y="990600"/>
                  </a:lnTo>
                  <a:lnTo>
                    <a:pt x="606033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5429" y="2538984"/>
              <a:ext cx="384810" cy="990600"/>
            </a:xfrm>
            <a:custGeom>
              <a:avLst/>
              <a:gdLst/>
              <a:ahLst/>
              <a:cxnLst/>
              <a:rect l="l" t="t" r="r" b="b"/>
              <a:pathLst>
                <a:path w="384809" h="990600">
                  <a:moveTo>
                    <a:pt x="335019" y="0"/>
                  </a:moveTo>
                  <a:lnTo>
                    <a:pt x="36976" y="0"/>
                  </a:lnTo>
                  <a:lnTo>
                    <a:pt x="29950" y="28355"/>
                  </a:lnTo>
                  <a:lnTo>
                    <a:pt x="18118" y="104384"/>
                  </a:lnTo>
                  <a:lnTo>
                    <a:pt x="13311" y="150571"/>
                  </a:lnTo>
                  <a:lnTo>
                    <a:pt x="9244" y="201215"/>
                  </a:lnTo>
                  <a:lnTo>
                    <a:pt x="5916" y="255574"/>
                  </a:lnTo>
                  <a:lnTo>
                    <a:pt x="3327" y="312905"/>
                  </a:lnTo>
                  <a:lnTo>
                    <a:pt x="1479" y="372465"/>
                  </a:lnTo>
                  <a:lnTo>
                    <a:pt x="369" y="433511"/>
                  </a:lnTo>
                  <a:lnTo>
                    <a:pt x="0" y="495299"/>
                  </a:lnTo>
                  <a:lnTo>
                    <a:pt x="369" y="557088"/>
                  </a:lnTo>
                  <a:lnTo>
                    <a:pt x="1479" y="618134"/>
                  </a:lnTo>
                  <a:lnTo>
                    <a:pt x="3327" y="677694"/>
                  </a:lnTo>
                  <a:lnTo>
                    <a:pt x="5916" y="735025"/>
                  </a:lnTo>
                  <a:lnTo>
                    <a:pt x="9244" y="789384"/>
                  </a:lnTo>
                  <a:lnTo>
                    <a:pt x="13311" y="840028"/>
                  </a:lnTo>
                  <a:lnTo>
                    <a:pt x="18118" y="886215"/>
                  </a:lnTo>
                  <a:lnTo>
                    <a:pt x="23664" y="927201"/>
                  </a:lnTo>
                  <a:lnTo>
                    <a:pt x="36976" y="990600"/>
                  </a:lnTo>
                  <a:lnTo>
                    <a:pt x="335019" y="990600"/>
                  </a:lnTo>
                  <a:lnTo>
                    <a:pt x="338043" y="955079"/>
                  </a:lnTo>
                  <a:lnTo>
                    <a:pt x="342065" y="912812"/>
                  </a:lnTo>
                  <a:lnTo>
                    <a:pt x="363324" y="700087"/>
                  </a:lnTo>
                  <a:lnTo>
                    <a:pt x="368731" y="641945"/>
                  </a:lnTo>
                  <a:lnTo>
                    <a:pt x="373693" y="584200"/>
                  </a:lnTo>
                  <a:lnTo>
                    <a:pt x="377971" y="528042"/>
                  </a:lnTo>
                  <a:lnTo>
                    <a:pt x="381324" y="474662"/>
                  </a:lnTo>
                  <a:lnTo>
                    <a:pt x="383512" y="425251"/>
                  </a:lnTo>
                  <a:lnTo>
                    <a:pt x="384295" y="381000"/>
                  </a:lnTo>
                  <a:lnTo>
                    <a:pt x="384758" y="260746"/>
                  </a:lnTo>
                  <a:lnTo>
                    <a:pt x="384007" y="204638"/>
                  </a:lnTo>
                  <a:lnTo>
                    <a:pt x="381422" y="152400"/>
                  </a:lnTo>
                  <a:lnTo>
                    <a:pt x="376116" y="104923"/>
                  </a:lnTo>
                  <a:lnTo>
                    <a:pt x="367204" y="63103"/>
                  </a:lnTo>
                  <a:lnTo>
                    <a:pt x="353800" y="27830"/>
                  </a:lnTo>
                  <a:lnTo>
                    <a:pt x="335019" y="0"/>
                  </a:lnTo>
                  <a:close/>
                </a:path>
              </a:pathLst>
            </a:custGeom>
            <a:solidFill>
              <a:srgbClr val="E0E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2479548"/>
              <a:ext cx="459105" cy="992505"/>
            </a:xfrm>
            <a:custGeom>
              <a:avLst/>
              <a:gdLst/>
              <a:ahLst/>
              <a:cxnLst/>
              <a:rect l="l" t="t" r="r" b="b"/>
              <a:pathLst>
                <a:path w="459105" h="992504">
                  <a:moveTo>
                    <a:pt x="458723" y="0"/>
                  </a:moveTo>
                  <a:lnTo>
                    <a:pt x="0" y="9462"/>
                  </a:lnTo>
                  <a:lnTo>
                    <a:pt x="0" y="992113"/>
                  </a:lnTo>
                  <a:lnTo>
                    <a:pt x="458723" y="990473"/>
                  </a:lnTo>
                  <a:lnTo>
                    <a:pt x="457052" y="929080"/>
                  </a:lnTo>
                  <a:lnTo>
                    <a:pt x="452781" y="866786"/>
                  </a:lnTo>
                  <a:lnTo>
                    <a:pt x="447026" y="800789"/>
                  </a:lnTo>
                  <a:lnTo>
                    <a:pt x="443939" y="765528"/>
                  </a:lnTo>
                  <a:lnTo>
                    <a:pt x="438044" y="688730"/>
                  </a:lnTo>
                  <a:lnTo>
                    <a:pt x="435515" y="646493"/>
                  </a:lnTo>
                  <a:lnTo>
                    <a:pt x="433449" y="601231"/>
                  </a:lnTo>
                  <a:lnTo>
                    <a:pt x="431987" y="552594"/>
                  </a:lnTo>
                  <a:lnTo>
                    <a:pt x="431268" y="500232"/>
                  </a:lnTo>
                  <a:lnTo>
                    <a:pt x="431430" y="443794"/>
                  </a:lnTo>
                  <a:lnTo>
                    <a:pt x="432614" y="382932"/>
                  </a:lnTo>
                  <a:lnTo>
                    <a:pt x="434958" y="317295"/>
                  </a:lnTo>
                  <a:lnTo>
                    <a:pt x="438601" y="246533"/>
                  </a:lnTo>
                  <a:lnTo>
                    <a:pt x="443684" y="170297"/>
                  </a:lnTo>
                  <a:lnTo>
                    <a:pt x="450345" y="88236"/>
                  </a:lnTo>
                  <a:lnTo>
                    <a:pt x="458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79" y="2482596"/>
              <a:ext cx="573405" cy="990600"/>
            </a:xfrm>
            <a:custGeom>
              <a:avLst/>
              <a:gdLst/>
              <a:ahLst/>
              <a:cxnLst/>
              <a:rect l="l" t="t" r="r" b="b"/>
              <a:pathLst>
                <a:path w="573405" h="990600">
                  <a:moveTo>
                    <a:pt x="573024" y="0"/>
                  </a:moveTo>
                  <a:lnTo>
                    <a:pt x="0" y="0"/>
                  </a:lnTo>
                  <a:lnTo>
                    <a:pt x="1326" y="40856"/>
                  </a:lnTo>
                  <a:lnTo>
                    <a:pt x="4993" y="86606"/>
                  </a:lnTo>
                  <a:lnTo>
                    <a:pt x="10533" y="136326"/>
                  </a:lnTo>
                  <a:lnTo>
                    <a:pt x="17477" y="189088"/>
                  </a:lnTo>
                  <a:lnTo>
                    <a:pt x="25357" y="243967"/>
                  </a:lnTo>
                  <a:lnTo>
                    <a:pt x="42054" y="356371"/>
                  </a:lnTo>
                  <a:lnTo>
                    <a:pt x="49934" y="412044"/>
                  </a:lnTo>
                  <a:lnTo>
                    <a:pt x="56878" y="466129"/>
                  </a:lnTo>
                  <a:lnTo>
                    <a:pt x="62418" y="517701"/>
                  </a:lnTo>
                  <a:lnTo>
                    <a:pt x="66085" y="565833"/>
                  </a:lnTo>
                  <a:lnTo>
                    <a:pt x="67411" y="609600"/>
                  </a:lnTo>
                  <a:lnTo>
                    <a:pt x="67279" y="667122"/>
                  </a:lnTo>
                  <a:lnTo>
                    <a:pt x="66358" y="717351"/>
                  </a:lnTo>
                  <a:lnTo>
                    <a:pt x="63856" y="762520"/>
                  </a:lnTo>
                  <a:lnTo>
                    <a:pt x="58985" y="804862"/>
                  </a:lnTo>
                  <a:lnTo>
                    <a:pt x="50953" y="846608"/>
                  </a:lnTo>
                  <a:lnTo>
                    <a:pt x="38972" y="889992"/>
                  </a:lnTo>
                  <a:lnTo>
                    <a:pt x="22251" y="937245"/>
                  </a:lnTo>
                  <a:lnTo>
                    <a:pt x="0" y="990600"/>
                  </a:lnTo>
                  <a:lnTo>
                    <a:pt x="573024" y="99060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7296" y="2481071"/>
              <a:ext cx="432434" cy="990600"/>
            </a:xfrm>
            <a:custGeom>
              <a:avLst/>
              <a:gdLst/>
              <a:ahLst/>
              <a:cxnLst/>
              <a:rect l="l" t="t" r="r" b="b"/>
              <a:pathLst>
                <a:path w="432434" h="990600">
                  <a:moveTo>
                    <a:pt x="404435" y="0"/>
                  </a:moveTo>
                  <a:lnTo>
                    <a:pt x="27702" y="0"/>
                  </a:lnTo>
                  <a:lnTo>
                    <a:pt x="14608" y="30179"/>
                  </a:lnTo>
                  <a:lnTo>
                    <a:pt x="6060" y="68949"/>
                  </a:lnTo>
                  <a:lnTo>
                    <a:pt x="1406" y="114855"/>
                  </a:lnTo>
                  <a:lnTo>
                    <a:pt x="0" y="166445"/>
                  </a:lnTo>
                  <a:lnTo>
                    <a:pt x="1190" y="222264"/>
                  </a:lnTo>
                  <a:lnTo>
                    <a:pt x="4328" y="280860"/>
                  </a:lnTo>
                  <a:lnTo>
                    <a:pt x="8765" y="340779"/>
                  </a:lnTo>
                  <a:lnTo>
                    <a:pt x="18937" y="458771"/>
                  </a:lnTo>
                  <a:lnTo>
                    <a:pt x="23374" y="513938"/>
                  </a:lnTo>
                  <a:lnTo>
                    <a:pt x="26512" y="564614"/>
                  </a:lnTo>
                  <a:lnTo>
                    <a:pt x="27702" y="609345"/>
                  </a:lnTo>
                  <a:lnTo>
                    <a:pt x="25146" y="670466"/>
                  </a:lnTo>
                  <a:lnTo>
                    <a:pt x="18937" y="729505"/>
                  </a:lnTo>
                  <a:lnTo>
                    <a:pt x="4328" y="837771"/>
                  </a:lnTo>
                  <a:lnTo>
                    <a:pt x="311" y="885215"/>
                  </a:lnTo>
                  <a:lnTo>
                    <a:pt x="1406" y="927010"/>
                  </a:lnTo>
                  <a:lnTo>
                    <a:pt x="9806" y="962266"/>
                  </a:lnTo>
                  <a:lnTo>
                    <a:pt x="27702" y="990091"/>
                  </a:lnTo>
                  <a:lnTo>
                    <a:pt x="404435" y="990091"/>
                  </a:lnTo>
                  <a:lnTo>
                    <a:pt x="404435" y="837818"/>
                  </a:lnTo>
                  <a:lnTo>
                    <a:pt x="405044" y="805018"/>
                  </a:lnTo>
                  <a:lnTo>
                    <a:pt x="406719" y="765506"/>
                  </a:lnTo>
                  <a:lnTo>
                    <a:pt x="409231" y="720213"/>
                  </a:lnTo>
                  <a:lnTo>
                    <a:pt x="423085" y="499837"/>
                  </a:lnTo>
                  <a:lnTo>
                    <a:pt x="426358" y="439592"/>
                  </a:lnTo>
                  <a:lnTo>
                    <a:pt x="429099" y="379147"/>
                  </a:lnTo>
                  <a:lnTo>
                    <a:pt x="431078" y="319432"/>
                  </a:lnTo>
                  <a:lnTo>
                    <a:pt x="432068" y="261377"/>
                  </a:lnTo>
                  <a:lnTo>
                    <a:pt x="431839" y="205913"/>
                  </a:lnTo>
                  <a:lnTo>
                    <a:pt x="430165" y="153969"/>
                  </a:lnTo>
                  <a:lnTo>
                    <a:pt x="426815" y="106475"/>
                  </a:lnTo>
                  <a:lnTo>
                    <a:pt x="421563" y="64363"/>
                  </a:lnTo>
                  <a:lnTo>
                    <a:pt x="414179" y="28561"/>
                  </a:lnTo>
                  <a:lnTo>
                    <a:pt x="404435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438400"/>
              <a:ext cx="9143999" cy="443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202525"/>
              <a:ext cx="9142475" cy="2996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682620" y="530174"/>
            <a:ext cx="475234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323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3366CC"/>
                </a:solidFill>
              </a:rPr>
              <a:t>Arrays and  </a:t>
            </a:r>
            <a:r>
              <a:rPr sz="6600" i="1" spc="-5" dirty="0">
                <a:solidFill>
                  <a:srgbClr val="3366CC"/>
                </a:solidFill>
              </a:rPr>
              <a:t>Strings(cont.)</a:t>
            </a:r>
            <a:endParaRPr sz="6600"/>
          </a:p>
        </p:txBody>
      </p:sp>
      <p:sp>
        <p:nvSpPr>
          <p:cNvPr id="24" name="object 24"/>
          <p:cNvSpPr txBox="1"/>
          <p:nvPr/>
        </p:nvSpPr>
        <p:spPr>
          <a:xfrm>
            <a:off x="1245819" y="3838955"/>
            <a:ext cx="6184900" cy="1301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DSA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</a:p>
          <a:p>
            <a:pPr marL="12700" marR="455549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(COMP)  COEP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59179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738" y="46431"/>
            <a:ext cx="760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366CC"/>
                </a:solidFill>
              </a:rPr>
              <a:t>Initializing </a:t>
            </a:r>
            <a:r>
              <a:rPr sz="4000" spc="-5" dirty="0">
                <a:solidFill>
                  <a:srgbClr val="3366CC"/>
                </a:solidFill>
              </a:rPr>
              <a:t>Elements </a:t>
            </a:r>
            <a:r>
              <a:rPr sz="4000" dirty="0">
                <a:solidFill>
                  <a:srgbClr val="3366CC"/>
                </a:solidFill>
              </a:rPr>
              <a:t>of </a:t>
            </a:r>
            <a:r>
              <a:rPr sz="4000" spc="-5" dirty="0">
                <a:solidFill>
                  <a:srgbClr val="3366CC"/>
                </a:solidFill>
              </a:rPr>
              <a:t>a </a:t>
            </a:r>
            <a:r>
              <a:rPr sz="4000" spc="5" dirty="0">
                <a:solidFill>
                  <a:srgbClr val="3366CC"/>
                </a:solidFill>
              </a:rPr>
              <a:t>2-D</a:t>
            </a:r>
            <a:r>
              <a:rPr sz="4000" spc="-60" dirty="0">
                <a:solidFill>
                  <a:srgbClr val="3366CC"/>
                </a:solidFill>
              </a:rPr>
              <a:t> </a:t>
            </a:r>
            <a:r>
              <a:rPr sz="4000" dirty="0">
                <a:solidFill>
                  <a:srgbClr val="3366CC"/>
                </a:solidFill>
              </a:rPr>
              <a:t>Array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1640" y="970279"/>
            <a:ext cx="861123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It is important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remember </a:t>
            </a:r>
            <a:r>
              <a:rPr sz="2400" dirty="0">
                <a:latin typeface="Arial"/>
                <a:cs typeface="Arial"/>
              </a:rPr>
              <a:t>that while initializing </a:t>
            </a:r>
            <a:r>
              <a:rPr sz="2400" spc="-5" dirty="0">
                <a:latin typeface="Arial"/>
                <a:cs typeface="Arial"/>
              </a:rPr>
              <a:t>a 2-D array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necessary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mention 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second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(column_size) dimension</a:t>
            </a:r>
            <a:r>
              <a:rPr sz="2400" dirty="0">
                <a:latin typeface="Arial"/>
                <a:cs typeface="Arial"/>
              </a:rPr>
              <a:t>, 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whereas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the first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dimension (row_size) is</a:t>
            </a:r>
            <a:r>
              <a:rPr sz="2400" spc="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optional.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Thus,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int arr[2][3]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= {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12, 34, 23, 45, 56, 45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}</a:t>
            </a:r>
            <a:r>
              <a:rPr sz="2400" spc="-1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int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arr[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][3]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= {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12, 34, 23, 45, 56, 45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}</a:t>
            </a:r>
            <a:r>
              <a:rPr sz="2400" spc="-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perfectly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 acceptable,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whereas,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int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arr[2][ ] = {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12, 34, 23, 45, 56, 45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}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int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arr[ ][ ] = {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12, 34, 23, 45, 56, 45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}</a:t>
            </a:r>
            <a:r>
              <a:rPr sz="2400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would never</a:t>
            </a:r>
            <a:r>
              <a:rPr sz="2400" spc="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work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229866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4424502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73531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038" y="46431"/>
            <a:ext cx="7380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Accessing Elements of a </a:t>
            </a:r>
            <a:r>
              <a:rPr sz="4000" spc="5" dirty="0">
                <a:solidFill>
                  <a:srgbClr val="FF0000"/>
                </a:solidFill>
              </a:rPr>
              <a:t>2-D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Array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83540" y="984630"/>
            <a:ext cx="832104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460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 element in a two-dimensional array is accessed by using  the subscripts, </a:t>
            </a:r>
            <a:r>
              <a:rPr sz="2400" dirty="0">
                <a:latin typeface="Arial"/>
                <a:cs typeface="Arial"/>
              </a:rPr>
              <a:t>i.e., </a:t>
            </a:r>
            <a:r>
              <a:rPr sz="2400" spc="-5" dirty="0">
                <a:latin typeface="Arial"/>
                <a:cs typeface="Arial"/>
              </a:rPr>
              <a:t>row index and column index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2177415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example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	</a:t>
            </a:r>
            <a:r>
              <a:rPr sz="2400" spc="-5" dirty="0">
                <a:latin typeface="Arial"/>
                <a:cs typeface="Arial"/>
              </a:rPr>
              <a:t>int val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a[2][3];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take the </a:t>
            </a:r>
            <a:r>
              <a:rPr sz="2400" spc="-5" dirty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from the 2</a:t>
            </a:r>
            <a:r>
              <a:rPr sz="2400" baseline="24305" dirty="0">
                <a:latin typeface="Arial"/>
                <a:cs typeface="Arial"/>
              </a:rPr>
              <a:t>nd </a:t>
            </a:r>
            <a:r>
              <a:rPr sz="2400" spc="-5" dirty="0">
                <a:latin typeface="Arial"/>
                <a:cs typeface="Arial"/>
              </a:rPr>
              <a:t>row and 3</a:t>
            </a:r>
            <a:r>
              <a:rPr sz="2400" spc="-7" baseline="24305" dirty="0">
                <a:latin typeface="Arial"/>
                <a:cs typeface="Arial"/>
              </a:rPr>
              <a:t>rd </a:t>
            </a:r>
            <a:r>
              <a:rPr sz="2400" spc="-5" dirty="0">
                <a:latin typeface="Arial"/>
                <a:cs typeface="Arial"/>
              </a:rPr>
              <a:t>cloumn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array and assign its value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‘val’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317369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275628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142443"/>
            <a:ext cx="516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Accessing Elements of a </a:t>
            </a:r>
            <a:r>
              <a:rPr sz="2800" dirty="0">
                <a:solidFill>
                  <a:srgbClr val="FF0000"/>
                </a:solidFill>
              </a:rPr>
              <a:t>2-D</a:t>
            </a:r>
            <a:r>
              <a:rPr sz="2800" spc="-3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Array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205353"/>
            <a:ext cx="4206240" cy="51473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Carlito"/>
                <a:cs typeface="Carlito"/>
              </a:rPr>
              <a:t>int main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()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355600" marR="828675" indent="-16192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/* </a:t>
            </a:r>
            <a:r>
              <a:rPr sz="2100" dirty="0">
                <a:solidFill>
                  <a:srgbClr val="0067E4"/>
                </a:solidFill>
                <a:latin typeface="Carlito"/>
                <a:cs typeface="Carlito"/>
              </a:rPr>
              <a:t>an array with 5 </a:t>
            </a: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rows </a:t>
            </a:r>
            <a:r>
              <a:rPr sz="2100" dirty="0">
                <a:solidFill>
                  <a:srgbClr val="0067E4"/>
                </a:solidFill>
                <a:latin typeface="Carlito"/>
                <a:cs typeface="Carlito"/>
              </a:rPr>
              <a:t>and</a:t>
            </a:r>
            <a:r>
              <a:rPr sz="2100" spc="-95" dirty="0">
                <a:solidFill>
                  <a:srgbClr val="0067E4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67E4"/>
                </a:solidFill>
                <a:latin typeface="Carlito"/>
                <a:cs typeface="Carlito"/>
              </a:rPr>
              <a:t>2  </a:t>
            </a: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columns*/</a:t>
            </a:r>
            <a:endParaRPr sz="2100">
              <a:latin typeface="Carlito"/>
              <a:cs typeface="Carlito"/>
            </a:endParaRPr>
          </a:p>
          <a:p>
            <a:pPr marL="19367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int a[5][2] = { </a:t>
            </a:r>
            <a:r>
              <a:rPr sz="2100" spc="-5" dirty="0">
                <a:latin typeface="Carlito"/>
                <a:cs typeface="Carlito"/>
              </a:rPr>
              <a:t>{0,0}, {1,2},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{2,4},</a:t>
            </a:r>
            <a:endParaRPr sz="21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{3,6},{4,8}};</a:t>
            </a:r>
            <a:endParaRPr sz="2100">
              <a:latin typeface="Carlito"/>
              <a:cs typeface="Carlito"/>
            </a:endParaRPr>
          </a:p>
          <a:p>
            <a:pPr marL="19367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int </a:t>
            </a:r>
            <a:r>
              <a:rPr sz="2100" spc="-5" dirty="0">
                <a:latin typeface="Carlito"/>
                <a:cs typeface="Carlito"/>
              </a:rPr>
              <a:t>i,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j;</a:t>
            </a:r>
            <a:endParaRPr sz="2100">
              <a:latin typeface="Carlito"/>
              <a:cs typeface="Carlito"/>
            </a:endParaRPr>
          </a:p>
          <a:p>
            <a:pPr marL="19367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/* output </a:t>
            </a:r>
            <a:r>
              <a:rPr sz="2100" dirty="0">
                <a:solidFill>
                  <a:srgbClr val="0067E4"/>
                </a:solidFill>
                <a:latin typeface="Carlito"/>
                <a:cs typeface="Carlito"/>
              </a:rPr>
              <a:t>each array </a:t>
            </a: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element's</a:t>
            </a:r>
            <a:r>
              <a:rPr sz="2100" spc="-70" dirty="0">
                <a:solidFill>
                  <a:srgbClr val="0067E4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67E4"/>
                </a:solidFill>
                <a:latin typeface="Carlito"/>
                <a:cs typeface="Carlito"/>
              </a:rPr>
              <a:t>value</a:t>
            </a:r>
            <a:endParaRPr sz="21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*/</a:t>
            </a:r>
            <a:endParaRPr sz="2100">
              <a:latin typeface="Carlito"/>
              <a:cs typeface="Carlito"/>
            </a:endParaRPr>
          </a:p>
          <a:p>
            <a:pPr marL="373380" marR="1527175" indent="-180340">
              <a:lnSpc>
                <a:spcPct val="120000"/>
              </a:lnSpc>
              <a:tabLst>
                <a:tab pos="2587625" algn="l"/>
              </a:tabLst>
            </a:pPr>
            <a:r>
              <a:rPr sz="2100" spc="-5" dirty="0">
                <a:latin typeface="Carlito"/>
                <a:cs typeface="Carlito"/>
              </a:rPr>
              <a:t>f</a:t>
            </a:r>
            <a:r>
              <a:rPr sz="2100" spc="-10" dirty="0">
                <a:latin typeface="Carlito"/>
                <a:cs typeface="Carlito"/>
              </a:rPr>
              <a:t>o</a:t>
            </a:r>
            <a:r>
              <a:rPr sz="2100" dirty="0">
                <a:latin typeface="Carlito"/>
                <a:cs typeface="Carlito"/>
              </a:rPr>
              <a:t>r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=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0;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 &lt;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5;</a:t>
            </a:r>
            <a:r>
              <a:rPr sz="2100" spc="-5" dirty="0">
                <a:latin typeface="Carlito"/>
                <a:cs typeface="Carlito"/>
              </a:rPr>
              <a:t> i+</a:t>
            </a:r>
            <a:r>
              <a:rPr sz="2100" dirty="0">
                <a:latin typeface="Carlito"/>
                <a:cs typeface="Carlito"/>
              </a:rPr>
              <a:t>+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)	{  </a:t>
            </a:r>
            <a:r>
              <a:rPr sz="2100" spc="-5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( j = 0; j &lt; 2; </a:t>
            </a:r>
            <a:r>
              <a:rPr sz="2100" spc="-5" dirty="0">
                <a:latin typeface="Carlito"/>
                <a:cs typeface="Carlito"/>
              </a:rPr>
              <a:t>j++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)</a:t>
            </a:r>
            <a:endParaRPr sz="21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Carlito"/>
                <a:cs typeface="Carlito"/>
              </a:rPr>
              <a:t>printf("a[%d][%d] </a:t>
            </a:r>
            <a:r>
              <a:rPr sz="2100" dirty="0">
                <a:latin typeface="Carlito"/>
                <a:cs typeface="Carlito"/>
              </a:rPr>
              <a:t>: </a:t>
            </a:r>
            <a:r>
              <a:rPr sz="2100" spc="-5" dirty="0">
                <a:latin typeface="Carlito"/>
                <a:cs typeface="Carlito"/>
              </a:rPr>
              <a:t>%d\n", i,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j,</a:t>
            </a:r>
            <a:endParaRPr sz="21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100" dirty="0">
                <a:latin typeface="Carlito"/>
                <a:cs typeface="Carlito"/>
              </a:rPr>
              <a:t>a[i][j] </a:t>
            </a:r>
            <a:r>
              <a:rPr sz="2100" spc="-5" dirty="0">
                <a:latin typeface="Carlito"/>
                <a:cs typeface="Carlito"/>
              </a:rPr>
              <a:t>);</a:t>
            </a:r>
            <a:endParaRPr sz="2100">
              <a:latin typeface="Carlito"/>
              <a:cs typeface="Carlito"/>
            </a:endParaRPr>
          </a:p>
          <a:p>
            <a:pPr marL="156718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84935"/>
            <a:ext cx="61302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3135" algn="l"/>
              </a:tabLst>
            </a:pPr>
            <a:r>
              <a:rPr sz="2100" spc="-5" dirty="0">
                <a:latin typeface="Carlito"/>
                <a:cs typeface="Carlito"/>
              </a:rPr>
              <a:t>#inc</a:t>
            </a:r>
            <a:r>
              <a:rPr sz="2100" spc="-10" dirty="0">
                <a:latin typeface="Carlito"/>
                <a:cs typeface="Carlito"/>
              </a:rPr>
              <a:t>l</a:t>
            </a:r>
            <a:r>
              <a:rPr sz="2100" spc="-5" dirty="0">
                <a:latin typeface="Carlito"/>
                <a:cs typeface="Carlito"/>
              </a:rPr>
              <a:t>ud</a:t>
            </a:r>
            <a:r>
              <a:rPr sz="2100" dirty="0">
                <a:latin typeface="Carlito"/>
                <a:cs typeface="Carlito"/>
              </a:rPr>
              <a:t>e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&lt;</a:t>
            </a:r>
            <a:r>
              <a:rPr sz="2100" spc="-5" dirty="0">
                <a:latin typeface="Carlito"/>
                <a:cs typeface="Carlito"/>
              </a:rPr>
              <a:t>stdio.</a:t>
            </a:r>
            <a:r>
              <a:rPr sz="2100" spc="-10" dirty="0">
                <a:latin typeface="Carlito"/>
                <a:cs typeface="Carlito"/>
              </a:rPr>
              <a:t>h</a:t>
            </a:r>
            <a:r>
              <a:rPr sz="2100" dirty="0">
                <a:latin typeface="Carlito"/>
                <a:cs typeface="Carlito"/>
              </a:rPr>
              <a:t>&gt;	}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428" y="1268984"/>
            <a:ext cx="9817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rlito"/>
                <a:cs typeface="Carlito"/>
              </a:rPr>
              <a:t>return</a:t>
            </a:r>
            <a:r>
              <a:rPr sz="2100" spc="-8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0;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8072" y="1588452"/>
            <a:ext cx="1019810" cy="46361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100" dirty="0"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100" spc="-5" dirty="0">
                <a:solidFill>
                  <a:srgbClr val="0067E4"/>
                </a:solidFill>
                <a:latin typeface="Carlito"/>
                <a:cs typeface="Carlito"/>
              </a:rPr>
              <a:t>Output:  </a:t>
            </a:r>
            <a:r>
              <a:rPr sz="2100" dirty="0">
                <a:latin typeface="Carlito"/>
                <a:cs typeface="Carlito"/>
              </a:rPr>
              <a:t>a[0][0]: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0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a[0][1]: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0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a[1][0]: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1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a[1][1]: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2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a[2][0]: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2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100" dirty="0">
                <a:latin typeface="Carlito"/>
                <a:cs typeface="Carlito"/>
              </a:rPr>
              <a:t>a[2][1]: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4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100" dirty="0">
                <a:latin typeface="Carlito"/>
                <a:cs typeface="Carlito"/>
              </a:rPr>
              <a:t>a[3][0]: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3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100" dirty="0">
                <a:latin typeface="Carlito"/>
                <a:cs typeface="Carlito"/>
              </a:rPr>
              <a:t>a[3][1]: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6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a[4][0]: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4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100" dirty="0">
                <a:latin typeface="Carlito"/>
                <a:cs typeface="Carlito"/>
              </a:rPr>
              <a:t>a[4][1]: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8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73531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8435"/>
            <a:ext cx="7670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How is a </a:t>
            </a:r>
            <a:r>
              <a:rPr sz="3600" spc="-5" dirty="0">
                <a:solidFill>
                  <a:srgbClr val="FF0000"/>
                </a:solidFill>
              </a:rPr>
              <a:t>2-D </a:t>
            </a:r>
            <a:r>
              <a:rPr sz="3600" dirty="0">
                <a:solidFill>
                  <a:srgbClr val="FF0000"/>
                </a:solidFill>
              </a:rPr>
              <a:t>array is stored </a:t>
            </a:r>
            <a:r>
              <a:rPr sz="3600" spc="-10" dirty="0">
                <a:solidFill>
                  <a:srgbClr val="FF0000"/>
                </a:solidFill>
              </a:rPr>
              <a:t>in</a:t>
            </a:r>
            <a:r>
              <a:rPr sz="3600" spc="-5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memory?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984630"/>
            <a:ext cx="8166734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Starting </a:t>
            </a:r>
            <a:r>
              <a:rPr sz="2400" b="1" spc="-5" dirty="0">
                <a:latin typeface="Arial"/>
                <a:cs typeface="Arial"/>
              </a:rPr>
              <a:t>from a </a:t>
            </a:r>
            <a:r>
              <a:rPr sz="2400" b="1" dirty="0">
                <a:latin typeface="Arial"/>
                <a:cs typeface="Arial"/>
              </a:rPr>
              <a:t>given </a:t>
            </a:r>
            <a:r>
              <a:rPr sz="2400" b="1" spc="-5" dirty="0">
                <a:latin typeface="Arial"/>
                <a:cs typeface="Arial"/>
              </a:rPr>
              <a:t>memory </a:t>
            </a:r>
            <a:r>
              <a:rPr sz="2400" b="1" dirty="0">
                <a:latin typeface="Arial"/>
                <a:cs typeface="Arial"/>
              </a:rPr>
              <a:t>location, the </a:t>
            </a:r>
            <a:r>
              <a:rPr sz="2400" b="1" spc="-5" dirty="0">
                <a:latin typeface="Arial"/>
                <a:cs typeface="Arial"/>
              </a:rPr>
              <a:t>elements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  stored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row-wise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consecutive memory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locations.</a:t>
            </a:r>
            <a:endParaRPr sz="2400">
              <a:latin typeface="Arial"/>
              <a:cs typeface="Arial"/>
            </a:endParaRPr>
          </a:p>
          <a:p>
            <a:pPr marL="774700" indent="-1911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75335" algn="l"/>
              </a:tabLst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x: starting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address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of the array in</a:t>
            </a:r>
            <a:r>
              <a:rPr sz="2400" b="1" spc="-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774700" indent="-1911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75335" algn="l"/>
              </a:tabLst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c: number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774700" indent="-1911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75335" algn="l"/>
              </a:tabLst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k: number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bytes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allocated per array</a:t>
            </a:r>
            <a:r>
              <a:rPr sz="2400" b="1" spc="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763905" marR="725805" indent="-331470">
              <a:lnSpc>
                <a:spcPct val="120400"/>
              </a:lnSpc>
            </a:pPr>
            <a:r>
              <a:rPr sz="2400" b="1" dirty="0">
                <a:latin typeface="Arial"/>
                <a:cs typeface="Arial"/>
              </a:rPr>
              <a:t>a[i][j] </a:t>
            </a:r>
            <a:r>
              <a:rPr sz="2400" spc="4035" dirty="0">
                <a:latin typeface="Wingdings"/>
                <a:cs typeface="Wingdings"/>
              </a:rPr>
              <a:t>→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allocated memory </a:t>
            </a:r>
            <a:r>
              <a:rPr sz="2400" b="1" dirty="0">
                <a:latin typeface="Arial"/>
                <a:cs typeface="Arial"/>
              </a:rPr>
              <a:t>location </a:t>
            </a:r>
            <a:r>
              <a:rPr sz="2400" b="1" spc="-5" dirty="0">
                <a:latin typeface="Arial"/>
                <a:cs typeface="Arial"/>
              </a:rPr>
              <a:t>at </a:t>
            </a:r>
            <a:r>
              <a:rPr sz="2400" b="1" spc="-590" dirty="0">
                <a:latin typeface="Arial"/>
                <a:cs typeface="Arial"/>
              </a:rPr>
              <a:t>address  </a:t>
            </a:r>
            <a:r>
              <a:rPr sz="2400" b="1" spc="-5" dirty="0">
                <a:latin typeface="Arial"/>
                <a:cs typeface="Arial"/>
              </a:rPr>
              <a:t>x </a:t>
            </a:r>
            <a:r>
              <a:rPr sz="2400" b="1" dirty="0">
                <a:latin typeface="Arial"/>
                <a:cs typeface="Arial"/>
              </a:rPr>
              <a:t>+ (i </a:t>
            </a:r>
            <a:r>
              <a:rPr sz="2400" b="1" spc="-5" dirty="0">
                <a:latin typeface="Arial"/>
                <a:cs typeface="Arial"/>
              </a:rPr>
              <a:t>* c </a:t>
            </a:r>
            <a:r>
              <a:rPr sz="2400" b="1" dirty="0">
                <a:latin typeface="Arial"/>
                <a:cs typeface="Arial"/>
              </a:rPr>
              <a:t>+ j) 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50" y="4902152"/>
            <a:ext cx="8692975" cy="721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59" y="5681470"/>
            <a:ext cx="8378952" cy="963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8435"/>
            <a:ext cx="7824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How to read the </a:t>
            </a:r>
            <a:r>
              <a:rPr sz="3600" spc="-5" dirty="0">
                <a:solidFill>
                  <a:srgbClr val="FF0000"/>
                </a:solidFill>
              </a:rPr>
              <a:t>elements </a:t>
            </a:r>
            <a:r>
              <a:rPr sz="3600" dirty="0">
                <a:solidFill>
                  <a:srgbClr val="FF0000"/>
                </a:solidFill>
              </a:rPr>
              <a:t>of a 2-D</a:t>
            </a:r>
            <a:r>
              <a:rPr sz="3600" spc="-6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array?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439" y="1312748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" y="1150302"/>
            <a:ext cx="6962140" cy="39046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dirty="0">
                <a:latin typeface="Arial"/>
                <a:cs typeface="Arial"/>
              </a:rPr>
              <a:t>By </a:t>
            </a:r>
            <a:r>
              <a:rPr sz="2400" b="1" spc="-5" dirty="0">
                <a:latin typeface="Arial"/>
                <a:cs typeface="Arial"/>
              </a:rPr>
              <a:t>reading </a:t>
            </a:r>
            <a:r>
              <a:rPr sz="2400" b="1" dirty="0">
                <a:latin typeface="Arial"/>
                <a:cs typeface="Arial"/>
              </a:rPr>
              <a:t>them </a:t>
            </a:r>
            <a:r>
              <a:rPr sz="2400" b="1" spc="-5" dirty="0">
                <a:latin typeface="Arial"/>
                <a:cs typeface="Arial"/>
              </a:rPr>
              <a:t>one element </a:t>
            </a:r>
            <a:r>
              <a:rPr sz="2400" b="1" dirty="0">
                <a:latin typeface="Arial"/>
                <a:cs typeface="Arial"/>
              </a:rPr>
              <a:t>at 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584200" marR="3542665" indent="-572135">
              <a:lnSpc>
                <a:spcPct val="120000"/>
              </a:lnSpc>
              <a:spcBef>
                <a:spcPts val="5"/>
              </a:spcBef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for (i=0; i&lt;nrow; i++)  for (j=0; </a:t>
            </a: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j&lt;ncol;</a:t>
            </a:r>
            <a:r>
              <a:rPr sz="2400" b="1" spc="-114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j++)</a:t>
            </a:r>
            <a:endParaRPr sz="24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scanf </a:t>
            </a:r>
            <a:r>
              <a:rPr sz="2400" b="1" spc="-10" dirty="0">
                <a:solidFill>
                  <a:srgbClr val="296FFF"/>
                </a:solidFill>
                <a:latin typeface="Arial"/>
                <a:cs typeface="Arial"/>
              </a:rPr>
              <a:t>(“%f”,</a:t>
            </a:r>
            <a:r>
              <a:rPr sz="2400" b="1" spc="40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&amp;a[i][j]);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ampersand (&amp;)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necessary.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elements </a:t>
            </a:r>
            <a:r>
              <a:rPr sz="2400" b="1" dirty="0">
                <a:latin typeface="Arial"/>
                <a:cs typeface="Arial"/>
              </a:rPr>
              <a:t>can be entered all in one line or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  different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lines.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3508247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4386326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0439"/>
            <a:ext cx="7029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How to </a:t>
            </a:r>
            <a:r>
              <a:rPr sz="3200" spc="-5" dirty="0">
                <a:solidFill>
                  <a:srgbClr val="FF0000"/>
                </a:solidFill>
              </a:rPr>
              <a:t>print the </a:t>
            </a:r>
            <a:r>
              <a:rPr sz="3200" dirty="0">
                <a:solidFill>
                  <a:srgbClr val="FF0000"/>
                </a:solidFill>
              </a:rPr>
              <a:t>elements of a </a:t>
            </a:r>
            <a:r>
              <a:rPr sz="3200" spc="5" dirty="0">
                <a:solidFill>
                  <a:srgbClr val="FF0000"/>
                </a:solidFill>
              </a:rPr>
              <a:t>2-D</a:t>
            </a:r>
            <a:r>
              <a:rPr sz="3200" spc="-6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array?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1439" y="1208532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" y="1119632"/>
            <a:ext cx="6866255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1158875" indent="-57213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By </a:t>
            </a:r>
            <a:r>
              <a:rPr sz="2400" b="1" dirty="0">
                <a:latin typeface="Arial"/>
                <a:cs typeface="Arial"/>
              </a:rPr>
              <a:t>printing them one element </a:t>
            </a:r>
            <a:r>
              <a:rPr sz="2400" b="1" spc="-5" dirty="0">
                <a:latin typeface="Arial"/>
                <a:cs typeface="Arial"/>
              </a:rPr>
              <a:t>at a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time. 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for (i=0; i&lt;nrow;</a:t>
            </a:r>
            <a:r>
              <a:rPr sz="2400" b="1" spc="-65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for (j=0; </a:t>
            </a: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j&lt;ncol;</a:t>
            </a:r>
            <a:r>
              <a:rPr sz="2400" b="1" spc="-50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j++)</a:t>
            </a:r>
            <a:endParaRPr sz="2400">
              <a:latin typeface="Arial"/>
              <a:cs typeface="Arial"/>
            </a:endParaRPr>
          </a:p>
          <a:p>
            <a:pPr marL="2413635">
              <a:lnSpc>
                <a:spcPct val="100000"/>
              </a:lnSpc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printf </a:t>
            </a: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(“\n </a:t>
            </a:r>
            <a:r>
              <a:rPr sz="2400" b="1" spc="-15" dirty="0">
                <a:solidFill>
                  <a:srgbClr val="296FFF"/>
                </a:solidFill>
                <a:latin typeface="Arial"/>
                <a:cs typeface="Arial"/>
              </a:rPr>
              <a:t>%f”,</a:t>
            </a:r>
            <a:r>
              <a:rPr sz="2400" b="1" spc="-10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a[i][j]);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elements are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printed one per</a:t>
            </a:r>
            <a:r>
              <a:rPr sz="2400"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498600">
              <a:lnSpc>
                <a:spcPts val="24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84200" marR="3447415" indent="-572135">
              <a:lnSpc>
                <a:spcPts val="2880"/>
              </a:lnSpc>
              <a:spcBef>
                <a:spcPts val="95"/>
              </a:spcBef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for (i=0; i&lt;nrow; i++)  for (j=0; j&lt;ncol;</a:t>
            </a:r>
            <a:r>
              <a:rPr sz="2400" b="1" spc="-135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j++)</a:t>
            </a:r>
            <a:endParaRPr sz="2400">
              <a:latin typeface="Arial"/>
              <a:cs typeface="Arial"/>
            </a:endParaRPr>
          </a:p>
          <a:p>
            <a:pPr marL="1498600">
              <a:lnSpc>
                <a:spcPts val="2785"/>
              </a:lnSpc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printf </a:t>
            </a:r>
            <a:r>
              <a:rPr sz="2400" b="1" spc="-10" dirty="0">
                <a:solidFill>
                  <a:srgbClr val="296FFF"/>
                </a:solidFill>
                <a:latin typeface="Arial"/>
                <a:cs typeface="Arial"/>
              </a:rPr>
              <a:t>(“%f”,</a:t>
            </a:r>
            <a:r>
              <a:rPr sz="2400" b="1" spc="10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a[i][j]);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elements are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all printed on the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same</a:t>
            </a:r>
            <a:r>
              <a:rPr sz="24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2413635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123456789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645" y="1113282"/>
            <a:ext cx="47859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2372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for (i=0; i&lt;nrow;</a:t>
            </a:r>
            <a:r>
              <a:rPr sz="2400" b="1" spc="-140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  <a:p>
            <a:pPr marR="95885" algn="ctr">
              <a:lnSpc>
                <a:spcPct val="100000"/>
              </a:lnSpc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for (j=0; </a:t>
            </a: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j&lt;ncol;</a:t>
            </a:r>
            <a:r>
              <a:rPr sz="2400" b="1" spc="-60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j++)</a:t>
            </a:r>
            <a:endParaRPr sz="2400">
              <a:latin typeface="Arial"/>
              <a:cs typeface="Arial"/>
            </a:endParaRPr>
          </a:p>
          <a:p>
            <a:pPr marL="1828800" algn="ctr">
              <a:lnSpc>
                <a:spcPct val="100000"/>
              </a:lnSpc>
              <a:tabLst>
                <a:tab pos="3486785" algn="l"/>
              </a:tabLst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printf</a:t>
            </a:r>
            <a:r>
              <a:rPr sz="2400" b="1" spc="-15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96FFF"/>
                </a:solidFill>
                <a:latin typeface="Arial"/>
                <a:cs typeface="Arial"/>
              </a:rPr>
              <a:t>(“%f	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”,</a:t>
            </a:r>
            <a:r>
              <a:rPr sz="2400" b="1" spc="-95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a[i][j]);</a:t>
            </a:r>
            <a:endParaRPr sz="2400">
              <a:latin typeface="Arial"/>
              <a:cs typeface="Arial"/>
            </a:endParaRPr>
          </a:p>
          <a:p>
            <a:pPr marR="1178560" algn="ctr">
              <a:lnSpc>
                <a:spcPct val="100000"/>
              </a:lnSpc>
            </a:pP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printf</a:t>
            </a:r>
            <a:r>
              <a:rPr sz="2400" b="1" spc="-25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6FFF"/>
                </a:solidFill>
                <a:latin typeface="Arial"/>
                <a:cs typeface="Arial"/>
              </a:rPr>
              <a:t>(“\n”);</a:t>
            </a:r>
            <a:endParaRPr sz="2400">
              <a:latin typeface="Arial"/>
              <a:cs typeface="Arial"/>
            </a:endParaRPr>
          </a:p>
          <a:p>
            <a:pPr marR="4633595" algn="ctr">
              <a:lnSpc>
                <a:spcPct val="100000"/>
              </a:lnSpc>
            </a:pP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933" y="111328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96FFF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465" y="2942335"/>
            <a:ext cx="703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–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elements are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printed nicely in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matrix</a:t>
            </a:r>
            <a:r>
              <a:rPr sz="2400" b="1" spc="-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form.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3595" y="3861986"/>
          <a:ext cx="1332230" cy="12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1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17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749" y="12903"/>
            <a:ext cx="6268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dirty="0">
                <a:solidFill>
                  <a:srgbClr val="3366CC"/>
                </a:solidFill>
                <a:latin typeface="Times New Roman"/>
                <a:cs typeface="Times New Roman"/>
              </a:rPr>
              <a:t>Operations on a 2D</a:t>
            </a:r>
            <a:r>
              <a:rPr sz="4400" b="1" i="1" spc="-95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3366CC"/>
                </a:solidFill>
                <a:latin typeface="Times New Roman"/>
                <a:cs typeface="Times New Roman"/>
              </a:rPr>
              <a:t>Matrix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Transpose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90600"/>
            <a:ext cx="9143999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0680" y="1051559"/>
            <a:ext cx="5486400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31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Example: Matrix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Addition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3865829"/>
            <a:ext cx="898652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Let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matrices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dimension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sum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matrix(S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 +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B).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784860" algn="l"/>
                <a:tab pos="1327785" algn="l"/>
                <a:tab pos="1884045" algn="l"/>
                <a:tab pos="2967990" algn="l"/>
                <a:tab pos="3432810" algn="l"/>
                <a:tab pos="4098925" algn="l"/>
                <a:tab pos="4455160" algn="l"/>
                <a:tab pos="4996815" algn="l"/>
                <a:tab pos="5647690" algn="l"/>
                <a:tab pos="7386955" algn="l"/>
                <a:tab pos="8584565" algn="l"/>
              </a:tabLst>
            </a:pPr>
            <a:r>
              <a:rPr sz="2200" spc="-16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tr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ces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ha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add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their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corre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el</a:t>
            </a:r>
            <a:r>
              <a:rPr sz="2200" spc="-2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nts.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  example, S[i][j] = </a:t>
            </a:r>
            <a:r>
              <a:rPr sz="2200" spc="-10" dirty="0">
                <a:latin typeface="Times New Roman"/>
                <a:cs typeface="Times New Roman"/>
              </a:rPr>
              <a:t>A[i][j] </a:t>
            </a:r>
            <a:r>
              <a:rPr sz="2200" spc="-5" dirty="0">
                <a:latin typeface="Times New Roman"/>
                <a:cs typeface="Times New Roman"/>
              </a:rPr>
              <a:t>+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B[i][j].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Traverse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both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matrices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row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wise(first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elements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row,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jump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next row) using two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loops.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870585" algn="l"/>
                <a:tab pos="1618615" algn="l"/>
                <a:tab pos="2627630" algn="l"/>
                <a:tab pos="3557904" algn="l"/>
                <a:tab pos="4088129" algn="l"/>
                <a:tab pos="6718934" algn="l"/>
                <a:tab pos="772795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	every	element	</a:t>
            </a:r>
            <a:r>
              <a:rPr sz="2200" dirty="0">
                <a:latin typeface="Times New Roman"/>
                <a:cs typeface="Times New Roman"/>
              </a:rPr>
              <a:t>A[i][j],	</a:t>
            </a:r>
            <a:r>
              <a:rPr sz="2200" spc="-5" dirty="0">
                <a:latin typeface="Times New Roman"/>
                <a:cs typeface="Times New Roman"/>
              </a:rPr>
              <a:t>add	it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corresponding	element	</a:t>
            </a:r>
            <a:r>
              <a:rPr sz="2200" dirty="0">
                <a:latin typeface="Times New Roman"/>
                <a:cs typeface="Times New Roman"/>
              </a:rPr>
              <a:t>B[i][j] </a:t>
            </a:r>
            <a:r>
              <a:rPr sz="2200" spc="-5" dirty="0">
                <a:latin typeface="Times New Roman"/>
                <a:cs typeface="Times New Roman"/>
              </a:rPr>
              <a:t>and  store the result in Sum </a:t>
            </a:r>
            <a:r>
              <a:rPr sz="2200" spc="-10" dirty="0">
                <a:latin typeface="Times New Roman"/>
                <a:cs typeface="Times New Roman"/>
              </a:rPr>
              <a:t>matrix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S[i][j].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03"/>
            <a:ext cx="611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Example: Matrix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49604"/>
            <a:ext cx="73107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2351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&lt;stdio.h&gt;  int main()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int rows, cols, rowCounter,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colCounter;</a:t>
            </a:r>
            <a:endParaRPr sz="2000">
              <a:latin typeface="Arial"/>
              <a:cs typeface="Arial"/>
            </a:endParaRPr>
          </a:p>
          <a:p>
            <a:pPr marL="291465" marR="508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firstmatrix[50][50], secondMatrix[50][50], sumMatrix[50][50];  </a:t>
            </a:r>
            <a:r>
              <a:rPr sz="2000" dirty="0">
                <a:latin typeface="Arial"/>
                <a:cs typeface="Arial"/>
              </a:rPr>
              <a:t>printf("Enter Rows and Columns 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Matrix\n");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scanf("%d </a:t>
            </a:r>
            <a:r>
              <a:rPr sz="2000" spc="-5" dirty="0">
                <a:latin typeface="Arial"/>
                <a:cs typeface="Arial"/>
              </a:rPr>
              <a:t>%d", </a:t>
            </a:r>
            <a:r>
              <a:rPr sz="2000" dirty="0">
                <a:latin typeface="Arial"/>
                <a:cs typeface="Arial"/>
              </a:rPr>
              <a:t>&amp;rows,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&amp;cols);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printf("Enter first Matrix of size </a:t>
            </a:r>
            <a:r>
              <a:rPr sz="2000" spc="-5" dirty="0">
                <a:latin typeface="Arial"/>
                <a:cs typeface="Arial"/>
              </a:rPr>
              <a:t>%dX%d\n", </a:t>
            </a:r>
            <a:r>
              <a:rPr sz="2000" dirty="0">
                <a:latin typeface="Arial"/>
                <a:cs typeface="Arial"/>
              </a:rPr>
              <a:t>rows,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cols);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  <a:tabLst>
                <a:tab pos="59880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/*	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Input first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matrix*/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for(rowCounter = 0; rowCounter &lt; </a:t>
            </a:r>
            <a:r>
              <a:rPr sz="2000" spc="5" dirty="0">
                <a:latin typeface="Arial"/>
                <a:cs typeface="Arial"/>
              </a:rPr>
              <a:t>rows; </a:t>
            </a:r>
            <a:r>
              <a:rPr sz="2000" dirty="0">
                <a:latin typeface="Arial"/>
                <a:cs typeface="Arial"/>
              </a:rPr>
              <a:t>rowCounter++)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50900" marR="471805" indent="-279400">
              <a:lnSpc>
                <a:spcPct val="120000"/>
              </a:lnSpc>
              <a:tabLst>
                <a:tab pos="6744970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lCoun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lCo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lCo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++</a:t>
            </a:r>
            <a:r>
              <a:rPr sz="2000" dirty="0">
                <a:latin typeface="Arial"/>
                <a:cs typeface="Arial"/>
              </a:rPr>
              <a:t>)	{  scanf("%d",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&amp;firstmatrix[rowCounter][colCounter]);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12903"/>
            <a:ext cx="5480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Pictorial</a:t>
            </a:r>
            <a:r>
              <a:rPr spc="-60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65987" y="1168908"/>
            <a:ext cx="8159495" cy="421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03"/>
            <a:ext cx="611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Example: Matrix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09955"/>
            <a:ext cx="2717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067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/*	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second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matrix*/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631" y="1215740"/>
            <a:ext cx="6690359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"/>
                <a:cs typeface="Arial"/>
              </a:rPr>
              <a:t>printf("Enter second Matrix of size %dX%d\n", rows,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6591934" algn="l"/>
              </a:tabLst>
            </a:pPr>
            <a:r>
              <a:rPr sz="2000" dirty="0">
                <a:latin typeface="Arial"/>
                <a:cs typeface="Arial"/>
              </a:rPr>
              <a:t>for(ro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Counter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s;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Counter</a:t>
            </a:r>
            <a:r>
              <a:rPr sz="2000" spc="-10" dirty="0">
                <a:latin typeface="Arial"/>
                <a:cs typeface="Arial"/>
              </a:rPr>
              <a:t>++</a:t>
            </a:r>
            <a:r>
              <a:rPr sz="2000" dirty="0">
                <a:latin typeface="Arial"/>
                <a:cs typeface="Arial"/>
              </a:rPr>
              <a:t>)	{</a:t>
            </a:r>
            <a:endParaRPr sz="2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for(colCounter = 0; colCounter &lt; cols;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colCounter++)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861" y="2007488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631" y="2312898"/>
            <a:ext cx="7533640" cy="2159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scanf("%d",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&amp;secondMatrix[rowCounter][colCounter]);</a:t>
            </a:r>
            <a:endParaRPr sz="2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/* adding corresponding elements of both matrices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sumMatrix[i][j]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firstmatrix[i][j]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+ secondMatrix[i][j]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03"/>
            <a:ext cx="611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Example: Matrix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49604"/>
            <a:ext cx="892937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2230755" indent="-559435">
              <a:lnSpc>
                <a:spcPct val="120000"/>
              </a:lnSpc>
              <a:spcBef>
                <a:spcPts val="100"/>
              </a:spcBef>
              <a:tabLst>
                <a:tab pos="6605270" algn="l"/>
              </a:tabLst>
            </a:pPr>
            <a:r>
              <a:rPr sz="2000" dirty="0">
                <a:latin typeface="Arial"/>
                <a:cs typeface="Arial"/>
              </a:rPr>
              <a:t>for(rowCounter = 0; rowCounter &lt; rows; rowCounter++) {  for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lCoun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lCo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ls;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lCo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++</a:t>
            </a:r>
            <a:r>
              <a:rPr sz="2000" dirty="0">
                <a:latin typeface="Arial"/>
                <a:cs typeface="Arial"/>
              </a:rPr>
              <a:t>)	{</a:t>
            </a:r>
            <a:endParaRPr sz="200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480"/>
              </a:spcBef>
              <a:tabLst>
                <a:tab pos="4990465" algn="l"/>
              </a:tabLst>
            </a:pPr>
            <a:r>
              <a:rPr sz="2000" spc="-5" dirty="0">
                <a:latin typeface="Arial"/>
                <a:cs typeface="Arial"/>
              </a:rPr>
              <a:t>sumMatrix[rowCounter][colCounter] </a:t>
            </a:r>
            <a:r>
              <a:rPr sz="2000" dirty="0">
                <a:latin typeface="Arial"/>
                <a:cs typeface="Arial"/>
              </a:rPr>
              <a:t>=	</a:t>
            </a:r>
            <a:r>
              <a:rPr sz="2000" spc="-5" dirty="0">
                <a:latin typeface="Arial"/>
                <a:cs typeface="Arial"/>
              </a:rPr>
              <a:t>firstmatrix[rowCounter][colCounter]</a:t>
            </a:r>
            <a:endParaRPr sz="20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secondMatrix[rowCounter][colCounter];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printf("Sum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Matrix\n");</a:t>
            </a:r>
            <a:endParaRPr sz="2000">
              <a:latin typeface="Arial"/>
              <a:cs typeface="Arial"/>
            </a:endParaRPr>
          </a:p>
          <a:p>
            <a:pPr marL="571500" marR="2244090" indent="-28067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for(rowCounter = 0; rowCounter &lt; rows; rowCounter++)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for(colCounter = 0; colCounter &lt; cols; colCounter++)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printf("%d ",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sumMatrix[rowCounter][colCounter]);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printf("\n");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return 0;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03"/>
            <a:ext cx="74206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Example: Matrix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42288"/>
            <a:ext cx="8655050" cy="478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4398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#in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lude&lt;stdio.h&gt;  int main()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10540" marR="912494">
              <a:lnSpc>
                <a:spcPct val="120000"/>
              </a:lnSpc>
            </a:pPr>
            <a:r>
              <a:rPr sz="2200" spc="-5" dirty="0">
                <a:latin typeface="Arial"/>
                <a:cs typeface="Arial"/>
              </a:rPr>
              <a:t>int a[50][50], b[50][50], c[50][50], i, j, </a:t>
            </a:r>
            <a:r>
              <a:rPr sz="2200" dirty="0">
                <a:latin typeface="Arial"/>
                <a:cs typeface="Arial"/>
              </a:rPr>
              <a:t>k, </a:t>
            </a:r>
            <a:r>
              <a:rPr sz="2200" spc="-5" dirty="0">
                <a:latin typeface="Arial"/>
                <a:cs typeface="Arial"/>
              </a:rPr>
              <a:t>sum = 0, m, n, </a:t>
            </a:r>
            <a:r>
              <a:rPr sz="2200" dirty="0">
                <a:latin typeface="Arial"/>
                <a:cs typeface="Arial"/>
              </a:rPr>
              <a:t>o, </a:t>
            </a:r>
            <a:r>
              <a:rPr sz="2200" spc="-5" dirty="0">
                <a:latin typeface="Arial"/>
                <a:cs typeface="Arial"/>
              </a:rPr>
              <a:t>p;  printf("\nEnter the row and column of first matrix");  scanf("%d%d", &amp;m, &amp;n);</a:t>
            </a:r>
            <a:endParaRPr sz="22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printf("\nEnter the row and column of second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matrix");</a:t>
            </a:r>
            <a:endParaRPr sz="2200">
              <a:latin typeface="Arial"/>
              <a:cs typeface="Arial"/>
            </a:endParaRPr>
          </a:p>
          <a:p>
            <a:pPr marL="510540" marR="5128260">
              <a:lnSpc>
                <a:spcPct val="120000"/>
              </a:lnSpc>
              <a:tabLst>
                <a:tab pos="1997075" algn="l"/>
              </a:tabLst>
            </a:pPr>
            <a:r>
              <a:rPr sz="2200" spc="-5" dirty="0">
                <a:latin typeface="Arial"/>
                <a:cs typeface="Arial"/>
              </a:rPr>
              <a:t>scanf("%d %d", &amp;o, &amp;p);  if(n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!=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0)	{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printf("Matrix </a:t>
            </a:r>
            <a:r>
              <a:rPr sz="2200" dirty="0">
                <a:latin typeface="Arial"/>
                <a:cs typeface="Arial"/>
              </a:rPr>
              <a:t>mutiplication </a:t>
            </a:r>
            <a:r>
              <a:rPr sz="2200" spc="-5" dirty="0">
                <a:latin typeface="Arial"/>
                <a:cs typeface="Arial"/>
              </a:rPr>
              <a:t>is not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possible");</a:t>
            </a:r>
            <a:endParaRPr sz="220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printf("\nColumn of first matrix must be same as row of second  matrix");</a:t>
            </a:r>
            <a:endParaRPr sz="22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12903"/>
            <a:ext cx="7078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Matrix Multiplication</a:t>
            </a:r>
            <a:r>
              <a:rPr spc="-7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(Cond..)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904" y="911479"/>
            <a:ext cx="5845175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92150" marR="5080" indent="-6350">
              <a:lnSpc>
                <a:spcPct val="1200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//Read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 matrix form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keyboard(user)  </a:t>
            </a:r>
            <a:r>
              <a:rPr sz="2400" spc="-5" dirty="0">
                <a:latin typeface="Arial"/>
                <a:cs typeface="Arial"/>
              </a:rPr>
              <a:t>printf("\nEnter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First matrix-&gt;");  </a:t>
            </a:r>
            <a:r>
              <a:rPr sz="2400" dirty="0">
                <a:latin typeface="Arial"/>
                <a:cs typeface="Arial"/>
              </a:rPr>
              <a:t>for(i=0;i&lt;m;i++)</a:t>
            </a:r>
            <a:endParaRPr sz="2400">
              <a:latin typeface="Arial"/>
              <a:cs typeface="Arial"/>
            </a:endParaRPr>
          </a:p>
          <a:p>
            <a:pPr marL="126365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for(j=0;j&lt;n;j++)</a:t>
            </a:r>
            <a:endParaRPr sz="2400">
              <a:latin typeface="Arial"/>
              <a:cs typeface="Arial"/>
            </a:endParaRPr>
          </a:p>
          <a:p>
            <a:pPr marL="168275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scanf("%d",&amp;a[i][j]);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printf("\nEnter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Second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matrix-&gt;");</a:t>
            </a:r>
            <a:endParaRPr sz="2400">
              <a:latin typeface="Arial"/>
              <a:cs typeface="Arial"/>
            </a:endParaRPr>
          </a:p>
          <a:p>
            <a:pPr marL="1263650" marR="2587625" indent="-57150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for(i=0;i&lt;o;i++)  for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-5" dirty="0">
                <a:latin typeface="Arial"/>
                <a:cs typeface="Arial"/>
              </a:rPr>
              <a:t>=0;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-5" dirty="0">
                <a:latin typeface="Arial"/>
                <a:cs typeface="Arial"/>
              </a:rPr>
              <a:t>&lt;p;j++)</a:t>
            </a:r>
            <a:endParaRPr sz="2400">
              <a:latin typeface="Arial"/>
              <a:cs typeface="Arial"/>
            </a:endParaRPr>
          </a:p>
          <a:p>
            <a:pPr marL="168275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scanf("%d",&amp;b[i][j]);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12903"/>
            <a:ext cx="7078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Matrix Multiplication</a:t>
            </a:r>
            <a:r>
              <a:rPr spc="-7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(Cond..)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363" y="957452"/>
            <a:ext cx="568134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//performing the matrix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Multiplication</a:t>
            </a:r>
            <a:endParaRPr sz="24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575"/>
              </a:spcBef>
              <a:tabLst>
                <a:tab pos="3181350" algn="l"/>
              </a:tabLst>
            </a:pPr>
            <a:r>
              <a:rPr sz="2400" dirty="0">
                <a:latin typeface="Arial"/>
                <a:cs typeface="Arial"/>
              </a:rPr>
              <a:t>for(i = </a:t>
            </a:r>
            <a:r>
              <a:rPr sz="2400" spc="-5" dirty="0">
                <a:latin typeface="Arial"/>
                <a:cs typeface="Arial"/>
              </a:rPr>
              <a:t>0; i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i++)	</a:t>
            </a:r>
            <a:r>
              <a:rPr sz="2400" dirty="0">
                <a:latin typeface="Arial"/>
                <a:cs typeface="Arial"/>
              </a:rPr>
              <a:t>//row of first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  <a:p>
            <a:pPr marL="50673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361" y="2274569"/>
            <a:ext cx="243014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for(j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0;j </a:t>
            </a:r>
            <a:r>
              <a:rPr sz="2400" dirty="0">
                <a:latin typeface="Arial"/>
                <a:cs typeface="Arial"/>
              </a:rPr>
              <a:t>&lt; p;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j++)</a:t>
            </a:r>
            <a:endParaRPr sz="24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sum=0;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4551" y="2347721"/>
            <a:ext cx="349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//column of second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904" y="3591559"/>
            <a:ext cx="579120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4570" marR="5080" indent="-26416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for(k=0; k &lt; n; k++)  sum=sum + a[i][k] </a:t>
            </a:r>
            <a:r>
              <a:rPr sz="2400" spc="-5" dirty="0">
                <a:latin typeface="Arial"/>
                <a:cs typeface="Arial"/>
              </a:rPr>
              <a:t>*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b[k][j];</a:t>
            </a:r>
            <a:endParaRPr sz="2400">
              <a:latin typeface="Arial"/>
              <a:cs typeface="Arial"/>
            </a:endParaRPr>
          </a:p>
          <a:p>
            <a:pPr marL="20104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c[i][j] =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sum;</a:t>
            </a:r>
            <a:endParaRPr sz="2400">
              <a:latin typeface="Arial"/>
              <a:cs typeface="Arial"/>
            </a:endParaRPr>
          </a:p>
          <a:p>
            <a:pPr marL="1672589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85979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12903"/>
            <a:ext cx="7078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Matrix Multiplication</a:t>
            </a:r>
            <a:r>
              <a:rPr spc="-7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(Cond..)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47520"/>
            <a:ext cx="655002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81915">
              <a:lnSpc>
                <a:spcPct val="1201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//Display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 matrix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Multiplication  </a:t>
            </a:r>
            <a:r>
              <a:rPr sz="2400" spc="-5" dirty="0">
                <a:latin typeface="Arial"/>
                <a:cs typeface="Arial"/>
              </a:rPr>
              <a:t>printf("\nThe multiplication </a:t>
            </a:r>
            <a:r>
              <a:rPr sz="2400" dirty="0">
                <a:latin typeface="Arial"/>
                <a:cs typeface="Arial"/>
              </a:rPr>
              <a:t>of two </a:t>
            </a:r>
            <a:r>
              <a:rPr sz="2400" spc="-5" dirty="0">
                <a:latin typeface="Arial"/>
                <a:cs typeface="Arial"/>
              </a:rPr>
              <a:t>matrix </a:t>
            </a:r>
            <a:r>
              <a:rPr sz="2400" dirty="0">
                <a:latin typeface="Arial"/>
                <a:cs typeface="Arial"/>
              </a:rPr>
              <a:t>is\n");  for(i = </a:t>
            </a:r>
            <a:r>
              <a:rPr sz="2400" spc="-5" dirty="0">
                <a:latin typeface="Arial"/>
                <a:cs typeface="Arial"/>
              </a:rPr>
              <a:t>0;i </a:t>
            </a:r>
            <a:r>
              <a:rPr sz="2400" dirty="0">
                <a:latin typeface="Arial"/>
                <a:cs typeface="Arial"/>
              </a:rPr>
              <a:t>&lt; m; </a:t>
            </a:r>
            <a:r>
              <a:rPr sz="2400" spc="-5" dirty="0">
                <a:latin typeface="Arial"/>
                <a:cs typeface="Arial"/>
              </a:rPr>
              <a:t>i++)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6169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printf("\n");</a:t>
            </a:r>
            <a:endParaRPr sz="2400">
              <a:latin typeface="Arial"/>
              <a:cs typeface="Arial"/>
            </a:endParaRPr>
          </a:p>
          <a:p>
            <a:pPr marL="1280795" marR="2754630" indent="-419100">
              <a:lnSpc>
                <a:spcPct val="120000"/>
              </a:lnSpc>
              <a:tabLst>
                <a:tab pos="367030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(j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;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 &lt; 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5" dirty="0">
                <a:latin typeface="Arial"/>
                <a:cs typeface="Arial"/>
              </a:rPr>
              <a:t>+</a:t>
            </a:r>
            <a:r>
              <a:rPr sz="2400" dirty="0">
                <a:latin typeface="Arial"/>
                <a:cs typeface="Arial"/>
              </a:rPr>
              <a:t>)	{  printf</a:t>
            </a:r>
            <a:r>
              <a:rPr sz="2400" spc="-5" dirty="0">
                <a:latin typeface="Arial"/>
                <a:cs typeface="Arial"/>
              </a:rPr>
              <a:t>("</a:t>
            </a:r>
            <a:r>
              <a:rPr sz="2400" dirty="0">
                <a:latin typeface="Arial"/>
                <a:cs typeface="Arial"/>
              </a:rPr>
              <a:t>%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\t"</a:t>
            </a:r>
            <a:r>
              <a:rPr sz="2400" spc="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c[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][j]);</a:t>
            </a:r>
            <a:endParaRPr sz="2400">
              <a:latin typeface="Arial"/>
              <a:cs typeface="Arial"/>
            </a:endParaRPr>
          </a:p>
          <a:p>
            <a:pPr marL="861694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12903"/>
            <a:ext cx="6022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Multi –dimensional</a:t>
            </a:r>
            <a:r>
              <a:rPr spc="-7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311656"/>
            <a:ext cx="7160259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eg: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Last 3 months sale each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Mobiles and Laptops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4  outlets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Croma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Sale[4][3][2]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6539" y="2712720"/>
            <a:ext cx="5852160" cy="327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19505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417" y="78435"/>
            <a:ext cx="4726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1F5F"/>
                </a:solidFill>
              </a:rPr>
              <a:t>String </a:t>
            </a:r>
            <a:r>
              <a:rPr sz="3600" spc="-5" dirty="0">
                <a:solidFill>
                  <a:srgbClr val="001F5F"/>
                </a:solidFill>
              </a:rPr>
              <a:t>(Character</a:t>
            </a:r>
            <a:r>
              <a:rPr sz="3600" spc="-45" dirty="0">
                <a:solidFill>
                  <a:srgbClr val="001F5F"/>
                </a:solidFill>
              </a:rPr>
              <a:t> </a:t>
            </a:r>
            <a:r>
              <a:rPr sz="3600" dirty="0">
                <a:solidFill>
                  <a:srgbClr val="001F5F"/>
                </a:solidFill>
              </a:rPr>
              <a:t>Array)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1030604"/>
            <a:ext cx="8613140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 programming, the one-dimensional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array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characters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are  called strings, which is terminated by a null character</a:t>
            </a:r>
            <a:r>
              <a:rPr sz="2400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‘\0.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Last character is always</a:t>
            </a:r>
            <a:r>
              <a:rPr sz="2400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‘\0’</a:t>
            </a:r>
            <a:endParaRPr sz="240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1115"/>
              </a:spcBef>
            </a:pPr>
            <a:r>
              <a:rPr sz="2400" spc="-5" dirty="0">
                <a:latin typeface="Arial"/>
                <a:cs typeface="Arial"/>
              </a:rPr>
              <a:t>because it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only way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work with a string  can know where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Arial"/>
                <a:cs typeface="Arial"/>
              </a:rPr>
              <a:t>The ASCII value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null character('\0') is</a:t>
            </a:r>
            <a:r>
              <a:rPr sz="2400" i="1" spc="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string not terminated by a ‘\0’ is not really a string, but merely  a collection of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038857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254635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3351276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39" y="3790188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" y="4594555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7340" y="4505655"/>
            <a:ext cx="2875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  <a:tab pos="1863089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uses	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single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quotes,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4505655"/>
            <a:ext cx="573786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  <a:tab pos="1572895" algn="l"/>
                <a:tab pos="2134235" algn="l"/>
                <a:tab pos="3609340" algn="l"/>
                <a:tab pos="5324475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Note	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that	for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individual	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characters,	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whereas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strings, it uses double</a:t>
            </a:r>
            <a:r>
              <a:rPr sz="24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quotes.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Arial"/>
                <a:cs typeface="Arial"/>
              </a:rPr>
              <a:t>For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Arial"/>
                <a:cs typeface="Arial"/>
              </a:rPr>
              <a:t>String constant </a:t>
            </a:r>
            <a:r>
              <a:rPr sz="2400" i="1" dirty="0">
                <a:latin typeface="Arial"/>
                <a:cs typeface="Arial"/>
              </a:rPr>
              <a:t>: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“CCourse"</a:t>
            </a:r>
            <a:endParaRPr sz="24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Arial"/>
                <a:cs typeface="Arial"/>
              </a:rPr>
              <a:t>Character </a:t>
            </a:r>
            <a:r>
              <a:rPr sz="2400" i="1" dirty="0">
                <a:latin typeface="Arial"/>
                <a:cs typeface="Arial"/>
              </a:rPr>
              <a:t>constant: </a:t>
            </a:r>
            <a:r>
              <a:rPr sz="2400" i="1" spc="-15" dirty="0">
                <a:latin typeface="Arial"/>
                <a:cs typeface="Arial"/>
              </a:rPr>
              <a:t>‘C'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" y="5399836"/>
            <a:ext cx="277368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19505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7529" y="78435"/>
            <a:ext cx="4458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1F5F"/>
                </a:solidFill>
              </a:rPr>
              <a:t>String </a:t>
            </a:r>
            <a:r>
              <a:rPr sz="3600" spc="-5" dirty="0">
                <a:solidFill>
                  <a:srgbClr val="001F5F"/>
                </a:solidFill>
              </a:rPr>
              <a:t>Declaration </a:t>
            </a:r>
            <a:r>
              <a:rPr sz="3600" dirty="0">
                <a:solidFill>
                  <a:srgbClr val="001F5F"/>
                </a:solidFill>
              </a:rPr>
              <a:t>in</a:t>
            </a:r>
            <a:r>
              <a:rPr sz="3600" spc="-55" dirty="0">
                <a:solidFill>
                  <a:srgbClr val="001F5F"/>
                </a:solidFill>
              </a:rPr>
              <a:t> </a:t>
            </a:r>
            <a:r>
              <a:rPr sz="3600" dirty="0">
                <a:solidFill>
                  <a:srgbClr val="001F5F"/>
                </a:solidFill>
              </a:rPr>
              <a:t>C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1439" y="199771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379" y="957452"/>
            <a:ext cx="8787130" cy="55130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Arial"/>
                <a:cs typeface="Arial"/>
              </a:rPr>
              <a:t>char</a:t>
            </a:r>
            <a:r>
              <a:rPr sz="2400" b="1" i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string_name[SIZE_OF_STRING];</a:t>
            </a:r>
            <a:endParaRPr sz="24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 address[100];</a:t>
            </a:r>
            <a:endParaRPr sz="2400">
              <a:latin typeface="Arial"/>
              <a:cs typeface="Arial"/>
            </a:endParaRPr>
          </a:p>
          <a:p>
            <a:pPr marL="820419" marR="4079240">
              <a:lnSpc>
                <a:spcPts val="3460"/>
              </a:lnSpc>
              <a:spcBef>
                <a:spcPts val="210"/>
              </a:spcBef>
            </a:pPr>
            <a:r>
              <a:rPr sz="2400" spc="-5" dirty="0">
                <a:latin typeface="Arial"/>
                <a:cs typeface="Arial"/>
              </a:rPr>
              <a:t>char welcomeMessage[200];  char </a:t>
            </a:r>
            <a:r>
              <a:rPr sz="2400" dirty="0">
                <a:latin typeface="Arial"/>
                <a:cs typeface="Arial"/>
              </a:rPr>
              <a:t>name[6];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Note- C Does not provide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support for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boundary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checking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i.e. if  we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store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more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characters than the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specified size in string  declaration then C 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compiler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not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give you any</a:t>
            </a:r>
            <a:r>
              <a:rPr sz="2400" i="1" spc="1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error.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Remember,</a:t>
            </a:r>
            <a:r>
              <a:rPr sz="2400" i="1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400" i="1" spc="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400" i="1" spc="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2400" i="1" spc="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array</a:t>
            </a:r>
            <a:r>
              <a:rPr sz="2400" i="1" spc="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also</a:t>
            </a:r>
            <a:r>
              <a:rPr sz="2400" i="1" spc="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specifies</a:t>
            </a:r>
            <a:r>
              <a:rPr sz="2400" i="1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400" i="1" spc="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base</a:t>
            </a:r>
            <a:r>
              <a:rPr sz="2400" i="1" spc="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address</a:t>
            </a:r>
            <a:r>
              <a:rPr sz="2400" i="1" spc="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an array.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19505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5420" y="78435"/>
            <a:ext cx="4662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1F5F"/>
                </a:solidFill>
              </a:rPr>
              <a:t>String </a:t>
            </a:r>
            <a:r>
              <a:rPr sz="3600" spc="-5" dirty="0">
                <a:solidFill>
                  <a:srgbClr val="001F5F"/>
                </a:solidFill>
              </a:rPr>
              <a:t>Initialization </a:t>
            </a:r>
            <a:r>
              <a:rPr sz="3600" dirty="0">
                <a:solidFill>
                  <a:srgbClr val="001F5F"/>
                </a:solidFill>
              </a:rPr>
              <a:t>in</a:t>
            </a:r>
            <a:r>
              <a:rPr sz="3600" spc="-45" dirty="0">
                <a:solidFill>
                  <a:srgbClr val="001F5F"/>
                </a:solidFill>
              </a:rPr>
              <a:t> </a:t>
            </a:r>
            <a:r>
              <a:rPr sz="3600" dirty="0">
                <a:solidFill>
                  <a:srgbClr val="001F5F"/>
                </a:solidFill>
              </a:rPr>
              <a:t>C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1439" y="2290317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39" y="3167837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030604"/>
            <a:ext cx="895604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 programming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language,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 string can be initialized at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  time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of declarations like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other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 C. If we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don't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initialize an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array then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by default it will contain garbage</a:t>
            </a:r>
            <a:r>
              <a:rPr sz="24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char message[6]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{‘H', ‘e', ‘l', ‘l', ‘o',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'\0'};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 </a:t>
            </a:r>
            <a:r>
              <a:rPr sz="2400" dirty="0">
                <a:latin typeface="Arial"/>
                <a:cs typeface="Arial"/>
              </a:rPr>
              <a:t>message[] = </a:t>
            </a:r>
            <a:r>
              <a:rPr sz="2400" spc="-5" dirty="0">
                <a:latin typeface="Arial"/>
                <a:cs typeface="Arial"/>
              </a:rPr>
              <a:t>“Hello";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45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Note- </a:t>
            </a:r>
            <a:r>
              <a:rPr sz="1800" i="1" dirty="0">
                <a:latin typeface="Arial"/>
                <a:cs typeface="Arial"/>
              </a:rPr>
              <a:t>In </a:t>
            </a:r>
            <a:r>
              <a:rPr sz="1800" i="1" spc="-5" dirty="0">
                <a:latin typeface="Arial"/>
                <a:cs typeface="Arial"/>
              </a:rPr>
              <a:t>this type of initialization </a:t>
            </a:r>
            <a:r>
              <a:rPr sz="1800" i="1" dirty="0">
                <a:latin typeface="Arial"/>
                <a:cs typeface="Arial"/>
              </a:rPr>
              <a:t>, we </a:t>
            </a:r>
            <a:r>
              <a:rPr sz="1800" i="1" spc="-10" dirty="0">
                <a:latin typeface="Arial"/>
                <a:cs typeface="Arial"/>
              </a:rPr>
              <a:t>don’t </a:t>
            </a:r>
            <a:r>
              <a:rPr sz="1800" i="1" spc="-5" dirty="0">
                <a:latin typeface="Arial"/>
                <a:cs typeface="Arial"/>
              </a:rPr>
              <a:t>need </a:t>
            </a:r>
            <a:r>
              <a:rPr sz="1800" i="1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put terminating null character at the  end of </a:t>
            </a:r>
            <a:r>
              <a:rPr sz="1800" i="1" dirty="0">
                <a:latin typeface="Arial"/>
                <a:cs typeface="Arial"/>
              </a:rPr>
              <a:t>string </a:t>
            </a:r>
            <a:r>
              <a:rPr sz="1800" i="1" spc="-5" dirty="0">
                <a:latin typeface="Arial"/>
                <a:cs typeface="Arial"/>
              </a:rPr>
              <a:t>constant. C compiler </a:t>
            </a:r>
            <a:r>
              <a:rPr sz="1800" i="1" dirty="0">
                <a:latin typeface="Arial"/>
                <a:cs typeface="Arial"/>
              </a:rPr>
              <a:t>will </a:t>
            </a:r>
            <a:r>
              <a:rPr sz="1800" i="1" spc="-5" dirty="0">
                <a:latin typeface="Arial"/>
                <a:cs typeface="Arial"/>
              </a:rPr>
              <a:t>automatically </a:t>
            </a:r>
            <a:r>
              <a:rPr sz="1800" i="1" dirty="0">
                <a:latin typeface="Arial"/>
                <a:cs typeface="Arial"/>
              </a:rPr>
              <a:t>inserts </a:t>
            </a:r>
            <a:r>
              <a:rPr sz="1800" i="1" spc="-5" dirty="0">
                <a:latin typeface="Arial"/>
                <a:cs typeface="Arial"/>
              </a:rPr>
              <a:t>a null character('\0'), after  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last character of the </a:t>
            </a:r>
            <a:r>
              <a:rPr sz="1800" i="1" dirty="0">
                <a:latin typeface="Arial"/>
                <a:cs typeface="Arial"/>
              </a:rPr>
              <a:t>string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literal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4816" y="4558579"/>
            <a:ext cx="6339839" cy="2051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951229"/>
            <a:ext cx="262128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31"/>
            <a:ext cx="5274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Two Dimensional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Arrays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1640" y="794736"/>
            <a:ext cx="8517890" cy="8667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We have seen that an array variable can store a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list of</a:t>
            </a:r>
            <a:r>
              <a:rPr sz="2300" b="1" spc="-25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values.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Many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applications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require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us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to store a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table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300" b="1" spc="-1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values.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1371549"/>
            <a:ext cx="262128" cy="271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4737861"/>
            <a:ext cx="262128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6091428"/>
            <a:ext cx="262128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512" y="4580972"/>
            <a:ext cx="7944484" cy="22205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650"/>
              </a:spcBef>
            </a:pP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table contains a total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20 values, five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each</a:t>
            </a:r>
            <a:r>
              <a:rPr sz="2300" b="1" spc="-22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line.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table can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regarded as a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matrix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consisting</a:t>
            </a:r>
            <a:r>
              <a:rPr sz="2300" b="1" spc="-20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2300">
              <a:latin typeface="Arial"/>
              <a:cs typeface="Arial"/>
            </a:endParaRPr>
          </a:p>
          <a:p>
            <a:pPr marL="2847975">
              <a:lnSpc>
                <a:spcPct val="100000"/>
              </a:lnSpc>
              <a:spcBef>
                <a:spcPts val="560"/>
              </a:spcBef>
            </a:pP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four </a:t>
            </a: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rows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five</a:t>
            </a:r>
            <a:r>
              <a:rPr sz="23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0000"/>
                </a:solidFill>
                <a:latin typeface="Arial"/>
                <a:cs typeface="Arial"/>
              </a:rPr>
              <a:t>columns.</a:t>
            </a:r>
            <a:endParaRPr sz="2300">
              <a:latin typeface="Arial"/>
              <a:cs typeface="Arial"/>
            </a:endParaRPr>
          </a:p>
          <a:p>
            <a:pPr marL="498475" marR="600710" indent="-224154">
              <a:lnSpc>
                <a:spcPct val="120000"/>
              </a:lnSpc>
            </a:pP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C allows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us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to define such tables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items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by</a:t>
            </a:r>
            <a:r>
              <a:rPr sz="2300" b="1" spc="-2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3366"/>
                </a:solidFill>
                <a:latin typeface="Arial"/>
                <a:cs typeface="Arial"/>
              </a:rPr>
              <a:t>using  </a:t>
            </a:r>
            <a:r>
              <a:rPr sz="2300" b="1" spc="-5" dirty="0">
                <a:solidFill>
                  <a:srgbClr val="FF0000"/>
                </a:solidFill>
                <a:latin typeface="Arial"/>
                <a:cs typeface="Arial"/>
              </a:rPr>
              <a:t>two-dimensional</a:t>
            </a:r>
            <a:r>
              <a:rPr sz="23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3366"/>
                </a:solidFill>
                <a:latin typeface="Arial"/>
                <a:cs typeface="Arial"/>
              </a:rPr>
              <a:t>arrays.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436" y="2012713"/>
            <a:ext cx="7939502" cy="211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78435"/>
            <a:ext cx="1195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1F5F"/>
                </a:solidFill>
              </a:rPr>
              <a:t>String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29259" y="962938"/>
            <a:ext cx="470154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047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#in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lude&lt;stdio.h&gt;  int main()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char</a:t>
            </a:r>
            <a:r>
              <a:rPr sz="2200" spc="-5" dirty="0">
                <a:latin typeface="Arial"/>
                <a:cs typeface="Arial"/>
              </a:rPr>
              <a:t> stringArray[100];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latin typeface="Arial"/>
                <a:cs typeface="Arial"/>
              </a:rPr>
              <a:t>printf("Please write something: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\n");</a:t>
            </a:r>
            <a:endParaRPr sz="22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"/>
                <a:cs typeface="Arial"/>
              </a:rPr>
              <a:t>scanf("</a:t>
            </a:r>
            <a:r>
              <a:rPr sz="2800" spc="-5" dirty="0">
                <a:solidFill>
                  <a:srgbClr val="00AF50"/>
                </a:solidFill>
                <a:latin typeface="Arial"/>
                <a:cs typeface="Arial"/>
              </a:rPr>
              <a:t>%s</a:t>
            </a:r>
            <a:r>
              <a:rPr sz="2800" spc="-5" dirty="0">
                <a:latin typeface="Arial"/>
                <a:cs typeface="Arial"/>
              </a:rPr>
              <a:t>",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stringArray);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//%s is a format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specifier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2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string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6028" y="1834972"/>
            <a:ext cx="2465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</a:tabLst>
            </a:pP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//	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string</a:t>
            </a:r>
            <a:r>
              <a:rPr sz="22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declaration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3483654"/>
            <a:ext cx="8600440" cy="21158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Arial"/>
                <a:cs typeface="Arial"/>
              </a:rPr>
              <a:t>printf("You entered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string </a:t>
            </a:r>
            <a:r>
              <a:rPr sz="2800" spc="-5" dirty="0">
                <a:solidFill>
                  <a:srgbClr val="00AF50"/>
                </a:solidFill>
                <a:latin typeface="Arial"/>
                <a:cs typeface="Arial"/>
              </a:rPr>
              <a:t>%s </a:t>
            </a:r>
            <a:r>
              <a:rPr sz="2800" spc="-5" dirty="0">
                <a:latin typeface="Arial"/>
                <a:cs typeface="Arial"/>
              </a:rPr>
              <a:t>\n",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stringArray);</a:t>
            </a:r>
            <a:endParaRPr sz="28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Note- Array name is by default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address of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so &amp; not needed for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scanf.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19505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4020" y="78435"/>
            <a:ext cx="4205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66CC"/>
                </a:solidFill>
              </a:rPr>
              <a:t>Few </a:t>
            </a:r>
            <a:r>
              <a:rPr sz="3600" spc="-5" dirty="0">
                <a:solidFill>
                  <a:srgbClr val="3366CC"/>
                </a:solidFill>
              </a:rPr>
              <a:t>Points </a:t>
            </a:r>
            <a:r>
              <a:rPr sz="3600" dirty="0">
                <a:solidFill>
                  <a:srgbClr val="3366CC"/>
                </a:solidFill>
              </a:rPr>
              <a:t>on</a:t>
            </a:r>
            <a:r>
              <a:rPr sz="3600" spc="-40" dirty="0">
                <a:solidFill>
                  <a:srgbClr val="3366CC"/>
                </a:solidFill>
              </a:rPr>
              <a:t> </a:t>
            </a:r>
            <a:r>
              <a:rPr sz="3600" spc="-5" dirty="0">
                <a:solidFill>
                  <a:srgbClr val="3366CC"/>
                </a:solidFill>
              </a:rPr>
              <a:t>Strings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957452"/>
            <a:ext cx="8613775" cy="3830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533525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char</a:t>
            </a:r>
            <a:r>
              <a:rPr sz="24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str[];	//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Invalid at declaration </a:t>
            </a:r>
            <a:r>
              <a:rPr sz="2400" spc="-5" dirty="0">
                <a:latin typeface="Arial"/>
                <a:cs typeface="Arial"/>
              </a:rPr>
              <a:t>string size is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</a:t>
            </a:r>
            <a:endParaRPr sz="2400">
              <a:latin typeface="Arial"/>
              <a:cs typeface="Arial"/>
            </a:endParaRPr>
          </a:p>
          <a:p>
            <a:pPr marL="12700" marR="363220">
              <a:lnSpc>
                <a:spcPts val="3460"/>
              </a:lnSpc>
              <a:spcBef>
                <a:spcPts val="204"/>
              </a:spcBef>
              <a:tabLst>
                <a:tab pos="16205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char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str[0];	//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Invalid </a:t>
            </a:r>
            <a:r>
              <a:rPr sz="2400" spc="-5" dirty="0">
                <a:latin typeface="Arial"/>
                <a:cs typeface="Arial"/>
              </a:rPr>
              <a:t>string size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not be -ve or zero value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char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str[-1]; //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Invalid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char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str[10]; //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512185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char</a:t>
            </a:r>
            <a:r>
              <a:rPr sz="24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str[2]={'5','+','A','B'};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// Invalid </a:t>
            </a:r>
            <a:r>
              <a:rPr sz="2400" spc="-5" dirty="0">
                <a:latin typeface="Arial"/>
                <a:cs typeface="Arial"/>
              </a:rPr>
              <a:t>can not initialized more than  size of string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char str[]={'5','+','A','B'};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Valid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initialization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size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1558416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199771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2436622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39" y="331470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" y="4119371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91" y="960881"/>
            <a:ext cx="8806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1181735" algn="l"/>
                <a:tab pos="2672080" algn="l"/>
                <a:tab pos="3164205" algn="l"/>
                <a:tab pos="4142740" algn="l"/>
                <a:tab pos="4561840" algn="l"/>
                <a:tab pos="5632450" algn="l"/>
                <a:tab pos="6059170" algn="l"/>
                <a:tab pos="7778115" algn="l"/>
              </a:tabLst>
            </a:pPr>
            <a:r>
              <a:rPr sz="2200" spc="-5" dirty="0">
                <a:latin typeface="Comic Sans MS"/>
                <a:cs typeface="Comic Sans MS"/>
              </a:rPr>
              <a:t>–	Each	cha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acter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o</a:t>
            </a:r>
            <a:r>
              <a:rPr sz="2200" spc="-5" dirty="0">
                <a:latin typeface="Comic Sans MS"/>
                <a:cs typeface="Comic Sans MS"/>
              </a:rPr>
              <a:t>f</a:t>
            </a:r>
            <a:r>
              <a:rPr sz="2200" dirty="0">
                <a:latin typeface="Comic Sans MS"/>
                <a:cs typeface="Comic Sans MS"/>
              </a:rPr>
              <a:t>	st</a:t>
            </a:r>
            <a:r>
              <a:rPr sz="2200" spc="-10" dirty="0">
                <a:latin typeface="Comic Sans MS"/>
                <a:cs typeface="Comic Sans MS"/>
              </a:rPr>
              <a:t>rin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i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to</a:t>
            </a:r>
            <a:r>
              <a:rPr sz="2200" spc="-10" dirty="0">
                <a:latin typeface="Comic Sans MS"/>
                <a:cs typeface="Comic Sans MS"/>
              </a:rPr>
              <a:t>re</a:t>
            </a:r>
            <a:r>
              <a:rPr sz="2200" spc="-5" dirty="0">
                <a:latin typeface="Comic Sans MS"/>
                <a:cs typeface="Comic Sans MS"/>
              </a:rPr>
              <a:t>d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c</a:t>
            </a:r>
            <a:r>
              <a:rPr sz="2200" spc="-5" dirty="0">
                <a:latin typeface="Comic Sans MS"/>
                <a:cs typeface="Comic Sans MS"/>
              </a:rPr>
              <a:t>o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secutive</a:t>
            </a:r>
            <a:r>
              <a:rPr sz="2200" dirty="0">
                <a:latin typeface="Comic Sans MS"/>
                <a:cs typeface="Comic Sans MS"/>
              </a:rPr>
              <a:t>	m</a:t>
            </a:r>
            <a:r>
              <a:rPr sz="2200" spc="-5" dirty="0">
                <a:latin typeface="Comic Sans MS"/>
                <a:cs typeface="Comic Sans MS"/>
              </a:rPr>
              <a:t>emo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591" y="1143587"/>
            <a:ext cx="8806815" cy="168973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30"/>
              </a:spcBef>
            </a:pPr>
            <a:r>
              <a:rPr sz="2200" spc="-5" dirty="0">
                <a:latin typeface="Comic Sans MS"/>
                <a:cs typeface="Comic Sans MS"/>
              </a:rPr>
              <a:t>location and occupy 1 </a:t>
            </a:r>
            <a:r>
              <a:rPr sz="2200" spc="-10" dirty="0">
                <a:latin typeface="Comic Sans MS"/>
                <a:cs typeface="Comic Sans MS"/>
              </a:rPr>
              <a:t>byte </a:t>
            </a:r>
            <a:r>
              <a:rPr sz="2200" spc="-5" dirty="0">
                <a:latin typeface="Comic Sans MS"/>
                <a:cs typeface="Comic Sans MS"/>
              </a:rPr>
              <a:t>of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memory.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5" dirty="0">
                <a:latin typeface="Comic Sans MS"/>
                <a:cs typeface="Comic Sans MS"/>
              </a:rPr>
              <a:t>–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If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string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contains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the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double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quote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as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part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of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string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then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can</a:t>
            </a:r>
            <a:endParaRPr sz="2200">
              <a:latin typeface="Comic Sans MS"/>
              <a:cs typeface="Comic Sans MS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latin typeface="Comic Sans MS"/>
                <a:cs typeface="Comic Sans MS"/>
              </a:rPr>
              <a:t>use </a:t>
            </a:r>
            <a:r>
              <a:rPr sz="2200" spc="-5" dirty="0">
                <a:latin typeface="Comic Sans MS"/>
                <a:cs typeface="Comic Sans MS"/>
              </a:rPr>
              <a:t>escape character to </a:t>
            </a:r>
            <a:r>
              <a:rPr sz="2200" spc="-10" dirty="0">
                <a:latin typeface="Comic Sans MS"/>
                <a:cs typeface="Comic Sans MS"/>
              </a:rPr>
              <a:t>keep </a:t>
            </a:r>
            <a:r>
              <a:rPr sz="2200" spc="-5" dirty="0">
                <a:latin typeface="Comic Sans MS"/>
                <a:cs typeface="Comic Sans MS"/>
              </a:rPr>
              <a:t>double </a:t>
            </a:r>
            <a:r>
              <a:rPr sz="2200" spc="-10" dirty="0">
                <a:latin typeface="Comic Sans MS"/>
                <a:cs typeface="Comic Sans MS"/>
              </a:rPr>
              <a:t>quote </a:t>
            </a:r>
            <a:r>
              <a:rPr sz="2200" spc="-5" dirty="0">
                <a:latin typeface="Comic Sans MS"/>
                <a:cs typeface="Comic Sans MS"/>
              </a:rPr>
              <a:t>as a part of</a:t>
            </a:r>
            <a:r>
              <a:rPr sz="2200" spc="2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string.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2200" spc="-10" dirty="0">
                <a:latin typeface="Comic Sans MS"/>
                <a:cs typeface="Comic Sans MS"/>
              </a:rPr>
              <a:t>“Co\"ep" </a:t>
            </a:r>
            <a:r>
              <a:rPr sz="2200" spc="-5" dirty="0">
                <a:latin typeface="Comic Sans MS"/>
                <a:cs typeface="Comic Sans MS"/>
              </a:rPr>
              <a:t>is an example of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String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591" y="2806985"/>
            <a:ext cx="8808720" cy="41116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927100" indent="-914400" algn="just">
              <a:lnSpc>
                <a:spcPct val="100000"/>
              </a:lnSpc>
              <a:spcBef>
                <a:spcPts val="1040"/>
              </a:spcBef>
              <a:buFont typeface="Comic Sans MS"/>
              <a:buChar char="–"/>
              <a:tabLst>
                <a:tab pos="927100" algn="l"/>
              </a:tabLst>
            </a:pPr>
            <a:r>
              <a:rPr sz="2200" b="1" spc="-5" dirty="0">
                <a:solidFill>
                  <a:srgbClr val="C00000"/>
                </a:solidFill>
                <a:latin typeface="Comic Sans MS"/>
                <a:cs typeface="Comic Sans MS"/>
              </a:rPr>
              <a:t>char string1[] =</a:t>
            </a:r>
            <a:r>
              <a:rPr sz="2200" b="1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omic Sans MS"/>
                <a:cs typeface="Comic Sans MS"/>
              </a:rPr>
              <a:t>"first";</a:t>
            </a:r>
            <a:endParaRPr sz="2200">
              <a:latin typeface="Comic Sans MS"/>
              <a:cs typeface="Comic Sans MS"/>
            </a:endParaRPr>
          </a:p>
          <a:p>
            <a:pPr marL="373380" algn="just">
              <a:lnSpc>
                <a:spcPct val="100000"/>
              </a:lnSpc>
              <a:spcBef>
                <a:spcPts val="940"/>
              </a:spcBef>
            </a:pPr>
            <a:r>
              <a:rPr sz="2200" b="1" spc="-5" dirty="0">
                <a:latin typeface="Comic Sans MS"/>
                <a:cs typeface="Comic Sans MS"/>
              </a:rPr>
              <a:t>string1 </a:t>
            </a:r>
            <a:r>
              <a:rPr sz="2200" spc="-5" dirty="0">
                <a:latin typeface="Comic Sans MS"/>
                <a:cs typeface="Comic Sans MS"/>
              </a:rPr>
              <a:t>actually </a:t>
            </a:r>
            <a:r>
              <a:rPr sz="2200" spc="-5" dirty="0">
                <a:solidFill>
                  <a:srgbClr val="00AF50"/>
                </a:solidFill>
                <a:latin typeface="Comic Sans MS"/>
                <a:cs typeface="Comic Sans MS"/>
              </a:rPr>
              <a:t>has 6</a:t>
            </a:r>
            <a:r>
              <a:rPr sz="2200" spc="-27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omic Sans MS"/>
                <a:cs typeface="Comic Sans MS"/>
              </a:rPr>
              <a:t>elements</a:t>
            </a:r>
            <a:endParaRPr sz="2200">
              <a:latin typeface="Comic Sans MS"/>
              <a:cs typeface="Comic Sans MS"/>
            </a:endParaRPr>
          </a:p>
          <a:p>
            <a:pPr marL="241300" indent="-228600" algn="just">
              <a:lnSpc>
                <a:spcPct val="100000"/>
              </a:lnSpc>
              <a:spcBef>
                <a:spcPts val="935"/>
              </a:spcBef>
              <a:buChar char="–"/>
              <a:tabLst>
                <a:tab pos="241300" algn="l"/>
              </a:tabLst>
            </a:pPr>
            <a:r>
              <a:rPr sz="2200" spc="-5" dirty="0">
                <a:latin typeface="Comic Sans MS"/>
                <a:cs typeface="Comic Sans MS"/>
              </a:rPr>
              <a:t>It is </a:t>
            </a:r>
            <a:r>
              <a:rPr sz="2200" spc="-10" dirty="0">
                <a:latin typeface="Comic Sans MS"/>
                <a:cs typeface="Comic Sans MS"/>
              </a:rPr>
              <a:t>equivalent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  <a:p>
            <a:pPr marL="927100" algn="just">
              <a:lnSpc>
                <a:spcPct val="100000"/>
              </a:lnSpc>
              <a:spcBef>
                <a:spcPts val="935"/>
              </a:spcBef>
            </a:pPr>
            <a:r>
              <a:rPr sz="2200" b="1" spc="-5" dirty="0">
                <a:latin typeface="Comic Sans MS"/>
                <a:cs typeface="Comic Sans MS"/>
              </a:rPr>
              <a:t>char string1[] = { 'f', 'i', 'r', 's', 't', '\0'</a:t>
            </a:r>
            <a:r>
              <a:rPr sz="2200" b="1" spc="-5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};</a:t>
            </a:r>
            <a:endParaRPr sz="2200">
              <a:latin typeface="Comic Sans MS"/>
              <a:cs typeface="Comic Sans MS"/>
            </a:endParaRPr>
          </a:p>
          <a:p>
            <a:pPr marL="241300" indent="-228600" algn="just">
              <a:lnSpc>
                <a:spcPct val="100000"/>
              </a:lnSpc>
              <a:spcBef>
                <a:spcPts val="940"/>
              </a:spcBef>
              <a:buChar char="–"/>
              <a:tabLst>
                <a:tab pos="241300" algn="l"/>
              </a:tabLst>
            </a:pPr>
            <a:r>
              <a:rPr sz="2200" spc="-5" dirty="0">
                <a:latin typeface="Comic Sans MS"/>
                <a:cs typeface="Comic Sans MS"/>
              </a:rPr>
              <a:t>Can access </a:t>
            </a:r>
            <a:r>
              <a:rPr sz="2200" spc="-10" dirty="0">
                <a:latin typeface="Comic Sans MS"/>
                <a:cs typeface="Comic Sans MS"/>
              </a:rPr>
              <a:t>individual</a:t>
            </a:r>
            <a:r>
              <a:rPr sz="2200" spc="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characters</a:t>
            </a:r>
            <a:endParaRPr sz="2200">
              <a:latin typeface="Comic Sans MS"/>
              <a:cs typeface="Comic Sans MS"/>
            </a:endParaRPr>
          </a:p>
          <a:p>
            <a:pPr marL="927100" algn="just">
              <a:lnSpc>
                <a:spcPct val="100000"/>
              </a:lnSpc>
              <a:spcBef>
                <a:spcPts val="935"/>
              </a:spcBef>
            </a:pPr>
            <a:r>
              <a:rPr sz="2200" b="1" spc="-5" dirty="0">
                <a:latin typeface="Comic Sans MS"/>
                <a:cs typeface="Comic Sans MS"/>
              </a:rPr>
              <a:t>string1[ 3 ] is character</a:t>
            </a:r>
            <a:r>
              <a:rPr sz="2200" b="1" spc="1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‘s’</a:t>
            </a:r>
            <a:endParaRPr sz="2200">
              <a:latin typeface="Comic Sans MS"/>
              <a:cs typeface="Comic Sans MS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200"/>
              </a:spcBef>
              <a:buChar char="–"/>
              <a:tabLst>
                <a:tab pos="241300" algn="l"/>
              </a:tabLst>
            </a:pPr>
            <a:r>
              <a:rPr sz="2200" spc="-5" dirty="0">
                <a:latin typeface="Comic Sans MS"/>
                <a:cs typeface="Comic Sans MS"/>
              </a:rPr>
              <a:t>If we </a:t>
            </a:r>
            <a:r>
              <a:rPr sz="2200" dirty="0">
                <a:latin typeface="Comic Sans MS"/>
                <a:cs typeface="Comic Sans MS"/>
              </a:rPr>
              <a:t>don't </a:t>
            </a:r>
            <a:r>
              <a:rPr sz="2200" spc="-5" dirty="0">
                <a:latin typeface="Comic Sans MS"/>
                <a:cs typeface="Comic Sans MS"/>
              </a:rPr>
              <a:t>specify </a:t>
            </a:r>
            <a:r>
              <a:rPr sz="2200" dirty="0">
                <a:latin typeface="Comic Sans MS"/>
                <a:cs typeface="Comic Sans MS"/>
              </a:rPr>
              <a:t>the </a:t>
            </a:r>
            <a:r>
              <a:rPr sz="2200" spc="-5" dirty="0">
                <a:latin typeface="Comic Sans MS"/>
                <a:cs typeface="Comic Sans MS"/>
              </a:rPr>
              <a:t>size of String </a:t>
            </a:r>
            <a:r>
              <a:rPr sz="2200" spc="-10" dirty="0">
                <a:latin typeface="Comic Sans MS"/>
                <a:cs typeface="Comic Sans MS"/>
              </a:rPr>
              <a:t>then </a:t>
            </a:r>
            <a:r>
              <a:rPr sz="2200" spc="-5" dirty="0">
                <a:latin typeface="Comic Sans MS"/>
                <a:cs typeface="Comic Sans MS"/>
              </a:rPr>
              <a:t>length </a:t>
            </a:r>
            <a:r>
              <a:rPr sz="2200" dirty="0">
                <a:latin typeface="Comic Sans MS"/>
                <a:cs typeface="Comic Sans MS"/>
              </a:rPr>
              <a:t>is </a:t>
            </a:r>
            <a:r>
              <a:rPr sz="2200" spc="-5" dirty="0">
                <a:latin typeface="Comic Sans MS"/>
                <a:cs typeface="Comic Sans MS"/>
              </a:rPr>
              <a:t>calculated  automatically </a:t>
            </a:r>
            <a:r>
              <a:rPr sz="2200" spc="5" dirty="0">
                <a:latin typeface="Comic Sans MS"/>
                <a:cs typeface="Comic Sans MS"/>
              </a:rPr>
              <a:t>by </a:t>
            </a:r>
            <a:r>
              <a:rPr sz="2200" spc="-10" dirty="0">
                <a:latin typeface="Comic Sans MS"/>
                <a:cs typeface="Comic Sans MS"/>
              </a:rPr>
              <a:t>the </a:t>
            </a:r>
            <a:r>
              <a:rPr sz="2200" spc="-5" dirty="0">
                <a:latin typeface="Comic Sans MS"/>
                <a:cs typeface="Comic Sans MS"/>
              </a:rPr>
              <a:t>compiler. </a:t>
            </a:r>
            <a:r>
              <a:rPr sz="2200" dirty="0">
                <a:latin typeface="Comic Sans MS"/>
                <a:cs typeface="Comic Sans MS"/>
              </a:rPr>
              <a:t>The </a:t>
            </a:r>
            <a:r>
              <a:rPr sz="2200" spc="-5" dirty="0">
                <a:latin typeface="Comic Sans MS"/>
                <a:cs typeface="Comic Sans MS"/>
              </a:rPr>
              <a:t>length of </a:t>
            </a:r>
            <a:r>
              <a:rPr sz="2200" spc="-10" dirty="0">
                <a:latin typeface="Comic Sans MS"/>
                <a:cs typeface="Comic Sans MS"/>
              </a:rPr>
              <a:t>the </a:t>
            </a:r>
            <a:r>
              <a:rPr sz="2200" spc="-5" dirty="0">
                <a:latin typeface="Comic Sans MS"/>
                <a:cs typeface="Comic Sans MS"/>
              </a:rPr>
              <a:t>string </a:t>
            </a:r>
            <a:r>
              <a:rPr sz="2200" spc="-10" dirty="0">
                <a:latin typeface="Comic Sans MS"/>
                <a:cs typeface="Comic Sans MS"/>
              </a:rPr>
              <a:t>will </a:t>
            </a:r>
            <a:r>
              <a:rPr sz="2200" dirty="0">
                <a:latin typeface="Comic Sans MS"/>
                <a:cs typeface="Comic Sans MS"/>
              </a:rPr>
              <a:t>be  </a:t>
            </a:r>
            <a:r>
              <a:rPr sz="2200" spc="-5" dirty="0">
                <a:latin typeface="Comic Sans MS"/>
                <a:cs typeface="Comic Sans MS"/>
              </a:rPr>
              <a:t>one more </a:t>
            </a:r>
            <a:r>
              <a:rPr sz="2200" spc="-10" dirty="0">
                <a:latin typeface="Comic Sans MS"/>
                <a:cs typeface="Comic Sans MS"/>
              </a:rPr>
              <a:t>than </a:t>
            </a:r>
            <a:r>
              <a:rPr sz="2200" dirty="0">
                <a:latin typeface="Comic Sans MS"/>
                <a:cs typeface="Comic Sans MS"/>
              </a:rPr>
              <a:t>the number </a:t>
            </a:r>
            <a:r>
              <a:rPr sz="2200" spc="-5" dirty="0">
                <a:latin typeface="Comic Sans MS"/>
                <a:cs typeface="Comic Sans MS"/>
              </a:rPr>
              <a:t>of characters in </a:t>
            </a:r>
            <a:r>
              <a:rPr sz="2200" spc="-10" dirty="0">
                <a:latin typeface="Comic Sans MS"/>
                <a:cs typeface="Comic Sans MS"/>
              </a:rPr>
              <a:t>string  </a:t>
            </a:r>
            <a:r>
              <a:rPr sz="2200" spc="-5" dirty="0">
                <a:latin typeface="Comic Sans MS"/>
                <a:cs typeface="Comic Sans MS"/>
              </a:rPr>
              <a:t>literal/constant.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6050" y="134874"/>
            <a:ext cx="3741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66CC"/>
                </a:solidFill>
              </a:rPr>
              <a:t>Few Points on</a:t>
            </a:r>
            <a:r>
              <a:rPr sz="3200" spc="-75" dirty="0">
                <a:solidFill>
                  <a:srgbClr val="3366CC"/>
                </a:solidFill>
              </a:rPr>
              <a:t> </a:t>
            </a:r>
            <a:r>
              <a:rPr sz="3200" spc="-5" dirty="0">
                <a:solidFill>
                  <a:srgbClr val="3366CC"/>
                </a:solidFill>
              </a:rPr>
              <a:t>Strings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791" y="2302764"/>
            <a:ext cx="1820025" cy="2439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8672" y="2299752"/>
            <a:ext cx="1829483" cy="2287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8824" y="2272283"/>
            <a:ext cx="1829483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792" y="994409"/>
            <a:ext cx="609028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void main( 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69900" marR="15252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char name[ ] = “COEP"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;  int i = 0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while ( i &lt;= 3 )</a:t>
            </a:r>
            <a:r>
              <a:rPr sz="3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078865" marR="991869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printf ( </a:t>
            </a:r>
            <a:r>
              <a:rPr sz="3200" spc="-5" dirty="0">
                <a:latin typeface="Times New Roman"/>
                <a:cs typeface="Times New Roman"/>
              </a:rPr>
              <a:t>"%c", </a:t>
            </a:r>
            <a:r>
              <a:rPr sz="3200" dirty="0">
                <a:latin typeface="Times New Roman"/>
                <a:cs typeface="Times New Roman"/>
              </a:rPr>
              <a:t>name[i] )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;  i++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41730" algn="l"/>
              </a:tabLst>
            </a:pPr>
            <a:r>
              <a:rPr sz="3200" dirty="0">
                <a:latin typeface="Times New Roman"/>
                <a:cs typeface="Times New Roman"/>
              </a:rPr>
              <a:t>Note-	</a:t>
            </a:r>
            <a:r>
              <a:rPr sz="3200" b="1" dirty="0">
                <a:latin typeface="Times New Roman"/>
                <a:cs typeface="Times New Roman"/>
              </a:rPr>
              <a:t>printf( ) </a:t>
            </a:r>
            <a:r>
              <a:rPr sz="3200" spc="-5" dirty="0">
                <a:latin typeface="Times New Roman"/>
                <a:cs typeface="Times New Roman"/>
              </a:rPr>
              <a:t>doesn’t </a:t>
            </a:r>
            <a:r>
              <a:rPr sz="3200" dirty="0">
                <a:latin typeface="Times New Roman"/>
                <a:cs typeface="Times New Roman"/>
              </a:rPr>
              <a:t>print the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‘\0’.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9954" y="12903"/>
            <a:ext cx="375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Display a</a:t>
            </a:r>
            <a:r>
              <a:rPr spc="-90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String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792" y="992885"/>
            <a:ext cx="54546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void </a:t>
            </a:r>
            <a:r>
              <a:rPr sz="3600" spc="-5" dirty="0">
                <a:latin typeface="Times New Roman"/>
                <a:cs typeface="Times New Roman"/>
              </a:rPr>
              <a:t>main( 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char </a:t>
            </a:r>
            <a:r>
              <a:rPr sz="3600" spc="-5" dirty="0">
                <a:latin typeface="Times New Roman"/>
                <a:cs typeface="Times New Roman"/>
              </a:rPr>
              <a:t>name[ </a:t>
            </a:r>
            <a:r>
              <a:rPr sz="3600" dirty="0">
                <a:latin typeface="Times New Roman"/>
                <a:cs typeface="Times New Roman"/>
              </a:rPr>
              <a:t>] = “COEP"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int i = 0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solidFill>
                  <a:srgbClr val="001F5F"/>
                </a:solidFill>
                <a:latin typeface="Times New Roman"/>
                <a:cs typeface="Times New Roman"/>
              </a:rPr>
              <a:t>while ( </a:t>
            </a:r>
            <a:r>
              <a:rPr sz="3600" spc="-5" dirty="0">
                <a:solidFill>
                  <a:srgbClr val="001F5F"/>
                </a:solidFill>
                <a:latin typeface="Times New Roman"/>
                <a:cs typeface="Times New Roman"/>
              </a:rPr>
              <a:t>name[i] </a:t>
            </a:r>
            <a:r>
              <a:rPr sz="3600" dirty="0">
                <a:solidFill>
                  <a:srgbClr val="001F5F"/>
                </a:solidFill>
                <a:latin typeface="Times New Roman"/>
                <a:cs typeface="Times New Roman"/>
              </a:rPr>
              <a:t>!= </a:t>
            </a:r>
            <a:r>
              <a:rPr sz="3600" spc="-5" dirty="0">
                <a:solidFill>
                  <a:srgbClr val="001F5F"/>
                </a:solidFill>
                <a:latin typeface="Times New Roman"/>
                <a:cs typeface="Times New Roman"/>
              </a:rPr>
              <a:t>`\0’ </a:t>
            </a:r>
            <a:r>
              <a:rPr sz="3600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3600" spc="-2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926465" marR="508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Times New Roman"/>
                <a:cs typeface="Times New Roman"/>
              </a:rPr>
              <a:t>printf ( </a:t>
            </a:r>
            <a:r>
              <a:rPr sz="3600" spc="-5" dirty="0">
                <a:latin typeface="Times New Roman"/>
                <a:cs typeface="Times New Roman"/>
              </a:rPr>
              <a:t>"%c", name[i] 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;  </a:t>
            </a:r>
            <a:r>
              <a:rPr sz="3600" spc="-5" dirty="0">
                <a:latin typeface="Times New Roman"/>
                <a:cs typeface="Times New Roman"/>
              </a:rPr>
              <a:t>i++ </a:t>
            </a:r>
            <a:r>
              <a:rPr sz="3600" dirty="0"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9954" y="12903"/>
            <a:ext cx="375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Display a</a:t>
            </a:r>
            <a:r>
              <a:rPr spc="-90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String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46431"/>
            <a:ext cx="272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Input</a:t>
            </a:r>
            <a:r>
              <a:rPr sz="4000" spc="-35" dirty="0">
                <a:solidFill>
                  <a:srgbClr val="3366CC"/>
                </a:solidFill>
              </a:rPr>
              <a:t> </a:t>
            </a:r>
            <a:r>
              <a:rPr sz="4000" spc="-5" dirty="0">
                <a:solidFill>
                  <a:srgbClr val="3366CC"/>
                </a:solidFill>
              </a:rPr>
              <a:t>strings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1491" y="1054735"/>
            <a:ext cx="5193665" cy="51943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/>
                <a:cs typeface="Comic Sans MS"/>
              </a:rPr>
              <a:t>Use</a:t>
            </a:r>
            <a:r>
              <a:rPr sz="2400" spc="-25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/>
                <a:cs typeface="Comic Sans MS"/>
              </a:rPr>
              <a:t>scanf</a:t>
            </a:r>
            <a:endParaRPr sz="24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char</a:t>
            </a:r>
            <a:r>
              <a:rPr sz="2400" spc="-2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string2[4];</a:t>
            </a:r>
            <a:endParaRPr sz="24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Comic Sans MS"/>
              <a:buChar char="–"/>
              <a:tabLst>
                <a:tab pos="299085" algn="l"/>
                <a:tab pos="299720" algn="l"/>
              </a:tabLst>
            </a:pPr>
            <a:r>
              <a:rPr sz="2400" b="1" spc="-5" dirty="0">
                <a:solidFill>
                  <a:srgbClr val="00AF50"/>
                </a:solidFill>
                <a:latin typeface="Comic Sans MS"/>
                <a:cs typeface="Comic Sans MS"/>
              </a:rPr>
              <a:t>For reading individual</a:t>
            </a:r>
            <a:r>
              <a:rPr sz="2400" b="1" spc="-3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omic Sans MS"/>
                <a:cs typeface="Comic Sans MS"/>
              </a:rPr>
              <a:t>characters</a:t>
            </a:r>
            <a:endParaRPr sz="2400">
              <a:latin typeface="Comic Sans MS"/>
              <a:cs typeface="Comic Sans MS"/>
            </a:endParaRPr>
          </a:p>
          <a:p>
            <a:pPr marL="1419225" marR="269240" indent="-492759">
              <a:lnSpc>
                <a:spcPct val="120000"/>
              </a:lnSpc>
            </a:pPr>
            <a:r>
              <a:rPr sz="2400" b="1" spc="-5" dirty="0">
                <a:solidFill>
                  <a:srgbClr val="296FFF"/>
                </a:solidFill>
                <a:latin typeface="Comic Sans MS"/>
                <a:cs typeface="Comic Sans MS"/>
              </a:rPr>
              <a:t>for(i=0;i&lt;3;i++)  scanf("%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2400" b="1" spc="-5" dirty="0">
                <a:solidFill>
                  <a:srgbClr val="296FFF"/>
                </a:solidFill>
                <a:latin typeface="Comic Sans MS"/>
                <a:cs typeface="Comic Sans MS"/>
              </a:rPr>
              <a:t>",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2400" b="1" spc="-5" dirty="0">
                <a:solidFill>
                  <a:srgbClr val="296FFF"/>
                </a:solidFill>
                <a:latin typeface="Comic Sans MS"/>
                <a:cs typeface="Comic Sans MS"/>
              </a:rPr>
              <a:t>string2[i])</a:t>
            </a:r>
            <a:r>
              <a:rPr sz="2400" b="1" spc="-5" dirty="0">
                <a:latin typeface="Comic Sans MS"/>
                <a:cs typeface="Comic Sans MS"/>
              </a:rPr>
              <a:t>;</a:t>
            </a:r>
            <a:endParaRPr sz="2400">
              <a:latin typeface="Comic Sans MS"/>
              <a:cs typeface="Comic Sans MS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2200" b="1" spc="-5" dirty="0">
                <a:latin typeface="Times New Roman"/>
                <a:cs typeface="Times New Roman"/>
              </a:rPr>
              <a:t>main( )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char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name[10];</a:t>
            </a:r>
            <a:endParaRPr sz="2200">
              <a:latin typeface="Times New Roman"/>
              <a:cs typeface="Times New Roman"/>
            </a:endParaRPr>
          </a:p>
          <a:p>
            <a:pPr marL="536575" marR="305879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imes New Roman"/>
                <a:cs typeface="Times New Roman"/>
              </a:rPr>
              <a:t>int i = 0 ;  while ( i&lt;9 )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99377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scanf ( "%c", &amp;name[i] )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99377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i++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name[9]=‘\0’;</a:t>
            </a:r>
            <a:endParaRPr sz="22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46431"/>
            <a:ext cx="272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Input</a:t>
            </a:r>
            <a:r>
              <a:rPr sz="4000" spc="-35" dirty="0">
                <a:solidFill>
                  <a:srgbClr val="3366CC"/>
                </a:solidFill>
              </a:rPr>
              <a:t> </a:t>
            </a:r>
            <a:r>
              <a:rPr sz="4000" spc="-5" dirty="0">
                <a:solidFill>
                  <a:srgbClr val="3366CC"/>
                </a:solidFill>
              </a:rPr>
              <a:t>strings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1491" y="1054735"/>
            <a:ext cx="7720965" cy="51657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/>
                <a:cs typeface="Comic Sans MS"/>
              </a:rPr>
              <a:t>Use</a:t>
            </a:r>
            <a:r>
              <a:rPr sz="2400" spc="-25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/>
                <a:cs typeface="Comic Sans MS"/>
              </a:rPr>
              <a:t>scanf</a:t>
            </a:r>
            <a:endParaRPr sz="24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char</a:t>
            </a:r>
            <a:r>
              <a:rPr sz="2400" spc="-2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string2[4];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96FFF"/>
                </a:solidFill>
                <a:latin typeface="Comic Sans MS"/>
                <a:cs typeface="Comic Sans MS"/>
              </a:rPr>
              <a:t>scanf( </a:t>
            </a:r>
            <a:r>
              <a:rPr sz="2400" b="1" spc="-5" dirty="0">
                <a:solidFill>
                  <a:srgbClr val="296FFF"/>
                </a:solidFill>
                <a:latin typeface="Comic Sans MS"/>
                <a:cs typeface="Comic Sans MS"/>
              </a:rPr>
              <a:t>"%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2400" b="1" spc="-5" dirty="0">
                <a:solidFill>
                  <a:srgbClr val="296FFF"/>
                </a:solidFill>
                <a:latin typeface="Comic Sans MS"/>
                <a:cs typeface="Comic Sans MS"/>
              </a:rPr>
              <a:t>", string2</a:t>
            </a:r>
            <a:r>
              <a:rPr sz="2400" b="1" spc="-15" dirty="0">
                <a:solidFill>
                  <a:srgbClr val="296FFF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296FFF"/>
                </a:solidFill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7865" marR="5080" lvl="1" indent="-228600">
              <a:lnSpc>
                <a:spcPts val="2590"/>
              </a:lnSpc>
              <a:spcBef>
                <a:spcPts val="61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Comic Sans MS"/>
                <a:cs typeface="Comic Sans MS"/>
              </a:rPr>
              <a:t>Array name is 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address of </a:t>
            </a:r>
            <a:r>
              <a:rPr sz="24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array</a:t>
            </a:r>
            <a:r>
              <a:rPr sz="2400" spc="-10" dirty="0">
                <a:latin typeface="Comic Sans MS"/>
                <a:cs typeface="Comic Sans MS"/>
              </a:rPr>
              <a:t>, </a:t>
            </a:r>
            <a:r>
              <a:rPr sz="2400" dirty="0">
                <a:latin typeface="Comic Sans MS"/>
                <a:cs typeface="Comic Sans MS"/>
              </a:rPr>
              <a:t>so &amp; not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needed  </a:t>
            </a: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scanf</a:t>
            </a:r>
            <a:endParaRPr sz="2400">
              <a:latin typeface="Comic Sans MS"/>
              <a:cs typeface="Comic Sans MS"/>
            </a:endParaRPr>
          </a:p>
          <a:p>
            <a:pPr marL="1207135">
              <a:lnSpc>
                <a:spcPct val="100000"/>
              </a:lnSpc>
              <a:spcBef>
                <a:spcPts val="2125"/>
              </a:spcBef>
            </a:pPr>
            <a:r>
              <a:rPr sz="2400" b="1" dirty="0">
                <a:latin typeface="Times New Roman"/>
                <a:cs typeface="Times New Roman"/>
              </a:rPr>
              <a:t>main( )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64335" marR="40640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char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name[10];  </a:t>
            </a:r>
            <a:r>
              <a:rPr sz="2400" b="1" spc="-5" dirty="0">
                <a:latin typeface="Times New Roman"/>
                <a:cs typeface="Times New Roman"/>
              </a:rPr>
              <a:t>int i = 0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6643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printf(“Enter your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name”)</a:t>
            </a:r>
            <a:endParaRPr sz="2400">
              <a:latin typeface="Times New Roman"/>
              <a:cs typeface="Times New Roman"/>
            </a:endParaRPr>
          </a:p>
          <a:p>
            <a:pPr marL="166433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scanf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"%s",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name )</a:t>
            </a:r>
            <a:r>
              <a:rPr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664335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printf(“%s”,</a:t>
            </a:r>
            <a:r>
              <a:rPr sz="24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name);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071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6431"/>
            <a:ext cx="3542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Inputting</a:t>
            </a:r>
            <a:r>
              <a:rPr sz="4000" spc="-55" dirty="0">
                <a:solidFill>
                  <a:srgbClr val="3366CC"/>
                </a:solidFill>
              </a:rPr>
              <a:t> </a:t>
            </a:r>
            <a:r>
              <a:rPr sz="4000" dirty="0">
                <a:solidFill>
                  <a:srgbClr val="3366CC"/>
                </a:solidFill>
              </a:rPr>
              <a:t>strings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16991" y="1224407"/>
            <a:ext cx="277367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291" y="1135507"/>
            <a:ext cx="838136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While </a:t>
            </a:r>
            <a:r>
              <a:rPr sz="2400" dirty="0">
                <a:latin typeface="Arial"/>
                <a:cs typeface="Arial"/>
              </a:rPr>
              <a:t>entering the </a:t>
            </a:r>
            <a:r>
              <a:rPr sz="2400" spc="-5" dirty="0">
                <a:latin typeface="Arial"/>
                <a:cs typeface="Arial"/>
              </a:rPr>
              <a:t>string using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scanf(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b="1" spc="5" dirty="0">
                <a:solidFill>
                  <a:srgbClr val="00AF50"/>
                </a:solidFill>
                <a:latin typeface="Arial"/>
                <a:cs typeface="Arial"/>
              </a:rPr>
              <a:t>we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must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be  cautious about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AutoNum type="arabicParenR"/>
              <a:tabLst>
                <a:tab pos="403225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The length of </a:t>
            </a:r>
            <a:r>
              <a:rPr sz="2400" dirty="0">
                <a:latin typeface="Arial"/>
                <a:cs typeface="Arial"/>
              </a:rPr>
              <a:t>the string </a:t>
            </a:r>
            <a:r>
              <a:rPr sz="2400" spc="-5" dirty="0">
                <a:latin typeface="Arial"/>
                <a:cs typeface="Arial"/>
              </a:rPr>
              <a:t>should not exceed </a:t>
            </a:r>
            <a:r>
              <a:rPr sz="2400" dirty="0">
                <a:latin typeface="Arial"/>
                <a:cs typeface="Arial"/>
              </a:rPr>
              <a:t>the dimension  </a:t>
            </a:r>
            <a:r>
              <a:rPr sz="2400" spc="-5" dirty="0">
                <a:latin typeface="Arial"/>
                <a:cs typeface="Arial"/>
              </a:rPr>
              <a:t>of the character array. This is because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 </a:t>
            </a:r>
            <a:r>
              <a:rPr sz="2400" dirty="0">
                <a:latin typeface="Arial"/>
                <a:cs typeface="Arial"/>
              </a:rPr>
              <a:t>compiler  </a:t>
            </a:r>
            <a:r>
              <a:rPr sz="2400" spc="-5" dirty="0">
                <a:latin typeface="Arial"/>
                <a:cs typeface="Arial"/>
              </a:rPr>
              <a:t>doesn’t </a:t>
            </a:r>
            <a:r>
              <a:rPr sz="2400" dirty="0">
                <a:latin typeface="Arial"/>
                <a:cs typeface="Arial"/>
              </a:rPr>
              <a:t>perform </a:t>
            </a:r>
            <a:r>
              <a:rPr sz="2400" spc="-5" dirty="0">
                <a:latin typeface="Arial"/>
                <a:cs typeface="Arial"/>
              </a:rPr>
              <a:t>bounds checking on character arrays.  Hence, if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carelessly </a:t>
            </a:r>
            <a:r>
              <a:rPr sz="2400" spc="-5" dirty="0">
                <a:latin typeface="Arial"/>
                <a:cs typeface="Arial"/>
              </a:rPr>
              <a:t>exceed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bounds there is always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danger of overwriting something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important.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R"/>
            </a:pPr>
            <a:endParaRPr sz="3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AutoNum type="arabicParenR"/>
              <a:tabLst>
                <a:tab pos="407670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scanf()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not capable of receiving multi-word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strings</a:t>
            </a:r>
            <a:r>
              <a:rPr sz="2400" b="1" dirty="0">
                <a:latin typeface="Arial"/>
                <a:cs typeface="Arial"/>
              </a:rPr>
              <a:t>.  </a:t>
            </a:r>
            <a:r>
              <a:rPr sz="2400" spc="-5" dirty="0">
                <a:latin typeface="Arial"/>
                <a:cs typeface="Arial"/>
              </a:rPr>
              <a:t>Therefore names </a:t>
            </a:r>
            <a:r>
              <a:rPr sz="240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as ‘COEP COLLEGE’ would be  </a:t>
            </a:r>
            <a:r>
              <a:rPr sz="2400" dirty="0">
                <a:latin typeface="Arial"/>
                <a:cs typeface="Arial"/>
              </a:rPr>
              <a:t>unacceptable. </a:t>
            </a:r>
            <a:r>
              <a:rPr sz="2400" spc="-5" dirty="0">
                <a:latin typeface="Arial"/>
                <a:cs typeface="Arial"/>
              </a:rPr>
              <a:t>The 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get around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limitation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by 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b="1" dirty="0">
                <a:solidFill>
                  <a:srgbClr val="003399"/>
                </a:solidFill>
                <a:latin typeface="Arial"/>
                <a:cs typeface="Arial"/>
              </a:rPr>
              <a:t>gets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800" b="1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5966" y="3885892"/>
            <a:ext cx="6126886" cy="1589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2903"/>
            <a:ext cx="7614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Execution of </a:t>
            </a:r>
            <a:r>
              <a:rPr dirty="0">
                <a:solidFill>
                  <a:srgbClr val="FF0000"/>
                </a:solidFill>
              </a:rPr>
              <a:t>scanf ("%s",</a:t>
            </a:r>
            <a:r>
              <a:rPr spc="-1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dept);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100" y="1217752"/>
            <a:ext cx="8742045" cy="19246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35"/>
              </a:spcBef>
              <a:buChar char="•"/>
              <a:tabLst>
                <a:tab pos="218440" algn="l"/>
                <a:tab pos="3803015" algn="l"/>
                <a:tab pos="5017770" algn="l"/>
                <a:tab pos="6029960" algn="l"/>
                <a:tab pos="6600190" algn="l"/>
                <a:tab pos="799782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Whenever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encounteri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spac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sc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nning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stops  and </a:t>
            </a:r>
            <a:r>
              <a:rPr sz="2800" spc="-5" dirty="0">
                <a:latin typeface="Courier New"/>
                <a:cs typeface="Courier New"/>
              </a:rPr>
              <a:t>scanf</a:t>
            </a:r>
            <a:r>
              <a:rPr sz="2800" spc="-10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places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96FFF"/>
                </a:solidFill>
                <a:latin typeface="Times New Roman"/>
                <a:cs typeface="Times New Roman"/>
              </a:rPr>
              <a:t>null character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 </a:t>
            </a:r>
            <a:r>
              <a:rPr sz="2800" dirty="0">
                <a:latin typeface="Times New Roman"/>
                <a:cs typeface="Times New Roman"/>
              </a:rPr>
              <a:t>of the string.</a:t>
            </a:r>
            <a:endParaRPr sz="2800">
              <a:latin typeface="Times New Roman"/>
              <a:cs typeface="Times New Roman"/>
            </a:endParaRPr>
          </a:p>
          <a:p>
            <a:pPr marL="224154" indent="-212090">
              <a:lnSpc>
                <a:spcPts val="3275"/>
              </a:lnSpc>
              <a:spcBef>
                <a:spcPts val="1764"/>
              </a:spcBef>
              <a:buChar char="•"/>
              <a:tabLst>
                <a:tab pos="224790" algn="l"/>
                <a:tab pos="962025" algn="l"/>
                <a:tab pos="1318895" algn="l"/>
                <a:tab pos="1890395" algn="l"/>
                <a:tab pos="2620645" algn="l"/>
                <a:tab pos="3507740" algn="l"/>
                <a:tab pos="4809490" algn="l"/>
                <a:tab pos="5659755" algn="l"/>
                <a:tab pos="6251575" algn="l"/>
                <a:tab pos="7346950" algn="l"/>
                <a:tab pos="7918450" algn="l"/>
              </a:tabLst>
            </a:pPr>
            <a:r>
              <a:rPr sz="2800" spc="-10" dirty="0">
                <a:latin typeface="Times New Roman"/>
                <a:cs typeface="Times New Roman"/>
              </a:rPr>
              <a:t>e.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“M</a:t>
            </a:r>
            <a:r>
              <a:rPr sz="2800" spc="-3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	123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	T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1800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75"/>
              </a:lnSpc>
            </a:pPr>
            <a:r>
              <a:rPr sz="2800" spc="-60" dirty="0">
                <a:latin typeface="Times New Roman"/>
                <a:cs typeface="Times New Roman"/>
              </a:rPr>
              <a:t>“MATH” </a:t>
            </a:r>
            <a:r>
              <a:rPr sz="2800" spc="-5" dirty="0">
                <a:latin typeface="Times New Roman"/>
                <a:cs typeface="Times New Roman"/>
              </a:rPr>
              <a:t>along with ‘\0’ is </a:t>
            </a:r>
            <a:r>
              <a:rPr sz="2800" dirty="0">
                <a:latin typeface="Times New Roman"/>
                <a:cs typeface="Times New Roman"/>
              </a:rPr>
              <a:t>stored into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dept[]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0363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8217" y="78435"/>
            <a:ext cx="411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Declaring </a:t>
            </a:r>
            <a:r>
              <a:rPr sz="3600" spc="-5" dirty="0">
                <a:solidFill>
                  <a:srgbClr val="006FC0"/>
                </a:solidFill>
              </a:rPr>
              <a:t>2-D</a:t>
            </a:r>
            <a:r>
              <a:rPr sz="3600" spc="-7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Arrays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1014729"/>
            <a:ext cx="861441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2530475" algn="l"/>
                <a:tab pos="3492500" algn="l"/>
                <a:tab pos="4949190" algn="l"/>
                <a:tab pos="5541010" algn="l"/>
                <a:tab pos="6978015" algn="l"/>
                <a:tab pos="7380605" algn="l"/>
                <a:tab pos="80575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-dim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nti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nal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,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elem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ents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arranged	in	r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column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83615" algn="l"/>
                <a:tab pos="2141855" algn="l"/>
                <a:tab pos="3060700" algn="l"/>
                <a:tab pos="3879215" algn="l"/>
                <a:tab pos="4592955" algn="l"/>
                <a:tab pos="6138545" algn="l"/>
                <a:tab pos="834580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Arr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y	ha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ing	more	than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	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cript	v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riable/i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x	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called multidimensional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  <a:p>
            <a:pPr marL="12700" marR="1786889">
              <a:lnSpc>
                <a:spcPct val="12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Multidimensional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array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 also called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matrix.  </a:t>
            </a:r>
            <a:r>
              <a:rPr sz="2400" b="1" spc="-5" dirty="0">
                <a:solidFill>
                  <a:srgbClr val="0066CC"/>
                </a:solidFill>
                <a:latin typeface="Arial"/>
                <a:cs typeface="Arial"/>
              </a:rPr>
              <a:t>General</a:t>
            </a:r>
            <a:r>
              <a:rPr sz="2400" b="1" spc="-1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CC"/>
                </a:solidFill>
                <a:latin typeface="Arial"/>
                <a:cs typeface="Arial"/>
              </a:rPr>
              <a:t>form: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sz="2800" b="1" spc="-10" dirty="0">
                <a:latin typeface="Arial"/>
                <a:cs typeface="Arial"/>
              </a:rPr>
              <a:t>array_name</a:t>
            </a:r>
            <a:r>
              <a:rPr sz="2800" b="1" spc="1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[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row_size</a:t>
            </a:r>
            <a:r>
              <a:rPr sz="2800" b="1" spc="-5" dirty="0">
                <a:latin typeface="Arial"/>
                <a:cs typeface="Arial"/>
              </a:rPr>
              <a:t>][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column_size</a:t>
            </a:r>
            <a:r>
              <a:rPr sz="2800" b="1" spc="-5" dirty="0">
                <a:latin typeface="Arial"/>
                <a:cs typeface="Arial"/>
              </a:rPr>
              <a:t>];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1907997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2713354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3152216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39" y="4981702"/>
            <a:ext cx="277368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640" y="4819700"/>
            <a:ext cx="327342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66CC"/>
                </a:solidFill>
                <a:latin typeface="Arial"/>
                <a:cs typeface="Arial"/>
              </a:rPr>
              <a:t>Examples</a:t>
            </a:r>
            <a:r>
              <a:rPr sz="2400" b="1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84200" marR="5080">
              <a:lnSpc>
                <a:spcPct val="120000"/>
              </a:lnSpc>
            </a:pPr>
            <a:r>
              <a:rPr sz="2400" b="1" dirty="0">
                <a:latin typeface="Arial"/>
                <a:cs typeface="Arial"/>
              </a:rPr>
              <a:t>int </a:t>
            </a:r>
            <a:r>
              <a:rPr sz="2400" b="1" spc="-5" dirty="0">
                <a:latin typeface="Arial"/>
                <a:cs typeface="Arial"/>
              </a:rPr>
              <a:t>marks[4][5];  float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sales[12][25];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2690" y="5258888"/>
            <a:ext cx="317563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70"/>
              </a:spcBef>
            </a:pPr>
            <a:r>
              <a:rPr sz="2400" b="1" dirty="0">
                <a:latin typeface="Arial"/>
                <a:cs typeface="Arial"/>
              </a:rPr>
              <a:t>// </a:t>
            </a:r>
            <a:r>
              <a:rPr sz="2400" b="1" spc="-5" dirty="0">
                <a:latin typeface="Arial"/>
                <a:cs typeface="Arial"/>
              </a:rPr>
              <a:t>4 </a:t>
            </a:r>
            <a:r>
              <a:rPr sz="2400" b="1" spc="5" dirty="0">
                <a:latin typeface="Arial"/>
                <a:cs typeface="Arial"/>
              </a:rPr>
              <a:t>rows 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Arial"/>
                <a:cs typeface="Arial"/>
              </a:rPr>
              <a:t>// </a:t>
            </a:r>
            <a:r>
              <a:rPr sz="2400" b="1" spc="-5" dirty="0">
                <a:latin typeface="Arial"/>
                <a:cs typeface="Arial"/>
              </a:rPr>
              <a:t>12 </a:t>
            </a:r>
            <a:r>
              <a:rPr sz="2400" b="1" spc="5" dirty="0">
                <a:latin typeface="Arial"/>
                <a:cs typeface="Arial"/>
              </a:rPr>
              <a:t>rows </a:t>
            </a:r>
            <a:r>
              <a:rPr sz="2400" b="1" spc="-5" dirty="0">
                <a:latin typeface="Arial"/>
                <a:cs typeface="Arial"/>
              </a:rPr>
              <a:t>25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6209791"/>
            <a:ext cx="695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double matrix[100][100]; </a:t>
            </a:r>
            <a:r>
              <a:rPr sz="2400" b="1" dirty="0">
                <a:latin typeface="Arial"/>
                <a:cs typeface="Arial"/>
              </a:rPr>
              <a:t>// </a:t>
            </a:r>
            <a:r>
              <a:rPr sz="2400" b="1" spc="-5" dirty="0">
                <a:latin typeface="Arial"/>
                <a:cs typeface="Arial"/>
              </a:rPr>
              <a:t>100 </a:t>
            </a:r>
            <a:r>
              <a:rPr sz="2400" b="1" spc="5" dirty="0">
                <a:latin typeface="Arial"/>
                <a:cs typeface="Arial"/>
              </a:rPr>
              <a:t>rows </a:t>
            </a:r>
            <a:r>
              <a:rPr sz="2400" b="1" spc="-5" dirty="0">
                <a:latin typeface="Arial"/>
                <a:cs typeface="Arial"/>
              </a:rPr>
              <a:t>100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6431"/>
            <a:ext cx="6269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strings using </a:t>
            </a:r>
            <a:r>
              <a:rPr sz="4000" dirty="0">
                <a:solidFill>
                  <a:srgbClr val="6F2F9F"/>
                </a:solidFill>
              </a:rPr>
              <a:t>gets() and</a:t>
            </a:r>
            <a:r>
              <a:rPr sz="4000" spc="10" dirty="0">
                <a:solidFill>
                  <a:srgbClr val="6F2F9F"/>
                </a:solidFill>
              </a:rPr>
              <a:t> </a:t>
            </a:r>
            <a:r>
              <a:rPr sz="4000" spc="-5" dirty="0">
                <a:solidFill>
                  <a:srgbClr val="6F2F9F"/>
                </a:solidFill>
              </a:rPr>
              <a:t>puts()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132459"/>
            <a:ext cx="3279775" cy="543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void main( )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 marR="81661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char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name[10];  </a:t>
            </a:r>
            <a:r>
              <a:rPr sz="2400" b="1" spc="-5" dirty="0">
                <a:latin typeface="Times New Roman"/>
                <a:cs typeface="Times New Roman"/>
              </a:rPr>
              <a:t>int i = 0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printf(“Enter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name”)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gets(name)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puts(“hello!”);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puts(name);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252095" marR="81026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Enter Name  </a:t>
            </a:r>
            <a:r>
              <a:rPr sz="2200" b="1" spc="-10" dirty="0">
                <a:latin typeface="Times New Roman"/>
                <a:cs typeface="Times New Roman"/>
              </a:rPr>
              <a:t>COEP</a:t>
            </a:r>
            <a:r>
              <a:rPr sz="2200" b="1" spc="-18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COLLEGE</a:t>
            </a:r>
            <a:endParaRPr sz="220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hello!</a:t>
            </a:r>
            <a:endParaRPr sz="220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COEP</a:t>
            </a:r>
            <a:r>
              <a:rPr sz="2200" b="1" spc="-1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COLLEGE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9375" y="2595753"/>
            <a:ext cx="391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//scanf(“%[^\n]s”,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name);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//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printf(“hello!\n%s”,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name);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6431"/>
            <a:ext cx="6269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strings using </a:t>
            </a:r>
            <a:r>
              <a:rPr sz="4000" dirty="0">
                <a:solidFill>
                  <a:srgbClr val="6F2F9F"/>
                </a:solidFill>
              </a:rPr>
              <a:t>gets() and</a:t>
            </a:r>
            <a:r>
              <a:rPr sz="4000" spc="10" dirty="0">
                <a:solidFill>
                  <a:srgbClr val="6F2F9F"/>
                </a:solidFill>
              </a:rPr>
              <a:t> </a:t>
            </a:r>
            <a:r>
              <a:rPr sz="4000" spc="-5" dirty="0">
                <a:solidFill>
                  <a:srgbClr val="6F2F9F"/>
                </a:solidFill>
              </a:rPr>
              <a:t>puts()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39" y="1224407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" y="1135507"/>
            <a:ext cx="861250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puts(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can display only one string at a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Also,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displaying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string,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unlike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printf(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),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puts(</a:t>
            </a:r>
            <a:r>
              <a:rPr sz="2400" spc="3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r>
              <a:rPr sz="2400" spc="3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places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cursor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next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gets(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receive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multi-word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gets(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puts( ) </a:t>
            </a:r>
            <a:r>
              <a:rPr sz="2400" spc="-5" dirty="0">
                <a:latin typeface="Arial"/>
                <a:cs typeface="Arial"/>
              </a:rPr>
              <a:t>are available in stdio.h header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101926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3346145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4224273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29" y="78435"/>
            <a:ext cx="83572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66CC"/>
                </a:solidFill>
              </a:rPr>
              <a:t>String </a:t>
            </a:r>
            <a:r>
              <a:rPr sz="3600" spc="-5" dirty="0">
                <a:solidFill>
                  <a:srgbClr val="3366CC"/>
                </a:solidFill>
              </a:rPr>
              <a:t>Handling </a:t>
            </a:r>
            <a:r>
              <a:rPr sz="3600" dirty="0">
                <a:solidFill>
                  <a:srgbClr val="3366CC"/>
                </a:solidFill>
              </a:rPr>
              <a:t>Standard </a:t>
            </a:r>
            <a:r>
              <a:rPr sz="3600" spc="-5" dirty="0">
                <a:solidFill>
                  <a:srgbClr val="3366CC"/>
                </a:solidFill>
              </a:rPr>
              <a:t>Library</a:t>
            </a:r>
            <a:r>
              <a:rPr sz="3600" spc="-20" dirty="0">
                <a:solidFill>
                  <a:srgbClr val="3366CC"/>
                </a:solidFill>
              </a:rPr>
              <a:t> </a:t>
            </a:r>
            <a:r>
              <a:rPr sz="3600" spc="-5" dirty="0">
                <a:solidFill>
                  <a:srgbClr val="3366CC"/>
                </a:solidFill>
              </a:rPr>
              <a:t>Function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6816" y="1208532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7016" y="1119632"/>
            <a:ext cx="7804784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 supports a wide range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functions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manipulate </a:t>
            </a:r>
            <a:r>
              <a:rPr sz="2400" dirty="0">
                <a:latin typeface="Arial"/>
                <a:cs typeface="Arial"/>
              </a:rPr>
              <a:t>null-  </a:t>
            </a:r>
            <a:r>
              <a:rPr sz="2400" spc="-5" dirty="0">
                <a:latin typeface="Arial"/>
                <a:cs typeface="Arial"/>
              </a:rPr>
              <a:t>terminated strings.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string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copied by the assignment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‘=’.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05"/>
              </a:spcBef>
              <a:tabLst>
                <a:tab pos="1175385" algn="l"/>
              </a:tabLst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e..g,	</a:t>
            </a: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str </a:t>
            </a:r>
            <a:r>
              <a:rPr sz="2400" b="1" dirty="0">
                <a:solidFill>
                  <a:srgbClr val="00AF5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“Test String”</a:t>
            </a:r>
            <a:r>
              <a:rPr sz="2400" b="1" spc="-844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valid.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provides string manipulating </a:t>
            </a:r>
            <a:r>
              <a:rPr sz="2400" dirty="0">
                <a:latin typeface="Arial"/>
                <a:cs typeface="Arial"/>
              </a:rPr>
              <a:t>functions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string.h</a:t>
            </a:r>
            <a:r>
              <a:rPr sz="240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header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816" y="245237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816" y="4135246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634" y="76657"/>
            <a:ext cx="7777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Some </a:t>
            </a:r>
            <a:r>
              <a:rPr sz="4000" dirty="0">
                <a:solidFill>
                  <a:srgbClr val="3366CC"/>
                </a:solidFill>
              </a:rPr>
              <a:t>String </a:t>
            </a:r>
            <a:r>
              <a:rPr sz="4000" spc="-5" dirty="0">
                <a:solidFill>
                  <a:srgbClr val="3366CC"/>
                </a:solidFill>
              </a:rPr>
              <a:t>Functions from</a:t>
            </a:r>
            <a:r>
              <a:rPr sz="4000" spc="30" dirty="0">
                <a:solidFill>
                  <a:srgbClr val="3366CC"/>
                </a:solidFill>
              </a:rPr>
              <a:t> </a:t>
            </a:r>
            <a:r>
              <a:rPr sz="4000" spc="-5" dirty="0">
                <a:solidFill>
                  <a:srgbClr val="3366CC"/>
                </a:solidFill>
              </a:rPr>
              <a:t>string.h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3352" y="968375"/>
            <a:ext cx="8867775" cy="5600700"/>
            <a:chOff x="153352" y="968375"/>
            <a:chExt cx="8867775" cy="5600700"/>
          </a:xfrm>
        </p:grpSpPr>
        <p:sp>
          <p:nvSpPr>
            <p:cNvPr id="4" name="object 4"/>
            <p:cNvSpPr/>
            <p:nvPr/>
          </p:nvSpPr>
          <p:spPr>
            <a:xfrm>
              <a:off x="153352" y="968375"/>
              <a:ext cx="8867775" cy="5600700"/>
            </a:xfrm>
            <a:custGeom>
              <a:avLst/>
              <a:gdLst/>
              <a:ahLst/>
              <a:cxnLst/>
              <a:rect l="l" t="t" r="r" b="b"/>
              <a:pathLst>
                <a:path w="8867775" h="5600700">
                  <a:moveTo>
                    <a:pt x="1721167" y="0"/>
                  </a:moveTo>
                  <a:lnTo>
                    <a:pt x="1721167" y="5600306"/>
                  </a:lnTo>
                </a:path>
                <a:path w="8867775" h="5600700">
                  <a:moveTo>
                    <a:pt x="6354127" y="0"/>
                  </a:moveTo>
                  <a:lnTo>
                    <a:pt x="6354127" y="5600306"/>
                  </a:lnTo>
                </a:path>
                <a:path w="8867775" h="5600700">
                  <a:moveTo>
                    <a:pt x="0" y="728599"/>
                  </a:moveTo>
                  <a:lnTo>
                    <a:pt x="8867711" y="728599"/>
                  </a:lnTo>
                </a:path>
                <a:path w="8867775" h="5600700">
                  <a:moveTo>
                    <a:pt x="0" y="1899792"/>
                  </a:moveTo>
                  <a:lnTo>
                    <a:pt x="8867711" y="1899792"/>
                  </a:lnTo>
                </a:path>
                <a:path w="8867775" h="5600700">
                  <a:moveTo>
                    <a:pt x="0" y="3161665"/>
                  </a:moveTo>
                  <a:lnTo>
                    <a:pt x="8867711" y="31616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352" y="968375"/>
              <a:ext cx="8867775" cy="5600700"/>
            </a:xfrm>
            <a:custGeom>
              <a:avLst/>
              <a:gdLst/>
              <a:ahLst/>
              <a:cxnLst/>
              <a:rect l="l" t="t" r="r" b="b"/>
              <a:pathLst>
                <a:path w="8867775" h="5600700">
                  <a:moveTo>
                    <a:pt x="14287" y="0"/>
                  </a:moveTo>
                  <a:lnTo>
                    <a:pt x="14287" y="5600306"/>
                  </a:lnTo>
                </a:path>
                <a:path w="8867775" h="5600700">
                  <a:moveTo>
                    <a:pt x="8853487" y="0"/>
                  </a:moveTo>
                  <a:lnTo>
                    <a:pt x="8853487" y="5600306"/>
                  </a:lnTo>
                </a:path>
                <a:path w="8867775" h="5600700">
                  <a:moveTo>
                    <a:pt x="0" y="14350"/>
                  </a:moveTo>
                  <a:lnTo>
                    <a:pt x="8867711" y="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352" y="6562331"/>
              <a:ext cx="8867775" cy="0"/>
            </a:xfrm>
            <a:custGeom>
              <a:avLst/>
              <a:gdLst/>
              <a:ahLst/>
              <a:cxnLst/>
              <a:rect l="l" t="t" r="r" b="b"/>
              <a:pathLst>
                <a:path w="8867775">
                  <a:moveTo>
                    <a:pt x="0" y="0"/>
                  </a:moveTo>
                  <a:lnTo>
                    <a:pt x="88677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3163" y="1005332"/>
            <a:ext cx="792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4690" algn="l"/>
                <a:tab pos="67589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Fu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ct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Purpose</a:t>
            </a:r>
            <a:r>
              <a:rPr sz="2400" b="1" dirty="0">
                <a:latin typeface="Times New Roman"/>
                <a:cs typeface="Times New Roman"/>
              </a:rPr>
              <a:t>	Example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84" y="1693926"/>
            <a:ext cx="148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strcpy()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3514" y="1646682"/>
            <a:ext cx="669099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64629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strcpy(s1,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s2);	</a:t>
            </a:r>
            <a:r>
              <a:rPr sz="2400" spc="-5" dirty="0">
                <a:latin typeface="Times New Roman"/>
                <a:cs typeface="Times New Roman"/>
              </a:rPr>
              <a:t>strcpy(s1,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“Hi”);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Copies </a:t>
            </a:r>
            <a:r>
              <a:rPr sz="2400" dirty="0">
                <a:latin typeface="Times New Roman"/>
                <a:cs typeface="Times New Roman"/>
              </a:rPr>
              <a:t>string </a:t>
            </a:r>
            <a:r>
              <a:rPr sz="2400" spc="-5" dirty="0">
                <a:latin typeface="Times New Roman"/>
                <a:cs typeface="Times New Roman"/>
              </a:rPr>
              <a:t>s2 </a:t>
            </a:r>
            <a:r>
              <a:rPr sz="2400" dirty="0">
                <a:latin typeface="Times New Roman"/>
                <a:cs typeface="Times New Roman"/>
              </a:rPr>
              <a:t>into string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384" y="2864941"/>
            <a:ext cx="1487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strca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3514" y="2817431"/>
            <a:ext cx="4477385" cy="1270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Times New Roman"/>
                <a:cs typeface="Times New Roman"/>
              </a:rPr>
              <a:t>strcat(s1,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s2);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1233170" algn="l"/>
                <a:tab pos="1507490" algn="l"/>
                <a:tab pos="2339975" algn="l"/>
                <a:tab pos="2748280" algn="l"/>
                <a:tab pos="3121660" algn="l"/>
                <a:tab pos="3632200" algn="l"/>
                <a:tab pos="421005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Appends	a	string	s2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the	end	of  another string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7490" y="2890850"/>
            <a:ext cx="2291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strcat(s1,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“more”);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384" y="4127372"/>
            <a:ext cx="148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strcmp()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3514" y="4079747"/>
            <a:ext cx="4478020" cy="2440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/>
                <a:cs typeface="Times New Roman"/>
              </a:rPr>
              <a:t>strcmp(s1,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s2);</a:t>
            </a:r>
            <a:endParaRPr sz="2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imes New Roman"/>
                <a:cs typeface="Times New Roman"/>
              </a:rPr>
              <a:t>Returns 0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s1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s2 are the same;  </a:t>
            </a:r>
            <a:r>
              <a:rPr sz="2400" dirty="0">
                <a:latin typeface="Times New Roman"/>
                <a:cs typeface="Times New Roman"/>
              </a:rPr>
              <a:t>less than 0 if </a:t>
            </a:r>
            <a:r>
              <a:rPr sz="2400" spc="-5" dirty="0">
                <a:latin typeface="Times New Roman"/>
                <a:cs typeface="Times New Roman"/>
              </a:rPr>
              <a:t>s1&lt;s2; greater than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5" dirty="0">
                <a:latin typeface="Times New Roman"/>
                <a:cs typeface="Times New Roman"/>
              </a:rPr>
              <a:t>if  </a:t>
            </a:r>
            <a:r>
              <a:rPr sz="2400" spc="-5" dirty="0">
                <a:latin typeface="Times New Roman"/>
                <a:cs typeface="Times New Roman"/>
              </a:rPr>
              <a:t>s1&gt;s2.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Compares two </a:t>
            </a:r>
            <a:r>
              <a:rPr sz="2400" dirty="0">
                <a:latin typeface="Times New Roman"/>
                <a:cs typeface="Times New Roman"/>
              </a:rPr>
              <a:t>strings </a:t>
            </a:r>
            <a:r>
              <a:rPr sz="2400" spc="-5" dirty="0">
                <a:latin typeface="Times New Roman"/>
                <a:cs typeface="Times New Roman"/>
              </a:rPr>
              <a:t>character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Times New Roman"/>
                <a:cs typeface="Times New Roman"/>
              </a:rPr>
              <a:t>character.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7490" y="4153280"/>
            <a:ext cx="214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strcmp(s1,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“Hi”);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634" y="76657"/>
            <a:ext cx="7777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366CC"/>
                </a:solidFill>
              </a:rPr>
              <a:t>Some </a:t>
            </a:r>
            <a:r>
              <a:rPr sz="4000" dirty="0">
                <a:solidFill>
                  <a:srgbClr val="3366CC"/>
                </a:solidFill>
              </a:rPr>
              <a:t>String </a:t>
            </a:r>
            <a:r>
              <a:rPr sz="4000" spc="-5" dirty="0">
                <a:solidFill>
                  <a:srgbClr val="3366CC"/>
                </a:solidFill>
              </a:rPr>
              <a:t>Functions from</a:t>
            </a:r>
            <a:r>
              <a:rPr sz="4000" spc="30" dirty="0">
                <a:solidFill>
                  <a:srgbClr val="3366CC"/>
                </a:solidFill>
              </a:rPr>
              <a:t> </a:t>
            </a:r>
            <a:r>
              <a:rPr sz="4000" spc="-5" dirty="0">
                <a:solidFill>
                  <a:srgbClr val="3366CC"/>
                </a:solidFill>
              </a:rPr>
              <a:t>string.h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3352" y="968375"/>
            <a:ext cx="8867775" cy="4552315"/>
            <a:chOff x="153352" y="968375"/>
            <a:chExt cx="8867775" cy="4552315"/>
          </a:xfrm>
        </p:grpSpPr>
        <p:sp>
          <p:nvSpPr>
            <p:cNvPr id="4" name="object 4"/>
            <p:cNvSpPr/>
            <p:nvPr/>
          </p:nvSpPr>
          <p:spPr>
            <a:xfrm>
              <a:off x="153352" y="968375"/>
              <a:ext cx="8867775" cy="4552315"/>
            </a:xfrm>
            <a:custGeom>
              <a:avLst/>
              <a:gdLst/>
              <a:ahLst/>
              <a:cxnLst/>
              <a:rect l="l" t="t" r="r" b="b"/>
              <a:pathLst>
                <a:path w="8867775" h="4552315">
                  <a:moveTo>
                    <a:pt x="1721167" y="0"/>
                  </a:moveTo>
                  <a:lnTo>
                    <a:pt x="1721167" y="4551807"/>
                  </a:lnTo>
                </a:path>
                <a:path w="8867775" h="4552315">
                  <a:moveTo>
                    <a:pt x="6354127" y="0"/>
                  </a:moveTo>
                  <a:lnTo>
                    <a:pt x="6354127" y="4551807"/>
                  </a:lnTo>
                </a:path>
                <a:path w="8867775" h="4552315">
                  <a:moveTo>
                    <a:pt x="0" y="728599"/>
                  </a:moveTo>
                  <a:lnTo>
                    <a:pt x="8867711" y="728599"/>
                  </a:lnTo>
                </a:path>
                <a:path w="8867775" h="4552315">
                  <a:moveTo>
                    <a:pt x="0" y="1899792"/>
                  </a:moveTo>
                  <a:lnTo>
                    <a:pt x="8867711" y="1899792"/>
                  </a:lnTo>
                </a:path>
                <a:path w="8867775" h="4552315">
                  <a:moveTo>
                    <a:pt x="0" y="3222625"/>
                  </a:moveTo>
                  <a:lnTo>
                    <a:pt x="8867711" y="322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352" y="968375"/>
              <a:ext cx="8867775" cy="4552315"/>
            </a:xfrm>
            <a:custGeom>
              <a:avLst/>
              <a:gdLst/>
              <a:ahLst/>
              <a:cxnLst/>
              <a:rect l="l" t="t" r="r" b="b"/>
              <a:pathLst>
                <a:path w="8867775" h="4552315">
                  <a:moveTo>
                    <a:pt x="14287" y="0"/>
                  </a:moveTo>
                  <a:lnTo>
                    <a:pt x="14287" y="4551807"/>
                  </a:lnTo>
                </a:path>
                <a:path w="8867775" h="4552315">
                  <a:moveTo>
                    <a:pt x="8853487" y="0"/>
                  </a:moveTo>
                  <a:lnTo>
                    <a:pt x="8853487" y="4551807"/>
                  </a:lnTo>
                </a:path>
                <a:path w="8867775" h="4552315">
                  <a:moveTo>
                    <a:pt x="0" y="14350"/>
                  </a:moveTo>
                  <a:lnTo>
                    <a:pt x="8867711" y="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352" y="5513832"/>
              <a:ext cx="8867775" cy="0"/>
            </a:xfrm>
            <a:custGeom>
              <a:avLst/>
              <a:gdLst/>
              <a:ahLst/>
              <a:cxnLst/>
              <a:rect l="l" t="t" r="r" b="b"/>
              <a:pathLst>
                <a:path w="8867775">
                  <a:moveTo>
                    <a:pt x="0" y="0"/>
                  </a:moveTo>
                  <a:lnTo>
                    <a:pt x="88677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3163" y="1005332"/>
            <a:ext cx="792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4690" algn="l"/>
                <a:tab pos="67589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Fu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ct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Purpose</a:t>
            </a:r>
            <a:r>
              <a:rPr sz="2400" b="1" dirty="0">
                <a:latin typeface="Times New Roman"/>
                <a:cs typeface="Times New Roman"/>
              </a:rPr>
              <a:t>	Example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84" y="1693926"/>
            <a:ext cx="148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strlen()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3514" y="1719834"/>
            <a:ext cx="6116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6295" algn="l"/>
              </a:tabLst>
            </a:pPr>
            <a:r>
              <a:rPr sz="2400" spc="-5" dirty="0">
                <a:latin typeface="Times New Roman"/>
                <a:cs typeface="Times New Roman"/>
              </a:rPr>
              <a:t>Returns the number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	strlen(“Hi”)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46295" algn="l"/>
              </a:tabLst>
            </a:pPr>
            <a:r>
              <a:rPr sz="2400" dirty="0">
                <a:latin typeface="Times New Roman"/>
                <a:cs typeface="Times New Roman"/>
              </a:rPr>
              <a:t>a string.	returns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884" y="2847911"/>
            <a:ext cx="6267450" cy="25933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80"/>
              </a:spcBef>
            </a:pPr>
            <a:r>
              <a:rPr sz="3600" b="1" spc="-7" baseline="10416" dirty="0">
                <a:solidFill>
                  <a:srgbClr val="FF0000"/>
                </a:solidFill>
                <a:latin typeface="Courier New"/>
                <a:cs typeface="Courier New"/>
              </a:rPr>
              <a:t>strchr() </a:t>
            </a:r>
            <a:r>
              <a:rPr sz="2400" b="1" spc="-5" dirty="0">
                <a:latin typeface="Times New Roman"/>
                <a:cs typeface="Times New Roman"/>
              </a:rPr>
              <a:t>strchr(s1,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ch);</a:t>
            </a:r>
            <a:endParaRPr sz="2400">
              <a:latin typeface="Times New Roman"/>
              <a:cs typeface="Times New Roman"/>
            </a:endParaRPr>
          </a:p>
          <a:p>
            <a:pPr marL="1736089" marR="43180">
              <a:lnSpc>
                <a:spcPct val="100000"/>
              </a:lnSpc>
              <a:spcBef>
                <a:spcPts val="575"/>
              </a:spcBef>
              <a:tabLst>
                <a:tab pos="2065020" algn="l"/>
                <a:tab pos="3237230" algn="l"/>
                <a:tab pos="3543300" algn="l"/>
                <a:tab pos="3733800" algn="l"/>
                <a:tab pos="4249420" algn="l"/>
                <a:tab pos="4880610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arches	for	the	first	occu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ren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 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character	</a:t>
            </a:r>
            <a:r>
              <a:rPr sz="2400" spc="-5" dirty="0">
                <a:latin typeface="Times New Roman"/>
                <a:cs typeface="Times New Roman"/>
              </a:rPr>
              <a:t>ch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s1.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</a:pPr>
            <a:r>
              <a:rPr sz="3600" b="1" spc="-7" baseline="10416" dirty="0">
                <a:solidFill>
                  <a:srgbClr val="FF0000"/>
                </a:solidFill>
                <a:latin typeface="Courier New"/>
                <a:cs typeface="Courier New"/>
              </a:rPr>
              <a:t>strstr() </a:t>
            </a:r>
            <a:r>
              <a:rPr sz="2400" b="1" dirty="0">
                <a:latin typeface="Times New Roman"/>
                <a:cs typeface="Times New Roman"/>
              </a:rPr>
              <a:t>strstr(s1,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s2);</a:t>
            </a:r>
            <a:endParaRPr sz="2400">
              <a:latin typeface="Times New Roman"/>
              <a:cs typeface="Times New Roman"/>
            </a:endParaRPr>
          </a:p>
          <a:p>
            <a:pPr marL="1736089" marR="43180">
              <a:lnSpc>
                <a:spcPct val="100000"/>
              </a:lnSpc>
              <a:spcBef>
                <a:spcPts val="580"/>
              </a:spcBef>
              <a:tabLst>
                <a:tab pos="2065020" algn="l"/>
                <a:tab pos="3237230" algn="l"/>
                <a:tab pos="3733800" algn="l"/>
                <a:tab pos="4249420" algn="l"/>
                <a:tab pos="4880610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arches	for	the	first	occu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ren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  of a </a:t>
            </a:r>
            <a:r>
              <a:rPr sz="2400" dirty="0">
                <a:latin typeface="Times New Roman"/>
                <a:cs typeface="Times New Roman"/>
              </a:rPr>
              <a:t>string </a:t>
            </a:r>
            <a:r>
              <a:rPr sz="2400" spc="-5" dirty="0">
                <a:latin typeface="Times New Roman"/>
                <a:cs typeface="Times New Roman"/>
              </a:rPr>
              <a:t>s2 </a:t>
            </a:r>
            <a:r>
              <a:rPr sz="2400" dirty="0">
                <a:latin typeface="Times New Roman"/>
                <a:cs typeface="Times New Roman"/>
              </a:rPr>
              <a:t>in another string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59" y="1070102"/>
            <a:ext cx="262127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7965" y="0"/>
            <a:ext cx="203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3366CC"/>
                </a:solidFill>
                <a:latin typeface="Courier New"/>
                <a:cs typeface="Courier New"/>
              </a:rPr>
              <a:t>strcpy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559" y="982726"/>
            <a:ext cx="8493760" cy="54908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ts val="2580"/>
              </a:lnSpc>
              <a:spcBef>
                <a:spcPts val="340"/>
              </a:spcBef>
            </a:pPr>
            <a:r>
              <a:rPr sz="2300" spc="-5" dirty="0">
                <a:latin typeface="Arial"/>
                <a:cs typeface="Arial"/>
              </a:rPr>
              <a:t>Function </a:t>
            </a:r>
            <a:r>
              <a:rPr sz="2300" spc="-10" dirty="0">
                <a:solidFill>
                  <a:srgbClr val="FF0000"/>
                </a:solidFill>
                <a:latin typeface="Courier New"/>
                <a:cs typeface="Courier New"/>
              </a:rPr>
              <a:t>strcpy </a:t>
            </a:r>
            <a:r>
              <a:rPr sz="2300" spc="-5" dirty="0">
                <a:latin typeface="Arial"/>
                <a:cs typeface="Arial"/>
              </a:rPr>
              <a:t>copies the second string (source) into </a:t>
            </a:r>
            <a:r>
              <a:rPr sz="2300" dirty="0">
                <a:latin typeface="Arial"/>
                <a:cs typeface="Arial"/>
              </a:rPr>
              <a:t>the </a:t>
            </a:r>
            <a:r>
              <a:rPr sz="2300" spc="-5" dirty="0">
                <a:latin typeface="Arial"/>
                <a:cs typeface="Arial"/>
              </a:rPr>
              <a:t>first  </a:t>
            </a:r>
            <a:r>
              <a:rPr sz="2300" dirty="0">
                <a:latin typeface="Arial"/>
                <a:cs typeface="Arial"/>
              </a:rPr>
              <a:t>string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(destination).</a:t>
            </a:r>
            <a:endParaRPr sz="2300">
              <a:latin typeface="Arial"/>
              <a:cs typeface="Arial"/>
            </a:endParaRPr>
          </a:p>
          <a:p>
            <a:pPr marL="413384" indent="-287020" algn="just">
              <a:lnSpc>
                <a:spcPct val="100000"/>
              </a:lnSpc>
              <a:spcBef>
                <a:spcPts val="220"/>
              </a:spcBef>
              <a:buChar char="–"/>
              <a:tabLst>
                <a:tab pos="414020" algn="l"/>
              </a:tabLst>
            </a:pPr>
            <a:r>
              <a:rPr sz="2300" dirty="0">
                <a:solidFill>
                  <a:srgbClr val="006FC0"/>
                </a:solidFill>
                <a:latin typeface="Arial"/>
                <a:cs typeface="Arial"/>
              </a:rPr>
              <a:t>strcpy(destination,</a:t>
            </a:r>
            <a:r>
              <a:rPr sz="23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6FC0"/>
                </a:solidFill>
                <a:latin typeface="Arial"/>
                <a:cs typeface="Arial"/>
              </a:rPr>
              <a:t>source)</a:t>
            </a:r>
            <a:endParaRPr sz="2300">
              <a:latin typeface="Arial"/>
              <a:cs typeface="Arial"/>
            </a:endParaRPr>
          </a:p>
          <a:p>
            <a:pPr marL="413384" indent="-287020" algn="just">
              <a:lnSpc>
                <a:spcPct val="100000"/>
              </a:lnSpc>
              <a:spcBef>
                <a:spcPts val="275"/>
              </a:spcBef>
              <a:buChar char="–"/>
              <a:tabLst>
                <a:tab pos="414020" algn="l"/>
              </a:tabLst>
            </a:pPr>
            <a:r>
              <a:rPr sz="2300" spc="-5" dirty="0">
                <a:latin typeface="Arial"/>
                <a:cs typeface="Arial"/>
              </a:rPr>
              <a:t>e.g., </a:t>
            </a:r>
            <a:r>
              <a:rPr sz="2300" dirty="0">
                <a:latin typeface="Arial"/>
                <a:cs typeface="Arial"/>
              </a:rPr>
              <a:t>strcpy(dest, “test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string”);</a:t>
            </a:r>
            <a:endParaRPr sz="23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2300" dirty="0">
                <a:latin typeface="Arial"/>
                <a:cs typeface="Arial"/>
              </a:rPr>
              <a:t>The null character is appended at the end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automatically.</a:t>
            </a:r>
            <a:endParaRPr sz="2300">
              <a:latin typeface="Arial"/>
              <a:cs typeface="Arial"/>
            </a:endParaRPr>
          </a:p>
          <a:p>
            <a:pPr marL="12700" algn="just">
              <a:lnSpc>
                <a:spcPts val="2625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strcpy(</a:t>
            </a:r>
            <a:r>
              <a:rPr sz="2300" spc="1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spc="1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goes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on</a:t>
            </a:r>
            <a:r>
              <a:rPr sz="2300" spc="1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copying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the</a:t>
            </a:r>
            <a:r>
              <a:rPr sz="2300" spc="1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characters</a:t>
            </a:r>
            <a:r>
              <a:rPr sz="2300" spc="1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in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source</a:t>
            </a:r>
            <a:r>
              <a:rPr sz="2300" spc="13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string</a:t>
            </a:r>
            <a:r>
              <a:rPr sz="2300" spc="1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into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  <a:p>
            <a:pPr marL="12700" algn="just">
              <a:lnSpc>
                <a:spcPts val="2625"/>
              </a:lnSpc>
            </a:pPr>
            <a:r>
              <a:rPr sz="2300" dirty="0">
                <a:latin typeface="Arial"/>
                <a:cs typeface="Arial"/>
              </a:rPr>
              <a:t>target string till it doesn't encounter the end of source string</a:t>
            </a:r>
            <a:r>
              <a:rPr sz="2300" spc="-2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(‘\0’).</a:t>
            </a:r>
            <a:endParaRPr sz="2300">
              <a:latin typeface="Arial"/>
              <a:cs typeface="Arial"/>
            </a:endParaRPr>
          </a:p>
          <a:p>
            <a:pPr marL="12700" marR="5080" algn="just">
              <a:lnSpc>
                <a:spcPts val="2480"/>
              </a:lnSpc>
              <a:spcBef>
                <a:spcPts val="590"/>
              </a:spcBef>
            </a:pPr>
            <a:r>
              <a:rPr sz="2300" spc="-5" dirty="0">
                <a:latin typeface="Arial"/>
                <a:cs typeface="Arial"/>
              </a:rPr>
              <a:t>If </a:t>
            </a:r>
            <a:r>
              <a:rPr sz="2300" dirty="0">
                <a:latin typeface="Arial"/>
                <a:cs typeface="Arial"/>
              </a:rPr>
              <a:t>source </a:t>
            </a:r>
            <a:r>
              <a:rPr sz="2300" spc="-5" dirty="0">
                <a:latin typeface="Arial"/>
                <a:cs typeface="Arial"/>
              </a:rPr>
              <a:t>string </a:t>
            </a:r>
            <a:r>
              <a:rPr sz="2300" dirty="0">
                <a:latin typeface="Arial"/>
                <a:cs typeface="Arial"/>
              </a:rPr>
              <a:t>is </a:t>
            </a:r>
            <a:r>
              <a:rPr sz="2300" spc="-5" dirty="0">
                <a:latin typeface="Arial"/>
                <a:cs typeface="Arial"/>
              </a:rPr>
              <a:t>longer than the destination </a:t>
            </a:r>
            <a:r>
              <a:rPr sz="2300" dirty="0">
                <a:latin typeface="Arial"/>
                <a:cs typeface="Arial"/>
              </a:rPr>
              <a:t>string, </a:t>
            </a:r>
            <a:r>
              <a:rPr sz="2300" spc="-5" dirty="0">
                <a:latin typeface="Arial"/>
                <a:cs typeface="Arial"/>
              </a:rPr>
              <a:t>the overflow  characters may occupy the memory space used </a:t>
            </a:r>
            <a:r>
              <a:rPr sz="2300" dirty="0">
                <a:latin typeface="Arial"/>
                <a:cs typeface="Arial"/>
              </a:rPr>
              <a:t>by </a:t>
            </a:r>
            <a:r>
              <a:rPr sz="2300" spc="-5" dirty="0">
                <a:latin typeface="Arial"/>
                <a:cs typeface="Arial"/>
              </a:rPr>
              <a:t>other  </a:t>
            </a:r>
            <a:r>
              <a:rPr sz="2300" dirty="0">
                <a:latin typeface="Arial"/>
                <a:cs typeface="Arial"/>
              </a:rPr>
              <a:t>variables.</a:t>
            </a:r>
            <a:endParaRPr sz="2300">
              <a:latin typeface="Arial"/>
              <a:cs typeface="Arial"/>
            </a:endParaRPr>
          </a:p>
          <a:p>
            <a:pPr marL="584200" marR="5927725" indent="-572135" algn="just">
              <a:lnSpc>
                <a:spcPts val="3040"/>
              </a:lnSpc>
              <a:spcBef>
                <a:spcPts val="120"/>
              </a:spcBef>
            </a:pPr>
            <a:r>
              <a:rPr sz="2300" spc="-5" dirty="0">
                <a:latin typeface="Arial"/>
                <a:cs typeface="Arial"/>
              </a:rPr>
              <a:t>to </a:t>
            </a:r>
            <a:r>
              <a:rPr sz="2300" b="1" i="1" dirty="0">
                <a:latin typeface="Arial"/>
                <a:cs typeface="Arial"/>
              </a:rPr>
              <a:t>copy </a:t>
            </a:r>
            <a:r>
              <a:rPr sz="2300" dirty="0">
                <a:latin typeface="Arial"/>
                <a:cs typeface="Arial"/>
              </a:rPr>
              <a:t>str2 </a:t>
            </a:r>
            <a:r>
              <a:rPr sz="2300" spc="-5" dirty="0">
                <a:latin typeface="Arial"/>
                <a:cs typeface="Arial"/>
              </a:rPr>
              <a:t>to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str1: 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23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str1[20];</a:t>
            </a:r>
            <a:endParaRPr sz="2300">
              <a:latin typeface="Arial"/>
              <a:cs typeface="Arial"/>
            </a:endParaRPr>
          </a:p>
          <a:p>
            <a:pPr marL="584200" algn="just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23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Arial"/>
                <a:cs typeface="Arial"/>
              </a:rPr>
              <a:t>str2[]=“coep”;</a:t>
            </a:r>
            <a:endParaRPr sz="2300">
              <a:latin typeface="Arial"/>
              <a:cs typeface="Arial"/>
            </a:endParaRPr>
          </a:p>
          <a:p>
            <a:pPr marL="651510" algn="just">
              <a:lnSpc>
                <a:spcPct val="100000"/>
              </a:lnSpc>
              <a:spcBef>
                <a:spcPts val="145"/>
              </a:spcBef>
            </a:pPr>
            <a:r>
              <a:rPr sz="2300" b="1" spc="-10" dirty="0">
                <a:solidFill>
                  <a:srgbClr val="FF3300"/>
                </a:solidFill>
                <a:latin typeface="Courier New"/>
                <a:cs typeface="Courier New"/>
              </a:rPr>
              <a:t>strcpy</a:t>
            </a:r>
            <a:r>
              <a:rPr sz="2300" b="1" spc="-10" dirty="0">
                <a:latin typeface="Courier New"/>
                <a:cs typeface="Courier New"/>
              </a:rPr>
              <a:t>(str1,</a:t>
            </a:r>
            <a:r>
              <a:rPr sz="2300" b="1" spc="-2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str2);</a:t>
            </a:r>
            <a:endParaRPr sz="23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275"/>
              </a:spcBef>
            </a:pPr>
            <a:r>
              <a:rPr sz="2300" b="1" spc="-10" dirty="0">
                <a:latin typeface="Courier New"/>
                <a:cs typeface="Courier New"/>
              </a:rPr>
              <a:t>str1 </a:t>
            </a:r>
            <a:r>
              <a:rPr sz="2300" b="1" dirty="0">
                <a:latin typeface="Courier New"/>
                <a:cs typeface="Courier New"/>
              </a:rPr>
              <a:t>= </a:t>
            </a:r>
            <a:r>
              <a:rPr sz="2300" b="1" spc="-5" dirty="0">
                <a:latin typeface="Courier New"/>
                <a:cs typeface="Courier New"/>
              </a:rPr>
              <a:t>str2; /* </a:t>
            </a:r>
            <a:r>
              <a:rPr sz="2300" b="1" spc="-10" dirty="0">
                <a:latin typeface="Courier New"/>
                <a:cs typeface="Courier New"/>
              </a:rPr>
              <a:t>Will </a:t>
            </a:r>
            <a:r>
              <a:rPr sz="2300" b="1" u="heavy" spc="-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Courier New"/>
                <a:cs typeface="Courier New"/>
              </a:rPr>
              <a:t>NOT</a:t>
            </a:r>
            <a:r>
              <a:rPr sz="2300" b="1" spc="-1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work!!</a:t>
            </a:r>
            <a:r>
              <a:rPr sz="2300" b="1" spc="-7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*/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2554858"/>
            <a:ext cx="262127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2940126"/>
            <a:ext cx="262127" cy="271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59" y="3641725"/>
            <a:ext cx="262127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59" y="4658614"/>
            <a:ext cx="262127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903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606" y="941577"/>
            <a:ext cx="5573395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90520" indent="17335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ncl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de&lt;stri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g.h&gt;  void main(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 source[ </a:t>
            </a:r>
            <a:r>
              <a:rPr sz="2400" dirty="0">
                <a:latin typeface="Arial"/>
                <a:cs typeface="Arial"/>
              </a:rPr>
              <a:t>] = </a:t>
            </a:r>
            <a:r>
              <a:rPr sz="2400" spc="-5" dirty="0">
                <a:latin typeface="Arial"/>
                <a:cs typeface="Arial"/>
              </a:rPr>
              <a:t>"Sayonara"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86055" marR="2078989" indent="57150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char </a:t>
            </a:r>
            <a:r>
              <a:rPr sz="2400" dirty="0">
                <a:latin typeface="Arial"/>
                <a:cs typeface="Arial"/>
              </a:rPr>
              <a:t>target[20] ;  strcpy ( target,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"\nsource string = </a:t>
            </a:r>
            <a:r>
              <a:rPr sz="2400" spc="-5" dirty="0">
                <a:latin typeface="Arial"/>
                <a:cs typeface="Arial"/>
              </a:rPr>
              <a:t>%s", source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"\ntarget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 %s", target 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757555" marR="1412240" indent="-57150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The output would </a:t>
            </a:r>
            <a:r>
              <a:rPr sz="2400" dirty="0">
                <a:latin typeface="Arial"/>
                <a:cs typeface="Arial"/>
              </a:rPr>
              <a:t>be...  </a:t>
            </a:r>
            <a:r>
              <a:rPr sz="2400" spc="-5" dirty="0">
                <a:latin typeface="Arial"/>
                <a:cs typeface="Arial"/>
              </a:rPr>
              <a:t>source string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Sayonara  </a:t>
            </a:r>
            <a:r>
              <a:rPr sz="2400" dirty="0">
                <a:latin typeface="Arial"/>
                <a:cs typeface="Arial"/>
              </a:rPr>
              <a:t>target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Sayonara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14298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7965" y="0"/>
            <a:ext cx="203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3366CC"/>
                </a:solidFill>
                <a:latin typeface="Courier New"/>
                <a:cs typeface="Courier New"/>
              </a:rPr>
              <a:t>strcat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025397"/>
            <a:ext cx="8274684" cy="43427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latin typeface="Arial"/>
                <a:cs typeface="Arial"/>
              </a:rPr>
              <a:t>This function concatenates the source string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 spc="-5" dirty="0">
                <a:latin typeface="Arial"/>
                <a:cs typeface="Arial"/>
              </a:rPr>
              <a:t>end </a:t>
            </a:r>
            <a:r>
              <a:rPr sz="2400" dirty="0">
                <a:latin typeface="Arial"/>
                <a:cs typeface="Arial"/>
              </a:rPr>
              <a:t>of the  target </a:t>
            </a:r>
            <a:r>
              <a:rPr sz="2400" spc="-5" dirty="0">
                <a:latin typeface="Arial"/>
                <a:cs typeface="Arial"/>
              </a:rPr>
              <a:t>string. (without space)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–</a:t>
            </a:r>
            <a:r>
              <a:rPr sz="2400" spc="-6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strcat(target,source);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b="1" i="1" dirty="0">
                <a:latin typeface="Arial"/>
                <a:cs typeface="Arial"/>
              </a:rPr>
              <a:t>add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concatenate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str2 to the </a:t>
            </a:r>
            <a:r>
              <a:rPr sz="2400" spc="-5" dirty="0">
                <a:latin typeface="Arial"/>
                <a:cs typeface="Arial"/>
              </a:rPr>
              <a:t>end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str1:</a:t>
            </a:r>
            <a:endParaRPr sz="24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85"/>
              </a:spcBef>
              <a:buChar char="–"/>
              <a:tabLst>
                <a:tab pos="4140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str1[]=”coep”;</a:t>
            </a:r>
            <a:endParaRPr sz="24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4140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str2[]=“pune”;</a:t>
            </a:r>
            <a:endParaRPr sz="24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135"/>
              </a:spcBef>
              <a:buFont typeface="Courier New"/>
              <a:buChar char="–"/>
              <a:tabLst>
                <a:tab pos="414020" algn="l"/>
              </a:tabLst>
            </a:pPr>
            <a:r>
              <a:rPr sz="2400" b="1" spc="-5" dirty="0">
                <a:solidFill>
                  <a:srgbClr val="FF3300"/>
                </a:solidFill>
                <a:latin typeface="Courier New"/>
                <a:cs typeface="Courier New"/>
              </a:rPr>
              <a:t>strcat</a:t>
            </a:r>
            <a:r>
              <a:rPr sz="2400" b="1" spc="-5" dirty="0">
                <a:latin typeface="Courier New"/>
                <a:cs typeface="Courier New"/>
              </a:rPr>
              <a:t>(str1,</a:t>
            </a:r>
            <a:r>
              <a:rPr sz="2400" b="1" spc="-10" dirty="0">
                <a:latin typeface="Courier New"/>
                <a:cs typeface="Courier New"/>
              </a:rPr>
              <a:t> str2);</a:t>
            </a:r>
            <a:endParaRPr sz="2400">
              <a:latin typeface="Courier New"/>
              <a:cs typeface="Courier New"/>
            </a:endParaRPr>
          </a:p>
          <a:p>
            <a:pPr marL="812800" lvl="1" indent="-229235">
              <a:lnSpc>
                <a:spcPct val="100000"/>
              </a:lnSpc>
              <a:spcBef>
                <a:spcPts val="445"/>
              </a:spcBef>
              <a:buChar char="•"/>
              <a:tabLst>
                <a:tab pos="813435" algn="l"/>
              </a:tabLst>
            </a:pPr>
            <a:r>
              <a:rPr sz="2400" dirty="0">
                <a:latin typeface="Arial"/>
                <a:cs typeface="Arial"/>
              </a:rPr>
              <a:t>returns the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of str1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str2 </a:t>
            </a:r>
            <a:r>
              <a:rPr sz="2400" spc="-5" dirty="0">
                <a:latin typeface="Arial"/>
                <a:cs typeface="Arial"/>
              </a:rPr>
              <a:t>added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Make sure </a:t>
            </a:r>
            <a:r>
              <a:rPr sz="2400" dirty="0">
                <a:latin typeface="Arial"/>
                <a:cs typeface="Arial"/>
              </a:rPr>
              <a:t>that str1 </a:t>
            </a:r>
            <a:r>
              <a:rPr sz="2400" spc="-5" dirty="0">
                <a:latin typeface="Arial"/>
                <a:cs typeface="Arial"/>
              </a:rPr>
              <a:t>has room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str2</a:t>
            </a:r>
            <a:endParaRPr sz="24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str1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becomes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“coeppune”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65087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903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606" y="941577"/>
            <a:ext cx="614489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47415" indent="173355">
              <a:lnSpc>
                <a:spcPct val="120000"/>
              </a:lnSpc>
              <a:spcBef>
                <a:spcPts val="100"/>
              </a:spcBef>
              <a:tabLst>
                <a:tab pos="2586990" algn="l"/>
              </a:tabLst>
            </a:pPr>
            <a:r>
              <a:rPr sz="2400" spc="-5" dirty="0">
                <a:latin typeface="Arial"/>
                <a:cs typeface="Arial"/>
              </a:rPr>
              <a:t>#include&lt;string.h&gt;  void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n(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	{</a:t>
            </a:r>
            <a:endParaRPr sz="2400">
              <a:latin typeface="Arial"/>
              <a:cs typeface="Arial"/>
            </a:endParaRPr>
          </a:p>
          <a:p>
            <a:pPr marL="757555" indent="8318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 source[ </a:t>
            </a:r>
            <a:r>
              <a:rPr sz="2400" dirty="0">
                <a:latin typeface="Arial"/>
                <a:cs typeface="Arial"/>
              </a:rPr>
              <a:t>] = </a:t>
            </a:r>
            <a:r>
              <a:rPr sz="2400" spc="-5" dirty="0">
                <a:latin typeface="Arial"/>
                <a:cs typeface="Arial"/>
              </a:rPr>
              <a:t>"Folks!"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757555" marR="198628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char </a:t>
            </a:r>
            <a:r>
              <a:rPr sz="2400" dirty="0">
                <a:latin typeface="Arial"/>
                <a:cs typeface="Arial"/>
              </a:rPr>
              <a:t>target[30] </a:t>
            </a:r>
            <a:r>
              <a:rPr sz="2400" spc="-5" dirty="0">
                <a:latin typeface="Arial"/>
                <a:cs typeface="Arial"/>
              </a:rPr>
              <a:t>= "Hello"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  strcat ( target,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75755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"\nsource </a:t>
            </a:r>
            <a:r>
              <a:rPr sz="2400" dirty="0">
                <a:latin typeface="Arial"/>
                <a:cs typeface="Arial"/>
              </a:rPr>
              <a:t>string = %s",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75755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"\ntarget string </a:t>
            </a:r>
            <a:r>
              <a:rPr sz="2400" dirty="0">
                <a:latin typeface="Arial"/>
                <a:cs typeface="Arial"/>
              </a:rPr>
              <a:t>= %s", target 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The output would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be...</a:t>
            </a:r>
            <a:endParaRPr sz="2400">
              <a:latin typeface="Arial"/>
              <a:cs typeface="Arial"/>
            </a:endParaRPr>
          </a:p>
          <a:p>
            <a:pPr marL="757555" marR="1918970" indent="8318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source string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Folks!  target string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HelloFolks!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12903"/>
            <a:ext cx="7126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Finding the Length of a</a:t>
            </a:r>
            <a:r>
              <a:rPr spc="-55" dirty="0">
                <a:solidFill>
                  <a:srgbClr val="3366CC"/>
                </a:solidFill>
              </a:rPr>
              <a:t> </a:t>
            </a:r>
            <a:r>
              <a:rPr spc="-5" dirty="0">
                <a:solidFill>
                  <a:srgbClr val="3366CC"/>
                </a:solidFill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037844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" y="854456"/>
            <a:ext cx="8493125" cy="504825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b="1" spc="-5" dirty="0">
                <a:solidFill>
                  <a:srgbClr val="FF3300"/>
                </a:solidFill>
                <a:latin typeface="Courier New"/>
                <a:cs typeface="Courier New"/>
              </a:rPr>
              <a:t>strlen</a:t>
            </a:r>
            <a:r>
              <a:rPr sz="2400" b="1" spc="-5" dirty="0">
                <a:latin typeface="Courier New"/>
                <a:cs typeface="Courier New"/>
              </a:rPr>
              <a:t>(string)</a:t>
            </a:r>
            <a:endParaRPr sz="2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745"/>
              </a:spcBef>
            </a:pPr>
            <a:r>
              <a:rPr sz="2400" dirty="0">
                <a:latin typeface="Arial"/>
                <a:cs typeface="Arial"/>
              </a:rPr>
              <a:t>– returns </a:t>
            </a:r>
            <a:r>
              <a:rPr sz="2400" spc="-5" dirty="0">
                <a:latin typeface="Arial"/>
                <a:cs typeface="Arial"/>
              </a:rPr>
              <a:t>length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tabLst>
                <a:tab pos="739775" algn="l"/>
                <a:tab pos="1958975" algn="l"/>
                <a:tab pos="3009265" algn="l"/>
                <a:tab pos="3585210" algn="l"/>
                <a:tab pos="4772660" algn="l"/>
                <a:tab pos="5176520" algn="l"/>
                <a:tab pos="6752590" algn="l"/>
                <a:tab pos="7921625" algn="l"/>
                <a:tab pos="831024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dirty="0">
                <a:latin typeface="Arial"/>
                <a:cs typeface="Arial"/>
              </a:rPr>
              <a:t>	counts	the	</a:t>
            </a:r>
            <a:r>
              <a:rPr sz="2400" spc="-5" dirty="0">
                <a:latin typeface="Arial"/>
                <a:cs typeface="Arial"/>
              </a:rPr>
              <a:t>numbe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char</a:t>
            </a:r>
            <a:r>
              <a:rPr sz="2400" dirty="0">
                <a:latin typeface="Arial"/>
                <a:cs typeface="Arial"/>
              </a:rPr>
              <a:t>acters	</a:t>
            </a:r>
            <a:r>
              <a:rPr sz="2400" spc="-5" dirty="0">
                <a:latin typeface="Arial"/>
                <a:cs typeface="Arial"/>
              </a:rPr>
              <a:t>present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  string.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</a:pP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spc="-5" dirty="0">
                <a:latin typeface="Courier New"/>
                <a:cs typeface="Courier New"/>
              </a:rPr>
              <a:t>strlen </a:t>
            </a:r>
            <a:r>
              <a:rPr sz="2400" spc="-5" dirty="0">
                <a:latin typeface="Arial"/>
                <a:cs typeface="Arial"/>
              </a:rPr>
              <a:t>is often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length of a string  (i.e.,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characters before the </a:t>
            </a:r>
            <a:r>
              <a:rPr sz="2400" spc="-5" dirty="0">
                <a:latin typeface="Arial"/>
                <a:cs typeface="Arial"/>
              </a:rPr>
              <a:t>null </a:t>
            </a:r>
            <a:r>
              <a:rPr sz="2400" dirty="0">
                <a:latin typeface="Arial"/>
                <a:cs typeface="Arial"/>
              </a:rPr>
              <a:t>character).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char dest[6]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“Hello”;</a:t>
            </a:r>
            <a:endParaRPr sz="2400">
              <a:latin typeface="Arial"/>
              <a:cs typeface="Arial"/>
            </a:endParaRPr>
          </a:p>
          <a:p>
            <a:pPr marL="127000" marR="6503670">
              <a:lnSpc>
                <a:spcPct val="17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i=strlen(dest);  i=5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339594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3460115"/>
            <a:ext cx="277368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10363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8217" y="78435"/>
            <a:ext cx="411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Declaring </a:t>
            </a:r>
            <a:r>
              <a:rPr sz="3600" spc="-5" dirty="0">
                <a:solidFill>
                  <a:srgbClr val="006FC0"/>
                </a:solidFill>
              </a:rPr>
              <a:t>2-D</a:t>
            </a:r>
            <a:r>
              <a:rPr sz="3600" spc="-7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Arrays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1640" y="1014729"/>
            <a:ext cx="860996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two-dimensional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which contains three rows and </a:t>
            </a:r>
            <a:r>
              <a:rPr sz="2400" dirty="0">
                <a:latin typeface="Arial"/>
                <a:cs typeface="Arial"/>
              </a:rPr>
              <a:t>four  </a:t>
            </a:r>
            <a:r>
              <a:rPr sz="2400" spc="-5" dirty="0">
                <a:latin typeface="Arial"/>
                <a:cs typeface="Arial"/>
              </a:rPr>
              <a:t>columns can be shown as follows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a[3][4];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1968957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5493715"/>
            <a:ext cx="277368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640" y="5404815"/>
            <a:ext cx="86112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Thus, every element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identified by an element  name of the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b="1" spc="-5" dirty="0">
                <a:latin typeface="Arial"/>
                <a:cs typeface="Arial"/>
              </a:rPr>
              <a:t>a[ </a:t>
            </a:r>
            <a:r>
              <a:rPr sz="2400" b="1" dirty="0">
                <a:latin typeface="Arial"/>
                <a:cs typeface="Arial"/>
              </a:rPr>
              <a:t>i ][ j </a:t>
            </a:r>
            <a:r>
              <a:rPr sz="2400" b="1" spc="-5" dirty="0"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, where 'a' is </a:t>
            </a:r>
            <a:r>
              <a:rPr sz="2400" dirty="0">
                <a:latin typeface="Arial"/>
                <a:cs typeface="Arial"/>
              </a:rPr>
              <a:t>the name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array,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'i'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'j'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subscripts/indices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uniquely identify  each element in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'a'.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395" y="2275332"/>
            <a:ext cx="7834883" cy="2892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903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941577"/>
            <a:ext cx="838835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78830">
              <a:lnSpc>
                <a:spcPct val="120000"/>
              </a:lnSpc>
              <a:spcBef>
                <a:spcPts val="100"/>
              </a:spcBef>
              <a:tabLst>
                <a:tab pos="741680" algn="l"/>
              </a:tabLst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ncl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de&lt;stri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g.h&gt;  void	main(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char arr[ ] = “COEP"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int len1, len2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len1 = </a:t>
            </a:r>
            <a:r>
              <a:rPr sz="2200" dirty="0">
                <a:latin typeface="Arial"/>
                <a:cs typeface="Arial"/>
              </a:rPr>
              <a:t>strlen </a:t>
            </a:r>
            <a:r>
              <a:rPr sz="2200" spc="-5" dirty="0">
                <a:latin typeface="Arial"/>
                <a:cs typeface="Arial"/>
              </a:rPr>
              <a:t>( arr )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len2 = strlen ( "Humpty Dumpty" )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printf ( </a:t>
            </a:r>
            <a:r>
              <a:rPr sz="2200" dirty="0">
                <a:latin typeface="Arial"/>
                <a:cs typeface="Arial"/>
              </a:rPr>
              <a:t>"\nstring </a:t>
            </a:r>
            <a:r>
              <a:rPr sz="2200" spc="-5" dirty="0">
                <a:latin typeface="Arial"/>
                <a:cs typeface="Arial"/>
              </a:rPr>
              <a:t>= %s length = %d", arr, len1 )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printf ( </a:t>
            </a:r>
            <a:r>
              <a:rPr sz="2200" dirty="0">
                <a:latin typeface="Arial"/>
                <a:cs typeface="Arial"/>
              </a:rPr>
              <a:t>"\nstring </a:t>
            </a:r>
            <a:r>
              <a:rPr sz="2200" spc="-5" dirty="0">
                <a:latin typeface="Arial"/>
                <a:cs typeface="Arial"/>
              </a:rPr>
              <a:t>= %s length = %d", "Humpty Dumpty", len2 )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463804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The output would </a:t>
            </a:r>
            <a:r>
              <a:rPr sz="2400" dirty="0">
                <a:latin typeface="Arial"/>
                <a:cs typeface="Arial"/>
              </a:rPr>
              <a:t>be... 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COEP length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Humpty Dumpty length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120" y="12903"/>
            <a:ext cx="5650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String Comparison</a:t>
            </a:r>
            <a:r>
              <a:rPr spc="-7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91439" y="1166113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" y="1004439"/>
            <a:ext cx="8613775" cy="58058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latin typeface="Arial"/>
                <a:cs typeface="Arial"/>
              </a:rPr>
              <a:t>strcmp(string1, </a:t>
            </a:r>
            <a:r>
              <a:rPr sz="2400" b="1" dirty="0">
                <a:latin typeface="Arial"/>
                <a:cs typeface="Arial"/>
              </a:rPr>
              <a:t>string2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01675" algn="l"/>
                <a:tab pos="2443480" algn="l"/>
                <a:tab pos="3760470" algn="l"/>
                <a:tab pos="4399280" algn="l"/>
                <a:tab pos="5461635" algn="l"/>
                <a:tab pos="5845810" algn="l"/>
                <a:tab pos="6688455" algn="l"/>
                <a:tab pos="717486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comparison	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tween	two	strings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	comp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each corresponding character in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strings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compared </a:t>
            </a:r>
            <a:r>
              <a:rPr sz="2400" dirty="0">
                <a:latin typeface="Arial"/>
                <a:cs typeface="Arial"/>
              </a:rPr>
              <a:t>character </a:t>
            </a:r>
            <a:r>
              <a:rPr sz="2400" spc="-5" dirty="0">
                <a:latin typeface="Arial"/>
                <a:cs typeface="Arial"/>
              </a:rPr>
              <a:t>by character until </a:t>
            </a:r>
            <a:r>
              <a:rPr sz="2400" dirty="0">
                <a:latin typeface="Arial"/>
                <a:cs typeface="Arial"/>
              </a:rPr>
              <a:t>there  </a:t>
            </a:r>
            <a:r>
              <a:rPr sz="2400" spc="-5" dirty="0">
                <a:latin typeface="Arial"/>
                <a:cs typeface="Arial"/>
              </a:rPr>
              <a:t>is a mismatch or </a:t>
            </a:r>
            <a:r>
              <a:rPr sz="2400" spc="-10" dirty="0">
                <a:latin typeface="Arial"/>
                <a:cs typeface="Arial"/>
              </a:rPr>
              <a:t>end </a:t>
            </a:r>
            <a:r>
              <a:rPr sz="2400" spc="-5" dirty="0">
                <a:latin typeface="Arial"/>
                <a:cs typeface="Arial"/>
              </a:rPr>
              <a:t>of one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strings is reached,  whichever occurs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two </a:t>
            </a:r>
            <a:r>
              <a:rPr sz="2400" spc="-5" dirty="0">
                <a:latin typeface="Arial"/>
                <a:cs typeface="Arial"/>
              </a:rPr>
              <a:t>strings are identical, </a:t>
            </a:r>
            <a:r>
              <a:rPr sz="2400" b="1" spc="-5" dirty="0">
                <a:latin typeface="Arial"/>
                <a:cs typeface="Arial"/>
              </a:rPr>
              <a:t>strcmp(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returns a value zero. </a:t>
            </a:r>
            <a:r>
              <a:rPr sz="2400" spc="-10" dirty="0">
                <a:latin typeface="Arial"/>
                <a:cs typeface="Arial"/>
              </a:rPr>
              <a:t>If  </a:t>
            </a:r>
            <a:r>
              <a:rPr sz="2400" dirty="0">
                <a:latin typeface="Arial"/>
                <a:cs typeface="Arial"/>
              </a:rPr>
              <a:t>they’re not, </a:t>
            </a:r>
            <a:r>
              <a:rPr sz="2400" spc="-5" dirty="0">
                <a:latin typeface="Arial"/>
                <a:cs typeface="Arial"/>
              </a:rPr>
              <a:t>it returns the numeric difference </a:t>
            </a:r>
            <a:r>
              <a:rPr sz="2400" dirty="0">
                <a:latin typeface="Arial"/>
                <a:cs typeface="Arial"/>
              </a:rPr>
              <a:t>between the </a:t>
            </a:r>
            <a:r>
              <a:rPr sz="2400" spc="-5" dirty="0">
                <a:latin typeface="Arial"/>
                <a:cs typeface="Arial"/>
              </a:rPr>
              <a:t>ASCII  values of </a:t>
            </a:r>
            <a:r>
              <a:rPr sz="2400" dirty="0">
                <a:latin typeface="Arial"/>
                <a:cs typeface="Arial"/>
              </a:rPr>
              <a:t>the first </a:t>
            </a:r>
            <a:r>
              <a:rPr sz="2400" spc="-5" dirty="0">
                <a:latin typeface="Arial"/>
                <a:cs typeface="Arial"/>
              </a:rPr>
              <a:t>non-matching pairs 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413384" indent="-287020" algn="just">
              <a:lnSpc>
                <a:spcPct val="100000"/>
              </a:lnSpc>
              <a:buChar char="–"/>
              <a:tabLst>
                <a:tab pos="414020" algn="l"/>
              </a:tabLst>
            </a:pPr>
            <a:r>
              <a:rPr sz="2400" spc="-5" dirty="0">
                <a:latin typeface="Arial"/>
                <a:cs typeface="Arial"/>
              </a:rPr>
              <a:t>“thr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ll”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“thr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w” since </a:t>
            </a:r>
            <a:r>
              <a:rPr sz="2400" spc="-10" dirty="0">
                <a:latin typeface="Arial"/>
                <a:cs typeface="Arial"/>
              </a:rPr>
              <a:t>‘i’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‘o’;</a:t>
            </a:r>
            <a:endParaRPr sz="2400">
              <a:latin typeface="Arial"/>
              <a:cs typeface="Arial"/>
            </a:endParaRPr>
          </a:p>
          <a:p>
            <a:pPr marL="413384" indent="-287020" algn="just">
              <a:lnSpc>
                <a:spcPct val="100000"/>
              </a:lnSpc>
              <a:spcBef>
                <a:spcPts val="575"/>
              </a:spcBef>
              <a:buChar char="–"/>
              <a:tabLst>
                <a:tab pos="414020" algn="l"/>
              </a:tabLst>
            </a:pPr>
            <a:r>
              <a:rPr sz="2400" spc="-5" dirty="0">
                <a:latin typeface="Arial"/>
                <a:cs typeface="Arial"/>
              </a:rPr>
              <a:t>“joy”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5" dirty="0">
                <a:latin typeface="Arial"/>
                <a:cs typeface="Arial"/>
              </a:rPr>
              <a:t> joyous“;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1604721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9" y="2848940"/>
            <a:ext cx="277368" cy="28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" y="4458970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885" y="83312"/>
            <a:ext cx="5648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66CC"/>
                </a:solidFill>
              </a:rPr>
              <a:t>String Comparison</a:t>
            </a:r>
            <a:r>
              <a:rPr spc="-8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(2/2)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512" y="1370012"/>
          <a:ext cx="8577580" cy="2433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Relationship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Returned</a:t>
                      </a:r>
                      <a:r>
                        <a:rPr sz="2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str1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str2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“Hello”&lt;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“Hi”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str1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str2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“Hi” =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“Hi”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str1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str2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“Hi” &gt;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“Hello”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540" y="4228617"/>
            <a:ext cx="8252459" cy="18307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1016635" indent="-354965">
              <a:lnSpc>
                <a:spcPct val="115799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e.g., we can check if two strings 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 str1[]=“coep”; char str2[]=“pune”; 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if(strcmp(str1, str2) !=</a:t>
            </a:r>
            <a:r>
              <a:rPr sz="2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printf(“The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two strings are</a:t>
            </a:r>
            <a:r>
              <a:rPr sz="24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different!”);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903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897127"/>
            <a:ext cx="5530850" cy="573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3021965" indent="-16954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ncl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de&lt;stri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g.h&gt;  void main(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 marR="130873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char string1[ </a:t>
            </a:r>
            <a:r>
              <a:rPr sz="2400" dirty="0">
                <a:latin typeface="Arial"/>
                <a:cs typeface="Arial"/>
              </a:rPr>
              <a:t>] = "Jerry" ;  </a:t>
            </a:r>
            <a:r>
              <a:rPr sz="2400" spc="-5" dirty="0">
                <a:latin typeface="Arial"/>
                <a:cs typeface="Arial"/>
              </a:rPr>
              <a:t>char string2[ </a:t>
            </a:r>
            <a:r>
              <a:rPr sz="2400" dirty="0">
                <a:latin typeface="Arial"/>
                <a:cs typeface="Arial"/>
              </a:rPr>
              <a:t>] = "Ferry"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int </a:t>
            </a:r>
            <a:r>
              <a:rPr sz="2400" dirty="0">
                <a:latin typeface="Arial"/>
                <a:cs typeface="Arial"/>
              </a:rPr>
              <a:t>i, j, k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7100" marR="64198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= strcmp ( string1, </a:t>
            </a:r>
            <a:r>
              <a:rPr sz="2400" spc="-5" dirty="0">
                <a:latin typeface="Arial"/>
                <a:cs typeface="Arial"/>
              </a:rPr>
              <a:t>"Jerry" </a:t>
            </a:r>
            <a:r>
              <a:rPr sz="2400" dirty="0">
                <a:latin typeface="Arial"/>
                <a:cs typeface="Arial"/>
              </a:rPr>
              <a:t>) ;   </a:t>
            </a:r>
            <a:r>
              <a:rPr sz="2400" spc="-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 strcmp </a:t>
            </a:r>
            <a:r>
              <a:rPr sz="2400" spc="-5" dirty="0">
                <a:latin typeface="Arial"/>
                <a:cs typeface="Arial"/>
              </a:rPr>
              <a:t>( string1, string2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7100" marR="508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k = strcmp ( string1, "Jerry </a:t>
            </a:r>
            <a:r>
              <a:rPr sz="2400" spc="-5" dirty="0">
                <a:latin typeface="Arial"/>
                <a:cs typeface="Arial"/>
              </a:rPr>
              <a:t>boy"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  </a:t>
            </a: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"\n%d %d </a:t>
            </a:r>
            <a:r>
              <a:rPr sz="2400" dirty="0">
                <a:latin typeface="Arial"/>
                <a:cs typeface="Arial"/>
              </a:rPr>
              <a:t>%d", </a:t>
            </a:r>
            <a:r>
              <a:rPr sz="2400" spc="-10" dirty="0">
                <a:latin typeface="Arial"/>
                <a:cs typeface="Arial"/>
              </a:rPr>
              <a:t>i, </a:t>
            </a:r>
            <a:r>
              <a:rPr sz="2400" dirty="0">
                <a:latin typeface="Arial"/>
                <a:cs typeface="Arial"/>
              </a:rPr>
              <a:t>j, k 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The output would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be...</a:t>
            </a:r>
            <a:endParaRPr sz="2400">
              <a:latin typeface="Arial"/>
              <a:cs typeface="Arial"/>
            </a:endParaRPr>
          </a:p>
          <a:p>
            <a:pPr marL="101028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0 4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-32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903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897127"/>
            <a:ext cx="5518785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973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#include &lt;stdio.h&gt;  #include &lt;string.h&gt;  int main</a:t>
            </a:r>
            <a:r>
              <a:rPr sz="2400" dirty="0">
                <a:latin typeface="Arial"/>
                <a:cs typeface="Arial"/>
              </a:rPr>
              <a:t> ()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 </a:t>
            </a:r>
            <a:r>
              <a:rPr sz="2400" dirty="0">
                <a:latin typeface="Arial"/>
                <a:cs typeface="Arial"/>
              </a:rPr>
              <a:t>str1[12] 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"Hello";</a:t>
            </a:r>
            <a:endParaRPr sz="2400">
              <a:latin typeface="Arial"/>
              <a:cs typeface="Arial"/>
            </a:endParaRPr>
          </a:p>
          <a:p>
            <a:pPr marL="265430" marR="2108200">
              <a:lnSpc>
                <a:spcPct val="12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char </a:t>
            </a:r>
            <a:r>
              <a:rPr sz="2400" dirty="0">
                <a:latin typeface="Arial"/>
                <a:cs typeface="Arial"/>
              </a:rPr>
              <a:t>str2[12] 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"World";  </a:t>
            </a:r>
            <a:r>
              <a:rPr sz="2400" spc="-5" dirty="0">
                <a:latin typeface="Arial"/>
                <a:cs typeface="Arial"/>
              </a:rPr>
              <a:t>char </a:t>
            </a:r>
            <a:r>
              <a:rPr sz="2400" dirty="0">
                <a:latin typeface="Arial"/>
                <a:cs typeface="Arial"/>
              </a:rPr>
              <a:t>str3[12];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int	len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265430" marR="226568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/* </a:t>
            </a:r>
            <a:r>
              <a:rPr sz="2400" spc="-5" dirty="0">
                <a:latin typeface="Arial"/>
                <a:cs typeface="Arial"/>
              </a:rPr>
              <a:t>copy </a:t>
            </a:r>
            <a:r>
              <a:rPr sz="2400" dirty="0">
                <a:latin typeface="Arial"/>
                <a:cs typeface="Arial"/>
              </a:rPr>
              <a:t>str1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str3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  strcpy(str3,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str1);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  <a:tabLst>
                <a:tab pos="3773804" algn="l"/>
              </a:tabLst>
            </a:pPr>
            <a:r>
              <a:rPr sz="2400" dirty="0">
                <a:latin typeface="Arial"/>
                <a:cs typeface="Arial"/>
              </a:rPr>
              <a:t>printf("strcpy( str3,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str1)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	%s\n", str3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903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897127"/>
            <a:ext cx="6122670" cy="573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6814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/* </a:t>
            </a:r>
            <a:r>
              <a:rPr sz="2400" spc="-5" dirty="0">
                <a:latin typeface="Arial"/>
                <a:cs typeface="Arial"/>
              </a:rPr>
              <a:t>concatenates </a:t>
            </a:r>
            <a:r>
              <a:rPr sz="2400" dirty="0">
                <a:latin typeface="Arial"/>
                <a:cs typeface="Arial"/>
              </a:rPr>
              <a:t>str1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str2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  strcat( str1,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str2);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  <a:tabLst>
                <a:tab pos="3703320" algn="l"/>
              </a:tabLst>
            </a:pPr>
            <a:r>
              <a:rPr sz="2400" dirty="0">
                <a:latin typeface="Arial"/>
                <a:cs typeface="Arial"/>
              </a:rPr>
              <a:t>printf("strcat(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str1,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str2):	%s\n", str1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265430" marR="5080">
              <a:lnSpc>
                <a:spcPct val="120100"/>
              </a:lnSpc>
            </a:pPr>
            <a:r>
              <a:rPr sz="2400" dirty="0">
                <a:latin typeface="Arial"/>
                <a:cs typeface="Arial"/>
              </a:rPr>
              <a:t>/* </a:t>
            </a:r>
            <a:r>
              <a:rPr sz="2400" spc="-5" dirty="0">
                <a:latin typeface="Arial"/>
                <a:cs typeface="Arial"/>
              </a:rPr>
              <a:t>total lenghth </a:t>
            </a:r>
            <a:r>
              <a:rPr sz="2400" dirty="0">
                <a:latin typeface="Arial"/>
                <a:cs typeface="Arial"/>
              </a:rPr>
              <a:t>of str1 after </a:t>
            </a:r>
            <a:r>
              <a:rPr sz="2400" spc="-5" dirty="0">
                <a:latin typeface="Arial"/>
                <a:cs typeface="Arial"/>
              </a:rPr>
              <a:t>concatenation </a:t>
            </a:r>
            <a:r>
              <a:rPr sz="2400" dirty="0">
                <a:latin typeface="Arial"/>
                <a:cs typeface="Arial"/>
              </a:rPr>
              <a:t>*/  </a:t>
            </a:r>
            <a:r>
              <a:rPr sz="2400" spc="-5" dirty="0">
                <a:latin typeface="Arial"/>
                <a:cs typeface="Arial"/>
              </a:rPr>
              <a:t>len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strlen(str1);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  <a:tabLst>
                <a:tab pos="2945765" algn="l"/>
              </a:tabLst>
            </a:pPr>
            <a:r>
              <a:rPr sz="2400" spc="-5" dirty="0">
                <a:latin typeface="Arial"/>
                <a:cs typeface="Arial"/>
              </a:rPr>
              <a:t>printf("strlen(str1)</a:t>
            </a:r>
            <a:r>
              <a:rPr sz="2400" dirty="0">
                <a:latin typeface="Arial"/>
                <a:cs typeface="Arial"/>
              </a:rPr>
              <a:t> :	%d\n", </a:t>
            </a:r>
            <a:r>
              <a:rPr sz="2400" spc="-5" dirty="0">
                <a:latin typeface="Arial"/>
                <a:cs typeface="Arial"/>
              </a:rPr>
              <a:t>len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 marR="2062480">
              <a:lnSpc>
                <a:spcPct val="120000"/>
              </a:lnSpc>
              <a:tabLst>
                <a:tab pos="1806575" algn="l"/>
                <a:tab pos="2563495" algn="l"/>
                <a:tab pos="2633980" algn="l"/>
              </a:tabLst>
            </a:pPr>
            <a:r>
              <a:rPr sz="2400" dirty="0">
                <a:latin typeface="Arial"/>
                <a:cs typeface="Arial"/>
              </a:rPr>
              <a:t>strcpy( str3,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str1)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		</a:t>
            </a:r>
            <a:r>
              <a:rPr sz="2400" spc="-5" dirty="0">
                <a:latin typeface="Arial"/>
                <a:cs typeface="Arial"/>
              </a:rPr>
              <a:t>Hello 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cat(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2):	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oWorld  strlen(str1)</a:t>
            </a:r>
            <a:r>
              <a:rPr sz="2400" dirty="0">
                <a:latin typeface="Arial"/>
                <a:cs typeface="Arial"/>
              </a:rPr>
              <a:t> :	</a:t>
            </a: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03"/>
            <a:ext cx="16725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Review</a:t>
            </a:r>
          </a:p>
        </p:txBody>
      </p:sp>
      <p:sp>
        <p:nvSpPr>
          <p:cNvPr id="3" name="object 3"/>
          <p:cNvSpPr/>
          <p:nvPr/>
        </p:nvSpPr>
        <p:spPr>
          <a:xfrm>
            <a:off x="375818" y="1001902"/>
            <a:ext cx="298703" cy="30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818" y="1398142"/>
            <a:ext cx="298703" cy="30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818" y="1794078"/>
            <a:ext cx="298703" cy="30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818" y="4172458"/>
            <a:ext cx="298703" cy="30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126" y="906907"/>
            <a:ext cx="8339455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Character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</a:t>
            </a:r>
            <a:endParaRPr sz="2600">
              <a:latin typeface="Arial"/>
              <a:cs typeface="Arial"/>
            </a:endParaRPr>
          </a:p>
          <a:p>
            <a:pPr marL="291465" marR="3576954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Declaration of Character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  Input</a:t>
            </a:r>
            <a:endParaRPr sz="2600">
              <a:latin typeface="Arial"/>
              <a:cs typeface="Arial"/>
            </a:endParaRPr>
          </a:p>
          <a:p>
            <a:pPr marL="1320165">
              <a:lnSpc>
                <a:spcPts val="2880"/>
              </a:lnSpc>
            </a:pPr>
            <a:r>
              <a:rPr sz="2600" b="1" spc="-5" dirty="0">
                <a:solidFill>
                  <a:srgbClr val="296FFF"/>
                </a:solidFill>
                <a:latin typeface="Courier New"/>
                <a:cs typeface="Courier New"/>
              </a:rPr>
              <a:t>for(i=0;i&lt;4;i++)</a:t>
            </a:r>
            <a:endParaRPr sz="2600">
              <a:latin typeface="Courier New"/>
              <a:cs typeface="Courier New"/>
            </a:endParaRPr>
          </a:p>
          <a:p>
            <a:pPr marL="1320165" marR="664845" indent="624840">
              <a:lnSpc>
                <a:spcPct val="100000"/>
              </a:lnSpc>
            </a:pPr>
            <a:r>
              <a:rPr sz="2600" b="1" spc="-5" dirty="0">
                <a:solidFill>
                  <a:srgbClr val="296FFF"/>
                </a:solidFill>
                <a:latin typeface="Courier New"/>
                <a:cs typeface="Courier New"/>
              </a:rPr>
              <a:t>scanf("%c“,&amp;name[i])</a:t>
            </a:r>
            <a:r>
              <a:rPr sz="2600" b="1" spc="-5" dirty="0">
                <a:latin typeface="Courier New"/>
                <a:cs typeface="Courier New"/>
              </a:rPr>
              <a:t>;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scanf(“%s”,name); not read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space</a:t>
            </a:r>
            <a:endParaRPr sz="2600">
              <a:latin typeface="Courier New"/>
              <a:cs typeface="Courier New"/>
            </a:endParaRPr>
          </a:p>
          <a:p>
            <a:pPr marL="1320165">
              <a:lnSpc>
                <a:spcPct val="100000"/>
              </a:lnSpc>
              <a:spcBef>
                <a:spcPts val="240"/>
              </a:spcBef>
            </a:pP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gets(name); read the</a:t>
            </a:r>
            <a:r>
              <a:rPr sz="2600"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space</a:t>
            </a:r>
            <a:endParaRPr sz="2600">
              <a:latin typeface="Arial"/>
              <a:cs typeface="Arial"/>
            </a:endParaRPr>
          </a:p>
          <a:p>
            <a:pPr marL="1320165">
              <a:lnSpc>
                <a:spcPct val="100000"/>
              </a:lnSpc>
              <a:tabLst>
                <a:tab pos="5256530" algn="l"/>
              </a:tabLst>
            </a:pPr>
            <a:r>
              <a:rPr sz="2600" b="1" spc="-5" dirty="0">
                <a:solidFill>
                  <a:srgbClr val="6F2F9F"/>
                </a:solidFill>
                <a:latin typeface="Arial"/>
                <a:cs typeface="Arial"/>
              </a:rPr>
              <a:t>scanf(“</a:t>
            </a: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%[^\n]</a:t>
            </a:r>
            <a:r>
              <a:rPr sz="2600" b="1" spc="-5" dirty="0">
                <a:solidFill>
                  <a:srgbClr val="6F2F9F"/>
                </a:solidFill>
                <a:latin typeface="Arial"/>
                <a:cs typeface="Arial"/>
              </a:rPr>
              <a:t>s”,</a:t>
            </a:r>
            <a:r>
              <a:rPr sz="2600" b="1" spc="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6F2F9F"/>
                </a:solidFill>
                <a:latin typeface="Arial"/>
                <a:cs typeface="Arial"/>
              </a:rPr>
              <a:t>name);	</a:t>
            </a:r>
            <a:r>
              <a:rPr sz="2600" b="1" spc="-5" dirty="0">
                <a:solidFill>
                  <a:srgbClr val="6F2F9F"/>
                </a:solidFill>
                <a:latin typeface="Arial"/>
                <a:cs typeface="Arial"/>
              </a:rPr>
              <a:t>read </a:t>
            </a:r>
            <a:r>
              <a:rPr sz="2600" b="1" dirty="0">
                <a:solidFill>
                  <a:srgbClr val="6F2F9F"/>
                </a:solidFill>
                <a:latin typeface="Arial"/>
                <a:cs typeface="Arial"/>
              </a:rPr>
              <a:t>the space</a:t>
            </a:r>
            <a:r>
              <a:rPr sz="2600" b="1" spc="-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Arial"/>
                <a:cs typeface="Arial"/>
              </a:rPr>
              <a:t>also</a:t>
            </a:r>
            <a:endParaRPr sz="26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 marL="865505">
              <a:lnSpc>
                <a:spcPts val="3000"/>
              </a:lnSpc>
            </a:pPr>
            <a:r>
              <a:rPr sz="2600" b="1" spc="-5" dirty="0">
                <a:solidFill>
                  <a:srgbClr val="00AF50"/>
                </a:solidFill>
                <a:latin typeface="Arial"/>
                <a:cs typeface="Arial"/>
              </a:rPr>
              <a:t>printf(“%s”,name);</a:t>
            </a:r>
            <a:endParaRPr sz="2600">
              <a:latin typeface="Arial"/>
              <a:cs typeface="Arial"/>
            </a:endParaRPr>
          </a:p>
          <a:p>
            <a:pPr marL="1320165">
              <a:lnSpc>
                <a:spcPts val="3000"/>
              </a:lnSpc>
            </a:pPr>
            <a:r>
              <a:rPr sz="2600" b="1" spc="-5" dirty="0">
                <a:solidFill>
                  <a:srgbClr val="296FFF"/>
                </a:solidFill>
                <a:latin typeface="Courier New"/>
                <a:cs typeface="Courier New"/>
              </a:rPr>
              <a:t>for(i=0;i&lt;4;i++)</a:t>
            </a:r>
            <a:endParaRPr sz="2600">
              <a:latin typeface="Courier New"/>
              <a:cs typeface="Courier New"/>
            </a:endParaRPr>
          </a:p>
          <a:p>
            <a:pPr marR="472440" algn="ctr">
              <a:lnSpc>
                <a:spcPct val="100000"/>
              </a:lnSpc>
            </a:pPr>
            <a:r>
              <a:rPr sz="2600" b="1" spc="-5" dirty="0">
                <a:solidFill>
                  <a:srgbClr val="296FFF"/>
                </a:solidFill>
                <a:latin typeface="Courier New"/>
                <a:cs typeface="Courier New"/>
              </a:rPr>
              <a:t>print("%c",name[i])</a:t>
            </a:r>
            <a:r>
              <a:rPr sz="2600" b="1" spc="-5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R="386080" algn="ctr">
              <a:lnSpc>
                <a:spcPct val="100000"/>
              </a:lnSpc>
              <a:spcBef>
                <a:spcPts val="240"/>
              </a:spcBef>
            </a:pPr>
            <a:r>
              <a:rPr sz="2600" dirty="0">
                <a:latin typeface="Arial"/>
                <a:cs typeface="Arial"/>
              </a:rPr>
              <a:t>–String Library functions (strcpy, strcat, strlen,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strcmp)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667" y="941577"/>
            <a:ext cx="586740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void main(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char </a:t>
            </a:r>
            <a:r>
              <a:rPr sz="2400" spc="-5" dirty="0">
                <a:latin typeface="Arial"/>
                <a:cs typeface="Arial"/>
              </a:rPr>
              <a:t>name[ </a:t>
            </a:r>
            <a:r>
              <a:rPr sz="2400" dirty="0">
                <a:latin typeface="Arial"/>
                <a:cs typeface="Arial"/>
              </a:rPr>
              <a:t>] = </a:t>
            </a:r>
            <a:r>
              <a:rPr sz="2400" spc="-5" dirty="0">
                <a:latin typeface="Arial"/>
                <a:cs typeface="Arial"/>
              </a:rPr>
              <a:t>“College"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int </a:t>
            </a:r>
            <a:r>
              <a:rPr sz="2400" dirty="0">
                <a:latin typeface="Arial"/>
                <a:cs typeface="Arial"/>
              </a:rPr>
              <a:t>i = 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,n;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//n=strlen(name);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4103370" algn="l"/>
                <a:tab pos="4373245" algn="l"/>
              </a:tabLst>
            </a:pPr>
            <a:r>
              <a:rPr sz="2400" spc="-5" dirty="0">
                <a:latin typeface="Arial"/>
                <a:cs typeface="Arial"/>
              </a:rPr>
              <a:t>while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name[i] </a:t>
            </a:r>
            <a:r>
              <a:rPr sz="2400" dirty="0">
                <a:latin typeface="Arial"/>
                <a:cs typeface="Arial"/>
              </a:rPr>
              <a:t>!=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`\0’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	{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//while(i&lt;n)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841500" marR="90741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"%c", name[i]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  </a:t>
            </a:r>
            <a:r>
              <a:rPr sz="2400" spc="-5" dirty="0">
                <a:latin typeface="Arial"/>
                <a:cs typeface="Arial"/>
              </a:rPr>
              <a:t>i++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014" y="12903"/>
            <a:ext cx="7760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what is the o/p of following</a:t>
            </a:r>
            <a:r>
              <a:rPr spc="-8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code?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987679"/>
            <a:ext cx="613346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void main(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 name[25]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printf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"Enter your full name </a:t>
            </a:r>
            <a:r>
              <a:rPr sz="2400" dirty="0">
                <a:latin typeface="Arial"/>
                <a:cs typeface="Arial"/>
              </a:rPr>
              <a:t>" 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6465" marR="508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gets ( name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;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//scanf(“%[^\n]s”,name);  </a:t>
            </a:r>
            <a:r>
              <a:rPr sz="2400" spc="-5" dirty="0">
                <a:latin typeface="Arial"/>
                <a:cs typeface="Arial"/>
              </a:rPr>
              <a:t>printf( "Hello!"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printf(“%s”,name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014" y="12903"/>
            <a:ext cx="7760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what is the o/p of following</a:t>
            </a:r>
            <a:r>
              <a:rPr spc="-8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code?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8" y="12903"/>
            <a:ext cx="6237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What does this program</a:t>
            </a:r>
            <a:r>
              <a:rPr spc="-105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7011"/>
            <a:ext cx="607695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4346575" indent="-27368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void </a:t>
            </a:r>
            <a:r>
              <a:rPr sz="2200" spc="-5" dirty="0">
                <a:latin typeface="Comic Sans MS"/>
                <a:cs typeface="Comic Sans MS"/>
              </a:rPr>
              <a:t>main() {  char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s[20];  int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i,j,k,m;</a:t>
            </a:r>
            <a:endParaRPr sz="22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printf(“Enter 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sentence”);</a:t>
            </a:r>
            <a:endParaRPr sz="22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gets(s);</a:t>
            </a:r>
            <a:endParaRPr sz="2200">
              <a:latin typeface="Comic Sans MS"/>
              <a:cs typeface="Comic Sans MS"/>
            </a:endParaRPr>
          </a:p>
          <a:p>
            <a:pPr marL="285750" marR="5080">
              <a:lnSpc>
                <a:spcPct val="100000"/>
              </a:lnSpc>
            </a:pPr>
            <a:r>
              <a:rPr sz="2200" spc="-10" dirty="0">
                <a:latin typeface="Comic Sans MS"/>
                <a:cs typeface="Comic Sans MS"/>
              </a:rPr>
              <a:t>printf(“Enter </a:t>
            </a:r>
            <a:r>
              <a:rPr sz="2200" spc="-5" dirty="0">
                <a:latin typeface="Comic Sans MS"/>
                <a:cs typeface="Comic Sans MS"/>
              </a:rPr>
              <a:t>position and no of charactor”);  scanf(“%d%d”,&amp;i,&amp;j);</a:t>
            </a:r>
            <a:endParaRPr sz="22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  <a:tabLst>
                <a:tab pos="3670300" algn="l"/>
              </a:tabLst>
            </a:pPr>
            <a:r>
              <a:rPr sz="2200" spc="-5" dirty="0">
                <a:latin typeface="Comic Sans MS"/>
                <a:cs typeface="Comic Sans MS"/>
              </a:rPr>
              <a:t>for(k=0;s[k]!='\0';k++)	{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3670300" algn="l"/>
              </a:tabLst>
            </a:pPr>
            <a:r>
              <a:rPr sz="2200" spc="-10" dirty="0">
                <a:latin typeface="Comic Sans MS"/>
                <a:cs typeface="Comic Sans MS"/>
              </a:rPr>
              <a:t>if(k==i-1)	</a:t>
            </a:r>
            <a:r>
              <a:rPr sz="2200" spc="-5" dirty="0">
                <a:latin typeface="Comic Sans MS"/>
                <a:cs typeface="Comic Sans MS"/>
              </a:rPr>
              <a:t>{</a:t>
            </a:r>
            <a:endParaRPr sz="2200">
              <a:latin typeface="Comic Sans MS"/>
              <a:cs typeface="Comic Sans MS"/>
            </a:endParaRPr>
          </a:p>
          <a:p>
            <a:pPr marL="1841500" marR="1549400">
              <a:lnSpc>
                <a:spcPct val="100000"/>
              </a:lnSpc>
            </a:pPr>
            <a:r>
              <a:rPr sz="2200" spc="-10" dirty="0">
                <a:latin typeface="Comic Sans MS"/>
                <a:cs typeface="Comic Sans MS"/>
              </a:rPr>
              <a:t>for(m=k;m&lt;i+j-1;m++)  </a:t>
            </a:r>
            <a:r>
              <a:rPr sz="2200" spc="-5" dirty="0">
                <a:latin typeface="Comic Sans MS"/>
                <a:cs typeface="Comic Sans MS"/>
              </a:rPr>
              <a:t>printf("%c",s[m]);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}</a:t>
            </a:r>
            <a:endParaRPr sz="22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}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}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73531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738" y="46431"/>
            <a:ext cx="760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</a:rPr>
              <a:t>Initializing </a:t>
            </a:r>
            <a:r>
              <a:rPr sz="4000" spc="-5" dirty="0">
                <a:solidFill>
                  <a:srgbClr val="FF0000"/>
                </a:solidFill>
              </a:rPr>
              <a:t>Elements </a:t>
            </a:r>
            <a:r>
              <a:rPr sz="4000" dirty="0">
                <a:solidFill>
                  <a:srgbClr val="FF0000"/>
                </a:solidFill>
              </a:rPr>
              <a:t>of </a:t>
            </a:r>
            <a:r>
              <a:rPr sz="4000" spc="-5" dirty="0">
                <a:solidFill>
                  <a:srgbClr val="FF0000"/>
                </a:solidFill>
              </a:rPr>
              <a:t>a </a:t>
            </a:r>
            <a:r>
              <a:rPr sz="4000" spc="5" dirty="0">
                <a:solidFill>
                  <a:srgbClr val="FF0000"/>
                </a:solidFill>
              </a:rPr>
              <a:t>2-D</a:t>
            </a:r>
            <a:r>
              <a:rPr sz="4000" spc="-6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Array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1640" y="984630"/>
            <a:ext cx="86125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Similar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to that for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1-D array, but use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two</a:t>
            </a:r>
            <a:r>
              <a:rPr sz="2400" spc="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indices/subscripts.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latin typeface="Arial"/>
                <a:cs typeface="Arial"/>
              </a:rPr>
              <a:t>First indicates row, second indicates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column.</a:t>
            </a:r>
            <a:endParaRPr sz="2400">
              <a:latin typeface="Arial"/>
              <a:cs typeface="Arial"/>
            </a:endParaRPr>
          </a:p>
          <a:p>
            <a:pPr marL="281940" indent="-269875">
              <a:lnSpc>
                <a:spcPct val="100000"/>
              </a:lnSpc>
              <a:buChar char="–"/>
              <a:tabLst>
                <a:tab pos="282575" algn="l"/>
              </a:tabLst>
            </a:pP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indices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constant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greater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than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expressions which evaluate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" y="2935808"/>
            <a:ext cx="411480" cy="4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640" y="2808808"/>
            <a:ext cx="480060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6CC"/>
                </a:solidFill>
                <a:latin typeface="Arial"/>
                <a:cs typeface="Arial"/>
              </a:rPr>
              <a:t>Examples:</a:t>
            </a:r>
            <a:endParaRPr sz="36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x[7][3] </a:t>
            </a:r>
            <a:r>
              <a:rPr sz="3600" dirty="0">
                <a:latin typeface="Arial"/>
                <a:cs typeface="Arial"/>
              </a:rPr>
              <a:t>= 0;</a:t>
            </a:r>
            <a:endParaRPr sz="3600">
              <a:latin typeface="Arial"/>
              <a:cs typeface="Arial"/>
            </a:endParaRPr>
          </a:p>
          <a:p>
            <a:pPr marL="584200" marR="508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c[i][k] = a[i][j] </a:t>
            </a:r>
            <a:r>
              <a:rPr sz="3600" spc="-5" dirty="0">
                <a:latin typeface="Arial"/>
                <a:cs typeface="Arial"/>
              </a:rPr>
              <a:t>*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b[j][k];  a </a:t>
            </a:r>
            <a:r>
              <a:rPr sz="3600" dirty="0">
                <a:latin typeface="Arial"/>
                <a:cs typeface="Arial"/>
              </a:rPr>
              <a:t>= sqrt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(a[j*3][k]);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997711"/>
            <a:ext cx="66027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4743450" indent="-2736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void main() </a:t>
            </a:r>
            <a:r>
              <a:rPr sz="2400" dirty="0">
                <a:latin typeface="Comic Sans MS"/>
                <a:cs typeface="Comic Sans MS"/>
              </a:rPr>
              <a:t>{  char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s[20];  int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i,j,k;</a:t>
            </a:r>
            <a:endParaRPr sz="24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printf(“Enter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sentence”);</a:t>
            </a:r>
            <a:endParaRPr sz="24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gets(s);</a:t>
            </a:r>
            <a:endParaRPr sz="2400">
              <a:latin typeface="Comic Sans MS"/>
              <a:cs typeface="Comic Sans MS"/>
            </a:endParaRPr>
          </a:p>
          <a:p>
            <a:pPr marL="285750" marR="508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printf(“Enter position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5" dirty="0">
                <a:latin typeface="Comic Sans MS"/>
                <a:cs typeface="Comic Sans MS"/>
              </a:rPr>
              <a:t>no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charactor”);  scanf(“%d%d”,&amp;i,&amp;j);</a:t>
            </a:r>
            <a:endParaRPr sz="24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k=i;</a:t>
            </a:r>
            <a:endParaRPr sz="2400">
              <a:latin typeface="Comic Sans MS"/>
              <a:cs typeface="Comic Sans MS"/>
            </a:endParaRPr>
          </a:p>
          <a:p>
            <a:pPr marL="927100" marR="2945130" indent="-641985">
              <a:lnSpc>
                <a:spcPct val="100000"/>
              </a:lnSpc>
              <a:spcBef>
                <a:spcPts val="5"/>
              </a:spcBef>
              <a:tabLst>
                <a:tab pos="2755900" algn="l"/>
              </a:tabLst>
            </a:pPr>
            <a:r>
              <a:rPr sz="2400" spc="-5" dirty="0">
                <a:latin typeface="Comic Sans MS"/>
                <a:cs typeface="Comic Sans MS"/>
              </a:rPr>
              <a:t>while(k&lt;j+i)	</a:t>
            </a:r>
            <a:r>
              <a:rPr sz="2400" dirty="0">
                <a:latin typeface="Comic Sans MS"/>
                <a:cs typeface="Comic Sans MS"/>
              </a:rPr>
              <a:t>{  printf</a:t>
            </a:r>
            <a:r>
              <a:rPr sz="2400" spc="-5" dirty="0">
                <a:latin typeface="Comic Sans MS"/>
                <a:cs typeface="Comic Sans MS"/>
              </a:rPr>
              <a:t>("</a:t>
            </a:r>
            <a:r>
              <a:rPr sz="2400" dirty="0">
                <a:latin typeface="Comic Sans MS"/>
                <a:cs typeface="Comic Sans MS"/>
              </a:rPr>
              <a:t>%c",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[k-1]);  k++;</a:t>
            </a:r>
            <a:endParaRPr sz="24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}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It 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made our code simpler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45" y="12903"/>
            <a:ext cx="8787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66CC"/>
                </a:solidFill>
              </a:rPr>
              <a:t>Same program with little</a:t>
            </a:r>
            <a:r>
              <a:rPr spc="-70" dirty="0">
                <a:solidFill>
                  <a:srgbClr val="3366CC"/>
                </a:solidFill>
              </a:rPr>
              <a:t> </a:t>
            </a:r>
            <a:r>
              <a:rPr dirty="0">
                <a:solidFill>
                  <a:srgbClr val="3366CC"/>
                </a:solidFill>
              </a:rPr>
              <a:t>modification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Initialization</a:t>
            </a:r>
            <a:r>
              <a:rPr dirty="0">
                <a:solidFill>
                  <a:srgbClr val="3366CC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489" y="1321053"/>
            <a:ext cx="7827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 stud[2][4] </a:t>
            </a:r>
            <a:r>
              <a:rPr sz="2400" dirty="0">
                <a:latin typeface="Arial"/>
                <a:cs typeface="Arial"/>
              </a:rPr>
              <a:t>= { </a:t>
            </a:r>
            <a:r>
              <a:rPr sz="2400" spc="-5" dirty="0">
                <a:latin typeface="Arial"/>
                <a:cs typeface="Arial"/>
              </a:rPr>
              <a:t>1234, 56, 1212, 33, 1434, 80, 1312, 78 </a:t>
            </a:r>
            <a:r>
              <a:rPr sz="2400" dirty="0">
                <a:latin typeface="Arial"/>
                <a:cs typeface="Arial"/>
              </a:rPr>
              <a:t>}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All values are assigned sequentially and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row-wise.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73531"/>
            <a:ext cx="2773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738" y="46431"/>
            <a:ext cx="760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</a:rPr>
              <a:t>Initializing </a:t>
            </a:r>
            <a:r>
              <a:rPr sz="4000" spc="-5" dirty="0">
                <a:solidFill>
                  <a:srgbClr val="FF0000"/>
                </a:solidFill>
              </a:rPr>
              <a:t>Elements </a:t>
            </a:r>
            <a:r>
              <a:rPr sz="4000" dirty="0">
                <a:solidFill>
                  <a:srgbClr val="FF0000"/>
                </a:solidFill>
              </a:rPr>
              <a:t>of </a:t>
            </a:r>
            <a:r>
              <a:rPr sz="4000" spc="-5" dirty="0">
                <a:solidFill>
                  <a:srgbClr val="FF0000"/>
                </a:solidFill>
              </a:rPr>
              <a:t>a </a:t>
            </a:r>
            <a:r>
              <a:rPr sz="4000" spc="5" dirty="0">
                <a:solidFill>
                  <a:srgbClr val="FF0000"/>
                </a:solidFill>
              </a:rPr>
              <a:t>2-D</a:t>
            </a:r>
            <a:r>
              <a:rPr sz="4000" spc="-6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Array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1640" y="984630"/>
            <a:ext cx="86112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56510" algn="l"/>
                <a:tab pos="3673475" algn="l"/>
                <a:tab pos="4519930" algn="l"/>
                <a:tab pos="5127625" algn="l"/>
                <a:tab pos="6650355" algn="l"/>
                <a:tab pos="7242175" algn="l"/>
              </a:tabLst>
            </a:pPr>
            <a:r>
              <a:rPr sz="2400" spc="-5" dirty="0">
                <a:latin typeface="Arial"/>
                <a:cs typeface="Arial"/>
              </a:rPr>
              <a:t>Multidim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5" dirty="0">
                <a:latin typeface="Arial"/>
                <a:cs typeface="Arial"/>
              </a:rPr>
              <a:t>sion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arrays</a:t>
            </a:r>
            <a:r>
              <a:rPr sz="2400" dirty="0">
                <a:latin typeface="Arial"/>
                <a:cs typeface="Arial"/>
              </a:rPr>
              <a:t>	may	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itia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iz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specifying  bracketed values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 stud[4][2]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4136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1234, 56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},</a:t>
            </a:r>
            <a:endParaRPr sz="2400">
              <a:latin typeface="Arial"/>
              <a:cs typeface="Arial"/>
            </a:endParaRPr>
          </a:p>
          <a:p>
            <a:pPr marL="24136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1212, 33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},</a:t>
            </a:r>
            <a:endParaRPr sz="2400">
              <a:latin typeface="Arial"/>
              <a:cs typeface="Arial"/>
            </a:endParaRPr>
          </a:p>
          <a:p>
            <a:pPr marL="24136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1434, 80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},</a:t>
            </a:r>
            <a:endParaRPr sz="2400">
              <a:latin typeface="Arial"/>
              <a:cs typeface="Arial"/>
            </a:endParaRPr>
          </a:p>
          <a:p>
            <a:pPr marL="24136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{ </a:t>
            </a:r>
            <a:r>
              <a:rPr sz="2400" spc="-5" dirty="0">
                <a:latin typeface="Arial"/>
                <a:cs typeface="Arial"/>
              </a:rPr>
              <a:t>1312, 78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21094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458" y="142443"/>
            <a:ext cx="75190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</a:rPr>
              <a:t>Initializing and </a:t>
            </a:r>
            <a:r>
              <a:rPr sz="2800" spc="-5" dirty="0">
                <a:solidFill>
                  <a:srgbClr val="FF0000"/>
                </a:solidFill>
              </a:rPr>
              <a:t>Accessing Elements of a </a:t>
            </a:r>
            <a:r>
              <a:rPr sz="2800" spc="10" dirty="0">
                <a:solidFill>
                  <a:srgbClr val="FF0000"/>
                </a:solidFill>
              </a:rPr>
              <a:t>2-D</a:t>
            </a:r>
            <a:r>
              <a:rPr sz="2800" spc="-7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Array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205353"/>
            <a:ext cx="3343275" cy="27139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Carlito"/>
                <a:cs typeface="Carlito"/>
              </a:rPr>
              <a:t>int main()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19367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int </a:t>
            </a:r>
            <a:r>
              <a:rPr sz="2100" spc="-5" dirty="0">
                <a:latin typeface="Carlito"/>
                <a:cs typeface="Carlito"/>
              </a:rPr>
              <a:t>i,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j;</a:t>
            </a:r>
            <a:endParaRPr sz="2100">
              <a:latin typeface="Carlito"/>
              <a:cs typeface="Carlito"/>
            </a:endParaRPr>
          </a:p>
          <a:p>
            <a:pPr marL="19367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int a[3][2] = { 1, 4, 5, 2, 6, 5</a:t>
            </a:r>
            <a:r>
              <a:rPr sz="2100" spc="-1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};</a:t>
            </a:r>
            <a:endParaRPr sz="2100">
              <a:latin typeface="Carlito"/>
              <a:cs typeface="Carlito"/>
            </a:endParaRPr>
          </a:p>
          <a:p>
            <a:pPr marL="253365" marR="631825" indent="-241300">
              <a:lnSpc>
                <a:spcPct val="120000"/>
              </a:lnSpc>
            </a:pPr>
            <a:r>
              <a:rPr sz="2100" spc="-5" dirty="0">
                <a:solidFill>
                  <a:srgbClr val="21458A"/>
                </a:solidFill>
                <a:latin typeface="Carlito"/>
                <a:cs typeface="Carlito"/>
              </a:rPr>
              <a:t>/* or </a:t>
            </a:r>
            <a:r>
              <a:rPr sz="2100" dirty="0">
                <a:solidFill>
                  <a:srgbClr val="21458A"/>
                </a:solidFill>
                <a:latin typeface="Carlito"/>
                <a:cs typeface="Carlito"/>
              </a:rPr>
              <a:t>you can </a:t>
            </a:r>
            <a:r>
              <a:rPr sz="2100" spc="-5" dirty="0">
                <a:solidFill>
                  <a:srgbClr val="21458A"/>
                </a:solidFill>
                <a:latin typeface="Carlito"/>
                <a:cs typeface="Carlito"/>
              </a:rPr>
              <a:t>initialize </a:t>
            </a:r>
            <a:r>
              <a:rPr sz="2100" dirty="0">
                <a:solidFill>
                  <a:srgbClr val="21458A"/>
                </a:solidFill>
                <a:latin typeface="Carlito"/>
                <a:cs typeface="Carlito"/>
              </a:rPr>
              <a:t>as  int a[3][2] = { { 1, 4</a:t>
            </a:r>
            <a:r>
              <a:rPr sz="2100" spc="-80" dirty="0">
                <a:solidFill>
                  <a:srgbClr val="21458A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21458A"/>
                </a:solidFill>
                <a:latin typeface="Carlito"/>
                <a:cs typeface="Carlito"/>
              </a:rPr>
              <a:t>},</a:t>
            </a:r>
            <a:endParaRPr sz="2100">
              <a:latin typeface="Carlito"/>
              <a:cs typeface="Carlito"/>
            </a:endParaRPr>
          </a:p>
          <a:p>
            <a:pPr marL="1701164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21458A"/>
                </a:solidFill>
                <a:latin typeface="Carlito"/>
                <a:cs typeface="Carlito"/>
              </a:rPr>
              <a:t>{ 5, 2</a:t>
            </a:r>
            <a:r>
              <a:rPr sz="2100" spc="-35" dirty="0">
                <a:solidFill>
                  <a:srgbClr val="21458A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21458A"/>
                </a:solidFill>
                <a:latin typeface="Carlito"/>
                <a:cs typeface="Carlito"/>
              </a:rPr>
              <a:t>},</a:t>
            </a:r>
            <a:endParaRPr sz="2100">
              <a:latin typeface="Carlito"/>
              <a:cs typeface="Carlito"/>
            </a:endParaRPr>
          </a:p>
          <a:p>
            <a:pPr marL="1701164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21458A"/>
                </a:solidFill>
                <a:latin typeface="Carlito"/>
                <a:cs typeface="Carlito"/>
              </a:rPr>
              <a:t>{ 6, 5 </a:t>
            </a:r>
            <a:r>
              <a:rPr sz="2100" spc="-5" dirty="0">
                <a:solidFill>
                  <a:srgbClr val="21458A"/>
                </a:solidFill>
                <a:latin typeface="Carlito"/>
                <a:cs typeface="Carlito"/>
              </a:rPr>
              <a:t>}};</a:t>
            </a:r>
            <a:r>
              <a:rPr sz="2100" spc="-45" dirty="0">
                <a:solidFill>
                  <a:srgbClr val="21458A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21458A"/>
                </a:solidFill>
                <a:latin typeface="Carlito"/>
                <a:cs typeface="Carlito"/>
              </a:rPr>
              <a:t>*/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84935"/>
            <a:ext cx="541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020" algn="l"/>
              </a:tabLst>
            </a:pPr>
            <a:r>
              <a:rPr sz="2100" spc="-5" dirty="0">
                <a:latin typeface="Carlito"/>
                <a:cs typeface="Carlito"/>
              </a:rPr>
              <a:t>#include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&lt;stdio.h&gt;	</a:t>
            </a:r>
            <a:r>
              <a:rPr sz="2100" b="1" spc="-5" dirty="0">
                <a:latin typeface="Carlito"/>
                <a:cs typeface="Carlito"/>
              </a:rPr>
              <a:t>Output</a:t>
            </a:r>
            <a:r>
              <a:rPr sz="2100" b="1" spc="-75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: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095" y="3957954"/>
            <a:ext cx="23215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4405" algn="l"/>
              </a:tabLst>
            </a:pPr>
            <a:r>
              <a:rPr sz="2100" spc="-5" dirty="0">
                <a:latin typeface="Carlito"/>
                <a:cs typeface="Carlito"/>
              </a:rPr>
              <a:t>f</a:t>
            </a:r>
            <a:r>
              <a:rPr sz="2100" spc="-10" dirty="0">
                <a:latin typeface="Carlito"/>
                <a:cs typeface="Carlito"/>
              </a:rPr>
              <a:t>o</a:t>
            </a:r>
            <a:r>
              <a:rPr sz="2100" dirty="0">
                <a:latin typeface="Carlito"/>
                <a:cs typeface="Carlito"/>
              </a:rPr>
              <a:t>r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(</a:t>
            </a:r>
            <a:r>
              <a:rPr sz="2100" dirty="0">
                <a:latin typeface="Carlito"/>
                <a:cs typeface="Carlito"/>
              </a:rPr>
              <a:t>i =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10" dirty="0">
                <a:latin typeface="Carlito"/>
                <a:cs typeface="Carlito"/>
              </a:rPr>
              <a:t>0</a:t>
            </a:r>
            <a:r>
              <a:rPr sz="2100" dirty="0">
                <a:latin typeface="Carlito"/>
                <a:cs typeface="Carlito"/>
              </a:rPr>
              <a:t>;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 &lt;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3;</a:t>
            </a:r>
            <a:r>
              <a:rPr sz="2100" spc="-5" dirty="0">
                <a:latin typeface="Carlito"/>
                <a:cs typeface="Carlito"/>
              </a:rPr>
              <a:t> i++</a:t>
            </a:r>
            <a:r>
              <a:rPr sz="2100" dirty="0">
                <a:latin typeface="Carlito"/>
                <a:cs typeface="Carlito"/>
              </a:rPr>
              <a:t>)	{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927" y="4277423"/>
            <a:ext cx="2356485" cy="117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 marR="5080" indent="-60960">
              <a:lnSpc>
                <a:spcPct val="120000"/>
              </a:lnSpc>
              <a:spcBef>
                <a:spcPts val="105"/>
              </a:spcBef>
            </a:pPr>
            <a:r>
              <a:rPr sz="2100" spc="-5" dirty="0">
                <a:latin typeface="Carlito"/>
                <a:cs typeface="Carlito"/>
              </a:rPr>
              <a:t>for (j </a:t>
            </a:r>
            <a:r>
              <a:rPr sz="2100" dirty="0">
                <a:latin typeface="Carlito"/>
                <a:cs typeface="Carlito"/>
              </a:rPr>
              <a:t>= 0; j &lt; 2; </a:t>
            </a:r>
            <a:r>
              <a:rPr sz="2100" spc="-5" dirty="0">
                <a:latin typeface="Carlito"/>
                <a:cs typeface="Carlito"/>
              </a:rPr>
              <a:t>j++)  printf("%d </a:t>
            </a:r>
            <a:r>
              <a:rPr sz="2100" dirty="0">
                <a:latin typeface="Carlito"/>
                <a:cs typeface="Carlito"/>
              </a:rPr>
              <a:t>", </a:t>
            </a:r>
            <a:r>
              <a:rPr sz="2100" spc="-5" dirty="0">
                <a:latin typeface="Carlito"/>
                <a:cs typeface="Carlito"/>
              </a:rPr>
              <a:t>a[i][j]);  printf("\n");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095" y="5430113"/>
            <a:ext cx="981710" cy="794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100" dirty="0"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return</a:t>
            </a:r>
            <a:r>
              <a:rPr sz="2100" spc="-8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0;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262827"/>
            <a:ext cx="109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4695" y="1205353"/>
            <a:ext cx="35687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Carlito"/>
                <a:cs typeface="Carlito"/>
              </a:rPr>
              <a:t>1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4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5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2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arlito"/>
                <a:cs typeface="Carlito"/>
              </a:rPr>
              <a:t>6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5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4695" y="3119145"/>
            <a:ext cx="298069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latin typeface="Carlito"/>
                <a:cs typeface="Carlito"/>
              </a:rPr>
              <a:t>Note-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855595" algn="l"/>
              </a:tabLst>
            </a:pPr>
            <a:r>
              <a:rPr sz="2800" spc="-10" dirty="0">
                <a:latin typeface="Carlito"/>
                <a:cs typeface="Carlito"/>
              </a:rPr>
              <a:t>for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=0;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&lt;row,</a:t>
            </a:r>
            <a:r>
              <a:rPr sz="2800" spc="-10" dirty="0">
                <a:latin typeface="Carlito"/>
                <a:cs typeface="Carlito"/>
              </a:rPr>
              <a:t>i++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104" y="4142701"/>
            <a:ext cx="305054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20100"/>
              </a:lnSpc>
              <a:spcBef>
                <a:spcPts val="100"/>
              </a:spcBef>
              <a:tabLst>
                <a:tab pos="2803525" algn="l"/>
              </a:tabLst>
            </a:pPr>
            <a:r>
              <a:rPr sz="2800" spc="-5" dirty="0">
                <a:latin typeface="Carlito"/>
                <a:cs typeface="Carlito"/>
              </a:rPr>
              <a:t>for(j=0;j&lt;col,j++)	{  </a:t>
            </a:r>
            <a:r>
              <a:rPr sz="2800" spc="-10" dirty="0">
                <a:latin typeface="Carlito"/>
                <a:cs typeface="Carlito"/>
              </a:rPr>
              <a:t>pr</a:t>
            </a:r>
            <a:r>
              <a:rPr sz="2800" spc="-2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ntf("</a:t>
            </a:r>
            <a:r>
              <a:rPr sz="2800" dirty="0">
                <a:latin typeface="Carlito"/>
                <a:cs typeface="Carlito"/>
              </a:rPr>
              <a:t>%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15" dirty="0">
                <a:latin typeface="Carlito"/>
                <a:cs typeface="Carlito"/>
              </a:rPr>
              <a:t>"</a:t>
            </a:r>
            <a:r>
              <a:rPr sz="2800" spc="-5" dirty="0">
                <a:latin typeface="Carlito"/>
                <a:cs typeface="Carlito"/>
              </a:rPr>
              <a:t>,a</a:t>
            </a:r>
            <a:r>
              <a:rPr sz="2800" spc="-15" dirty="0">
                <a:latin typeface="Carlito"/>
                <a:cs typeface="Carlito"/>
              </a:rPr>
              <a:t>[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][</a:t>
            </a:r>
            <a:r>
              <a:rPr sz="2800" spc="5" dirty="0">
                <a:latin typeface="Carlito"/>
                <a:cs typeface="Carlito"/>
              </a:rPr>
              <a:t>j</a:t>
            </a:r>
            <a:r>
              <a:rPr sz="2800" spc="-5" dirty="0">
                <a:latin typeface="Carlito"/>
                <a:cs typeface="Carlito"/>
              </a:rPr>
              <a:t>]);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2648" y="5253634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0333" y="5766003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5129</Words>
  <Application>Microsoft Office PowerPoint</Application>
  <PresentationFormat>On-screen Show (4:3)</PresentationFormat>
  <Paragraphs>583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Carlito</vt:lpstr>
      <vt:lpstr>Comic Sans MS</vt:lpstr>
      <vt:lpstr>Courier New</vt:lpstr>
      <vt:lpstr>Times New Roman</vt:lpstr>
      <vt:lpstr>Wingdings</vt:lpstr>
      <vt:lpstr>Office Theme</vt:lpstr>
      <vt:lpstr>Arrays and  Strings(cont.)</vt:lpstr>
      <vt:lpstr>Pictorial representation</vt:lpstr>
      <vt:lpstr>Two Dimensional Arrays</vt:lpstr>
      <vt:lpstr>Declaring 2-D Arrays</vt:lpstr>
      <vt:lpstr>Declaring 2-D Arrays</vt:lpstr>
      <vt:lpstr>Initializing Elements of a 2-D Array</vt:lpstr>
      <vt:lpstr>Initialization:</vt:lpstr>
      <vt:lpstr>Initializing Elements of a 2-D Array</vt:lpstr>
      <vt:lpstr>Initializing and Accessing Elements of a 2-D Array</vt:lpstr>
      <vt:lpstr>Initializing Elements of a 2-D Array</vt:lpstr>
      <vt:lpstr>Accessing Elements of a 2-D Array</vt:lpstr>
      <vt:lpstr>Accessing Elements of a 2-D Array</vt:lpstr>
      <vt:lpstr>How is a 2-D array is stored in memory?</vt:lpstr>
      <vt:lpstr>How to read the elements of a 2-D array?</vt:lpstr>
      <vt:lpstr>How to print the elements of a 2-D array?</vt:lpstr>
      <vt:lpstr>PowerPoint Presentation</vt:lpstr>
      <vt:lpstr>PowerPoint Presentation</vt:lpstr>
      <vt:lpstr>Example: Matrix Addition</vt:lpstr>
      <vt:lpstr>Example: Matrix Addition</vt:lpstr>
      <vt:lpstr>Example: Matrix Addition</vt:lpstr>
      <vt:lpstr>Example: Matrix Addition</vt:lpstr>
      <vt:lpstr>Example: Matrix Multiplication</vt:lpstr>
      <vt:lpstr>Matrix Multiplication (Cond..)</vt:lpstr>
      <vt:lpstr>Matrix Multiplication (Cond..)</vt:lpstr>
      <vt:lpstr>Matrix Multiplication (Cond..)</vt:lpstr>
      <vt:lpstr>Multi –dimensional Array</vt:lpstr>
      <vt:lpstr>String (Character Array)</vt:lpstr>
      <vt:lpstr>String Declaration in C</vt:lpstr>
      <vt:lpstr>String Initialization in C</vt:lpstr>
      <vt:lpstr>String</vt:lpstr>
      <vt:lpstr>Few Points on Strings</vt:lpstr>
      <vt:lpstr>Few Points on Strings</vt:lpstr>
      <vt:lpstr>PowerPoint Presentation</vt:lpstr>
      <vt:lpstr>Display a String</vt:lpstr>
      <vt:lpstr>Display a String</vt:lpstr>
      <vt:lpstr>Input strings</vt:lpstr>
      <vt:lpstr>Input strings</vt:lpstr>
      <vt:lpstr>Inputting strings</vt:lpstr>
      <vt:lpstr>Execution of scanf ("%s", dept);</vt:lpstr>
      <vt:lpstr>strings using gets() and puts()</vt:lpstr>
      <vt:lpstr>strings using gets() and puts()</vt:lpstr>
      <vt:lpstr>String Handling Standard Library Function</vt:lpstr>
      <vt:lpstr>Some String Functions from string.h</vt:lpstr>
      <vt:lpstr>Some String Functions from string.h</vt:lpstr>
      <vt:lpstr>strcpy</vt:lpstr>
      <vt:lpstr>Example</vt:lpstr>
      <vt:lpstr>strcat</vt:lpstr>
      <vt:lpstr>Example</vt:lpstr>
      <vt:lpstr>Finding the Length of a String</vt:lpstr>
      <vt:lpstr>Example</vt:lpstr>
      <vt:lpstr>String Comparison (1/2)</vt:lpstr>
      <vt:lpstr>String Comparison (2/2)</vt:lpstr>
      <vt:lpstr>Example</vt:lpstr>
      <vt:lpstr>Example</vt:lpstr>
      <vt:lpstr>Example</vt:lpstr>
      <vt:lpstr>Review</vt:lpstr>
      <vt:lpstr>what is the o/p of following code?</vt:lpstr>
      <vt:lpstr>what is the o/p of following code?</vt:lpstr>
      <vt:lpstr>What does this program do</vt:lpstr>
      <vt:lpstr>Same program with little modification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 Strings(cont.)</dc:title>
  <cp:lastModifiedBy>Ram Deshmukh</cp:lastModifiedBy>
  <cp:revision>1</cp:revision>
  <dcterms:created xsi:type="dcterms:W3CDTF">2021-11-08T07:52:18Z</dcterms:created>
  <dcterms:modified xsi:type="dcterms:W3CDTF">2021-11-22T10:36:03Z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2021-11-08T00:00:00Z</vt:filetime>
  </property>
</Properties>
</file>