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9" r:id="rId3"/>
    <p:sldId id="347" r:id="rId4"/>
    <p:sldId id="386" r:id="rId5"/>
    <p:sldId id="348" r:id="rId6"/>
    <p:sldId id="349" r:id="rId7"/>
    <p:sldId id="350" r:id="rId8"/>
    <p:sldId id="365" r:id="rId9"/>
    <p:sldId id="366" r:id="rId10"/>
    <p:sldId id="401" r:id="rId11"/>
    <p:sldId id="269" r:id="rId12"/>
    <p:sldId id="388" r:id="rId13"/>
    <p:sldId id="402" r:id="rId14"/>
    <p:sldId id="403" r:id="rId15"/>
    <p:sldId id="266" r:id="rId16"/>
    <p:sldId id="405" r:id="rId17"/>
    <p:sldId id="367" r:id="rId18"/>
    <p:sldId id="368" r:id="rId19"/>
    <p:sldId id="371" r:id="rId20"/>
    <p:sldId id="372" r:id="rId21"/>
    <p:sldId id="262" r:id="rId22"/>
    <p:sldId id="378" r:id="rId23"/>
    <p:sldId id="377" r:id="rId24"/>
    <p:sldId id="379" r:id="rId25"/>
    <p:sldId id="263" r:id="rId26"/>
    <p:sldId id="404" r:id="rId27"/>
    <p:sldId id="380" r:id="rId28"/>
    <p:sldId id="395" r:id="rId29"/>
    <p:sldId id="381" r:id="rId30"/>
    <p:sldId id="383" r:id="rId31"/>
    <p:sldId id="384" r:id="rId32"/>
    <p:sldId id="268" r:id="rId33"/>
    <p:sldId id="261" r:id="rId34"/>
    <p:sldId id="270" r:id="rId35"/>
    <p:sldId id="257" r:id="rId36"/>
    <p:sldId id="273" r:id="rId37"/>
    <p:sldId id="406" r:id="rId38"/>
    <p:sldId id="27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CD4C7-34F1-46ED-8CC2-E22B4E5D59B1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C3D28-1A47-4418-9D91-E0FD75CF6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89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443F1051-E61F-4F11-A83A-94CF07DA0EB0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3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BD5E9013-BE3E-4F0B-95C3-7A628F656767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18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</a:lstStyle>
          <a:p>
            <a:fld id="{D394A4FC-5FE1-469A-8D28-7D48DE34A6F9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92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91FA3E88-B373-45D7-9BB8-7153A9484C37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22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5D42D968-E8C7-4F61-9984-C7846C4CDA04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23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5EBE6FFD-310B-4983-ABC6-A97C3C203D7E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24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337B4888-5BC5-41FF-B391-FF36198D5DA6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27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337B4888-5BC5-41FF-B391-FF36198D5DA6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28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4F2D8031-0854-4ACE-A55C-670A867C0BB4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29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213E3704-5CB9-4A84-96BE-0D5DCB9B3715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30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6BBF1623-8D72-402F-BEA9-2AA4E202475B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31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9571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1095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443F1051-E61F-4F11-A83A-94CF07DA0EB0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4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8C8EB90C-4400-4FE4-B8BE-6D14477C0598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5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1E95D4A8-FE9B-4BAE-BB44-7050FD7B65EC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6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989EAE61-9A75-4AA4-A225-4DB97F94F639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7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37B9F65E-11D8-40A7-819F-9750DFAA71D6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8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pPr fontAlgn="t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D785C7AC-D369-4B05-AE35-ADA49C973E30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9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D785C7AC-D369-4B05-AE35-ADA49C973E30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10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D785C7AC-D369-4B05-AE35-ADA49C973E30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12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B1F9-F058-493B-9F10-AE6C22F85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58FBF-26D0-446E-A6BA-E71DA3975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59153-C49D-4BE7-A4C9-1AA86459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055-CA07-4B8D-8C60-52563D3D538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20BE4-760B-4FD8-9AF7-FBDF3314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9BF45-E291-4114-92D1-D516B8C1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188B-8E03-484B-BA88-C81EF9AC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43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1FA3-3B6B-46E4-AEB2-3B9E9E44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1D5A5-6CA0-4AFA-BBA4-8BF6D1B1A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E665-AC9B-4172-A628-D830E3A9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055-CA07-4B8D-8C60-52563D3D538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19C60-0D59-4300-9308-542AA708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A0C29-F845-4CA8-ACAA-3129DBFB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188B-8E03-484B-BA88-C81EF9AC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61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FB68E-E145-4283-A629-E2565C8F8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15633-CAEF-46B7-87A7-A0CF0B2E7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B4094-DD0C-4137-AFA3-F05A922A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055-CA07-4B8D-8C60-52563D3D538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9847E-6F42-47FE-9ACC-7A062930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54494-3AAF-46B3-BAF8-E9EEE182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188B-8E03-484B-BA88-C81EF9AC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29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B98E-AD76-4353-AA90-229944F7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637EC-33F4-4EE2-8178-88D4B891E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84A80-1022-4F00-8AEE-7F20070D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055-CA07-4B8D-8C60-52563D3D538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B810-01A3-4286-B52F-0F89B427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3C380-05D1-46AA-B07A-E979B537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188B-8E03-484B-BA88-C81EF9AC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51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8A00-BCD6-4717-BCBA-3E4177F7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87F76-00CA-404E-A4B5-6F6B9AE93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65E23-CFC7-4998-891A-62193AD2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055-CA07-4B8D-8C60-52563D3D538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C80C8-D27C-4D79-ABDF-C95944CC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620AE-9623-435B-912E-3EFC9126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188B-8E03-484B-BA88-C81EF9AC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35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B42A-378C-4F9B-8777-583350D2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83379-10BE-4B32-8B0E-EF639927E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281C2-E142-4C80-BAC0-488B8A9EC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4E632-8AB9-4CDE-86DB-6705D6C5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055-CA07-4B8D-8C60-52563D3D538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4F586-256C-415C-BC42-D5E8160C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D9E13-090C-4889-ABDA-0C29600B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188B-8E03-484B-BA88-C81EF9AC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95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9757-EA23-40DD-8893-4518F44E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AC22-A843-48D1-A431-C6F94E374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19569-583C-4798-98C7-8EF160093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AAE43-668E-4663-96D0-EC1CAFB1C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2A439-AD9A-41E8-BE15-6BB737D79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5BE56-0755-4060-BD18-8956D645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055-CA07-4B8D-8C60-52563D3D538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BFDAC-3BDE-4DC1-B8AB-170938B3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4B7C9-C3E1-473B-A130-389E366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188B-8E03-484B-BA88-C81EF9AC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70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C2AE-1770-49AA-A8B0-D2A4F2AE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9DF36-6976-4009-A245-40F9B37D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055-CA07-4B8D-8C60-52563D3D538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35022-9721-4E48-A493-B0FB6CA5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A143E-CBB1-4C2E-AD07-AEF7B531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188B-8E03-484B-BA88-C81EF9AC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42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DA1C2-F7FB-4478-B985-A34C1A23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055-CA07-4B8D-8C60-52563D3D538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80B52-B0ED-46CD-9226-1DF2E803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F570D-4A8C-459D-85B8-E7D7B443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188B-8E03-484B-BA88-C81EF9AC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1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F2AD-21A0-437B-9CED-2124D1FFF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44258-328C-4EF6-AD0D-439C00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D662C-F2DE-466D-8ECA-ADDD8022C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E2032-7679-4100-979F-BF8EBB60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055-CA07-4B8D-8C60-52563D3D538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571BE-76F0-4205-8C80-4C708E59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BC401-73C6-439C-8FA1-6F541975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188B-8E03-484B-BA88-C81EF9AC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5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4937-C379-49B8-866E-610AD3D2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CA974-FCE7-4DC5-9770-F18DB4689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8CA6C-28DE-44F6-974E-44ADA05BB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7077C-AE2E-4B76-929B-469EC9DF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055-CA07-4B8D-8C60-52563D3D538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3DAA3-7E89-49EC-95BC-EF877020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DDE2E-4C2F-4E4E-85D1-A117CD2E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188B-8E03-484B-BA88-C81EF9AC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06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0FF63-377A-4655-B0F0-65BEFC39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BD816-7CCA-4983-A8FF-F6A9E3428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9AAB0-4F05-4E0B-A253-F2357BC2C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50055-CA07-4B8D-8C60-52563D3D538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87164-880F-49A2-9D6B-BCB8FAD5B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6DD6A-DE8D-402C-9EE8-46778EFB3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0188B-8E03-484B-BA88-C81EF9AC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65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D174-002A-4708-B3FF-D65245707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Looping statements in C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do while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568960" y="1004888"/>
            <a:ext cx="11399520" cy="585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just" fontAlgn="t"/>
            <a:r>
              <a:rPr lang="en-US" sz="2400" dirty="0">
                <a:solidFill>
                  <a:srgbClr val="000000"/>
                </a:solidFill>
                <a:latin typeface="Arial"/>
              </a:rPr>
              <a:t>1 . </a:t>
            </a:r>
            <a:r>
              <a:rPr lang="en-US" sz="2400" dirty="0">
                <a:solidFill>
                  <a:srgbClr val="00B0F0"/>
                </a:solidFill>
                <a:latin typeface="Arial"/>
              </a:rPr>
              <a:t>The </a:t>
            </a:r>
            <a:r>
              <a:rPr lang="en-US" sz="2400" dirty="0" err="1">
                <a:solidFill>
                  <a:srgbClr val="00B0F0"/>
                </a:solidFill>
                <a:latin typeface="Arial"/>
              </a:rPr>
              <a:t>init</a:t>
            </a:r>
            <a:r>
              <a:rPr lang="en-US" sz="2400" dirty="0">
                <a:solidFill>
                  <a:srgbClr val="00B0F0"/>
                </a:solidFill>
                <a:latin typeface="Arial"/>
              </a:rPr>
              <a:t> step is executed first, and only once.</a:t>
            </a:r>
          </a:p>
          <a:p>
            <a:pPr algn="just" fontAlgn="t"/>
            <a:r>
              <a:rPr lang="en-US" sz="2400" dirty="0">
                <a:solidFill>
                  <a:srgbClr val="000000"/>
                </a:solidFill>
                <a:latin typeface="Arial"/>
              </a:rPr>
              <a:t>	This step allows you to declare and initialize any loop control variables. </a:t>
            </a:r>
          </a:p>
          <a:p>
            <a:pPr algn="just" fontAlgn="t"/>
            <a:r>
              <a:rPr lang="en-US" sz="2400" dirty="0">
                <a:solidFill>
                  <a:srgbClr val="000000"/>
                </a:solidFill>
                <a:latin typeface="Arial"/>
              </a:rPr>
              <a:t>    </a:t>
            </a:r>
          </a:p>
          <a:p>
            <a:pPr algn="just" fontAlgn="t"/>
            <a:r>
              <a:rPr lang="en-US" sz="2400" dirty="0">
                <a:solidFill>
                  <a:srgbClr val="000000"/>
                </a:solidFill>
                <a:latin typeface="Arial"/>
              </a:rPr>
              <a:t>2. Next, the </a:t>
            </a:r>
            <a:r>
              <a:rPr lang="en-US" sz="2400" dirty="0">
                <a:solidFill>
                  <a:srgbClr val="00B0F0"/>
                </a:solidFill>
                <a:latin typeface="Arial"/>
              </a:rPr>
              <a:t>condition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is evaluated. </a:t>
            </a:r>
          </a:p>
          <a:p>
            <a:pPr algn="just" fontAlgn="t"/>
            <a:r>
              <a:rPr lang="en-US" sz="2400" dirty="0">
                <a:solidFill>
                  <a:srgbClr val="000000"/>
                </a:solidFill>
                <a:latin typeface="Arial"/>
              </a:rPr>
              <a:t>			If it </a:t>
            </a:r>
            <a:r>
              <a:rPr lang="en-US" sz="2400" dirty="0">
                <a:solidFill>
                  <a:srgbClr val="00B050"/>
                </a:solidFill>
                <a:latin typeface="Arial"/>
              </a:rPr>
              <a:t>is true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, the body of the loop is executed.</a:t>
            </a:r>
          </a:p>
          <a:p>
            <a:pPr algn="just" fontAlgn="t"/>
            <a:r>
              <a:rPr lang="en-US" sz="2400" dirty="0">
                <a:solidFill>
                  <a:srgbClr val="000000"/>
                </a:solidFill>
                <a:latin typeface="Arial"/>
              </a:rPr>
              <a:t>			If it </a:t>
            </a:r>
            <a:r>
              <a:rPr lang="en-US" sz="2400" dirty="0">
                <a:solidFill>
                  <a:srgbClr val="FF0000"/>
                </a:solidFill>
                <a:latin typeface="Arial"/>
              </a:rPr>
              <a:t>is false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, the body of the loop does not execute and the flow of control 		jumps to the next statement just after the 'for' loop.</a:t>
            </a:r>
          </a:p>
          <a:p>
            <a:pPr algn="just" fontAlgn="t"/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just" fontAlgn="t"/>
            <a:r>
              <a:rPr lang="en-US" sz="2400" dirty="0">
                <a:solidFill>
                  <a:srgbClr val="000000"/>
                </a:solidFill>
                <a:latin typeface="Arial"/>
              </a:rPr>
              <a:t>3. After the body of the 'for' loop executes, the flow of </a:t>
            </a:r>
            <a:r>
              <a:rPr lang="en-US" sz="2400" dirty="0">
                <a:solidFill>
                  <a:srgbClr val="00B0F0"/>
                </a:solidFill>
                <a:latin typeface="Arial"/>
              </a:rPr>
              <a:t>control jumps back up to the increment/</a:t>
            </a:r>
            <a:r>
              <a:rPr lang="en-US" sz="2400" dirty="0" err="1">
                <a:solidFill>
                  <a:srgbClr val="00B0F0"/>
                </a:solidFill>
                <a:latin typeface="Arial"/>
              </a:rPr>
              <a:t>modication</a:t>
            </a:r>
            <a:r>
              <a:rPr lang="en-US" sz="2400" dirty="0">
                <a:solidFill>
                  <a:srgbClr val="00B0F0"/>
                </a:solidFill>
                <a:latin typeface="Arial"/>
              </a:rPr>
              <a:t> statement.</a:t>
            </a:r>
          </a:p>
          <a:p>
            <a:pPr algn="just" fontAlgn="t"/>
            <a:r>
              <a:rPr lang="en-US" sz="2400" dirty="0">
                <a:solidFill>
                  <a:srgbClr val="00B0F0"/>
                </a:solidFill>
                <a:latin typeface="Arial"/>
              </a:rPr>
              <a:t>    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This statement allows you to update any loop control variables. </a:t>
            </a:r>
          </a:p>
          <a:p>
            <a:pPr algn="just" fontAlgn="t"/>
            <a:r>
              <a:rPr lang="en-US" sz="2400" dirty="0">
                <a:solidFill>
                  <a:srgbClr val="000000"/>
                </a:solidFill>
                <a:latin typeface="Arial"/>
              </a:rPr>
              <a:t>     </a:t>
            </a:r>
          </a:p>
          <a:p>
            <a:pPr algn="just" fontAlgn="t"/>
            <a:r>
              <a:rPr lang="en-US" sz="2400" dirty="0">
                <a:solidFill>
                  <a:srgbClr val="000000"/>
                </a:solidFill>
                <a:latin typeface="Arial"/>
              </a:rPr>
              <a:t>4. </a:t>
            </a:r>
            <a:r>
              <a:rPr lang="en-US" sz="2400" dirty="0">
                <a:solidFill>
                  <a:srgbClr val="00B0F0"/>
                </a:solidFill>
                <a:latin typeface="Arial"/>
              </a:rPr>
              <a:t>The condition is now evaluated again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. If it is true, the loop executes and the process repeats itself (body of loop, then increment step, and then again condition). After the condition becomes false, the 'for' loop terminates.</a:t>
            </a:r>
            <a:endParaRPr lang="en-US" sz="2400" dirty="0"/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524000" y="0"/>
            <a:ext cx="911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defPPr/>
            <a:lvl1pPr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4400" b="1" i="1" dirty="0">
                <a:solidFill>
                  <a:srgbClr val="3366CC"/>
                </a:solidFill>
                <a:latin typeface="+mj-lt"/>
              </a:rPr>
              <a:t>The for Loop :</a:t>
            </a:r>
            <a:r>
              <a:rPr lang="en-US" sz="4400" dirty="0">
                <a:solidFill>
                  <a:srgbClr val="000000"/>
                </a:solidFill>
                <a:latin typeface="Arial"/>
              </a:rPr>
              <a:t> flow of control</a:t>
            </a:r>
            <a:r>
              <a:rPr lang="en-US" altLang="en-US" sz="4400" b="1" i="1" dirty="0">
                <a:solidFill>
                  <a:srgbClr val="3366CC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494991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3FE7-1609-415A-AC0A-B93C82D7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294005"/>
            <a:ext cx="10515600" cy="1325563"/>
          </a:xfrm>
        </p:spPr>
        <p:txBody>
          <a:bodyPr/>
          <a:lstStyle/>
          <a:p>
            <a:r>
              <a:rPr lang="en-US" dirty="0"/>
              <a:t>Working of for loop in C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1C3F077-60BF-4885-948B-47250894F5E6}"/>
              </a:ext>
            </a:extLst>
          </p:cNvPr>
          <p:cNvGraphicFramePr>
            <a:graphicFrameLocks noGrp="1"/>
          </p:cNvGraphicFramePr>
          <p:nvPr/>
        </p:nvGraphicFramePr>
        <p:xfrm>
          <a:off x="589280" y="1371600"/>
          <a:ext cx="6187440" cy="4674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684">
                  <a:extLst>
                    <a:ext uri="{9D8B030D-6E8A-4147-A177-3AD203B41FA5}">
                      <a16:colId xmlns:a16="http://schemas.microsoft.com/office/drawing/2014/main" val="3510803447"/>
                    </a:ext>
                  </a:extLst>
                </a:gridCol>
                <a:gridCol w="5667756">
                  <a:extLst>
                    <a:ext uri="{9D8B030D-6E8A-4147-A177-3AD203B41FA5}">
                      <a16:colId xmlns:a16="http://schemas.microsoft.com/office/drawing/2014/main" val="4184805233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int main() {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2095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       int 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, sum = 0;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1742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      </a:t>
                      </a:r>
                      <a:r>
                        <a:rPr lang="en-US" sz="4000" b="1" dirty="0"/>
                        <a:t>for(</a:t>
                      </a:r>
                      <a:r>
                        <a:rPr lang="en-US" sz="4000" b="1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 = 0; </a:t>
                      </a:r>
                      <a:r>
                        <a:rPr lang="en-US" sz="4000" b="1" dirty="0" err="1">
                          <a:solidFill>
                            <a:srgbClr val="00B0F0"/>
                          </a:solidFill>
                        </a:rPr>
                        <a:t>i</a:t>
                      </a:r>
                      <a:r>
                        <a:rPr lang="en-US" sz="4000" b="1" dirty="0">
                          <a:solidFill>
                            <a:srgbClr val="00B0F0"/>
                          </a:solidFill>
                        </a:rPr>
                        <a:t> &lt; 11; </a:t>
                      </a:r>
                      <a:r>
                        <a:rPr lang="en-US" sz="4000" b="1" dirty="0" err="1">
                          <a:solidFill>
                            <a:srgbClr val="00B050"/>
                          </a:solidFill>
                        </a:rPr>
                        <a:t>i</a:t>
                      </a:r>
                      <a:r>
                        <a:rPr lang="en-US" sz="4000" b="1" dirty="0">
                          <a:solidFill>
                            <a:srgbClr val="00B050"/>
                          </a:solidFill>
                        </a:rPr>
                        <a:t>++) </a:t>
                      </a:r>
                      <a:r>
                        <a:rPr lang="en-US" sz="4000" b="1" dirty="0"/>
                        <a:t>{</a:t>
                      </a:r>
                      <a:endParaRPr lang="en-IN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5869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         </a:t>
                      </a:r>
                      <a:r>
                        <a:rPr lang="en-US" sz="2400" dirty="0" err="1"/>
                        <a:t>printf</a:t>
                      </a:r>
                      <a:r>
                        <a:rPr lang="en-US" sz="2400" dirty="0"/>
                        <a:t>(“%d”, 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);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41255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               sum = sum + 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;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25185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}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41690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</a:t>
                      </a:r>
                      <a:r>
                        <a:rPr lang="en-US" sz="2400" dirty="0" err="1"/>
                        <a:t>printf</a:t>
                      </a:r>
                      <a:r>
                        <a:rPr lang="en-US" sz="2400" dirty="0"/>
                        <a:t>(“%d”, sum);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35669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     return 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4961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}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324588"/>
                  </a:ext>
                </a:extLst>
              </a:tr>
            </a:tbl>
          </a:graphicData>
        </a:graphic>
      </p:graphicFrame>
      <p:pic>
        <p:nvPicPr>
          <p:cNvPr id="10" name="Picture 2" descr="See the source image">
            <a:extLst>
              <a:ext uri="{FF2B5EF4-FFF2-40B4-BE49-F238E27FC236}">
                <a16:creationId xmlns:a16="http://schemas.microsoft.com/office/drawing/2014/main" id="{3314AC85-1A2A-4F74-BAD5-3963593FFA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3" t="24223" r="24537"/>
          <a:stretch/>
        </p:blipFill>
        <p:spPr bwMode="auto">
          <a:xfrm>
            <a:off x="6924040" y="436881"/>
            <a:ext cx="4180840" cy="577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7F6EC3-0F9B-45D7-B80E-0ADC165855A3}"/>
              </a:ext>
            </a:extLst>
          </p:cNvPr>
          <p:cNvCxnSpPr/>
          <p:nvPr/>
        </p:nvCxnSpPr>
        <p:spPr>
          <a:xfrm flipV="1">
            <a:off x="2984500" y="1371600"/>
            <a:ext cx="5364480" cy="1158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E44891-4FC3-4C81-BAED-F21225B78568}"/>
              </a:ext>
            </a:extLst>
          </p:cNvPr>
          <p:cNvCxnSpPr>
            <a:cxnSpLocks/>
          </p:cNvCxnSpPr>
          <p:nvPr/>
        </p:nvCxnSpPr>
        <p:spPr>
          <a:xfrm flipV="1">
            <a:off x="4676140" y="2265680"/>
            <a:ext cx="4495800" cy="247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697E55-51D4-465A-B046-3CE14C9C6B2E}"/>
              </a:ext>
            </a:extLst>
          </p:cNvPr>
          <p:cNvCxnSpPr>
            <a:cxnSpLocks/>
          </p:cNvCxnSpPr>
          <p:nvPr/>
        </p:nvCxnSpPr>
        <p:spPr>
          <a:xfrm>
            <a:off x="5198110" y="3067182"/>
            <a:ext cx="3451860" cy="1531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98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386080" y="1004888"/>
            <a:ext cx="11247120" cy="2236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fontAlgn="t"/>
            <a:r>
              <a:rPr lang="en-US" sz="2400" dirty="0">
                <a:solidFill>
                  <a:srgbClr val="000000"/>
                </a:solidFill>
                <a:latin typeface="Arial"/>
              </a:rPr>
              <a:t>for(control-variable initialization; continuation condition; increment/decrement-control variable )  	{</a:t>
            </a:r>
          </a:p>
          <a:p>
            <a:pPr marL="3175" indent="0">
              <a:spcBef>
                <a:spcPts val="600"/>
              </a:spcBef>
              <a:buClr>
                <a:srgbClr val="003399"/>
              </a:buClr>
              <a:buSzPct val="70000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		// body of loop </a:t>
            </a:r>
          </a:p>
          <a:p>
            <a:pPr marL="3175" indent="0">
              <a:spcBef>
                <a:spcPts val="600"/>
              </a:spcBef>
              <a:buClr>
                <a:srgbClr val="003399"/>
              </a:buClr>
              <a:buSzPct val="70000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	 }</a:t>
            </a:r>
          </a:p>
          <a:p>
            <a:pPr marL="3175" indent="0" fontAlgn="t"/>
            <a:r>
              <a:rPr lang="en-US" sz="2400" dirty="0"/>
              <a:t>e</a:t>
            </a:r>
          </a:p>
          <a:p>
            <a:pPr fontAlgn="t"/>
            <a:r>
              <a:rPr lang="en-US" sz="2400" dirty="0"/>
              <a:t>}</a:t>
            </a: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524000" y="0"/>
            <a:ext cx="911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defPPr/>
            <a:lvl1pPr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4400" b="1" i="1">
                <a:solidFill>
                  <a:srgbClr val="3366CC"/>
                </a:solidFill>
                <a:latin typeface="+mj-lt"/>
              </a:rPr>
              <a:t>The for loop</a:t>
            </a:r>
          </a:p>
        </p:txBody>
      </p:sp>
      <p:pic>
        <p:nvPicPr>
          <p:cNvPr id="29700" name="Picture 2" descr="http://www.exforsys.com/images/cpp/cpl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1" y="2915920"/>
            <a:ext cx="6852919" cy="371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01590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D2B8-2962-4814-A3DD-DD0A463D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to display integers from 1 -10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EAD9D-7289-4861-ACB2-9EF23CE23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1960" cy="364045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#include&lt;stdio.h&gt;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int main() { </a:t>
            </a:r>
          </a:p>
          <a:p>
            <a:pPr marL="0" indent="0">
              <a:buNone/>
            </a:pPr>
            <a:r>
              <a:rPr lang="en-IN" dirty="0"/>
              <a:t>    int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for(</a:t>
            </a:r>
            <a:r>
              <a:rPr lang="en-IN" dirty="0" err="1"/>
              <a:t>i</a:t>
            </a:r>
            <a:r>
              <a:rPr lang="en-IN" dirty="0"/>
              <a:t> = 1; </a:t>
            </a:r>
            <a:r>
              <a:rPr lang="en-IN" dirty="0" err="1"/>
              <a:t>i</a:t>
            </a:r>
            <a:r>
              <a:rPr lang="en-IN" dirty="0"/>
              <a:t> &lt;= 10;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("%d\n",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D1354EF-8C3D-4F68-B604-EB55B343D6CF}"/>
              </a:ext>
            </a:extLst>
          </p:cNvPr>
          <p:cNvSpPr/>
          <p:nvPr/>
        </p:nvSpPr>
        <p:spPr>
          <a:xfrm>
            <a:off x="7818120" y="2265680"/>
            <a:ext cx="3454400" cy="1686560"/>
          </a:xfrm>
          <a:prstGeom prst="wedgeRectCallout">
            <a:avLst>
              <a:gd name="adj1" fmla="val -151421"/>
              <a:gd name="adj2" fmla="val 6020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Note: The curly brackets { } , can be skipped if the for loop has only 1 statement.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the brackets are missing then ONLY very next statement will be iterated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768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2AC7-77E1-47CC-8566-516E4CD4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following now: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F451E-9CBB-4939-A89E-E320996A4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772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 Print numbers from 10 to 1</a:t>
            </a:r>
          </a:p>
          <a:p>
            <a:pPr marL="0" indent="0">
              <a:buNone/>
            </a:pPr>
            <a:r>
              <a:rPr lang="en-US" dirty="0"/>
              <a:t>2 Print numbers from n to m. n and m are accepted from user.</a:t>
            </a:r>
          </a:p>
          <a:p>
            <a:pPr marL="0" indent="0">
              <a:buNone/>
            </a:pPr>
            <a:r>
              <a:rPr lang="en-US" dirty="0"/>
              <a:t>3 Print all numbers divisible by ‘n’ , between 1 to 1000. ‘n’ accepted from user</a:t>
            </a:r>
          </a:p>
          <a:p>
            <a:pPr marL="0" indent="0">
              <a:buNone/>
            </a:pPr>
            <a:r>
              <a:rPr lang="en-US" dirty="0"/>
              <a:t>4 Print sum of numbers from 1 to 10</a:t>
            </a:r>
          </a:p>
          <a:p>
            <a:pPr marL="0" indent="0">
              <a:buNone/>
            </a:pPr>
            <a:r>
              <a:rPr lang="en-US" dirty="0"/>
              <a:t>5. Print Alphabets from A – Z, a- z, z-a, Z-A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501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425D-9F55-46DE-B2E6-8F8191B0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775"/>
            <a:ext cx="10515600" cy="1325563"/>
          </a:xfrm>
        </p:spPr>
        <p:txBody>
          <a:bodyPr/>
          <a:lstStyle/>
          <a:p>
            <a:r>
              <a:rPr lang="en-US" dirty="0"/>
              <a:t>Print alphabets from ‘A’ – ‘Z’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A20F8-2777-430E-8DDF-34125572F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1449705"/>
            <a:ext cx="40995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int main() {</a:t>
            </a:r>
          </a:p>
          <a:p>
            <a:pPr marL="0" indent="0">
              <a:buNone/>
            </a:pPr>
            <a:r>
              <a:rPr lang="en-IN" dirty="0"/>
              <a:t>    char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for(</a:t>
            </a:r>
            <a:r>
              <a:rPr lang="en-IN" dirty="0" err="1"/>
              <a:t>i</a:t>
            </a:r>
            <a:r>
              <a:rPr lang="en-IN" dirty="0"/>
              <a:t> = 'A'; </a:t>
            </a:r>
            <a:r>
              <a:rPr lang="en-IN" dirty="0" err="1"/>
              <a:t>i</a:t>
            </a:r>
            <a:r>
              <a:rPr lang="en-IN" dirty="0"/>
              <a:t> &lt;= 'Z';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b="1" dirty="0" err="1">
                <a:solidFill>
                  <a:srgbClr val="FF0000"/>
                </a:solidFill>
              </a:rPr>
              <a:t>printf</a:t>
            </a:r>
            <a:r>
              <a:rPr lang="en-IN" b="1" dirty="0">
                <a:solidFill>
                  <a:srgbClr val="FF0000"/>
                </a:solidFill>
              </a:rPr>
              <a:t>("%c\n", </a:t>
            </a:r>
            <a:r>
              <a:rPr lang="en-IN" b="1" dirty="0" err="1">
                <a:solidFill>
                  <a:srgbClr val="FF0000"/>
                </a:solidFill>
              </a:rPr>
              <a:t>i</a:t>
            </a:r>
            <a:r>
              <a:rPr lang="en-IN" b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764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425D-9F55-46DE-B2E6-8F8191B0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775"/>
            <a:ext cx="10515600" cy="1325563"/>
          </a:xfrm>
        </p:spPr>
        <p:txBody>
          <a:bodyPr/>
          <a:lstStyle/>
          <a:p>
            <a:r>
              <a:rPr lang="en-US" dirty="0"/>
              <a:t>What will be the output?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A20F8-2777-430E-8DDF-34125572F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1449705"/>
            <a:ext cx="40995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int main() {</a:t>
            </a:r>
          </a:p>
          <a:p>
            <a:pPr marL="0" indent="0">
              <a:buNone/>
            </a:pPr>
            <a:r>
              <a:rPr lang="en-IN" dirty="0"/>
              <a:t>    char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for(</a:t>
            </a:r>
            <a:r>
              <a:rPr lang="en-IN" dirty="0" err="1"/>
              <a:t>i</a:t>
            </a:r>
            <a:r>
              <a:rPr lang="en-IN" dirty="0"/>
              <a:t> = 'A'; </a:t>
            </a:r>
            <a:r>
              <a:rPr lang="en-IN" dirty="0" err="1"/>
              <a:t>i</a:t>
            </a:r>
            <a:r>
              <a:rPr lang="en-IN" dirty="0"/>
              <a:t> &lt;= 'Z';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b="1" dirty="0" err="1">
                <a:solidFill>
                  <a:srgbClr val="FF0000"/>
                </a:solidFill>
              </a:rPr>
              <a:t>printf</a:t>
            </a:r>
            <a:r>
              <a:rPr lang="en-IN" b="1" dirty="0">
                <a:solidFill>
                  <a:srgbClr val="FF0000"/>
                </a:solidFill>
              </a:rPr>
              <a:t>("%d\n", </a:t>
            </a:r>
            <a:r>
              <a:rPr lang="en-IN" b="1" dirty="0" err="1">
                <a:solidFill>
                  <a:srgbClr val="FF0000"/>
                </a:solidFill>
              </a:rPr>
              <a:t>i</a:t>
            </a:r>
            <a:r>
              <a:rPr lang="en-IN" b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31F246AE-7773-47A0-9045-74700DA08B33}"/>
              </a:ext>
            </a:extLst>
          </p:cNvPr>
          <p:cNvSpPr/>
          <p:nvPr/>
        </p:nvSpPr>
        <p:spPr>
          <a:xfrm>
            <a:off x="5212080" y="2367280"/>
            <a:ext cx="3606800" cy="1137920"/>
          </a:xfrm>
          <a:prstGeom prst="wedgeRoundRectCallout">
            <a:avLst>
              <a:gd name="adj1" fmla="val -90692"/>
              <a:gd name="adj2" fmla="val 648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OUTPUT?</a:t>
            </a:r>
          </a:p>
          <a:p>
            <a:pPr algn="ctr"/>
            <a:r>
              <a:rPr lang="en-US" sz="2800" dirty="0"/>
              <a:t>*NOTE THE CHANGE*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20698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rmAutofit fontScale="90000"/>
          </a:bodyPr>
          <a:lstStyle>
            <a:defPPr/>
          </a:lstStyle>
          <a:p>
            <a:pPr algn="l"/>
            <a:r>
              <a:rPr lang="en-GB" altLang="en-US" sz="2800" dirty="0"/>
              <a:t>	Example 1: For  – Simple interest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68961" y="1066801"/>
            <a:ext cx="9468420" cy="5330825"/>
          </a:xfrm>
        </p:spPr>
        <p:txBody>
          <a:bodyPr>
            <a:normAutofit lnSpcReduction="10000"/>
          </a:bodyPr>
          <a:lstStyle>
            <a:defPPr/>
          </a:lstStyle>
          <a:p>
            <a:pPr>
              <a:buClrTx/>
              <a:buSzPct val="70000"/>
              <a:buFontTx/>
              <a:buNone/>
            </a:pPr>
            <a:r>
              <a:rPr lang="en-US" altLang="en-US" dirty="0"/>
              <a:t>/* Calculation of simple interest for 3 sets of p, n and r */</a:t>
            </a:r>
          </a:p>
          <a:p>
            <a:pPr>
              <a:buClrTx/>
              <a:buSzPct val="70000"/>
              <a:buFontTx/>
              <a:buNone/>
            </a:pPr>
            <a:r>
              <a:rPr lang="en-US" altLang="en-US" dirty="0"/>
              <a:t>void main ( ) {</a:t>
            </a:r>
          </a:p>
          <a:p>
            <a:pPr>
              <a:buClrTx/>
              <a:buSzPct val="70000"/>
              <a:buFontTx/>
              <a:buNone/>
            </a:pPr>
            <a:r>
              <a:rPr lang="en-US" altLang="en-US" dirty="0"/>
              <a:t>	int p, t, count ;</a:t>
            </a:r>
          </a:p>
          <a:p>
            <a:pPr>
              <a:buClrTx/>
              <a:buSzPct val="70000"/>
              <a:buFontTx/>
              <a:buNone/>
            </a:pPr>
            <a:r>
              <a:rPr lang="en-US" altLang="en-US" dirty="0"/>
              <a:t>	float r, </a:t>
            </a:r>
            <a:r>
              <a:rPr lang="en-US" altLang="en-US" dirty="0" err="1"/>
              <a:t>si</a:t>
            </a:r>
            <a:r>
              <a:rPr lang="en-US" altLang="en-US" dirty="0"/>
              <a:t> ;</a:t>
            </a:r>
          </a:p>
          <a:p>
            <a:pPr>
              <a:buClrTx/>
              <a:buSzPct val="70000"/>
              <a:buFontTx/>
              <a:buNone/>
            </a:pPr>
            <a:r>
              <a:rPr lang="en-US" altLang="en-US" dirty="0"/>
              <a:t>	for ( count = 1 ; count &lt;= 3 ; count = count + 1 ) {</a:t>
            </a:r>
          </a:p>
          <a:p>
            <a:pPr>
              <a:buClrTx/>
              <a:buSzPct val="70000"/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 err="1"/>
              <a:t>printf</a:t>
            </a:r>
            <a:r>
              <a:rPr lang="en-US" altLang="en-US" dirty="0"/>
              <a:t> ( "Enter values of p, t, and r " ) ;</a:t>
            </a:r>
          </a:p>
          <a:p>
            <a:pPr>
              <a:buClrTx/>
              <a:buSzPct val="70000"/>
              <a:buFontTx/>
              <a:buNone/>
            </a:pPr>
            <a:r>
              <a:rPr lang="pt-BR" altLang="en-US" dirty="0"/>
              <a:t>		scanf ( "%d %d %f", &amp;p, &amp;t, &amp;r ) ;</a:t>
            </a:r>
          </a:p>
          <a:p>
            <a:pPr>
              <a:buClrTx/>
              <a:buSzPct val="70000"/>
              <a:buFontTx/>
              <a:buNone/>
            </a:pPr>
            <a:r>
              <a:rPr lang="pt-BR" altLang="en-US" dirty="0"/>
              <a:t>		si = p * n * r / 100 ;</a:t>
            </a:r>
          </a:p>
          <a:p>
            <a:pPr>
              <a:buClrTx/>
              <a:buSzPct val="70000"/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 err="1"/>
              <a:t>printf</a:t>
            </a:r>
            <a:r>
              <a:rPr lang="en-US" altLang="en-US" dirty="0"/>
              <a:t> ( "Simple Interest = </a:t>
            </a:r>
            <a:r>
              <a:rPr lang="en-US" altLang="en-US" dirty="0" err="1"/>
              <a:t>Rs.%f</a:t>
            </a:r>
            <a:r>
              <a:rPr lang="en-US" altLang="en-US" dirty="0"/>
              <a:t>\n", </a:t>
            </a:r>
            <a:r>
              <a:rPr lang="en-US" altLang="en-US" dirty="0" err="1"/>
              <a:t>si</a:t>
            </a:r>
            <a:r>
              <a:rPr lang="en-US" altLang="en-US" dirty="0"/>
              <a:t> ) ;</a:t>
            </a:r>
          </a:p>
          <a:p>
            <a:pPr>
              <a:buClrTx/>
              <a:buSzPct val="70000"/>
              <a:buFontTx/>
              <a:buNone/>
            </a:pPr>
            <a:r>
              <a:rPr lang="en-US" altLang="en-US" dirty="0"/>
              <a:t>	}</a:t>
            </a:r>
          </a:p>
          <a:p>
            <a:pPr>
              <a:buClrTx/>
              <a:buSzPct val="70000"/>
              <a:buFontTx/>
              <a:buNone/>
            </a:pPr>
            <a:r>
              <a:rPr lang="en-US" altLang="en-US" dirty="0"/>
              <a:t>}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0707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87680" y="1954924"/>
            <a:ext cx="10556240" cy="414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>
            <a:defPPr/>
            <a:lvl1pPr marL="342900" indent="-339725"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800" dirty="0">
                <a:solidFill>
                  <a:srgbClr val="3366CC"/>
                </a:solidFill>
                <a:latin typeface="+mn-lt"/>
                <a:cs typeface="Times New Roman" panose="02020603050405020304" pitchFamily="18" charset="0"/>
              </a:rPr>
              <a:t>int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, n, f=1;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800" dirty="0" err="1">
                <a:latin typeface="+mn-lt"/>
                <a:cs typeface="Times New Roman" panose="02020603050405020304" pitchFamily="18" charset="0"/>
              </a:rPr>
              <a:t>printf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(“Enter a number to find factorial”);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800" dirty="0" err="1">
                <a:solidFill>
                  <a:srgbClr val="3366CC"/>
                </a:solidFill>
                <a:latin typeface="+mn-lt"/>
                <a:cs typeface="Times New Roman" panose="02020603050405020304" pitchFamily="18" charset="0"/>
              </a:rPr>
              <a:t>scanf</a:t>
            </a:r>
            <a:r>
              <a:rPr lang="en-US" altLang="en-US" sz="2800" dirty="0">
                <a:solidFill>
                  <a:srgbClr val="3366CC"/>
                </a:solidFill>
                <a:latin typeface="+mn-lt"/>
                <a:cs typeface="Times New Roman" panose="02020603050405020304" pitchFamily="18" charset="0"/>
              </a:rPr>
              <a:t>(“%</a:t>
            </a:r>
            <a:r>
              <a:rPr lang="en-US" altLang="en-US" sz="2800" dirty="0" err="1">
                <a:solidFill>
                  <a:srgbClr val="3366CC"/>
                </a:solidFill>
                <a:latin typeface="+mn-lt"/>
                <a:cs typeface="Times New Roman" panose="02020603050405020304" pitchFamily="18" charset="0"/>
              </a:rPr>
              <a:t>d”,&amp;n</a:t>
            </a:r>
            <a:r>
              <a:rPr lang="en-US" altLang="en-US" sz="2800" dirty="0">
                <a:solidFill>
                  <a:srgbClr val="3366CC"/>
                </a:solidFill>
                <a:latin typeface="+mn-lt"/>
                <a:cs typeface="Times New Roman" panose="02020603050405020304" pitchFamily="18" charset="0"/>
              </a:rPr>
              <a:t>)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800" dirty="0">
                <a:solidFill>
                  <a:srgbClr val="3366CC"/>
                </a:solidFill>
                <a:latin typeface="+mn-lt"/>
                <a:cs typeface="Times New Roman" panose="02020603050405020304" pitchFamily="18" charset="0"/>
              </a:rPr>
              <a:t>for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 (</a:t>
            </a:r>
            <a:r>
              <a:rPr lang="en-US" altLang="en-US" sz="2800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=1; </a:t>
            </a:r>
            <a:r>
              <a:rPr lang="en-US" altLang="en-US" sz="2800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&lt;=n; ++</a:t>
            </a:r>
            <a:r>
              <a:rPr lang="en-US" altLang="en-US" sz="2800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   f = f* </a:t>
            </a:r>
            <a:r>
              <a:rPr lang="en-US" altLang="en-US" sz="2800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} 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800" dirty="0" err="1">
                <a:solidFill>
                  <a:srgbClr val="3366CC"/>
                </a:solidFill>
                <a:latin typeface="+mn-lt"/>
                <a:cs typeface="Times New Roman" panose="02020603050405020304" pitchFamily="18" charset="0"/>
              </a:rPr>
              <a:t>printf</a:t>
            </a:r>
            <a:r>
              <a:rPr lang="en-US" altLang="en-US" sz="2800" dirty="0">
                <a:solidFill>
                  <a:srgbClr val="3366CC"/>
                </a:solidFill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“The factorial of %d is %d ”,</a:t>
            </a:r>
            <a:r>
              <a:rPr lang="en-US" altLang="en-US" sz="2800" dirty="0" err="1">
                <a:latin typeface="+mn-lt"/>
                <a:cs typeface="Times New Roman" panose="02020603050405020304" pitchFamily="18" charset="0"/>
              </a:rPr>
              <a:t>n,f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402389" y="914401"/>
            <a:ext cx="1809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032001" y="1255714"/>
            <a:ext cx="4158809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000" b="1">
                <a:latin typeface="+mn-lt"/>
              </a:rPr>
              <a:t>Factorial of n is</a:t>
            </a:r>
            <a:r>
              <a:rPr lang="en-US" altLang="en-US" sz="2000">
                <a:latin typeface="+mn-lt"/>
              </a:rPr>
              <a:t> 	</a:t>
            </a:r>
            <a:r>
              <a:rPr lang="en-US" altLang="en-US" sz="2000" b="1">
                <a:solidFill>
                  <a:srgbClr val="3366CC"/>
                </a:solidFill>
                <a:latin typeface="+mn-lt"/>
              </a:rPr>
              <a:t>n*(n-1)*(n-2)*...2*1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524001" y="76200"/>
            <a:ext cx="9109075" cy="762000"/>
          </a:xfrm>
          <a:prstGeom prst="rect">
            <a:avLst/>
          </a:prstGeom>
        </p:spPr>
        <p:txBody>
          <a:bodyPr/>
          <a:lstStyle>
            <a:defPPr/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defRPr/>
            </a:pPr>
            <a:r>
              <a:rPr lang="en-GB" sz="2800" kern="0"/>
              <a:t>	 Example 2: For - Factorial</a:t>
            </a:r>
          </a:p>
        </p:txBody>
      </p:sp>
    </p:spTree>
    <p:extLst>
      <p:ext uri="{BB962C8B-B14F-4D97-AF65-F5344CB8AC3E}">
        <p14:creationId xmlns:p14="http://schemas.microsoft.com/office/powerpoint/2010/main" val="310025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GB" altLang="en-US">
                <a:solidFill>
                  <a:srgbClr val="0070C0"/>
                </a:solidFill>
              </a:rPr>
              <a:t>Additional features of for loop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77520" y="1295400"/>
            <a:ext cx="10876280" cy="5334000"/>
          </a:xfrm>
        </p:spPr>
        <p:txBody>
          <a:bodyPr/>
          <a:lstStyle>
            <a:defPPr/>
          </a:lstStyle>
          <a:p>
            <a:pPr indent="-339725" algn="just">
              <a:spcBef>
                <a:spcPts val="600"/>
              </a:spcBef>
              <a:buClr>
                <a:srgbClr val="003399"/>
              </a:buClr>
              <a:buFont typeface="Monotype Sorts" charset="2"/>
              <a:buChar char="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kern="1200" dirty="0">
                <a:solidFill>
                  <a:srgbClr val="FF0000"/>
                </a:solidFill>
                <a:latin typeface="Arial"/>
                <a:ea typeface="Droid Sans Fallback" charset="0"/>
                <a:cs typeface="Droid Sans Fallback" charset="0"/>
              </a:rPr>
              <a:t>The comma operator</a:t>
            </a:r>
          </a:p>
          <a:p>
            <a:pPr algn="just">
              <a:buFont typeface="Times New Roman" pitchFamily="16" charset="0"/>
              <a:buNone/>
            </a:pPr>
            <a:r>
              <a:rPr lang="en-US" altLang="en-US" dirty="0">
                <a:solidFill>
                  <a:schemeClr val="tx1"/>
                </a:solidFill>
              </a:rPr>
              <a:t>We can give several statements separated by commas in place of “Initialization”, “condition”, and “updating”.</a:t>
            </a:r>
            <a:endParaRPr lang="en-US" altLang="en-US" dirty="0"/>
          </a:p>
          <a:p>
            <a:pPr algn="just">
              <a:buFont typeface="Times New Roman" pitchFamily="16" charset="0"/>
              <a:buNone/>
            </a:pPr>
            <a:r>
              <a:rPr lang="en-US" altLang="en-US" dirty="0"/>
              <a:t>	</a:t>
            </a:r>
          </a:p>
          <a:p>
            <a:pPr algn="just">
              <a:buFont typeface="Times New Roman" pitchFamily="16" charset="0"/>
              <a:buNone/>
            </a:pPr>
            <a:r>
              <a:rPr lang="en-US" altLang="en-US" dirty="0"/>
              <a:t>Example</a:t>
            </a:r>
          </a:p>
          <a:p>
            <a:pPr algn="just">
              <a:buFont typeface="Times New Roman" pitchFamily="16" charset="0"/>
              <a:buNone/>
            </a:pPr>
            <a:r>
              <a:rPr lang="nn-NO" altLang="en-US" dirty="0"/>
              <a:t>	for (fact=1, i=1; i&lt;=10; i++)</a:t>
            </a:r>
          </a:p>
          <a:p>
            <a:pPr algn="just">
              <a:buFont typeface="Times New Roman" pitchFamily="16" charset="0"/>
              <a:buNone/>
            </a:pPr>
            <a:r>
              <a:rPr lang="en-US" altLang="en-US" dirty="0"/>
              <a:t>			fact = fact * </a:t>
            </a:r>
            <a:r>
              <a:rPr lang="en-US" altLang="en-US" dirty="0" err="1"/>
              <a:t>i</a:t>
            </a:r>
            <a:r>
              <a:rPr lang="en-US" altLang="en-US" dirty="0"/>
              <a:t>;</a:t>
            </a:r>
          </a:p>
          <a:p>
            <a:pPr algn="just">
              <a:buFont typeface="Times New Roman" pitchFamily="16" charset="0"/>
              <a:buNone/>
            </a:pPr>
            <a:endParaRPr lang="en-US" altLang="en-US" dirty="0"/>
          </a:p>
          <a:p>
            <a:pPr algn="just">
              <a:buFont typeface="Times New Roman" pitchFamily="16" charset="0"/>
              <a:buNone/>
            </a:pPr>
            <a:r>
              <a:rPr lang="nn-NO" altLang="en-US" dirty="0"/>
              <a:t>	for (sum=0, i=1; i&lt;=N; ++i)</a:t>
            </a:r>
          </a:p>
          <a:p>
            <a:pPr algn="just">
              <a:buFont typeface="Times New Roman" pitchFamily="16" charset="0"/>
              <a:buNone/>
            </a:pPr>
            <a:r>
              <a:rPr lang="en-US" altLang="en-US" dirty="0"/>
              <a:t>			sum = sum + </a:t>
            </a:r>
            <a:r>
              <a:rPr lang="en-US" altLang="en-US" dirty="0" err="1"/>
              <a:t>i</a:t>
            </a:r>
            <a:r>
              <a:rPr lang="en-US" altLang="en-US" dirty="0"/>
              <a:t> * </a:t>
            </a:r>
            <a:r>
              <a:rPr lang="en-US" altLang="en-US" dirty="0" err="1"/>
              <a:t>i</a:t>
            </a:r>
            <a:r>
              <a:rPr lang="en-US" altLang="en-US" dirty="0"/>
              <a:t>;</a:t>
            </a:r>
          </a:p>
          <a:p>
            <a:pPr algn="just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627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6E3BF1-0282-4DB6-8AF8-0A0B73F67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89" y="751840"/>
            <a:ext cx="11784880" cy="52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97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67640"/>
            <a:ext cx="10168890" cy="5334000"/>
          </a:xfrm>
        </p:spPr>
        <p:txBody>
          <a:bodyPr>
            <a:normAutofit fontScale="92500" lnSpcReduction="10000"/>
          </a:bodyPr>
          <a:lstStyle>
            <a:defPPr/>
          </a:lstStyle>
          <a:p>
            <a:pPr algn="just">
              <a:buFont typeface="Wingdings" panose="05000000000000000000" pitchFamily="2" charset="2"/>
              <a:buChar char="§"/>
              <a:defRPr/>
            </a:pPr>
            <a:r>
              <a:rPr lang="en-GB" dirty="0"/>
              <a:t>We can </a:t>
            </a:r>
            <a:r>
              <a:rPr lang="en-GB" dirty="0">
                <a:solidFill>
                  <a:srgbClr val="FF0000"/>
                </a:solidFill>
              </a:rPr>
              <a:t>use expression </a:t>
            </a:r>
            <a:r>
              <a:rPr lang="en-GB" dirty="0"/>
              <a:t>in assignment statements of initialization and update section</a:t>
            </a:r>
          </a:p>
          <a:p>
            <a:pPr marL="0" indent="0" algn="just">
              <a:buNone/>
              <a:defRPr/>
            </a:pPr>
            <a:r>
              <a:rPr lang="en-GB" dirty="0"/>
              <a:t>Example:</a:t>
            </a:r>
          </a:p>
          <a:p>
            <a:pPr marL="0" indent="0" algn="just">
              <a:buNone/>
              <a:defRPr/>
            </a:pPr>
            <a:r>
              <a:rPr lang="en-GB" dirty="0"/>
              <a:t>	for( x = ( m + n ) / 2 ; x &gt; 0 ; x = x/2 )</a:t>
            </a:r>
          </a:p>
          <a:p>
            <a:pPr marL="0" indent="0" algn="just">
              <a:buNone/>
              <a:defRPr/>
            </a:pPr>
            <a:endParaRPr lang="en-GB" dirty="0"/>
          </a:p>
          <a:p>
            <a:pPr algn="just">
              <a:buFont typeface="Wingdings" panose="05000000000000000000" pitchFamily="2" charset="2"/>
              <a:buChar char="§"/>
              <a:defRPr/>
            </a:pPr>
            <a:r>
              <a:rPr lang="en-GB" dirty="0"/>
              <a:t>We can </a:t>
            </a:r>
            <a:r>
              <a:rPr lang="en-GB" dirty="0">
                <a:solidFill>
                  <a:srgbClr val="FF0000"/>
                </a:solidFill>
              </a:rPr>
              <a:t>omit one or more sections</a:t>
            </a:r>
          </a:p>
          <a:p>
            <a:pPr marL="0" indent="0" algn="just">
              <a:buNone/>
              <a:defRPr/>
            </a:pPr>
            <a:r>
              <a:rPr lang="en-GB" dirty="0"/>
              <a:t>Example:</a:t>
            </a:r>
          </a:p>
          <a:p>
            <a:pPr marL="0" indent="0" algn="just">
              <a:buNone/>
              <a:defRPr/>
            </a:pPr>
            <a:r>
              <a:rPr lang="en-GB" dirty="0"/>
              <a:t>	int m=5;</a:t>
            </a:r>
          </a:p>
          <a:p>
            <a:pPr marL="0" indent="0" algn="just">
              <a:buNone/>
              <a:defRPr/>
            </a:pPr>
            <a:r>
              <a:rPr lang="en-GB" dirty="0"/>
              <a:t>	for ( ; m != 100 ; ) 	{</a:t>
            </a:r>
          </a:p>
          <a:p>
            <a:pPr marL="0" indent="0" algn="just">
              <a:buNone/>
              <a:defRPr/>
            </a:pPr>
            <a:r>
              <a:rPr lang="en-GB" dirty="0"/>
              <a:t> 		statements;</a:t>
            </a:r>
          </a:p>
          <a:p>
            <a:pPr marL="0" indent="0" algn="just">
              <a:buNone/>
              <a:defRPr/>
            </a:pPr>
            <a:r>
              <a:rPr lang="en-GB" dirty="0"/>
              <a:t>		m = m + 5 ;</a:t>
            </a:r>
          </a:p>
          <a:p>
            <a:pPr marL="0" indent="0" algn="just">
              <a:buNone/>
              <a:defRPr/>
            </a:pPr>
            <a:r>
              <a:rPr lang="en-GB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62600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6F05-FDDF-4222-9E9E-3BB88088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for(expr1; expr2; expr3)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FC93A-ACB1-4DCE-96ED-D6C53B0BA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commonly, expr1 and expr3 are assignments or function calls and expr2 is a relational expression.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Any of the three parts can be omitted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although the semicolons must remain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expr1 or expr3 is omitted, it is simply dropped from the expansion.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 test, expr2, is not present, it is taken as permanently true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526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886200" y="152400"/>
            <a:ext cx="500029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 sz="2800" b="1" i="1">
                <a:solidFill>
                  <a:srgbClr val="3366CC"/>
                </a:solidFill>
                <a:latin typeface="Courier New" pitchFamily="49" charset="0"/>
              </a:rPr>
              <a:t>Break Statement in C</a:t>
            </a:r>
            <a:endParaRPr lang="en-US" altLang="en-US" sz="2800" b="1" i="1">
              <a:solidFill>
                <a:srgbClr val="000000"/>
              </a:solidFill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96240" y="995681"/>
            <a:ext cx="11694160" cy="14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marL="342900" indent="-342900" algn="just">
              <a:buFont typeface="Arial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</a:rPr>
              <a:t>Break statement are used for terminates any type of loop </a:t>
            </a:r>
            <a:r>
              <a:rPr lang="en-US" altLang="en-US" sz="2200" dirty="0" err="1">
                <a:solidFill>
                  <a:srgbClr val="000000"/>
                </a:solidFill>
              </a:rPr>
              <a:t>e.g</a:t>
            </a:r>
            <a:r>
              <a:rPr lang="en-US" altLang="en-US" sz="2200" dirty="0">
                <a:solidFill>
                  <a:srgbClr val="000000"/>
                </a:solidFill>
              </a:rPr>
              <a:t>, while loop, do while loop or for loop.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</a:rPr>
              <a:t>The break statement terminates the loop body immediately and passes control to the next statement after the loop.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</a:rPr>
              <a:t>In case of inner loops, it terminates the control of inner loop only.</a:t>
            </a:r>
          </a:p>
        </p:txBody>
      </p:sp>
      <p:pic>
        <p:nvPicPr>
          <p:cNvPr id="5122" name="Picture 2" descr="c break stat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4200" y="3011215"/>
            <a:ext cx="3010338" cy="365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22583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782888" y="152400"/>
            <a:ext cx="60563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 sz="2800" b="1" i="1">
                <a:solidFill>
                  <a:srgbClr val="3366CC"/>
                </a:solidFill>
                <a:latin typeface="Courier New" pitchFamily="49" charset="0"/>
              </a:rPr>
              <a:t>Continue Statement in C</a:t>
            </a:r>
            <a:endParaRPr lang="en-US" altLang="en-US" sz="2800" b="1" i="1">
              <a:solidFill>
                <a:srgbClr val="000000"/>
              </a:solidFill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792015" y="1295401"/>
            <a:ext cx="8418786" cy="47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marL="342900" indent="-342900" algn="just">
              <a:buFont typeface="Arial" pitchFamily="34" charset="0"/>
              <a:buChar char="•"/>
            </a:pPr>
            <a:r>
              <a:rPr lang="en-US" altLang="en-US" sz="2500">
                <a:solidFill>
                  <a:srgbClr val="000000"/>
                </a:solidFill>
                <a:latin typeface="+mn-lt"/>
              </a:rPr>
              <a:t>The continue statement in C programming works somewhat like the break statement. 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altLang="en-US" sz="2500">
              <a:solidFill>
                <a:srgbClr val="000000"/>
              </a:solidFill>
              <a:latin typeface="+mn-lt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altLang="en-US" sz="2500">
                <a:solidFill>
                  <a:srgbClr val="000000"/>
                </a:solidFill>
                <a:latin typeface="+mn-lt"/>
              </a:rPr>
              <a:t>Instead of forcing termination, it forces the </a:t>
            </a:r>
            <a:r>
              <a:rPr lang="en-US" altLang="en-US" sz="2500">
                <a:solidFill>
                  <a:srgbClr val="FF0000"/>
                </a:solidFill>
                <a:latin typeface="+mn-lt"/>
              </a:rPr>
              <a:t>next iteration </a:t>
            </a:r>
            <a:r>
              <a:rPr lang="en-US" altLang="en-US" sz="2500">
                <a:solidFill>
                  <a:srgbClr val="000000"/>
                </a:solidFill>
                <a:latin typeface="+mn-lt"/>
              </a:rPr>
              <a:t>of the loop to take place, skipping any code in between.</a:t>
            </a:r>
          </a:p>
          <a:p>
            <a:pPr algn="just">
              <a:buSzTx/>
            </a:pPr>
            <a:endParaRPr lang="en-US" altLang="en-US" sz="2500">
              <a:solidFill>
                <a:srgbClr val="000000"/>
              </a:solidFill>
              <a:latin typeface="+mn-lt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altLang="en-US" sz="2500">
                <a:solidFill>
                  <a:srgbClr val="000000"/>
                </a:solidFill>
                <a:latin typeface="+mn-lt"/>
              </a:rPr>
              <a:t>In a </a:t>
            </a:r>
            <a:r>
              <a:rPr lang="en-US" altLang="en-US" sz="2500">
                <a:solidFill>
                  <a:srgbClr val="FF0000"/>
                </a:solidFill>
                <a:latin typeface="+mn-lt"/>
              </a:rPr>
              <a:t>for loop</a:t>
            </a:r>
            <a:r>
              <a:rPr lang="en-US" alt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it</a:t>
            </a:r>
            <a:r>
              <a:rPr lang="en-US" altLang="en-US" sz="250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2500">
                <a:solidFill>
                  <a:srgbClr val="000000"/>
                </a:solidFill>
                <a:latin typeface="+mn-lt"/>
              </a:rPr>
              <a:t>will force the program to update (increment or decrement) the loop variable and then check the condition immediately. </a:t>
            </a:r>
          </a:p>
          <a:p>
            <a:pPr algn="just">
              <a:buSzTx/>
            </a:pPr>
            <a:r>
              <a:rPr lang="en-US" altLang="en-US" sz="2500">
                <a:solidFill>
                  <a:srgbClr val="000000"/>
                </a:solidFill>
                <a:latin typeface="+mn-lt"/>
              </a:rPr>
              <a:t>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altLang="en-US" sz="2500">
                <a:solidFill>
                  <a:srgbClr val="000000"/>
                </a:solidFill>
                <a:latin typeface="+mn-lt"/>
              </a:rPr>
              <a:t>For the </a:t>
            </a:r>
            <a:r>
              <a:rPr lang="en-US" altLang="en-US" sz="2500">
                <a:solidFill>
                  <a:srgbClr val="FF0000"/>
                </a:solidFill>
                <a:latin typeface="+mn-lt"/>
              </a:rPr>
              <a:t>while</a:t>
            </a:r>
            <a:r>
              <a:rPr lang="en-US" altLang="en-US" sz="2500">
                <a:solidFill>
                  <a:srgbClr val="000000"/>
                </a:solidFill>
                <a:latin typeface="+mn-lt"/>
              </a:rPr>
              <a:t> and </a:t>
            </a:r>
            <a:r>
              <a:rPr lang="en-US" altLang="en-US" sz="2500">
                <a:solidFill>
                  <a:srgbClr val="FF0000"/>
                </a:solidFill>
                <a:latin typeface="+mn-lt"/>
              </a:rPr>
              <a:t>do...while </a:t>
            </a:r>
            <a:r>
              <a:rPr lang="en-US" altLang="en-US" sz="2500">
                <a:solidFill>
                  <a:srgbClr val="000000"/>
                </a:solidFill>
                <a:latin typeface="+mn-lt"/>
              </a:rPr>
              <a:t>loops, continue statement causes the program control to pass to the conditional tests.</a:t>
            </a:r>
          </a:p>
        </p:txBody>
      </p:sp>
    </p:spTree>
    <p:extLst>
      <p:ext uri="{BB962C8B-B14F-4D97-AF65-F5344CB8AC3E}">
        <p14:creationId xmlns:p14="http://schemas.microsoft.com/office/powerpoint/2010/main" val="52722644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fld id="{69D88F3E-57B5-44D8-93C8-0AC6824BED9A}" type="slidenum">
              <a:rPr lang="en-US" altLang="en-US">
                <a:solidFill>
                  <a:srgbClr val="000000"/>
                </a:solidFill>
              </a:rPr>
              <a:pPr>
                <a:buSzTx/>
              </a:pPr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3733800" y="76200"/>
            <a:ext cx="419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 sz="2800" b="1" i="1">
                <a:solidFill>
                  <a:srgbClr val="3366CC"/>
                </a:solidFill>
                <a:latin typeface="Courier New" pitchFamily="49" charset="0"/>
              </a:rPr>
              <a:t>Continue </a:t>
            </a:r>
            <a:r>
              <a:rPr lang="en-US" altLang="en-US" sz="2800" b="1" i="1">
                <a:solidFill>
                  <a:srgbClr val="000000"/>
                </a:solidFill>
              </a:rPr>
              <a:t>in a loop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1828800" y="1143000"/>
            <a:ext cx="8610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2500" b="1">
                <a:solidFill>
                  <a:srgbClr val="000000"/>
                </a:solidFill>
              </a:rPr>
              <a:t>The </a:t>
            </a:r>
            <a:r>
              <a:rPr lang="en-US" altLang="en-US" sz="2500" b="1">
                <a:solidFill>
                  <a:srgbClr val="3366CC"/>
                </a:solidFill>
                <a:latin typeface="Courier New" pitchFamily="49" charset="0"/>
              </a:rPr>
              <a:t>continue</a:t>
            </a:r>
            <a:r>
              <a:rPr lang="en-US" altLang="en-US" sz="2500" b="1">
                <a:solidFill>
                  <a:srgbClr val="000000"/>
                </a:solidFill>
              </a:rPr>
              <a:t> statement in a loop will force the program to </a:t>
            </a:r>
            <a:r>
              <a:rPr lang="en-US" altLang="en-US" sz="2500" b="1">
                <a:solidFill>
                  <a:srgbClr val="FF0000"/>
                </a:solidFill>
              </a:rPr>
              <a:t>check</a:t>
            </a:r>
            <a:r>
              <a:rPr lang="en-US" altLang="en-US" sz="2500" b="1">
                <a:solidFill>
                  <a:srgbClr val="000000"/>
                </a:solidFill>
              </a:rPr>
              <a:t> the loop condition immediately.  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2667000" y="2209800"/>
            <a:ext cx="6629400" cy="3657600"/>
          </a:xfrm>
          <a:prstGeom prst="rect">
            <a:avLst/>
          </a:prstGeom>
          <a:noFill/>
          <a:ln w="12600">
            <a:solidFill>
              <a:srgbClr val="99336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60" tIns="44280" rIns="90360" bIns="44280"/>
          <a:lstStyle>
            <a:defPPr/>
          </a:lstStyle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b="1">
              <a:solidFill>
                <a:srgbClr val="000000"/>
              </a:solidFill>
              <a:latin typeface="Courier New" pitchFamily="49" charset="0"/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do </a:t>
            </a:r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{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	</a:t>
            </a:r>
            <a:r>
              <a:rPr lang="en-US" altLang="en-US" b="1" err="1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printf(“Will you pass this exam?”);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 scanf(“%c”,&amp;ans);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b="1">
              <a:solidFill>
                <a:srgbClr val="000000"/>
              </a:solidFill>
              <a:latin typeface="Courier New" pitchFamily="49" charset="0"/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	if (and != ‘Y’ &amp;&amp; ans != ‘y’) </a:t>
            </a:r>
            <a:r>
              <a:rPr lang="en-US" altLang="en-US" b="1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continue;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	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	printf(</a:t>
            </a:r>
            <a:r>
              <a:rPr lang="en-US" altLang="en-US" b="1">
                <a:solidFill>
                  <a:srgbClr val="000000"/>
                </a:solidFill>
                <a:cs typeface="Times New Roman" pitchFamily="16" charset="0"/>
              </a:rPr>
              <a:t>“</a:t>
            </a:r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Great?</a:t>
            </a:r>
            <a:r>
              <a:rPr lang="en-US" altLang="en-US" b="1">
                <a:solidFill>
                  <a:srgbClr val="000000"/>
                </a:solidFill>
                <a:cs typeface="Times New Roman" pitchFamily="16" charset="0"/>
              </a:rPr>
              <a:t>”);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b="1">
              <a:solidFill>
                <a:srgbClr val="000000"/>
              </a:solidFill>
              <a:latin typeface="Courier New" pitchFamily="49" charset="0"/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	</a:t>
            </a:r>
            <a:r>
              <a:rPr lang="en-US" altLang="en-US" b="1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break;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b="1">
              <a:solidFill>
                <a:srgbClr val="000000"/>
              </a:solidFill>
              <a:latin typeface="Courier New" pitchFamily="49" charset="0"/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} </a:t>
            </a:r>
            <a:r>
              <a:rPr lang="en-US" altLang="en-US" b="1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while</a:t>
            </a:r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(</a:t>
            </a:r>
            <a:r>
              <a:rPr lang="en-US" altLang="en-US" b="1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true</a:t>
            </a:r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);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b="1">
              <a:solidFill>
                <a:srgbClr val="000000"/>
              </a:solidFill>
              <a:latin typeface="Courier New" pitchFamily="49" charset="0"/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....</a:t>
            </a:r>
          </a:p>
        </p:txBody>
      </p:sp>
      <p:sp>
        <p:nvSpPr>
          <p:cNvPr id="2" name="AutoShape 5"/>
          <p:cNvSpPr/>
          <p:nvPr/>
        </p:nvSpPr>
        <p:spPr bwMode="auto">
          <a:xfrm>
            <a:off x="4343400" y="3657600"/>
            <a:ext cx="4800600" cy="1295400"/>
          </a:xfrm>
          <a:custGeom>
            <a:avLst/>
            <a:gdLst>
              <a:gd name="T0" fmla="*/ 2147483647 w 3072"/>
              <a:gd name="T1" fmla="*/ 0 h 528"/>
              <a:gd name="T2" fmla="*/ 2147483647 w 3072"/>
              <a:gd name="T3" fmla="*/ 2147483647 h 528"/>
              <a:gd name="T4" fmla="*/ 2147483647 w 3072"/>
              <a:gd name="T5" fmla="*/ 2147483647 h 528"/>
              <a:gd name="T6" fmla="*/ 0 w 3072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3072"/>
              <a:gd name="T13" fmla="*/ 0 h 528"/>
              <a:gd name="T14" fmla="*/ 3072 w 3072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72" h="528">
                <a:moveTo>
                  <a:pt x="2592" y="0"/>
                </a:moveTo>
                <a:cubicBezTo>
                  <a:pt x="2832" y="68"/>
                  <a:pt x="3072" y="136"/>
                  <a:pt x="2736" y="192"/>
                </a:cubicBezTo>
                <a:cubicBezTo>
                  <a:pt x="2400" y="248"/>
                  <a:pt x="1032" y="280"/>
                  <a:pt x="576" y="336"/>
                </a:cubicBezTo>
                <a:cubicBezTo>
                  <a:pt x="120" y="392"/>
                  <a:pt x="96" y="496"/>
                  <a:pt x="0" y="528"/>
                </a:cubicBezTo>
              </a:path>
            </a:pathLst>
          </a:custGeom>
          <a:noFill/>
          <a:ln w="19080">
            <a:solidFill>
              <a:srgbClr val="3366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endParaRPr lang="en-US"/>
          </a:p>
        </p:txBody>
      </p:sp>
      <p:sp>
        <p:nvSpPr>
          <p:cNvPr id="43015" name="AutoShape 6"/>
          <p:cNvSpPr/>
          <p:nvPr/>
        </p:nvSpPr>
        <p:spPr bwMode="auto">
          <a:xfrm>
            <a:off x="2159000" y="4572000"/>
            <a:ext cx="812800" cy="990600"/>
          </a:xfrm>
          <a:custGeom>
            <a:avLst/>
            <a:gdLst>
              <a:gd name="T0" fmla="*/ 2147483647 w 560"/>
              <a:gd name="T1" fmla="*/ 0 h 576"/>
              <a:gd name="T2" fmla="*/ 2147483647 w 560"/>
              <a:gd name="T3" fmla="*/ 2147483647 h 576"/>
              <a:gd name="T4" fmla="*/ 2147483647 w 560"/>
              <a:gd name="T5" fmla="*/ 2147483647 h 576"/>
              <a:gd name="T6" fmla="*/ 0 60000 65536"/>
              <a:gd name="T7" fmla="*/ 0 60000 65536"/>
              <a:gd name="T8" fmla="*/ 0 60000 65536"/>
              <a:gd name="T9" fmla="*/ 0 w 560"/>
              <a:gd name="T10" fmla="*/ 0 h 576"/>
              <a:gd name="T11" fmla="*/ 560 w 56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0" h="576">
                <a:moveTo>
                  <a:pt x="560" y="0"/>
                </a:moveTo>
                <a:cubicBezTo>
                  <a:pt x="312" y="0"/>
                  <a:pt x="64" y="0"/>
                  <a:pt x="32" y="96"/>
                </a:cubicBezTo>
                <a:cubicBezTo>
                  <a:pt x="0" y="192"/>
                  <a:pt x="184" y="384"/>
                  <a:pt x="368" y="576"/>
                </a:cubicBezTo>
              </a:path>
            </a:pathLst>
          </a:custGeom>
          <a:noFill/>
          <a:ln w="2556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25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2FF3-8C36-4503-B36E-89F09FE2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break/ continue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447537-3B77-47B8-9FD9-EFCE2C39181E}"/>
              </a:ext>
            </a:extLst>
          </p:cNvPr>
          <p:cNvSpPr txBox="1">
            <a:spLocks/>
          </p:cNvSpPr>
          <p:nvPr/>
        </p:nvSpPr>
        <p:spPr>
          <a:xfrm>
            <a:off x="457200" y="1690688"/>
            <a:ext cx="3774440" cy="43513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for(; ;)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if(</a:t>
            </a:r>
            <a:r>
              <a:rPr lang="en-US" dirty="0" err="1"/>
              <a:t>i</a:t>
            </a:r>
            <a:r>
              <a:rPr lang="en-US" dirty="0"/>
              <a:t> &gt; 10)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continue;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(“%d”,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7ADA4D-C9F6-494E-A0FE-520C0243AFA2}"/>
              </a:ext>
            </a:extLst>
          </p:cNvPr>
          <p:cNvSpPr txBox="1">
            <a:spLocks/>
          </p:cNvSpPr>
          <p:nvPr/>
        </p:nvSpPr>
        <p:spPr>
          <a:xfrm>
            <a:off x="4150360" y="1690688"/>
            <a:ext cx="3322320" cy="29289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for(; </a:t>
            </a:r>
            <a:r>
              <a:rPr lang="en-US" dirty="0" err="1"/>
              <a:t>i</a:t>
            </a:r>
            <a:r>
              <a:rPr lang="en-US" dirty="0"/>
              <a:t> &lt;= 10;)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(“%d”,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0432EF-8581-45F5-835C-F1642B3049E8}"/>
              </a:ext>
            </a:extLst>
          </p:cNvPr>
          <p:cNvSpPr txBox="1">
            <a:spLocks/>
          </p:cNvSpPr>
          <p:nvPr/>
        </p:nvSpPr>
        <p:spPr>
          <a:xfrm>
            <a:off x="7472680" y="1582737"/>
            <a:ext cx="3774440" cy="43513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for(; ; </a:t>
            </a:r>
            <a:r>
              <a:rPr lang="en-US" dirty="0" err="1"/>
              <a:t>i</a:t>
            </a:r>
            <a:r>
              <a:rPr lang="en-US" dirty="0"/>
              <a:t> =</a:t>
            </a:r>
            <a:r>
              <a:rPr lang="en-US" dirty="0" err="1"/>
              <a:t>i</a:t>
            </a:r>
            <a:r>
              <a:rPr lang="en-US" dirty="0"/>
              <a:t> + 1)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if(</a:t>
            </a:r>
            <a:r>
              <a:rPr lang="en-US" dirty="0" err="1"/>
              <a:t>i</a:t>
            </a:r>
            <a:r>
              <a:rPr lang="en-US" dirty="0"/>
              <a:t> &gt; 10)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continue;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(“%d”,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364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6F14-2EC8-40A6-A3D4-6C5F38D5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 a code to keep accepting numbers and adding them till the sum exceeds 100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3F75D-C3B6-40BA-A197-4C7C7A58D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440"/>
            <a:ext cx="10515600" cy="51314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int main() {</a:t>
            </a:r>
          </a:p>
          <a:p>
            <a:pPr marL="0" indent="0">
              <a:buNone/>
            </a:pPr>
            <a:r>
              <a:rPr lang="en-IN" dirty="0"/>
              <a:t>    int </a:t>
            </a:r>
            <a:r>
              <a:rPr lang="en-IN" dirty="0" err="1"/>
              <a:t>i</a:t>
            </a:r>
            <a:r>
              <a:rPr lang="en-IN" dirty="0"/>
              <a:t>, </a:t>
            </a:r>
            <a:r>
              <a:rPr lang="en-IN" dirty="0" err="1"/>
              <a:t>sum,n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for(</a:t>
            </a:r>
            <a:r>
              <a:rPr lang="en-IN" dirty="0" err="1"/>
              <a:t>i</a:t>
            </a:r>
            <a:r>
              <a:rPr lang="en-IN" dirty="0"/>
              <a:t> = 1, sum = 0; ; </a:t>
            </a:r>
            <a:r>
              <a:rPr lang="en-IN" dirty="0" err="1"/>
              <a:t>i</a:t>
            </a:r>
            <a:r>
              <a:rPr lang="en-IN" dirty="0"/>
              <a:t>++){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scanf</a:t>
            </a:r>
            <a:r>
              <a:rPr lang="en-IN" dirty="0"/>
              <a:t>("%d", &amp;n);</a:t>
            </a:r>
          </a:p>
          <a:p>
            <a:pPr marL="0" indent="0">
              <a:buNone/>
            </a:pPr>
            <a:r>
              <a:rPr lang="en-IN" dirty="0"/>
              <a:t>        sum += n;</a:t>
            </a:r>
          </a:p>
          <a:p>
            <a:pPr marL="0" indent="0">
              <a:buNone/>
            </a:pPr>
            <a:r>
              <a:rPr lang="en-IN" dirty="0"/>
              <a:t>        if(sum &lt;= 100)</a:t>
            </a:r>
          </a:p>
          <a:p>
            <a:pPr marL="0" indent="0">
              <a:buNone/>
            </a:pPr>
            <a:r>
              <a:rPr lang="en-IN" dirty="0"/>
              <a:t>            continue;</a:t>
            </a:r>
          </a:p>
          <a:p>
            <a:pPr marL="0" indent="0">
              <a:buNone/>
            </a:pPr>
            <a:r>
              <a:rPr lang="en-IN" dirty="0"/>
              <a:t>        else</a:t>
            </a:r>
          </a:p>
          <a:p>
            <a:pPr marL="0" indent="0">
              <a:buNone/>
            </a:pPr>
            <a:r>
              <a:rPr lang="en-IN" dirty="0"/>
              <a:t>            break;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("Total numbers read = %d\</a:t>
            </a:r>
            <a:r>
              <a:rPr lang="en-IN" dirty="0" err="1"/>
              <a:t>nSum</a:t>
            </a:r>
            <a:r>
              <a:rPr lang="en-IN" dirty="0"/>
              <a:t> = %d", </a:t>
            </a:r>
            <a:r>
              <a:rPr lang="en-IN" dirty="0" err="1"/>
              <a:t>i</a:t>
            </a:r>
            <a:r>
              <a:rPr lang="en-IN" dirty="0"/>
              <a:t>, sum);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438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fld id="{371631D4-ABE1-42B1-990E-4B00632FC6C1}" type="slidenum">
              <a:rPr lang="en-US" altLang="en-US">
                <a:solidFill>
                  <a:srgbClr val="000000"/>
                </a:solidFill>
              </a:rPr>
              <a:pPr>
                <a:buSzTx/>
              </a:pPr>
              <a:t>27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2301875" y="53975"/>
            <a:ext cx="78755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endParaRPr lang="en-US" altLang="en-US" sz="2800" b="1" i="1">
              <a:solidFill>
                <a:srgbClr val="008000"/>
              </a:solidFill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524001" y="-1588"/>
            <a:ext cx="9109075" cy="762001"/>
          </a:xfrm>
          <a:prstGeom prst="rect">
            <a:avLst/>
          </a:prstGeom>
        </p:spPr>
        <p:txBody>
          <a:bodyPr/>
          <a:lstStyle>
            <a:defPPr/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defRPr/>
            </a:pPr>
            <a:r>
              <a:rPr lang="en-US" altLang="en-US" kern="0"/>
              <a:t>Nested loops  </a:t>
            </a:r>
            <a:r>
              <a:rPr lang="en-US" altLang="en-US" kern="0">
                <a:solidFill>
                  <a:srgbClr val="008000"/>
                </a:solidFill>
              </a:rPr>
              <a:t>(loop in a loop)</a:t>
            </a:r>
            <a:endParaRPr lang="en-GB" kern="0"/>
          </a:p>
        </p:txBody>
      </p:sp>
      <p:sp>
        <p:nvSpPr>
          <p:cNvPr id="2" name="Rectangle 1"/>
          <p:cNvSpPr/>
          <p:nvPr/>
        </p:nvSpPr>
        <p:spPr>
          <a:xfrm>
            <a:off x="1667668" y="1004170"/>
            <a:ext cx="8748083" cy="3600986"/>
          </a:xfrm>
          <a:prstGeom prst="rect">
            <a:avLst/>
          </a:prstGeom>
        </p:spPr>
        <p:txBody>
          <a:bodyPr wrap="square" numCol="1">
            <a:spAutoFit/>
          </a:bodyPr>
          <a:lstStyle>
            <a:defPPr/>
          </a:lstStyle>
          <a:p>
            <a:r>
              <a:rPr lang="en-US" altLang="en-US" sz="2000" dirty="0"/>
              <a:t>The syntax for a nested for loop statement in C is as follows −</a:t>
            </a:r>
          </a:p>
          <a:p>
            <a:endParaRPr lang="en-US" altLang="en-US" sz="2000" dirty="0"/>
          </a:p>
          <a:p>
            <a:r>
              <a:rPr lang="en-US" altLang="en-US" sz="2400" dirty="0"/>
              <a:t>for (</a:t>
            </a:r>
            <a:r>
              <a:rPr lang="en-US" altLang="en-US" sz="2400" dirty="0" err="1"/>
              <a:t>init</a:t>
            </a:r>
            <a:r>
              <a:rPr lang="en-US" altLang="en-US" sz="2400" dirty="0"/>
              <a:t>; condition; increment) {</a:t>
            </a:r>
          </a:p>
          <a:p>
            <a:r>
              <a:rPr lang="en-US" altLang="en-US" sz="2400" dirty="0"/>
              <a:t>    for (</a:t>
            </a:r>
            <a:r>
              <a:rPr lang="en-US" altLang="en-US" sz="2400" dirty="0" err="1"/>
              <a:t>init</a:t>
            </a:r>
            <a:r>
              <a:rPr lang="en-US" altLang="en-US" sz="2400" dirty="0"/>
              <a:t>; condition; increment) {</a:t>
            </a:r>
          </a:p>
          <a:p>
            <a:r>
              <a:rPr lang="en-US" altLang="en-US" sz="2400" dirty="0"/>
              <a:t>      statement(s);</a:t>
            </a:r>
          </a:p>
          <a:p>
            <a:r>
              <a:rPr lang="en-US" altLang="en-US" sz="2400" dirty="0"/>
              <a:t>    }	</a:t>
            </a:r>
          </a:p>
          <a:p>
            <a:r>
              <a:rPr lang="en-US" altLang="en-US" sz="2400" dirty="0"/>
              <a:t>    statement(s);</a:t>
            </a:r>
          </a:p>
          <a:p>
            <a:r>
              <a:rPr lang="en-US" altLang="en-US" sz="2400" dirty="0"/>
              <a:t>}</a:t>
            </a:r>
          </a:p>
          <a:p>
            <a:endParaRPr lang="en-US" altLang="en-US" sz="2400" dirty="0"/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506431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fld id="{371631D4-ABE1-42B1-990E-4B00632FC6C1}" type="slidenum">
              <a:rPr lang="en-US" altLang="en-US">
                <a:solidFill>
                  <a:srgbClr val="000000"/>
                </a:solidFill>
              </a:rPr>
              <a:pPr>
                <a:buSzTx/>
              </a:pPr>
              <a:t>28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2301875" y="53975"/>
            <a:ext cx="78755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endParaRPr lang="en-US" altLang="en-US" sz="2800" b="1" i="1">
              <a:solidFill>
                <a:srgbClr val="008000"/>
              </a:solidFill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2209799" y="2896804"/>
            <a:ext cx="4644518" cy="317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(“%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d%d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”,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a,b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); 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//a=4,b=7</a:t>
            </a:r>
          </a:p>
          <a:p>
            <a:pPr>
              <a:buSzTx/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SzTx/>
            </a:pPr>
            <a:r>
              <a:rPr lang="en-US" altLang="en-US" sz="2000" b="1" dirty="0">
                <a:solidFill>
                  <a:srgbClr val="3366CC"/>
                </a:solidFill>
                <a:latin typeface="Courier New" pitchFamily="49" charset="0"/>
              </a:rPr>
              <a:t>for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= 0;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&lt; a;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++){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en-US" sz="2000" b="1" dirty="0">
                <a:solidFill>
                  <a:srgbClr val="3366CC"/>
                </a:solidFill>
                <a:latin typeface="Courier New" pitchFamily="49" charset="0"/>
              </a:rPr>
              <a:t>for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(j=0; j&lt;b;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j++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(“*”);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}	</a:t>
            </a:r>
          </a:p>
          <a:p>
            <a:pPr>
              <a:buSzTx/>
              <a:buFont typeface="Times New Roman" pitchFamily="16" charset="0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(“\n”);	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buSzTx/>
            </a:pPr>
            <a:endParaRPr lang="en-US" alt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SzTx/>
            </a:pPr>
            <a:endParaRPr lang="en-US" alt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8572393" y="3833286"/>
            <a:ext cx="1527175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2500" b="1">
                <a:solidFill>
                  <a:srgbClr val="008000"/>
                </a:solidFill>
                <a:latin typeface="Courier New" pitchFamily="49" charset="0"/>
              </a:rPr>
              <a:t>*******</a:t>
            </a:r>
          </a:p>
          <a:p>
            <a:pPr>
              <a:buSzTx/>
            </a:pPr>
            <a:r>
              <a:rPr lang="en-US" altLang="en-US" sz="2500" b="1">
                <a:solidFill>
                  <a:srgbClr val="008000"/>
                </a:solidFill>
                <a:latin typeface="Courier New" pitchFamily="49" charset="0"/>
              </a:rPr>
              <a:t>*******</a:t>
            </a:r>
          </a:p>
          <a:p>
            <a:pPr>
              <a:buSzTx/>
            </a:pPr>
            <a:r>
              <a:rPr lang="en-US" altLang="en-US" sz="2500" b="1">
                <a:solidFill>
                  <a:srgbClr val="008000"/>
                </a:solidFill>
                <a:latin typeface="Courier New" pitchFamily="49" charset="0"/>
              </a:rPr>
              <a:t>*******</a:t>
            </a:r>
          </a:p>
          <a:p>
            <a:pPr>
              <a:buSzTx/>
            </a:pPr>
            <a:r>
              <a:rPr lang="en-US" altLang="en-US" sz="2500" b="1">
                <a:solidFill>
                  <a:srgbClr val="008000"/>
                </a:solidFill>
                <a:latin typeface="Courier New" pitchFamily="49" charset="0"/>
              </a:rPr>
              <a:t>*******</a:t>
            </a:r>
          </a:p>
        </p:txBody>
      </p:sp>
      <p:sp>
        <p:nvSpPr>
          <p:cNvPr id="44038" name="AutoShape 5"/>
          <p:cNvSpPr>
            <a:spLocks noChangeArrowheads="1"/>
          </p:cNvSpPr>
          <p:nvPr/>
        </p:nvSpPr>
        <p:spPr bwMode="auto">
          <a:xfrm>
            <a:off x="8545404" y="3655486"/>
            <a:ext cx="1581150" cy="177800"/>
          </a:xfrm>
          <a:custGeom>
            <a:avLst/>
            <a:gdLst>
              <a:gd name="T0" fmla="*/ 0 w 1152"/>
              <a:gd name="T1" fmla="*/ 2147483647 h 240"/>
              <a:gd name="T2" fmla="*/ 2147483647 w 1152"/>
              <a:gd name="T3" fmla="*/ 0 h 240"/>
              <a:gd name="T4" fmla="*/ 2147483647 w 1152"/>
              <a:gd name="T5" fmla="*/ 2147483647 h 240"/>
              <a:gd name="T6" fmla="*/ 0 60000 65536"/>
              <a:gd name="T7" fmla="*/ 0 60000 65536"/>
              <a:gd name="T8" fmla="*/ 0 60000 65536"/>
              <a:gd name="T9" fmla="*/ 0 w 1152"/>
              <a:gd name="T10" fmla="*/ 0 h 240"/>
              <a:gd name="T11" fmla="*/ 1152 w 115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240">
                <a:moveTo>
                  <a:pt x="0" y="240"/>
                </a:moveTo>
                <a:cubicBezTo>
                  <a:pt x="192" y="120"/>
                  <a:pt x="384" y="0"/>
                  <a:pt x="576" y="0"/>
                </a:cubicBezTo>
                <a:cubicBezTo>
                  <a:pt x="768" y="0"/>
                  <a:pt x="1056" y="200"/>
                  <a:pt x="1152" y="240"/>
                </a:cubicBezTo>
              </a:path>
            </a:pathLst>
          </a:custGeom>
          <a:noFill/>
          <a:ln w="12600">
            <a:solidFill>
              <a:srgbClr val="3366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endParaRPr lang="en-US"/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9144536" y="3242881"/>
            <a:ext cx="28435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4040" name="AutoShape 7"/>
          <p:cNvSpPr>
            <a:spLocks noChangeArrowheads="1"/>
          </p:cNvSpPr>
          <p:nvPr/>
        </p:nvSpPr>
        <p:spPr bwMode="auto">
          <a:xfrm>
            <a:off x="8469204" y="4078555"/>
            <a:ext cx="76200" cy="1143000"/>
          </a:xfrm>
          <a:custGeom>
            <a:avLst/>
            <a:gdLst>
              <a:gd name="T0" fmla="*/ 2147483647 w 48"/>
              <a:gd name="T1" fmla="*/ 0 h 720"/>
              <a:gd name="T2" fmla="*/ 0 w 48"/>
              <a:gd name="T3" fmla="*/ 2147483647 h 720"/>
              <a:gd name="T4" fmla="*/ 2147483647 w 48"/>
              <a:gd name="T5" fmla="*/ 2147483647 h 720"/>
              <a:gd name="T6" fmla="*/ 0 60000 65536"/>
              <a:gd name="T7" fmla="*/ 0 60000 65536"/>
              <a:gd name="T8" fmla="*/ 0 60000 65536"/>
              <a:gd name="T9" fmla="*/ 0 w 48"/>
              <a:gd name="T10" fmla="*/ 0 h 720"/>
              <a:gd name="T11" fmla="*/ 48 w 48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720">
                <a:moveTo>
                  <a:pt x="48" y="0"/>
                </a:moveTo>
                <a:cubicBezTo>
                  <a:pt x="24" y="132"/>
                  <a:pt x="0" y="264"/>
                  <a:pt x="0" y="384"/>
                </a:cubicBezTo>
                <a:cubicBezTo>
                  <a:pt x="0" y="504"/>
                  <a:pt x="24" y="612"/>
                  <a:pt x="48" y="720"/>
                </a:cubicBezTo>
              </a:path>
            </a:pathLst>
          </a:custGeom>
          <a:noFill/>
          <a:ln w="12600">
            <a:solidFill>
              <a:srgbClr val="3366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endParaRPr lang="en-US"/>
          </a:p>
        </p:txBody>
      </p:sp>
      <p:sp>
        <p:nvSpPr>
          <p:cNvPr id="44041" name="Text Box 8"/>
          <p:cNvSpPr txBox="1">
            <a:spLocks noChangeArrowheads="1"/>
          </p:cNvSpPr>
          <p:nvPr/>
        </p:nvSpPr>
        <p:spPr bwMode="auto">
          <a:xfrm>
            <a:off x="8029903" y="4454142"/>
            <a:ext cx="30480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524001" y="-1588"/>
            <a:ext cx="9109075" cy="762001"/>
          </a:xfrm>
          <a:prstGeom prst="rect">
            <a:avLst/>
          </a:prstGeom>
        </p:spPr>
        <p:txBody>
          <a:bodyPr/>
          <a:lstStyle>
            <a:defPPr/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defRPr/>
            </a:pPr>
            <a:r>
              <a:rPr lang="en-US" altLang="en-US" kern="0"/>
              <a:t>Nested loops  </a:t>
            </a:r>
            <a:r>
              <a:rPr lang="en-US" altLang="en-US" kern="0">
                <a:solidFill>
                  <a:srgbClr val="008000"/>
                </a:solidFill>
              </a:rPr>
              <a:t>(loop in a loop)</a:t>
            </a:r>
            <a:endParaRPr lang="en-GB" kern="0"/>
          </a:p>
        </p:txBody>
      </p:sp>
      <p:sp>
        <p:nvSpPr>
          <p:cNvPr id="2" name="Rectangle 1"/>
          <p:cNvSpPr/>
          <p:nvPr/>
        </p:nvSpPr>
        <p:spPr>
          <a:xfrm>
            <a:off x="1667668" y="1004170"/>
            <a:ext cx="8748083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 algn="just"/>
            <a:r>
              <a:rPr lang="en-US" sz="2000"/>
              <a:t>In Nested loop one loop is place within another loop body.</a:t>
            </a:r>
          </a:p>
          <a:p>
            <a:pPr algn="just"/>
            <a:r>
              <a:rPr lang="en-US" sz="2000"/>
              <a:t>When we need to repeated loop body itself n number of times use nested loops. </a:t>
            </a:r>
          </a:p>
          <a:p>
            <a:pPr algn="just"/>
            <a:r>
              <a:rPr lang="en-US" sz="2000"/>
              <a:t>Nested loops can be design upto 255 blocks.</a:t>
            </a:r>
          </a:p>
        </p:txBody>
      </p:sp>
    </p:spTree>
    <p:extLst>
      <p:ext uri="{BB962C8B-B14F-4D97-AF65-F5344CB8AC3E}">
        <p14:creationId xmlns:p14="http://schemas.microsoft.com/office/powerpoint/2010/main" val="154015510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743200" y="1828801"/>
            <a:ext cx="5867400" cy="378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int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a,b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buSzTx/>
            </a:pP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(“Enter two values”);</a:t>
            </a:r>
          </a:p>
          <a:p>
            <a:pPr>
              <a:buSzTx/>
            </a:pP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scanf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(“%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d%d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”,&amp;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a,&amp;b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buSzTx/>
            </a:pPr>
            <a:endParaRPr lang="en-US" alt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for (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= 0;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&lt; a;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++) {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for (j = 0; j &lt; b;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j++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) 		{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n-US" altLang="en-US" sz="2000" b="1" dirty="0">
                <a:solidFill>
                  <a:srgbClr val="3366CC"/>
                </a:solidFill>
                <a:latin typeface="Courier New" pitchFamily="49" charset="0"/>
              </a:rPr>
              <a:t>if (j &gt; </a:t>
            </a:r>
            <a:r>
              <a:rPr lang="en-US" altLang="en-US" sz="2000" b="1" dirty="0" err="1">
                <a:solidFill>
                  <a:srgbClr val="3366CC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3366CC"/>
                </a:solidFill>
                <a:latin typeface="Courier New" pitchFamily="49" charset="0"/>
              </a:rPr>
              <a:t>) 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3366CC"/>
                </a:solidFill>
                <a:latin typeface="Courier New" pitchFamily="49" charset="0"/>
              </a:rPr>
              <a:t>				break;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(“*”);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}</a:t>
            </a:r>
          </a:p>
          <a:p>
            <a:pPr>
              <a:buSzTx/>
              <a:buFont typeface="Times New Roman" pitchFamily="16" charset="0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(“\n”);	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8056563" y="1538289"/>
            <a:ext cx="950912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2500" b="1">
                <a:solidFill>
                  <a:srgbClr val="008000"/>
                </a:solidFill>
                <a:latin typeface="Courier New" pitchFamily="49" charset="0"/>
              </a:rPr>
              <a:t>*</a:t>
            </a:r>
          </a:p>
          <a:p>
            <a:pPr>
              <a:buSzTx/>
            </a:pPr>
            <a:r>
              <a:rPr lang="en-US" altLang="en-US" sz="2500" b="1">
                <a:solidFill>
                  <a:srgbClr val="008000"/>
                </a:solidFill>
                <a:latin typeface="Courier New" pitchFamily="49" charset="0"/>
              </a:rPr>
              <a:t>**</a:t>
            </a:r>
          </a:p>
          <a:p>
            <a:pPr>
              <a:buSzTx/>
            </a:pPr>
            <a:r>
              <a:rPr lang="en-US" altLang="en-US" sz="2500" b="1">
                <a:solidFill>
                  <a:srgbClr val="008000"/>
                </a:solidFill>
                <a:latin typeface="Courier New" pitchFamily="49" charset="0"/>
              </a:rPr>
              <a:t>***</a:t>
            </a:r>
          </a:p>
          <a:p>
            <a:pPr>
              <a:buSzTx/>
            </a:pPr>
            <a:r>
              <a:rPr lang="en-US" altLang="en-US" sz="2500" b="1">
                <a:solidFill>
                  <a:srgbClr val="008000"/>
                </a:solidFill>
                <a:latin typeface="Courier New" pitchFamily="49" charset="0"/>
              </a:rPr>
              <a:t>****</a:t>
            </a:r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8208963" y="1360489"/>
            <a:ext cx="995362" cy="174625"/>
          </a:xfrm>
          <a:custGeom>
            <a:avLst/>
            <a:gdLst>
              <a:gd name="T0" fmla="*/ 0 w 1152"/>
              <a:gd name="T1" fmla="*/ 2147483647 h 240"/>
              <a:gd name="T2" fmla="*/ 2147483647 w 1152"/>
              <a:gd name="T3" fmla="*/ 0 h 240"/>
              <a:gd name="T4" fmla="*/ 2147483647 w 1152"/>
              <a:gd name="T5" fmla="*/ 2147483647 h 240"/>
              <a:gd name="T6" fmla="*/ 0 60000 65536"/>
              <a:gd name="T7" fmla="*/ 0 60000 65536"/>
              <a:gd name="T8" fmla="*/ 0 60000 65536"/>
              <a:gd name="T9" fmla="*/ 0 w 1152"/>
              <a:gd name="T10" fmla="*/ 0 h 240"/>
              <a:gd name="T11" fmla="*/ 1152 w 115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240">
                <a:moveTo>
                  <a:pt x="0" y="240"/>
                </a:moveTo>
                <a:cubicBezTo>
                  <a:pt x="192" y="120"/>
                  <a:pt x="384" y="0"/>
                  <a:pt x="576" y="0"/>
                </a:cubicBezTo>
                <a:cubicBezTo>
                  <a:pt x="768" y="0"/>
                  <a:pt x="1056" y="200"/>
                  <a:pt x="1152" y="240"/>
                </a:cubicBezTo>
              </a:path>
            </a:pathLst>
          </a:custGeom>
          <a:noFill/>
          <a:ln w="12600">
            <a:solidFill>
              <a:srgbClr val="3366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endParaRPr lang="en-US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8920863" y="979489"/>
            <a:ext cx="28435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7980363" y="1665288"/>
            <a:ext cx="76200" cy="1382712"/>
          </a:xfrm>
          <a:custGeom>
            <a:avLst/>
            <a:gdLst>
              <a:gd name="T0" fmla="*/ 2147483647 w 48"/>
              <a:gd name="T1" fmla="*/ 0 h 720"/>
              <a:gd name="T2" fmla="*/ 0 w 48"/>
              <a:gd name="T3" fmla="*/ 2147483647 h 720"/>
              <a:gd name="T4" fmla="*/ 2147483647 w 48"/>
              <a:gd name="T5" fmla="*/ 2147483647 h 720"/>
              <a:gd name="T6" fmla="*/ 0 60000 65536"/>
              <a:gd name="T7" fmla="*/ 0 60000 65536"/>
              <a:gd name="T8" fmla="*/ 0 60000 65536"/>
              <a:gd name="T9" fmla="*/ 0 w 48"/>
              <a:gd name="T10" fmla="*/ 0 h 720"/>
              <a:gd name="T11" fmla="*/ 48 w 48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720">
                <a:moveTo>
                  <a:pt x="48" y="0"/>
                </a:moveTo>
                <a:cubicBezTo>
                  <a:pt x="24" y="132"/>
                  <a:pt x="0" y="264"/>
                  <a:pt x="0" y="384"/>
                </a:cubicBezTo>
                <a:cubicBezTo>
                  <a:pt x="0" y="504"/>
                  <a:pt x="24" y="612"/>
                  <a:pt x="48" y="720"/>
                </a:cubicBezTo>
              </a:path>
            </a:pathLst>
          </a:custGeom>
          <a:noFill/>
          <a:ln w="12600">
            <a:solidFill>
              <a:srgbClr val="3366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endParaRPr lang="en-US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7698543" y="1970089"/>
            <a:ext cx="273129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5064" name="AutoShape 8"/>
          <p:cNvSpPr/>
          <p:nvPr/>
        </p:nvSpPr>
        <p:spPr bwMode="auto">
          <a:xfrm>
            <a:off x="3429000" y="3962400"/>
            <a:ext cx="1600200" cy="977900"/>
          </a:xfrm>
          <a:custGeom>
            <a:avLst/>
            <a:gdLst>
              <a:gd name="T0" fmla="*/ 2147483647 w 1008"/>
              <a:gd name="T1" fmla="*/ 2147483647 h 616"/>
              <a:gd name="T2" fmla="*/ 2147483647 w 1008"/>
              <a:gd name="T3" fmla="*/ 2147483647 h 616"/>
              <a:gd name="T4" fmla="*/ 2147483647 w 1008"/>
              <a:gd name="T5" fmla="*/ 0 h 616"/>
              <a:gd name="T6" fmla="*/ 0 60000 65536"/>
              <a:gd name="T7" fmla="*/ 0 60000 65536"/>
              <a:gd name="T8" fmla="*/ 0 60000 65536"/>
              <a:gd name="T9" fmla="*/ 0 w 1008"/>
              <a:gd name="T10" fmla="*/ 0 h 616"/>
              <a:gd name="T11" fmla="*/ 1008 w 1008"/>
              <a:gd name="T12" fmla="*/ 616 h 6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7" h="616">
                <a:moveTo>
                  <a:pt x="1008" y="528"/>
                </a:moveTo>
                <a:cubicBezTo>
                  <a:pt x="600" y="572"/>
                  <a:pt x="192" y="616"/>
                  <a:pt x="96" y="528"/>
                </a:cubicBezTo>
                <a:cubicBezTo>
                  <a:pt x="0" y="440"/>
                  <a:pt x="216" y="220"/>
                  <a:pt x="432" y="0"/>
                </a:cubicBezTo>
              </a:path>
            </a:pathLst>
          </a:custGeom>
          <a:noFill/>
          <a:ln w="126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endParaRPr lang="en-US"/>
          </a:p>
        </p:txBody>
      </p:sp>
      <p:sp>
        <p:nvSpPr>
          <p:cNvPr id="11" name="Title 1"/>
          <p:cNvSpPr txBox="1"/>
          <p:nvPr/>
        </p:nvSpPr>
        <p:spPr>
          <a:xfrm>
            <a:off x="1524001" y="-1588"/>
            <a:ext cx="9109075" cy="762001"/>
          </a:xfrm>
          <a:prstGeom prst="rect">
            <a:avLst/>
          </a:prstGeom>
        </p:spPr>
        <p:txBody>
          <a:bodyPr/>
          <a:lstStyle>
            <a:defPPr/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defRPr/>
            </a:pPr>
            <a:r>
              <a:rPr lang="en-US" altLang="en-US" kern="0"/>
              <a:t>Nested loops example </a:t>
            </a:r>
            <a:endParaRPr lang="en-GB" kern="0"/>
          </a:p>
        </p:txBody>
      </p:sp>
    </p:spTree>
    <p:extLst>
      <p:ext uri="{BB962C8B-B14F-4D97-AF65-F5344CB8AC3E}">
        <p14:creationId xmlns:p14="http://schemas.microsoft.com/office/powerpoint/2010/main" val="427201571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24000" y="0"/>
            <a:ext cx="911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 sz="4400" b="1" i="1">
                <a:solidFill>
                  <a:srgbClr val="3366CC"/>
                </a:solidFill>
              </a:rPr>
              <a:t>The Loop Control Structure</a:t>
            </a: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660400" y="1111250"/>
            <a:ext cx="9975850" cy="589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Wingdings" charset="2"/>
              <a:buChar char="v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So far we have used either a sequential or a decision control instruction. ( if –else, switch – case)</a:t>
            </a:r>
          </a:p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Wingdings" charset="2"/>
              <a:buChar char="v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the executions were carried out in a </a:t>
            </a:r>
            <a:r>
              <a:rPr lang="en-US" altLang="en-US" sz="2400" dirty="0">
                <a:solidFill>
                  <a:srgbClr val="FF0000"/>
                </a:solidFill>
                <a:latin typeface="Arial"/>
              </a:rPr>
              <a:t>fixed order</a:t>
            </a:r>
          </a:p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Wingdings" charset="2"/>
              <a:buChar char="v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an appropriate set of instructions were executed depending upon the outcome of the </a:t>
            </a:r>
            <a:r>
              <a:rPr lang="en-US" altLang="en-US" sz="2400" dirty="0">
                <a:solidFill>
                  <a:srgbClr val="FF0000"/>
                </a:solidFill>
                <a:latin typeface="Arial"/>
              </a:rPr>
              <a:t>condition being tested Exactly once</a:t>
            </a:r>
          </a:p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Wingdings" charset="2"/>
              <a:buChar char="v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The versatility of the computer lies in its ability </a:t>
            </a:r>
            <a:r>
              <a:rPr lang="en-US" altLang="en-US" sz="2400" dirty="0">
                <a:solidFill>
                  <a:srgbClr val="FF0000"/>
                </a:solidFill>
                <a:latin typeface="Arial"/>
              </a:rPr>
              <a:t>to perform a</a:t>
            </a: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Arial"/>
              </a:rPr>
              <a:t>set of instructions repeatedly</a:t>
            </a: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Wingdings" charset="2"/>
              <a:buChar char="v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This involves repeating some portion of the program either a specified number of times or until a particular condition is being satisfied.</a:t>
            </a:r>
          </a:p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Wingdings" charset="2"/>
              <a:buChar char="v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This repetitive operation is done through a loop control instruction.</a:t>
            </a:r>
          </a:p>
          <a:p>
            <a:pPr algn="just">
              <a:spcBef>
                <a:spcPts val="600"/>
              </a:spcBef>
              <a:buSzPct val="70000"/>
              <a:buFont typeface="Wingdings" charset="2"/>
              <a:buChar char="v"/>
            </a:pPr>
            <a:endParaRPr lang="en-US" altLang="en-US" sz="2400" dirty="0">
              <a:solidFill>
                <a:srgbClr val="000000"/>
              </a:solidFill>
              <a:latin typeface="Arial"/>
            </a:endParaRPr>
          </a:p>
          <a:p>
            <a:pPr algn="just">
              <a:spcBef>
                <a:spcPts val="600"/>
              </a:spcBef>
              <a:buSzPct val="70000"/>
              <a:buFont typeface="Wingdings" charset="2"/>
              <a:buChar char="v"/>
            </a:pPr>
            <a:endParaRPr lang="en-US" altLang="en-US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616822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3"/>
          <p:cNvSpPr txBox="1">
            <a:spLocks noChangeArrowheads="1"/>
          </p:cNvSpPr>
          <p:nvPr/>
        </p:nvSpPr>
        <p:spPr bwMode="auto">
          <a:xfrm>
            <a:off x="2743200" y="1828801"/>
            <a:ext cx="5867400" cy="4095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int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a,b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buSzTx/>
            </a:pPr>
            <a:endParaRPr lang="en-US" alt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SzTx/>
            </a:pP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scanf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(“%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d%d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”,&amp;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a,&amp;b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buSzTx/>
            </a:pPr>
            <a:endParaRPr lang="en-US" alt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for (int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= 0;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&lt; a;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++) {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for (int j=0; j&lt;b;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j++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)	{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  	</a:t>
            </a:r>
            <a:r>
              <a:rPr lang="en-US" altLang="en-US" sz="2000" b="1" dirty="0">
                <a:solidFill>
                  <a:srgbClr val="3366CC"/>
                </a:solidFill>
                <a:latin typeface="Courier New" pitchFamily="49" charset="0"/>
              </a:rPr>
              <a:t>if (j &lt; </a:t>
            </a:r>
            <a:r>
              <a:rPr lang="en-US" altLang="en-US" sz="2000" b="1" dirty="0" err="1">
                <a:solidFill>
                  <a:srgbClr val="3366CC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3366CC"/>
                </a:solidFill>
                <a:latin typeface="Courier New" pitchFamily="49" charset="0"/>
              </a:rPr>
              <a:t>) 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3366CC"/>
                </a:solidFill>
                <a:latin typeface="Courier New" pitchFamily="49" charset="0"/>
              </a:rPr>
              <a:t>				</a:t>
            </a:r>
            <a:r>
              <a:rPr lang="en-US" altLang="en-US" sz="2000" b="1" dirty="0" err="1">
                <a:solidFill>
                  <a:srgbClr val="3366CC"/>
                </a:solidFill>
                <a:latin typeface="Courier New" pitchFamily="49" charset="0"/>
              </a:rPr>
              <a:t>printf</a:t>
            </a:r>
            <a:r>
              <a:rPr lang="en-US" altLang="en-US" sz="2000" b="1" dirty="0">
                <a:solidFill>
                  <a:srgbClr val="3366CC"/>
                </a:solidFill>
                <a:latin typeface="Courier New" pitchFamily="49" charset="0"/>
              </a:rPr>
              <a:t>(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“ ”);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	else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		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(“*”);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}</a:t>
            </a:r>
          </a:p>
          <a:p>
            <a:pPr>
              <a:buSzTx/>
              <a:buFont typeface="Times New Roman" pitchFamily="16" charset="0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(“\n”);	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8227586" y="2514601"/>
            <a:ext cx="1786364" cy="10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buSzTx/>
            </a:pP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*************</a:t>
            </a:r>
          </a:p>
          <a:p>
            <a:pPr algn="r">
              <a:buSzTx/>
            </a:pP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************</a:t>
            </a:r>
          </a:p>
          <a:p>
            <a:pPr algn="r">
              <a:buSzTx/>
            </a:pP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***********</a:t>
            </a:r>
          </a:p>
          <a:p>
            <a:pPr algn="r">
              <a:buSzTx/>
            </a:pP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**********</a:t>
            </a:r>
          </a:p>
        </p:txBody>
      </p:sp>
      <p:sp>
        <p:nvSpPr>
          <p:cNvPr id="47108" name="AutoShape 5"/>
          <p:cNvSpPr>
            <a:spLocks noChangeArrowheads="1"/>
          </p:cNvSpPr>
          <p:nvPr/>
        </p:nvSpPr>
        <p:spPr bwMode="auto">
          <a:xfrm>
            <a:off x="8326438" y="2284414"/>
            <a:ext cx="1687512" cy="223837"/>
          </a:xfrm>
          <a:custGeom>
            <a:avLst/>
            <a:gdLst>
              <a:gd name="T0" fmla="*/ 0 w 1152"/>
              <a:gd name="T1" fmla="*/ 2147483647 h 240"/>
              <a:gd name="T2" fmla="*/ 2147483647 w 1152"/>
              <a:gd name="T3" fmla="*/ 0 h 240"/>
              <a:gd name="T4" fmla="*/ 2147483647 w 1152"/>
              <a:gd name="T5" fmla="*/ 2147483647 h 240"/>
              <a:gd name="T6" fmla="*/ 0 60000 65536"/>
              <a:gd name="T7" fmla="*/ 0 60000 65536"/>
              <a:gd name="T8" fmla="*/ 0 60000 65536"/>
              <a:gd name="T9" fmla="*/ 0 w 1152"/>
              <a:gd name="T10" fmla="*/ 0 h 240"/>
              <a:gd name="T11" fmla="*/ 1152 w 115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240">
                <a:moveTo>
                  <a:pt x="0" y="240"/>
                </a:moveTo>
                <a:cubicBezTo>
                  <a:pt x="192" y="120"/>
                  <a:pt x="384" y="0"/>
                  <a:pt x="576" y="0"/>
                </a:cubicBezTo>
                <a:cubicBezTo>
                  <a:pt x="768" y="0"/>
                  <a:pt x="1056" y="200"/>
                  <a:pt x="1152" y="240"/>
                </a:cubicBezTo>
              </a:path>
            </a:pathLst>
          </a:custGeom>
          <a:noFill/>
          <a:ln w="12600">
            <a:solidFill>
              <a:srgbClr val="3366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endParaRPr lang="en-US"/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8712901" y="1873251"/>
            <a:ext cx="28435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7110" name="AutoShape 7"/>
          <p:cNvSpPr>
            <a:spLocks noChangeArrowheads="1"/>
          </p:cNvSpPr>
          <p:nvPr/>
        </p:nvSpPr>
        <p:spPr bwMode="auto">
          <a:xfrm>
            <a:off x="8001000" y="2590800"/>
            <a:ext cx="76200" cy="1143000"/>
          </a:xfrm>
          <a:custGeom>
            <a:avLst/>
            <a:gdLst>
              <a:gd name="T0" fmla="*/ 2147483647 w 48"/>
              <a:gd name="T1" fmla="*/ 0 h 720"/>
              <a:gd name="T2" fmla="*/ 0 w 48"/>
              <a:gd name="T3" fmla="*/ 2147483647 h 720"/>
              <a:gd name="T4" fmla="*/ 2147483647 w 48"/>
              <a:gd name="T5" fmla="*/ 2147483647 h 720"/>
              <a:gd name="T6" fmla="*/ 0 60000 65536"/>
              <a:gd name="T7" fmla="*/ 0 60000 65536"/>
              <a:gd name="T8" fmla="*/ 0 60000 65536"/>
              <a:gd name="T9" fmla="*/ 0 w 48"/>
              <a:gd name="T10" fmla="*/ 0 h 720"/>
              <a:gd name="T11" fmla="*/ 48 w 48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720">
                <a:moveTo>
                  <a:pt x="48" y="0"/>
                </a:moveTo>
                <a:cubicBezTo>
                  <a:pt x="24" y="132"/>
                  <a:pt x="0" y="264"/>
                  <a:pt x="0" y="384"/>
                </a:cubicBezTo>
                <a:cubicBezTo>
                  <a:pt x="0" y="504"/>
                  <a:pt x="24" y="612"/>
                  <a:pt x="48" y="720"/>
                </a:cubicBezTo>
              </a:path>
            </a:pathLst>
          </a:custGeom>
          <a:noFill/>
          <a:ln w="12600">
            <a:solidFill>
              <a:srgbClr val="3366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endParaRPr lang="en-US"/>
          </a:p>
        </p:txBody>
      </p:sp>
      <p:sp>
        <p:nvSpPr>
          <p:cNvPr id="47111" name="Text Box 8"/>
          <p:cNvSpPr txBox="1">
            <a:spLocks noChangeArrowheads="1"/>
          </p:cNvSpPr>
          <p:nvPr/>
        </p:nvSpPr>
        <p:spPr bwMode="auto">
          <a:xfrm>
            <a:off x="7315200" y="2667001"/>
            <a:ext cx="30480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5694364" y="1905000"/>
            <a:ext cx="1809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endParaRPr lang="en-US" altLang="en-US" sz="3600" b="1">
              <a:solidFill>
                <a:srgbClr val="FF0000"/>
              </a:solidFill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524001" y="-1588"/>
            <a:ext cx="9109075" cy="762001"/>
          </a:xfrm>
          <a:prstGeom prst="rect">
            <a:avLst/>
          </a:prstGeom>
        </p:spPr>
        <p:txBody>
          <a:bodyPr/>
          <a:lstStyle>
            <a:defPPr/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defRPr/>
            </a:pPr>
            <a:r>
              <a:rPr lang="en-US" altLang="en-US" kern="0"/>
              <a:t>Nested loops example </a:t>
            </a:r>
            <a:endParaRPr lang="en-GB" kern="0"/>
          </a:p>
        </p:txBody>
      </p:sp>
    </p:spTree>
    <p:extLst>
      <p:ext uri="{BB962C8B-B14F-4D97-AF65-F5344CB8AC3E}">
        <p14:creationId xmlns:p14="http://schemas.microsoft.com/office/powerpoint/2010/main" val="6917105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057400" y="1371601"/>
            <a:ext cx="5867400" cy="532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2000" b="1" err="1">
                <a:solidFill>
                  <a:srgbClr val="000000"/>
                </a:solidFill>
                <a:latin typeface="Courier New" pitchFamily="49" charset="0"/>
              </a:rPr>
              <a:t>int a,i,j;</a:t>
            </a:r>
          </a:p>
          <a:p>
            <a:pPr>
              <a:buSzTx/>
            </a:pPr>
            <a:r>
              <a:rPr lang="en-US" altLang="en-US" sz="2000" b="1" err="1">
                <a:solidFill>
                  <a:srgbClr val="000000"/>
                </a:solidFill>
                <a:latin typeface="Courier New" pitchFamily="49" charset="0"/>
              </a:rPr>
              <a:t>scanf(“%d”,a);</a:t>
            </a:r>
          </a:p>
          <a:p>
            <a:pPr>
              <a:buSzTx/>
            </a:pPr>
            <a:endParaRPr lang="en-US" alt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for (i = 0; i &lt; a; i++) </a:t>
            </a:r>
            <a:r>
              <a:rPr lang="en-US" altLang="en-US" sz="2000" b="1">
                <a:solidFill>
                  <a:srgbClr val="3366CC"/>
                </a:solidFill>
                <a:latin typeface="Courier New" pitchFamily="49" charset="0"/>
              </a:rPr>
              <a:t>{</a:t>
            </a: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   for (j=0; j&lt;a; j++) {</a:t>
            </a: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			if (j &lt; a-i) </a:t>
            </a: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         printf(" ");</a:t>
            </a: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			else  printf("*");</a:t>
            </a: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   }</a:t>
            </a:r>
          </a:p>
          <a:p>
            <a:pPr>
              <a:buSzTx/>
            </a:pPr>
            <a:endParaRPr lang="en-US" alt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   for (j=0; j&lt;a; j++) {</a:t>
            </a: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			if (j &gt; i) </a:t>
            </a: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				break;</a:t>
            </a: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			printf("*");</a:t>
            </a: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   }</a:t>
            </a: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	printf(“\n”);</a:t>
            </a:r>
          </a:p>
          <a:p>
            <a:pPr>
              <a:buSzTx/>
            </a:pPr>
            <a:r>
              <a:rPr lang="en-US" altLang="en-US" sz="2000" b="1">
                <a:solidFill>
                  <a:srgbClr val="3366CC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8099425" y="2057401"/>
            <a:ext cx="153828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*</a:t>
            </a:r>
          </a:p>
          <a:p>
            <a:pPr algn="ctr">
              <a:buSzTx/>
            </a:pPr>
            <a:endParaRPr lang="en-US" altLang="en-US" b="1">
              <a:solidFill>
                <a:srgbClr val="008000"/>
              </a:solidFill>
              <a:latin typeface="Courier New" pitchFamily="49" charset="0"/>
            </a:endParaRPr>
          </a:p>
          <a:p>
            <a:pPr algn="ctr">
              <a:buSzTx/>
            </a:pP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***</a:t>
            </a:r>
          </a:p>
          <a:p>
            <a:pPr algn="ctr">
              <a:buSzTx/>
            </a:pPr>
            <a:endParaRPr lang="en-US" altLang="en-US" b="1">
              <a:solidFill>
                <a:srgbClr val="008000"/>
              </a:solidFill>
              <a:latin typeface="Courier New" pitchFamily="49" charset="0"/>
            </a:endParaRPr>
          </a:p>
          <a:p>
            <a:pPr algn="ctr">
              <a:buSzTx/>
            </a:pP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*****</a:t>
            </a:r>
          </a:p>
          <a:p>
            <a:pPr algn="ctr">
              <a:buSzTx/>
            </a:pPr>
            <a:endParaRPr lang="en-US" altLang="en-US" b="1">
              <a:solidFill>
                <a:srgbClr val="008000"/>
              </a:solidFill>
              <a:latin typeface="Courier New" pitchFamily="49" charset="0"/>
            </a:endParaRPr>
          </a:p>
          <a:p>
            <a:pPr algn="ctr">
              <a:buSzTx/>
            </a:pP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*******</a:t>
            </a:r>
          </a:p>
          <a:p>
            <a:pPr algn="ctr">
              <a:buSzTx/>
            </a:pPr>
            <a:endParaRPr lang="en-US" altLang="en-US" b="1">
              <a:solidFill>
                <a:srgbClr val="008000"/>
              </a:solidFill>
              <a:latin typeface="Courier New" pitchFamily="49" charset="0"/>
            </a:endParaRPr>
          </a:p>
          <a:p>
            <a:pPr algn="ctr">
              <a:buSzTx/>
            </a:pP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*********</a:t>
            </a:r>
          </a:p>
          <a:p>
            <a:pPr algn="ctr">
              <a:buSzTx/>
            </a:pPr>
            <a:endParaRPr lang="en-US" altLang="en-US" b="1">
              <a:solidFill>
                <a:srgbClr val="008000"/>
              </a:solidFill>
              <a:latin typeface="Courier New" pitchFamily="49" charset="0"/>
            </a:endParaRPr>
          </a:p>
          <a:p>
            <a:pPr algn="ctr">
              <a:buSzTx/>
            </a:pP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***********</a:t>
            </a:r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2438400" y="2667000"/>
            <a:ext cx="3886200" cy="1447800"/>
          </a:xfrm>
          <a:prstGeom prst="rect">
            <a:avLst/>
          </a:prstGeom>
          <a:noFill/>
          <a:ln w="12600">
            <a:solidFill>
              <a:srgbClr val="33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2436813" y="4343401"/>
            <a:ext cx="3884612" cy="1527175"/>
          </a:xfrm>
          <a:prstGeom prst="rect">
            <a:avLst/>
          </a:prstGeom>
          <a:noFill/>
          <a:ln w="126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8763000" y="4038600"/>
            <a:ext cx="914400" cy="228600"/>
          </a:xfrm>
          <a:prstGeom prst="rect">
            <a:avLst/>
          </a:prstGeom>
          <a:noFill/>
          <a:ln w="126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7848600" y="4572000"/>
            <a:ext cx="914400" cy="228600"/>
          </a:xfrm>
          <a:prstGeom prst="rect">
            <a:avLst/>
          </a:prstGeom>
          <a:noFill/>
          <a:ln w="12600">
            <a:solidFill>
              <a:srgbClr val="33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7848600" y="4038600"/>
            <a:ext cx="914400" cy="228600"/>
          </a:xfrm>
          <a:prstGeom prst="rect">
            <a:avLst/>
          </a:prstGeom>
          <a:noFill/>
          <a:ln w="12600">
            <a:solidFill>
              <a:srgbClr val="33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7848600" y="3581400"/>
            <a:ext cx="914400" cy="228600"/>
          </a:xfrm>
          <a:prstGeom prst="rect">
            <a:avLst/>
          </a:prstGeom>
          <a:noFill/>
          <a:ln w="12600">
            <a:solidFill>
              <a:srgbClr val="33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7848600" y="3048000"/>
            <a:ext cx="914400" cy="228600"/>
          </a:xfrm>
          <a:prstGeom prst="rect">
            <a:avLst/>
          </a:prstGeom>
          <a:noFill/>
          <a:ln w="12600">
            <a:solidFill>
              <a:srgbClr val="33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7848600" y="2514600"/>
            <a:ext cx="914400" cy="228600"/>
          </a:xfrm>
          <a:prstGeom prst="rect">
            <a:avLst/>
          </a:prstGeom>
          <a:noFill/>
          <a:ln w="12600">
            <a:solidFill>
              <a:srgbClr val="33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13" name="Rectangle 13"/>
          <p:cNvSpPr>
            <a:spLocks noChangeArrowheads="1"/>
          </p:cNvSpPr>
          <p:nvPr/>
        </p:nvSpPr>
        <p:spPr bwMode="auto">
          <a:xfrm>
            <a:off x="7848600" y="2133600"/>
            <a:ext cx="914400" cy="228600"/>
          </a:xfrm>
          <a:prstGeom prst="rect">
            <a:avLst/>
          </a:prstGeom>
          <a:noFill/>
          <a:ln w="12600">
            <a:solidFill>
              <a:srgbClr val="33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8763000" y="3581400"/>
            <a:ext cx="762000" cy="228600"/>
          </a:xfrm>
          <a:prstGeom prst="rect">
            <a:avLst/>
          </a:prstGeom>
          <a:noFill/>
          <a:ln w="126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15" name="Rectangle 15"/>
          <p:cNvSpPr>
            <a:spLocks noChangeArrowheads="1"/>
          </p:cNvSpPr>
          <p:nvPr/>
        </p:nvSpPr>
        <p:spPr bwMode="auto">
          <a:xfrm>
            <a:off x="8763000" y="3048000"/>
            <a:ext cx="609600" cy="228600"/>
          </a:xfrm>
          <a:prstGeom prst="rect">
            <a:avLst/>
          </a:prstGeom>
          <a:noFill/>
          <a:ln w="126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16" name="Rectangle 16"/>
          <p:cNvSpPr>
            <a:spLocks noChangeArrowheads="1"/>
          </p:cNvSpPr>
          <p:nvPr/>
        </p:nvSpPr>
        <p:spPr bwMode="auto">
          <a:xfrm>
            <a:off x="8763000" y="2514600"/>
            <a:ext cx="381000" cy="228600"/>
          </a:xfrm>
          <a:prstGeom prst="rect">
            <a:avLst/>
          </a:prstGeom>
          <a:noFill/>
          <a:ln w="126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17" name="Rectangle 17"/>
          <p:cNvSpPr>
            <a:spLocks noChangeArrowheads="1"/>
          </p:cNvSpPr>
          <p:nvPr/>
        </p:nvSpPr>
        <p:spPr bwMode="auto">
          <a:xfrm>
            <a:off x="8763000" y="2133600"/>
            <a:ext cx="228600" cy="228600"/>
          </a:xfrm>
          <a:prstGeom prst="rect">
            <a:avLst/>
          </a:prstGeom>
          <a:noFill/>
          <a:ln w="126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18" name="Rectangle 18"/>
          <p:cNvSpPr>
            <a:spLocks noChangeArrowheads="1"/>
          </p:cNvSpPr>
          <p:nvPr/>
        </p:nvSpPr>
        <p:spPr bwMode="auto">
          <a:xfrm>
            <a:off x="8763000" y="4572000"/>
            <a:ext cx="1143000" cy="228600"/>
          </a:xfrm>
          <a:prstGeom prst="rect">
            <a:avLst/>
          </a:prstGeom>
          <a:noFill/>
          <a:ln w="126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48146" name="Rectangle 19"/>
          <p:cNvSpPr>
            <a:spLocks noChangeArrowheads="1"/>
          </p:cNvSpPr>
          <p:nvPr/>
        </p:nvSpPr>
        <p:spPr bwMode="auto">
          <a:xfrm>
            <a:off x="1905000" y="2209800"/>
            <a:ext cx="5334000" cy="4495800"/>
          </a:xfrm>
          <a:prstGeom prst="rect">
            <a:avLst/>
          </a:prstGeom>
          <a:noFill/>
          <a:ln w="12600">
            <a:solidFill>
              <a:srgbClr val="8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22" name="Title 1"/>
          <p:cNvSpPr txBox="1"/>
          <p:nvPr/>
        </p:nvSpPr>
        <p:spPr>
          <a:xfrm>
            <a:off x="1524001" y="-1588"/>
            <a:ext cx="9109075" cy="762001"/>
          </a:xfrm>
          <a:prstGeom prst="rect">
            <a:avLst/>
          </a:prstGeom>
        </p:spPr>
        <p:txBody>
          <a:bodyPr/>
          <a:lstStyle>
            <a:defPPr/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defRPr/>
            </a:pPr>
            <a:r>
              <a:rPr lang="en-US" altLang="en-US" kern="0"/>
              <a:t>Nested loops example </a:t>
            </a:r>
            <a:endParaRPr lang="en-GB" kern="0"/>
          </a:p>
        </p:txBody>
      </p:sp>
    </p:spTree>
    <p:extLst>
      <p:ext uri="{BB962C8B-B14F-4D97-AF65-F5344CB8AC3E}">
        <p14:creationId xmlns:p14="http://schemas.microsoft.com/office/powerpoint/2010/main" val="7268972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  <p:cond evt="onBegin" delay="0">
                          <p:tn val="6"/>
                        </p:cond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  <p:cond evt="onBegin" delay="0">
                          <p:tn val="10"/>
                        </p:cond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  <p:cond evt="onBegin" delay="0">
                          <p:tn val="18"/>
                        </p:cond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  <p:cond evt="onBegin" delay="0">
                          <p:tn val="34"/>
                        </p:cond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  <p:cond evt="onBegin" delay="0">
                          <p:tn val="38"/>
                        </p:cond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  <p:cond evt="onBegin" delay="0">
                          <p:tn val="46"/>
                        </p:cond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  <p:cond evt="onBegin" delay="0">
                          <p:tn val="50"/>
                        </p:cond>
                      </p:stCondLst>
                      <p:childTnLst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7" grpId="0" animBg="1"/>
      <p:bldP spid="76808" grpId="0" animBg="1"/>
      <p:bldP spid="76809" grpId="0" animBg="1"/>
      <p:bldP spid="76810" grpId="0" animBg="1"/>
      <p:bldP spid="76811" grpId="0" animBg="1"/>
      <p:bldP spid="76812" grpId="0" animBg="1"/>
      <p:bldP spid="76813" grpId="0" animBg="1"/>
      <p:bldP spid="76814" grpId="0" animBg="1"/>
      <p:bldP spid="76815" grpId="0" animBg="1"/>
      <p:bldP spid="76816" grpId="0" animBg="1"/>
      <p:bldP spid="76817" grpId="0" animBg="1"/>
      <p:bldP spid="768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B04A-0B2F-44C9-A916-4762AAFA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Python ‘for’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21C4F-64FF-4564-A1E6-DAFC24D5C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0680" cy="196405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#Syntax of for statement in Python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range(start, stop, step):</a:t>
            </a:r>
          </a:p>
          <a:p>
            <a:pPr marL="0" indent="0">
              <a:buNone/>
            </a:pPr>
            <a:r>
              <a:rPr lang="en-US" dirty="0"/>
              <a:t>	statement1</a:t>
            </a:r>
          </a:p>
          <a:p>
            <a:pPr marL="0" indent="0">
              <a:buNone/>
            </a:pPr>
            <a:r>
              <a:rPr lang="en-US" dirty="0"/>
              <a:t>	statement2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E26805-C763-4258-A030-B44262C0FF49}"/>
              </a:ext>
            </a:extLst>
          </p:cNvPr>
          <p:cNvSpPr txBox="1">
            <a:spLocks/>
          </p:cNvSpPr>
          <p:nvPr/>
        </p:nvSpPr>
        <p:spPr>
          <a:xfrm>
            <a:off x="6634480" y="1825625"/>
            <a:ext cx="4831080" cy="19640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# Example of for loop in Python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range(1, 11, 1):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 print(</a:t>
            </a:r>
            <a:r>
              <a:rPr lang="en-IN" dirty="0" err="1"/>
              <a:t>i</a:t>
            </a:r>
            <a:r>
              <a:rPr lang="en-IN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D17B86-7C4B-4C1C-84E0-CC3B55F7C29E}"/>
              </a:ext>
            </a:extLst>
          </p:cNvPr>
          <p:cNvSpPr txBox="1">
            <a:spLocks/>
          </p:cNvSpPr>
          <p:nvPr/>
        </p:nvSpPr>
        <p:spPr>
          <a:xfrm>
            <a:off x="2755900" y="4186238"/>
            <a:ext cx="6421120" cy="2194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/* C Code Segment*/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int start , stop = 11, step =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for(start = 1; start &lt; stop; start = start +1)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	</a:t>
            </a:r>
            <a:r>
              <a:rPr lang="en-US" b="1" dirty="0" err="1"/>
              <a:t>printf</a:t>
            </a:r>
            <a:r>
              <a:rPr lang="en-US" b="1" dirty="0"/>
              <a:t>(“%d”, start);</a:t>
            </a:r>
          </a:p>
        </p:txBody>
      </p:sp>
    </p:spTree>
    <p:extLst>
      <p:ext uri="{BB962C8B-B14F-4D97-AF65-F5344CB8AC3E}">
        <p14:creationId xmlns:p14="http://schemas.microsoft.com/office/powerpoint/2010/main" val="2666657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5FCF0D-283C-447D-80F0-B721E54AB2BF}"/>
              </a:ext>
            </a:extLst>
          </p:cNvPr>
          <p:cNvSpPr txBox="1"/>
          <p:nvPr/>
        </p:nvSpPr>
        <p:spPr>
          <a:xfrm>
            <a:off x="975360" y="880745"/>
            <a:ext cx="983488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Syntax:</a:t>
            </a:r>
          </a:p>
          <a:p>
            <a:endParaRPr lang="en-US" dirty="0"/>
          </a:p>
          <a:p>
            <a:r>
              <a:rPr lang="en-US" sz="2400" dirty="0"/>
              <a:t>for(initialization; condition; modification) {</a:t>
            </a:r>
          </a:p>
          <a:p>
            <a:r>
              <a:rPr lang="en-US" sz="2400" dirty="0"/>
              <a:t>	---</a:t>
            </a:r>
          </a:p>
          <a:p>
            <a:r>
              <a:rPr lang="en-US" sz="2400" dirty="0"/>
              <a:t>	block of statements</a:t>
            </a:r>
          </a:p>
          <a:p>
            <a:r>
              <a:rPr lang="en-US" sz="2400" dirty="0"/>
              <a:t>	---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for(expr1; expr2; expr3) {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Grammatically, the three components of a for loop are expressions</a:t>
            </a:r>
            <a:r>
              <a:rPr lang="en-US" dirty="0"/>
              <a:t>	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0716E0-8A27-4A11-BA90-B6C999FFFAD6}"/>
              </a:ext>
            </a:extLst>
          </p:cNvPr>
          <p:cNvCxnSpPr>
            <a:cxnSpLocks/>
          </p:cNvCxnSpPr>
          <p:nvPr/>
        </p:nvCxnSpPr>
        <p:spPr>
          <a:xfrm flipH="1">
            <a:off x="1584960" y="1818640"/>
            <a:ext cx="304800" cy="2133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6A2FBC-B645-470C-AB55-7FFBB129DAEB}"/>
              </a:ext>
            </a:extLst>
          </p:cNvPr>
          <p:cNvCxnSpPr>
            <a:cxnSpLocks/>
          </p:cNvCxnSpPr>
          <p:nvPr/>
        </p:nvCxnSpPr>
        <p:spPr>
          <a:xfrm flipH="1">
            <a:off x="2987040" y="1818640"/>
            <a:ext cx="304800" cy="2133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75517B-9D01-402A-990D-F562EC41FB19}"/>
              </a:ext>
            </a:extLst>
          </p:cNvPr>
          <p:cNvCxnSpPr>
            <a:cxnSpLocks/>
          </p:cNvCxnSpPr>
          <p:nvPr/>
        </p:nvCxnSpPr>
        <p:spPr>
          <a:xfrm flipH="1">
            <a:off x="3769360" y="1818640"/>
            <a:ext cx="1259840" cy="2123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7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E950-37F0-4311-B71F-2EB6E55E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and infinite loop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0FF4E4-A18A-4FB1-A06C-57C1E9A30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9160" cy="147637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(; ; );     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100000;  </a:t>
            </a:r>
            <a:r>
              <a:rPr lang="en-US" dirty="0" err="1"/>
              <a:t>i</a:t>
            </a:r>
            <a:r>
              <a:rPr lang="en-US" dirty="0"/>
              <a:t>++);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399FAC-DA6A-420E-AE7F-388BD6DE8641}"/>
              </a:ext>
            </a:extLst>
          </p:cNvPr>
          <p:cNvSpPr txBox="1">
            <a:spLocks/>
          </p:cNvSpPr>
          <p:nvPr/>
        </p:nvSpPr>
        <p:spPr>
          <a:xfrm>
            <a:off x="756920" y="4375785"/>
            <a:ext cx="5908040" cy="147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&gt; 0;  </a:t>
            </a:r>
            <a:r>
              <a:rPr lang="en-US" dirty="0" err="1"/>
              <a:t>i</a:t>
            </a:r>
            <a:r>
              <a:rPr lang="en-US" dirty="0"/>
              <a:t>++)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loop body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655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44AD-7C77-48AD-88FE-76A81647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C Program using for loop: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9776-7332-47C8-888D-B4625AEFD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1825625"/>
            <a:ext cx="10967720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 C program to find factorial 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 C Program to reverse a given number. (For e.g., user entered 54823 so its reverse is 32845)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 C Program to find product of digits of a number. (For e.g., user entered 2534, product of digits is 2 x 5 x 3 x 4 = 120 and user should not enter 0 as a digit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 of series :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x + x/1 + x/2! + x/3! …x/n!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78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FE18-6BA9-4644-970B-24A9E155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Code to get the following output: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D3800-CC46-49B6-BFAB-65B304E23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18948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1 2</a:t>
            </a:r>
          </a:p>
          <a:p>
            <a:pPr marL="0" indent="0">
              <a:buNone/>
            </a:pPr>
            <a:r>
              <a:rPr lang="en-US" dirty="0"/>
              <a:t>1 2 3</a:t>
            </a:r>
          </a:p>
          <a:p>
            <a:pPr marL="0" indent="0">
              <a:buNone/>
            </a:pPr>
            <a:r>
              <a:rPr lang="en-US" dirty="0"/>
              <a:t>1 2 3 4</a:t>
            </a:r>
          </a:p>
          <a:p>
            <a:pPr marL="0" indent="0">
              <a:buNone/>
            </a:pPr>
            <a:r>
              <a:rPr lang="en-US" dirty="0"/>
              <a:t>1 2 3 4 5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47CB6-6051-49E2-8BDC-92733D847700}"/>
              </a:ext>
            </a:extLst>
          </p:cNvPr>
          <p:cNvSpPr txBox="1"/>
          <p:nvPr/>
        </p:nvSpPr>
        <p:spPr>
          <a:xfrm>
            <a:off x="3393440" y="1690688"/>
            <a:ext cx="54051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#include&lt;stdio.h&gt;</a:t>
            </a:r>
          </a:p>
          <a:p>
            <a:endParaRPr lang="en-IN" sz="2800" dirty="0"/>
          </a:p>
          <a:p>
            <a:r>
              <a:rPr lang="en-IN" sz="2800" dirty="0"/>
              <a:t>int main() {</a:t>
            </a:r>
          </a:p>
          <a:p>
            <a:r>
              <a:rPr lang="en-IN" sz="2800" dirty="0"/>
              <a:t>    int </a:t>
            </a:r>
            <a:r>
              <a:rPr lang="en-IN" sz="2800" dirty="0" err="1"/>
              <a:t>i,j</a:t>
            </a:r>
            <a:r>
              <a:rPr lang="en-IN" sz="2800" dirty="0"/>
              <a:t>;</a:t>
            </a:r>
          </a:p>
          <a:p>
            <a:r>
              <a:rPr lang="en-IN" sz="2800" dirty="0"/>
              <a:t>    for(</a:t>
            </a:r>
            <a:r>
              <a:rPr lang="en-IN" sz="2800" dirty="0" err="1"/>
              <a:t>i</a:t>
            </a:r>
            <a:r>
              <a:rPr lang="en-IN" sz="2800" dirty="0"/>
              <a:t> = 1; </a:t>
            </a:r>
            <a:r>
              <a:rPr lang="en-IN" sz="2800" dirty="0" err="1"/>
              <a:t>i</a:t>
            </a:r>
            <a:r>
              <a:rPr lang="en-IN" sz="2800" dirty="0"/>
              <a:t> &lt;= 5; </a:t>
            </a:r>
            <a:r>
              <a:rPr lang="en-IN" sz="2800" dirty="0" err="1"/>
              <a:t>i</a:t>
            </a:r>
            <a:r>
              <a:rPr lang="en-IN" sz="2800" dirty="0"/>
              <a:t>++) {</a:t>
            </a:r>
          </a:p>
          <a:p>
            <a:r>
              <a:rPr lang="en-IN" sz="2800" dirty="0"/>
              <a:t>        for(j = 1; j &lt;= </a:t>
            </a:r>
            <a:r>
              <a:rPr lang="en-IN" sz="2800" dirty="0" err="1"/>
              <a:t>i</a:t>
            </a:r>
            <a:r>
              <a:rPr lang="en-IN" sz="2800" dirty="0"/>
              <a:t>; </a:t>
            </a:r>
            <a:r>
              <a:rPr lang="en-IN" sz="2800" dirty="0" err="1"/>
              <a:t>j++</a:t>
            </a:r>
            <a:r>
              <a:rPr lang="en-IN" sz="2800" dirty="0"/>
              <a:t>)</a:t>
            </a:r>
          </a:p>
          <a:p>
            <a:r>
              <a:rPr lang="en-IN" sz="2800" dirty="0"/>
              <a:t>            </a:t>
            </a:r>
            <a:r>
              <a:rPr lang="en-IN" sz="2800" dirty="0" err="1"/>
              <a:t>printf</a:t>
            </a:r>
            <a:r>
              <a:rPr lang="en-IN" sz="2800" dirty="0"/>
              <a:t>("%d", j);</a:t>
            </a:r>
          </a:p>
          <a:p>
            <a:r>
              <a:rPr lang="en-IN" sz="2800" dirty="0"/>
              <a:t>        </a:t>
            </a:r>
            <a:r>
              <a:rPr lang="en-IN" sz="2800" dirty="0" err="1"/>
              <a:t>printf</a:t>
            </a:r>
            <a:r>
              <a:rPr lang="en-IN" sz="2800" dirty="0"/>
              <a:t>("\n");</a:t>
            </a:r>
          </a:p>
          <a:p>
            <a:r>
              <a:rPr lang="en-IN" sz="2800" dirty="0"/>
              <a:t>    }</a:t>
            </a:r>
          </a:p>
          <a:p>
            <a:r>
              <a:rPr lang="en-IN" sz="2800" dirty="0"/>
              <a:t>    return 0;</a:t>
            </a:r>
          </a:p>
          <a:p>
            <a:r>
              <a:rPr lang="en-I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9113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FE18-6BA9-4644-970B-24A9E155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Code to get the following output: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D3800-CC46-49B6-BFAB-65B304E23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18948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1 2</a:t>
            </a:r>
          </a:p>
          <a:p>
            <a:pPr marL="0" indent="0">
              <a:buNone/>
            </a:pPr>
            <a:r>
              <a:rPr lang="en-US" dirty="0"/>
              <a:t>1 2 3</a:t>
            </a:r>
          </a:p>
          <a:p>
            <a:pPr marL="0" indent="0">
              <a:buNone/>
            </a:pPr>
            <a:r>
              <a:rPr lang="en-US" dirty="0"/>
              <a:t>1 2 3 4</a:t>
            </a:r>
          </a:p>
          <a:p>
            <a:pPr marL="0" indent="0">
              <a:buNone/>
            </a:pPr>
            <a:r>
              <a:rPr lang="en-US" dirty="0"/>
              <a:t>1 2 3 4 5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450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C742-3C8C-42C1-8D14-7ACF0F65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249002-7A59-4144-A514-61300E8C1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257" y="1615441"/>
            <a:ext cx="9130673" cy="50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6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24000" y="0"/>
            <a:ext cx="911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 sz="4400" b="1" i="1">
                <a:solidFill>
                  <a:srgbClr val="3366CC"/>
                </a:solidFill>
              </a:rPr>
              <a:t>The Loop Control Structure</a:t>
            </a: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45440" y="1111250"/>
            <a:ext cx="10290810" cy="589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Wingdings" charset="2"/>
              <a:buChar char="v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 Every programming language has the feature to instruct to do such repetitive tasks with the help of certain form of statements.</a:t>
            </a:r>
          </a:p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Wingdings" charset="2"/>
              <a:buChar char="v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The process of repeatedly executing a collection of statement is called </a:t>
            </a:r>
            <a:r>
              <a:rPr lang="en-US" altLang="en-US" sz="2400" dirty="0">
                <a:solidFill>
                  <a:srgbClr val="FF0000"/>
                </a:solidFill>
                <a:latin typeface="Arial"/>
              </a:rPr>
              <a:t>looping</a:t>
            </a: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Wingdings" charset="2"/>
              <a:buChar char="v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The statements gets executed many number of times based on the condition. </a:t>
            </a:r>
          </a:p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Wingdings" charset="2"/>
              <a:buChar char="v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But if the condition is given in such a logic that the repetition continues any number of times with no fixed condition to stop looping those statements, then this type of looping is called </a:t>
            </a:r>
            <a:r>
              <a:rPr lang="en-US" altLang="en-US" sz="2400" dirty="0">
                <a:solidFill>
                  <a:srgbClr val="FF0000"/>
                </a:solidFill>
                <a:latin typeface="Arial"/>
              </a:rPr>
              <a:t>infinite looping</a:t>
            </a: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91874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1524000" y="0"/>
            <a:ext cx="911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 sz="4400" b="1" i="1">
                <a:solidFill>
                  <a:srgbClr val="3366CC"/>
                </a:solidFill>
              </a:rPr>
              <a:t>The Loop Control Structure</a:t>
            </a: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524000" y="1111250"/>
            <a:ext cx="9112250" cy="589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Wingdings" charset="2"/>
              <a:buChar char="v"/>
            </a:pPr>
            <a:r>
              <a:rPr lang="en-US" sz="2400">
                <a:solidFill>
                  <a:srgbClr val="000000"/>
                </a:solidFill>
                <a:latin typeface="Arial"/>
              </a:rPr>
              <a:t>A loop statement allows us to execute a statement or group of statements multiple times.</a:t>
            </a:r>
          </a:p>
          <a:p>
            <a:r>
              <a:rPr lang="en-US" sz="1800">
                <a:solidFill>
                  <a:srgbClr val="000000"/>
                </a:solidFill>
                <a:latin typeface="Arial"/>
              </a:rPr>
              <a:t>						</a:t>
            </a:r>
          </a:p>
          <a:p>
            <a:endParaRPr lang="en-US" sz="1800">
              <a:solidFill>
                <a:srgbClr val="000000"/>
              </a:solidFill>
              <a:latin typeface="Arial"/>
            </a:endParaRPr>
          </a:p>
          <a:p>
            <a:endParaRPr lang="en-US" sz="1800">
              <a:solidFill>
                <a:srgbClr val="000000"/>
              </a:solidFill>
              <a:latin typeface="Arial"/>
            </a:endParaRPr>
          </a:p>
          <a:p>
            <a:endParaRPr lang="en-US" sz="1800">
              <a:solidFill>
                <a:srgbClr val="000000"/>
              </a:solidFill>
              <a:latin typeface="Arial"/>
            </a:endParaRPr>
          </a:p>
          <a:p>
            <a:endParaRPr lang="en-US" sz="1800">
              <a:solidFill>
                <a:srgbClr val="000000"/>
              </a:solidFill>
              <a:latin typeface="Arial"/>
            </a:endParaRPr>
          </a:p>
          <a:p>
            <a:endParaRPr lang="en-US" sz="1800">
              <a:solidFill>
                <a:srgbClr val="000000"/>
              </a:solidFill>
              <a:latin typeface="Arial"/>
            </a:endParaRPr>
          </a:p>
          <a:p>
            <a:endParaRPr lang="en-US" sz="1800">
              <a:solidFill>
                <a:srgbClr val="000000"/>
              </a:solidFill>
              <a:latin typeface="Arial"/>
            </a:endParaRPr>
          </a:p>
          <a:p>
            <a:endParaRPr lang="en-US" sz="1800">
              <a:solidFill>
                <a:srgbClr val="000000"/>
              </a:solidFill>
              <a:latin typeface="Arial"/>
            </a:endParaRPr>
          </a:p>
          <a:p>
            <a:endParaRPr lang="en-US" sz="1800">
              <a:solidFill>
                <a:srgbClr val="000000"/>
              </a:solidFill>
              <a:latin typeface="Arial"/>
            </a:endParaRPr>
          </a:p>
          <a:p>
            <a:endParaRPr lang="en-US" sz="1800">
              <a:solidFill>
                <a:srgbClr val="000000"/>
              </a:solidFill>
              <a:latin typeface="Arial"/>
            </a:endParaRPr>
          </a:p>
          <a:p>
            <a:endParaRPr lang="en-US" sz="1800">
              <a:solidFill>
                <a:srgbClr val="000000"/>
              </a:solidFill>
              <a:latin typeface="Arial"/>
            </a:endParaRPr>
          </a:p>
          <a:p>
            <a:endParaRPr lang="en-US" sz="1800">
              <a:solidFill>
                <a:srgbClr val="000000"/>
              </a:solidFill>
              <a:latin typeface="Arial"/>
            </a:endParaRPr>
          </a:p>
          <a:p>
            <a:endParaRPr lang="en-US" sz="1800">
              <a:solidFill>
                <a:srgbClr val="000000"/>
              </a:solidFill>
              <a:latin typeface="Arial"/>
            </a:endParaRPr>
          </a:p>
          <a:p>
            <a:endParaRPr lang="en-US" sz="1800">
              <a:solidFill>
                <a:srgbClr val="000000"/>
              </a:solidFill>
              <a:latin typeface="Arial"/>
            </a:endParaRPr>
          </a:p>
          <a:p>
            <a:endParaRPr lang="en-US" sz="1800">
              <a:solidFill>
                <a:srgbClr val="000000"/>
              </a:solidFill>
              <a:latin typeface="Arial"/>
            </a:endParaRPr>
          </a:p>
          <a:p>
            <a:endParaRPr lang="en-US" sz="1800">
              <a:solidFill>
                <a:srgbClr val="000000"/>
              </a:solidFill>
              <a:latin typeface="Arial"/>
            </a:endParaRPr>
          </a:p>
          <a:p>
            <a:r>
              <a:rPr lang="en-US" sz="1800">
                <a:solidFill>
                  <a:srgbClr val="000000"/>
                </a:solidFill>
                <a:latin typeface="Arial"/>
              </a:rPr>
              <a:t>						Figure – Flowchart of Looping</a:t>
            </a:r>
          </a:p>
          <a:p>
            <a:endParaRPr lang="en-US" sz="240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000" y="2229052"/>
            <a:ext cx="3139440" cy="4068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Loop Archite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9655" y="2393708"/>
            <a:ext cx="3410585" cy="390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71281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7010400" y="2159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 sz="3600" b="1" i="1">
                <a:solidFill>
                  <a:srgbClr val="3366CC"/>
                </a:solidFill>
              </a:rPr>
              <a:t>Loops</a:t>
            </a:r>
          </a:p>
        </p:txBody>
      </p:sp>
      <p:sp>
        <p:nvSpPr>
          <p:cNvPr id="12291" name="Line 2"/>
          <p:cNvSpPr>
            <a:spLocks noChangeShapeType="1"/>
          </p:cNvSpPr>
          <p:nvPr/>
        </p:nvSpPr>
        <p:spPr bwMode="auto">
          <a:xfrm>
            <a:off x="9906000" y="3200400"/>
            <a:ext cx="1588" cy="1588"/>
          </a:xfrm>
          <a:prstGeom prst="line">
            <a:avLst/>
          </a:prstGeom>
          <a:noFill/>
          <a:ln w="19080">
            <a:solidFill>
              <a:srgbClr val="33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2209800" y="104775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defPPr/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600" b="1">
                <a:solidFill>
                  <a:srgbClr val="3366CC"/>
                </a:solidFill>
              </a:rPr>
              <a:t>Branching</a:t>
            </a:r>
          </a:p>
        </p:txBody>
      </p:sp>
      <p:sp>
        <p:nvSpPr>
          <p:cNvPr id="12293" name="AutoShape 4"/>
          <p:cNvSpPr>
            <a:spLocks noChangeArrowheads="1"/>
          </p:cNvSpPr>
          <p:nvPr/>
        </p:nvSpPr>
        <p:spPr bwMode="auto">
          <a:xfrm>
            <a:off x="1905000" y="2590800"/>
            <a:ext cx="1981200" cy="1066800"/>
          </a:xfrm>
          <a:prstGeom prst="flowChartDecision">
            <a:avLst/>
          </a:prstGeom>
          <a:solidFill>
            <a:srgbClr val="99CCFF"/>
          </a:solidFill>
          <a:ln w="15840">
            <a:solidFill>
              <a:srgbClr val="003399"/>
            </a:solidFill>
            <a:miter lim="800000"/>
          </a:ln>
        </p:spPr>
        <p:txBody>
          <a:bodyPr wrap="none" lIns="90000" tIns="46800" rIns="90000" bIns="46800" anchor="ctr"/>
          <a:lstStyle>
            <a:defPPr/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>
                <a:solidFill>
                  <a:srgbClr val="000000"/>
                </a:solidFill>
                <a:cs typeface="Times New Roman" pitchFamily="16" charset="0"/>
              </a:rPr>
              <a:t>Condition</a:t>
            </a:r>
          </a:p>
        </p:txBody>
      </p:sp>
      <p:sp>
        <p:nvSpPr>
          <p:cNvPr id="12294" name="AutoShape 5"/>
          <p:cNvSpPr>
            <a:spLocks noChangeArrowheads="1"/>
          </p:cNvSpPr>
          <p:nvPr/>
        </p:nvSpPr>
        <p:spPr bwMode="auto">
          <a:xfrm>
            <a:off x="4419600" y="2667000"/>
            <a:ext cx="1600200" cy="914400"/>
          </a:xfrm>
          <a:prstGeom prst="flowChartProcess">
            <a:avLst/>
          </a:prstGeom>
          <a:solidFill>
            <a:srgbClr val="99CCFF"/>
          </a:solidFill>
          <a:ln w="15840">
            <a:solidFill>
              <a:srgbClr val="003399"/>
            </a:solidFill>
            <a:miter lim="800000"/>
          </a:ln>
        </p:spPr>
        <p:txBody>
          <a:bodyPr wrap="none" lIns="90000" tIns="46800" rIns="90000" bIns="46800" anchor="ctr"/>
          <a:lstStyle>
            <a:defPPr/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>
                <a:solidFill>
                  <a:srgbClr val="000000"/>
                </a:solidFill>
                <a:cs typeface="Times New Roman" pitchFamily="16" charset="0"/>
              </a:rPr>
              <a:t>Statement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>
                <a:solidFill>
                  <a:srgbClr val="000000"/>
                </a:solidFill>
                <a:cs typeface="Times New Roman" pitchFamily="16" charset="0"/>
              </a:rPr>
              <a:t>list </a:t>
            </a: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3810001" y="2740025"/>
            <a:ext cx="333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1800" b="1">
                <a:solidFill>
                  <a:srgbClr val="FF0000"/>
                </a:solidFill>
                <a:cs typeface="Times New Roman" pitchFamily="16" charset="0"/>
              </a:rPr>
              <a:t>T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2971801" y="3733800"/>
            <a:ext cx="320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1800" b="1">
                <a:solidFill>
                  <a:srgbClr val="FF0000"/>
                </a:solidFill>
                <a:cs typeface="Times New Roman" pitchFamily="16" charset="0"/>
              </a:rPr>
              <a:t>F</a:t>
            </a:r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>
            <a:off x="2894014" y="1366839"/>
            <a:ext cx="1587" cy="1216025"/>
          </a:xfrm>
          <a:prstGeom prst="line">
            <a:avLst/>
          </a:prstGeom>
          <a:noFill/>
          <a:ln w="19080">
            <a:solidFill>
              <a:srgbClr val="3366CC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>
            <a:off x="3886200" y="3124200"/>
            <a:ext cx="457200" cy="1588"/>
          </a:xfrm>
          <a:prstGeom prst="line">
            <a:avLst/>
          </a:prstGeom>
          <a:noFill/>
          <a:ln w="19080">
            <a:solidFill>
              <a:srgbClr val="3366CC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2895600" y="3657600"/>
            <a:ext cx="1588" cy="2057400"/>
          </a:xfrm>
          <a:prstGeom prst="line">
            <a:avLst/>
          </a:prstGeom>
          <a:noFill/>
          <a:ln w="19080">
            <a:solidFill>
              <a:srgbClr val="3366CC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 flipH="1">
            <a:off x="2892425" y="4495800"/>
            <a:ext cx="2368550" cy="1588"/>
          </a:xfrm>
          <a:prstGeom prst="line">
            <a:avLst/>
          </a:prstGeom>
          <a:noFill/>
          <a:ln w="19080">
            <a:solidFill>
              <a:srgbClr val="3366CC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 flipV="1">
            <a:off x="5257800" y="3578225"/>
            <a:ext cx="1588" cy="920750"/>
          </a:xfrm>
          <a:prstGeom prst="line">
            <a:avLst/>
          </a:prstGeom>
          <a:noFill/>
          <a:ln w="19080">
            <a:solidFill>
              <a:srgbClr val="33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12302" name="AutoShape 13"/>
          <p:cNvSpPr>
            <a:spLocks noChangeArrowheads="1"/>
          </p:cNvSpPr>
          <p:nvPr/>
        </p:nvSpPr>
        <p:spPr bwMode="auto">
          <a:xfrm>
            <a:off x="6324600" y="2667000"/>
            <a:ext cx="1981200" cy="1066800"/>
          </a:xfrm>
          <a:prstGeom prst="flowChartDecision">
            <a:avLst/>
          </a:prstGeom>
          <a:solidFill>
            <a:srgbClr val="99CCFF"/>
          </a:solidFill>
          <a:ln w="15840">
            <a:solidFill>
              <a:srgbClr val="003399"/>
            </a:solidFill>
            <a:miter lim="800000"/>
          </a:ln>
        </p:spPr>
        <p:txBody>
          <a:bodyPr wrap="none" lIns="90000" tIns="46800" rIns="90000" bIns="46800" anchor="ctr"/>
          <a:lstStyle>
            <a:defPPr/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>
                <a:solidFill>
                  <a:srgbClr val="000000"/>
                </a:solidFill>
                <a:cs typeface="Times New Roman" pitchFamily="16" charset="0"/>
              </a:rPr>
              <a:t>Condition</a:t>
            </a:r>
          </a:p>
        </p:txBody>
      </p:sp>
      <p:sp>
        <p:nvSpPr>
          <p:cNvPr id="12303" name="AutoShape 14"/>
          <p:cNvSpPr>
            <a:spLocks noChangeArrowheads="1"/>
          </p:cNvSpPr>
          <p:nvPr/>
        </p:nvSpPr>
        <p:spPr bwMode="auto">
          <a:xfrm>
            <a:off x="8839200" y="2743200"/>
            <a:ext cx="1600200" cy="914400"/>
          </a:xfrm>
          <a:prstGeom prst="flowChartProcess">
            <a:avLst/>
          </a:prstGeom>
          <a:solidFill>
            <a:srgbClr val="99CCFF"/>
          </a:solidFill>
          <a:ln w="15840">
            <a:solidFill>
              <a:srgbClr val="003399"/>
            </a:solidFill>
            <a:miter lim="800000"/>
          </a:ln>
        </p:spPr>
        <p:txBody>
          <a:bodyPr wrap="none" lIns="90000" tIns="46800" rIns="90000" bIns="46800" anchor="ctr"/>
          <a:lstStyle>
            <a:defPPr/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>
                <a:solidFill>
                  <a:srgbClr val="000000"/>
                </a:solidFill>
                <a:cs typeface="Times New Roman" pitchFamily="16" charset="0"/>
              </a:rPr>
              <a:t>Statement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>
                <a:solidFill>
                  <a:srgbClr val="000000"/>
                </a:solidFill>
                <a:cs typeface="Times New Roman" pitchFamily="16" charset="0"/>
              </a:rPr>
              <a:t>list </a:t>
            </a:r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8229601" y="2816225"/>
            <a:ext cx="333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1800" b="1">
                <a:solidFill>
                  <a:srgbClr val="FF0000"/>
                </a:solidFill>
                <a:cs typeface="Times New Roman" pitchFamily="16" charset="0"/>
              </a:rPr>
              <a:t>T</a:t>
            </a:r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7391401" y="3810000"/>
            <a:ext cx="320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1800" b="1">
                <a:solidFill>
                  <a:srgbClr val="FF0000"/>
                </a:solidFill>
                <a:cs typeface="Times New Roman" pitchFamily="16" charset="0"/>
              </a:rPr>
              <a:t>F</a:t>
            </a:r>
          </a:p>
        </p:txBody>
      </p:sp>
      <p:sp>
        <p:nvSpPr>
          <p:cNvPr id="12306" name="Line 17"/>
          <p:cNvSpPr>
            <a:spLocks noChangeShapeType="1"/>
          </p:cNvSpPr>
          <p:nvPr/>
        </p:nvSpPr>
        <p:spPr bwMode="auto">
          <a:xfrm>
            <a:off x="7313614" y="1443039"/>
            <a:ext cx="1587" cy="1216025"/>
          </a:xfrm>
          <a:prstGeom prst="line">
            <a:avLst/>
          </a:prstGeom>
          <a:noFill/>
          <a:ln w="19080">
            <a:solidFill>
              <a:srgbClr val="3366CC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12307" name="Line 18"/>
          <p:cNvSpPr>
            <a:spLocks noChangeShapeType="1"/>
          </p:cNvSpPr>
          <p:nvPr/>
        </p:nvSpPr>
        <p:spPr bwMode="auto">
          <a:xfrm>
            <a:off x="8305800" y="3200400"/>
            <a:ext cx="457200" cy="1588"/>
          </a:xfrm>
          <a:prstGeom prst="line">
            <a:avLst/>
          </a:prstGeom>
          <a:noFill/>
          <a:ln w="19080">
            <a:solidFill>
              <a:srgbClr val="3366CC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12308" name="Line 19"/>
          <p:cNvSpPr>
            <a:spLocks noChangeShapeType="1"/>
          </p:cNvSpPr>
          <p:nvPr/>
        </p:nvSpPr>
        <p:spPr bwMode="auto">
          <a:xfrm>
            <a:off x="7315200" y="3733800"/>
            <a:ext cx="1588" cy="2057400"/>
          </a:xfrm>
          <a:prstGeom prst="line">
            <a:avLst/>
          </a:prstGeom>
          <a:noFill/>
          <a:ln w="19080">
            <a:solidFill>
              <a:srgbClr val="3366CC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50196" name="AutoShape 20"/>
          <p:cNvSpPr/>
          <p:nvPr/>
        </p:nvSpPr>
        <p:spPr bwMode="auto">
          <a:xfrm>
            <a:off x="7315200" y="1905000"/>
            <a:ext cx="2286000" cy="838200"/>
          </a:xfrm>
          <a:custGeom>
            <a:avLst/>
            <a:gdLst>
              <a:gd name="T0" fmla="*/ 2147483647 w 1440"/>
              <a:gd name="T1" fmla="*/ 2147483647 h 528"/>
              <a:gd name="T2" fmla="*/ 2147483647 w 1440"/>
              <a:gd name="T3" fmla="*/ 0 h 528"/>
              <a:gd name="T4" fmla="*/ 0 w 1440"/>
              <a:gd name="T5" fmla="*/ 0 h 528"/>
              <a:gd name="T6" fmla="*/ 0 60000 65536"/>
              <a:gd name="T7" fmla="*/ 0 60000 65536"/>
              <a:gd name="T8" fmla="*/ 0 60000 65536"/>
              <a:gd name="T9" fmla="*/ 0 w 1440"/>
              <a:gd name="T10" fmla="*/ 0 h 528"/>
              <a:gd name="T11" fmla="*/ 1440 w 144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528">
                <a:moveTo>
                  <a:pt x="1440" y="528"/>
                </a:moveTo>
                <a:lnTo>
                  <a:pt x="1440" y="0"/>
                </a:lnTo>
                <a:lnTo>
                  <a:pt x="0" y="0"/>
                </a:lnTo>
              </a:path>
            </a:pathLst>
          </a:custGeom>
          <a:noFill/>
          <a:ln w="19080">
            <a:solidFill>
              <a:srgbClr val="3366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58E39B-3BCA-4EB2-ACA2-1C4FFD6AB907}"/>
              </a:ext>
            </a:extLst>
          </p:cNvPr>
          <p:cNvSpPr txBox="1"/>
          <p:nvPr/>
        </p:nvSpPr>
        <p:spPr>
          <a:xfrm>
            <a:off x="5953760" y="259834"/>
            <a:ext cx="56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40011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416560" y="1143000"/>
            <a:ext cx="1138936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339725" indent="-339725"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9pPr>
          </a:lstStyle>
          <a:p>
            <a:pPr algn="just">
              <a:buClr>
                <a:srgbClr val="0033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en-US" dirty="0"/>
              <a:t>There are three methods by way of which we can </a:t>
            </a:r>
            <a:r>
              <a:rPr lang="en-US" altLang="en-US" dirty="0">
                <a:solidFill>
                  <a:srgbClr val="FF0000"/>
                </a:solidFill>
              </a:rPr>
              <a:t>repeat a part of a program.</a:t>
            </a:r>
            <a:r>
              <a:rPr lang="en-US" altLang="en-US" dirty="0"/>
              <a:t> They are:</a:t>
            </a:r>
          </a:p>
          <a:p>
            <a:pPr marL="0" indent="0" algn="just">
              <a:buClrTx/>
              <a:buSzPct val="70000"/>
              <a:buNone/>
              <a:defRPr/>
            </a:pPr>
            <a:r>
              <a:rPr lang="en-US" altLang="en-US" dirty="0"/>
              <a:t>		(a) Using a </a:t>
            </a:r>
            <a:r>
              <a:rPr lang="en-US" altLang="en-US" b="1" dirty="0">
                <a:solidFill>
                  <a:srgbClr val="00B050"/>
                </a:solidFill>
              </a:rPr>
              <a:t>for statement</a:t>
            </a:r>
          </a:p>
          <a:p>
            <a:pPr marL="0" indent="0" algn="just">
              <a:buClrTx/>
              <a:buSzPct val="70000"/>
              <a:buNone/>
              <a:defRPr/>
            </a:pPr>
            <a:r>
              <a:rPr lang="en-US" altLang="en-US" dirty="0"/>
              <a:t>		(b) Using a </a:t>
            </a:r>
            <a:r>
              <a:rPr lang="en-US" altLang="en-US" b="1" dirty="0">
                <a:solidFill>
                  <a:srgbClr val="00B050"/>
                </a:solidFill>
              </a:rPr>
              <a:t>while statement</a:t>
            </a:r>
          </a:p>
          <a:p>
            <a:pPr marL="0" indent="0" algn="just">
              <a:buClrTx/>
              <a:buSzPct val="70000"/>
              <a:buNone/>
              <a:defRPr/>
            </a:pPr>
            <a:r>
              <a:rPr lang="en-US" altLang="en-US" dirty="0"/>
              <a:t>		(c) Using a </a:t>
            </a:r>
            <a:r>
              <a:rPr lang="en-US" altLang="en-US" b="1" dirty="0">
                <a:solidFill>
                  <a:srgbClr val="00B050"/>
                </a:solidFill>
              </a:rPr>
              <a:t>do-while statement</a:t>
            </a:r>
          </a:p>
          <a:p>
            <a:pPr algn="just">
              <a:buClrTx/>
              <a:buSzPct val="70000"/>
              <a:buFont typeface="Wingdings" panose="05000000000000000000" pitchFamily="2" charset="2"/>
              <a:buChar char="v"/>
              <a:defRPr/>
            </a:pPr>
            <a:endParaRPr lang="en-US" altLang="en-US" dirty="0"/>
          </a:p>
          <a:p>
            <a:pPr algn="just">
              <a:buClr>
                <a:srgbClr val="0033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en-US" dirty="0"/>
              <a:t>It is often the case in programming that you want to do something a fixed number of times</a:t>
            </a:r>
          </a:p>
          <a:p>
            <a:pPr marL="0" indent="0" algn="just">
              <a:buClr>
                <a:srgbClr val="003399"/>
              </a:buClr>
              <a:buSzPct val="70000"/>
              <a:buNone/>
              <a:defRPr/>
            </a:pPr>
            <a:r>
              <a:rPr lang="en-US" altLang="en-US" dirty="0"/>
              <a:t>	Ex. calculate gross salaries of ten different persons,</a:t>
            </a:r>
          </a:p>
          <a:p>
            <a:pPr marL="0" indent="0" algn="just">
              <a:buClr>
                <a:srgbClr val="003399"/>
              </a:buClr>
              <a:buSzPct val="70000"/>
              <a:buNone/>
              <a:defRPr/>
            </a:pPr>
            <a:r>
              <a:rPr lang="en-US" altLang="en-US" dirty="0"/>
              <a:t>	Ex. Convert temperatures from centigrade to Fahrenheit for 		15 different cities.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524000" y="0"/>
            <a:ext cx="911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 sz="4400" b="1" i="1">
                <a:solidFill>
                  <a:srgbClr val="3366CC"/>
                </a:solidFill>
              </a:rPr>
              <a:t>Types of Loop</a:t>
            </a:r>
          </a:p>
        </p:txBody>
      </p:sp>
    </p:spTree>
    <p:extLst>
      <p:ext uri="{BB962C8B-B14F-4D97-AF65-F5344CB8AC3E}">
        <p14:creationId xmlns:p14="http://schemas.microsoft.com/office/powerpoint/2010/main" val="13072381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924878" y="593884"/>
            <a:ext cx="9067800" cy="585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SzPct val="70000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The </a:t>
            </a:r>
            <a:r>
              <a:rPr lang="en-US" altLang="en-US" sz="2400" b="1" dirty="0">
                <a:solidFill>
                  <a:srgbClr val="000000"/>
                </a:solidFill>
                <a:latin typeface="Arial"/>
              </a:rPr>
              <a:t>for allows us to specify three things about </a:t>
            </a: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a loop in a single line:</a:t>
            </a:r>
          </a:p>
          <a:p>
            <a:pPr>
              <a:spcBef>
                <a:spcPts val="600"/>
              </a:spcBef>
              <a:buClr>
                <a:srgbClr val="003399"/>
              </a:buClr>
              <a:buSzPct val="70000"/>
              <a:buFont typeface="Monotype Sorts" charset="2"/>
              <a:buChar char="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Setting a loop counter to an initial value. </a:t>
            </a:r>
          </a:p>
          <a:p>
            <a:pPr>
              <a:spcBef>
                <a:spcPts val="600"/>
              </a:spcBef>
              <a:buClr>
                <a:srgbClr val="003399"/>
              </a:buClr>
              <a:buSzPct val="70000"/>
              <a:buFont typeface="Monotype Sorts" charset="2"/>
              <a:buChar char="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Testing the loop counter to determine whether its value has reached the number of repetitions desired.</a:t>
            </a:r>
          </a:p>
          <a:p>
            <a:pPr>
              <a:spcBef>
                <a:spcPts val="600"/>
              </a:spcBef>
              <a:buClr>
                <a:srgbClr val="003399"/>
              </a:buClr>
              <a:buSzPct val="70000"/>
              <a:buFont typeface="Monotype Sorts" charset="2"/>
              <a:buChar char="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Increasing the value of loop counter each time the program segment within the loop has been executed.</a:t>
            </a: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453073" y="0"/>
            <a:ext cx="911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defPPr/>
            <a:lvl1pPr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4400" b="1" i="1">
                <a:solidFill>
                  <a:srgbClr val="3366CC"/>
                </a:solidFill>
                <a:latin typeface="+mj-lt"/>
              </a:rPr>
              <a:t>The for loop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259840" y="4539456"/>
            <a:ext cx="10583228" cy="15494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60" tIns="44280" rIns="90360" bIns="44280"/>
          <a:lstStyle>
            <a:defPPr/>
          </a:lstStyle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b="1" dirty="0">
              <a:solidFill>
                <a:srgbClr val="003399"/>
              </a:solidFill>
              <a:latin typeface="Courier New" panose="02070309020205020404" pitchFamily="49" charset="0"/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b="1" dirty="0">
                <a:solidFill>
                  <a:srgbClr val="003399"/>
                </a:solidFill>
                <a:latin typeface="Courier New" panose="02070309020205020404" pitchFamily="49" charset="0"/>
                <a:cs typeface="Times New Roman" pitchFamily="16" charset="0"/>
              </a:rPr>
              <a:t>for</a:t>
            </a: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Times New Roman" pitchFamily="16" charset="0"/>
              </a:rPr>
              <a:t>(</a:t>
            </a:r>
            <a:r>
              <a:rPr lang="en-US" altLang="en-US" sz="2400" b="1" i="1" dirty="0" err="1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Initialization_action</a:t>
            </a: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Times New Roman" pitchFamily="16" charset="0"/>
              </a:rPr>
              <a:t>;</a:t>
            </a:r>
            <a:r>
              <a:rPr lang="en-US" altLang="en-US" sz="2400" b="1" dirty="0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 </a:t>
            </a:r>
            <a:r>
              <a:rPr lang="en-US" altLang="en-US" sz="2400" b="1" i="1" dirty="0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Condition</a:t>
            </a: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Times New Roman" pitchFamily="16" charset="0"/>
              </a:rPr>
              <a:t>;</a:t>
            </a:r>
            <a:r>
              <a:rPr lang="en-US" altLang="en-US" sz="2400" b="1" dirty="0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 </a:t>
            </a:r>
            <a:r>
              <a:rPr lang="en-US" altLang="en-US" sz="2400" b="1" i="1" dirty="0" err="1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Condition_update</a:t>
            </a: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Times New Roman" pitchFamily="16" charset="0"/>
              </a:rPr>
              <a:t>){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sz="2400" b="1" dirty="0">
              <a:solidFill>
                <a:srgbClr val="000000"/>
              </a:solidFill>
              <a:latin typeface="Courier New" pitchFamily="49" charset="0"/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statement_list</a:t>
            </a:r>
            <a:r>
              <a:rPr lang="en-US" alt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} 		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808798" y="3853656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800" b="1" i="1" dirty="0">
                <a:solidFill>
                  <a:srgbClr val="3366CC"/>
                </a:solidFill>
                <a:latin typeface="+mn-lt"/>
              </a:rPr>
              <a:t>The </a:t>
            </a:r>
            <a:r>
              <a:rPr lang="en-US" altLang="en-US" sz="2800" b="1" i="1" dirty="0">
                <a:solidFill>
                  <a:srgbClr val="008000"/>
                </a:solidFill>
                <a:latin typeface="+mn-lt"/>
              </a:rPr>
              <a:t>general format</a:t>
            </a:r>
            <a:r>
              <a:rPr lang="en-US" altLang="en-US" sz="2800" b="1" i="1" dirty="0">
                <a:solidFill>
                  <a:srgbClr val="3366CC"/>
                </a:solidFill>
                <a:latin typeface="+mn-lt"/>
              </a:rPr>
              <a:t> for a for loop</a:t>
            </a:r>
          </a:p>
        </p:txBody>
      </p:sp>
    </p:spTree>
    <p:extLst>
      <p:ext uri="{BB962C8B-B14F-4D97-AF65-F5344CB8AC3E}">
        <p14:creationId xmlns:p14="http://schemas.microsoft.com/office/powerpoint/2010/main" val="147820833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579120" y="1004888"/>
            <a:ext cx="10810240" cy="585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just" fontAlgn="t"/>
            <a:r>
              <a:rPr lang="en-US" sz="2400" dirty="0">
                <a:solidFill>
                  <a:srgbClr val="000000"/>
                </a:solidFill>
                <a:latin typeface="Arial"/>
              </a:rPr>
              <a:t>The syntax of a for loop in C programming language is −</a:t>
            </a:r>
          </a:p>
          <a:p>
            <a:pPr algn="just" fontAlgn="t"/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just" fontAlgn="t"/>
            <a:r>
              <a:rPr lang="en-US" sz="2400" dirty="0">
                <a:solidFill>
                  <a:srgbClr val="000000"/>
                </a:solidFill>
                <a:latin typeface="Arial"/>
              </a:rPr>
              <a:t>for (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init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; condition; increment ) {</a:t>
            </a:r>
          </a:p>
          <a:p>
            <a:pPr algn="just" fontAlgn="t"/>
            <a:r>
              <a:rPr lang="en-US" sz="2400" dirty="0">
                <a:solidFill>
                  <a:srgbClr val="000000"/>
                </a:solidFill>
                <a:latin typeface="Arial"/>
              </a:rPr>
              <a:t>   statement(s);</a:t>
            </a:r>
          </a:p>
          <a:p>
            <a:pPr algn="just" fontAlgn="t"/>
            <a:r>
              <a:rPr lang="en-US" sz="2400" dirty="0">
                <a:solidFill>
                  <a:srgbClr val="000000"/>
                </a:solidFill>
                <a:latin typeface="Arial"/>
              </a:rPr>
              <a:t>}</a:t>
            </a:r>
          </a:p>
          <a:p>
            <a:pPr algn="just" fontAlgn="t"/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just" fontAlgn="t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524000" y="0"/>
            <a:ext cx="911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defPPr/>
            <a:lvl1pPr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4400" b="1" i="1">
                <a:solidFill>
                  <a:srgbClr val="3366CC"/>
                </a:solidFill>
                <a:latin typeface="+mj-lt"/>
              </a:rPr>
              <a:t>The for Loop</a:t>
            </a:r>
          </a:p>
        </p:txBody>
      </p:sp>
    </p:spTree>
    <p:extLst>
      <p:ext uri="{BB962C8B-B14F-4D97-AF65-F5344CB8AC3E}">
        <p14:creationId xmlns:p14="http://schemas.microsoft.com/office/powerpoint/2010/main" val="603220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1755</Words>
  <Application>Microsoft Office PowerPoint</Application>
  <PresentationFormat>Widescreen</PresentationFormat>
  <Paragraphs>443</Paragraphs>
  <Slides>38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DejaVu Sans</vt:lpstr>
      <vt:lpstr>Droid Sans Fallback</vt:lpstr>
      <vt:lpstr>Monotype Sorts</vt:lpstr>
      <vt:lpstr>Times New Roman</vt:lpstr>
      <vt:lpstr>Wingdings</vt:lpstr>
      <vt:lpstr>Office Theme</vt:lpstr>
      <vt:lpstr>Looping statements in C for, while and do while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of for loop in C</vt:lpstr>
      <vt:lpstr>PowerPoint Presentation</vt:lpstr>
      <vt:lpstr>Code to display integers from 1 -10</vt:lpstr>
      <vt:lpstr>Try following now: </vt:lpstr>
      <vt:lpstr>Print alphabets from ‘A’ – ‘Z’</vt:lpstr>
      <vt:lpstr>What will be the output?</vt:lpstr>
      <vt:lpstr> Example 1: For  – Simple interest</vt:lpstr>
      <vt:lpstr>PowerPoint Presentation</vt:lpstr>
      <vt:lpstr>Additional features of for loop</vt:lpstr>
      <vt:lpstr>PowerPoint Presentation</vt:lpstr>
      <vt:lpstr>for(expr1; expr2; expr3)</vt:lpstr>
      <vt:lpstr>PowerPoint Presentation</vt:lpstr>
      <vt:lpstr>PowerPoint Presentation</vt:lpstr>
      <vt:lpstr>PowerPoint Presentation</vt:lpstr>
      <vt:lpstr>break/ continue</vt:lpstr>
      <vt:lpstr>Write  a code to keep accepting numbers and adding them till the sum exceeds 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with Python ‘for’</vt:lpstr>
      <vt:lpstr>PowerPoint Presentation</vt:lpstr>
      <vt:lpstr>Empty and infinite loop</vt:lpstr>
      <vt:lpstr>Write C Program using for loop:</vt:lpstr>
      <vt:lpstr>Write Code to get the following output:</vt:lpstr>
      <vt:lpstr>Write Code to get the following output:</vt:lpstr>
      <vt:lpstr>Examples: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ashwini matange</dc:creator>
  <cp:lastModifiedBy>Student</cp:lastModifiedBy>
  <cp:revision>52</cp:revision>
  <dcterms:created xsi:type="dcterms:W3CDTF">2020-08-08T12:52:55Z</dcterms:created>
  <dcterms:modified xsi:type="dcterms:W3CDTF">2022-10-31T06:08:22Z</dcterms:modified>
</cp:coreProperties>
</file>