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257" r:id="rId4"/>
    <p:sldId id="290" r:id="rId5"/>
    <p:sldId id="291" r:id="rId6"/>
    <p:sldId id="324" r:id="rId7"/>
    <p:sldId id="292" r:id="rId8"/>
    <p:sldId id="325" r:id="rId9"/>
    <p:sldId id="396" r:id="rId10"/>
    <p:sldId id="323" r:id="rId11"/>
    <p:sldId id="397" r:id="rId12"/>
    <p:sldId id="398" r:id="rId13"/>
    <p:sldId id="295" r:id="rId14"/>
    <p:sldId id="308" r:id="rId15"/>
    <p:sldId id="313" r:id="rId16"/>
    <p:sldId id="314" r:id="rId17"/>
  </p:sldIdLst>
  <p:sldSz cx="9144000" cy="6858000" type="screen4x3"/>
  <p:notesSz cx="7099300" cy="10234613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1099" autoAdjust="0"/>
  </p:normalViewPr>
  <p:slideViewPr>
    <p:cSldViewPr snapToGrid="0" snapToObjects="1">
      <p:cViewPr varScale="1">
        <p:scale>
          <a:sx n="79" d="100"/>
          <a:sy n="79" d="100"/>
        </p:scale>
        <p:origin x="16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4038" cy="47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defPPr/>
            <a:lvl1pPr defTabSz="96520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9388" y="0"/>
            <a:ext cx="3092450" cy="47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defPPr/>
            <a:lvl1pPr algn="r" defTabSz="96520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1375"/>
            <a:ext cx="3094038" cy="47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defPPr/>
            <a:lvl1pPr defTabSz="965200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9731375"/>
            <a:ext cx="3092450" cy="47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defPPr/>
            <a:lvl1pPr algn="r" defTabSz="965200">
              <a:defRPr sz="1300"/>
            </a:lvl1pPr>
          </a:lstStyle>
          <a:p>
            <a:fld id="{428F7F7D-2E9F-407D-A835-0545EA4BAB8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90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/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/>
            <a:lvl1pPr algn="r">
              <a:defRPr sz="1200"/>
            </a:lvl1pPr>
          </a:lstStyle>
          <a:p>
            <a:fld id="{D394A4FC-5FE1-469A-8D28-7D48DE34A6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25409"/>
      </p:ext>
    </p:extLst>
  </p:cSld>
  <p:clrMap bg1="lt1" tx1="dk1" bg2="lt2" tx2="dk2" accent1="accent1" accent2="accent2" accent3="accent3" accent4="accent4" accent5="accent5" accent6="accent6" hlink="hlink" folHlink="folHlink"/>
  <p:notesStyle>
    <a:defPPr/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defPPr/>
          </a:lstStyle>
          <a:p>
            <a:fld id="{7E6CAA6C-47A5-41A3-A835-7726C5F21F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FCA4E935-AA1C-4EF0-B38B-141C25C87161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11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FCA4E935-AA1C-4EF0-B38B-141C25C87161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12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07ED628D-1A9D-48D8-821A-30BE552829C9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13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BC3AD1FB-418D-4B75-B333-CB510957BA63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14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777FBAFC-04B4-473D-A914-0A46DE05656D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15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B740C5B3-1039-459D-A91C-0B45C833143B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16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/>
          </a:lstStyle>
          <a:p>
            <a:endParaRPr lang="en-GB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/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35541F-CA3A-4067-BCF7-14756345D062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25B34657-4E6D-4C62-9F6E-8B1396E59096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4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6B0AEF26-9783-4E02-AB40-47D499FDF60E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5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6B0AEF26-9783-4E02-AB40-47D499FDF60E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6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5A143DD5-21F5-4DA6-9A8D-7E2764670575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7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5A143DD5-21F5-4DA6-9A8D-7E2764670575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8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FCA4E935-AA1C-4EF0-B38B-141C25C87161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9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215900" indent="-214313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45000"/>
            </a:pPr>
            <a:fld id="{FCA4E935-AA1C-4EF0-B38B-141C25C87161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buSzPct val="45000"/>
              </a:pPr>
              <a:t>10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/>
          </a:lstStyle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/>
            <p:nvPr/>
          </p:nvGrpSpPr>
          <p:grpSpPr>
            <a:xfrm flipH="1">
              <a:off x="-2" y="1562"/>
              <a:ext cx="5763" cy="659"/>
              <a:chOff x="-3" y="1562"/>
              <a:chExt cx="5763" cy="659"/>
            </a:xfrm>
          </p:grpSpPr>
          <p:sp>
            <p:nvSpPr>
              <p:cNvPr id="8" name="Freeform 4"/>
              <p:cNvSpPr/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2147483646 h 720"/>
                  <a:gd name="T4" fmla="*/ 14 w 1000"/>
                  <a:gd name="T5" fmla="*/ 2147483646 h 720"/>
                  <a:gd name="T6" fmla="*/ 1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9" name="Freeform 5"/>
              <p:cNvSpPr/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90 h 317"/>
                  <a:gd name="T4" fmla="*/ 624 w 624"/>
                  <a:gd name="T5" fmla="*/ 3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0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574 h 317"/>
                  <a:gd name="T4" fmla="*/ 624 w 624"/>
                  <a:gd name="T5" fmla="*/ 357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1" name="Freeform 7"/>
              <p:cNvSpPr/>
              <p:nvPr/>
            </p:nvSpPr>
            <p:spPr bwMode="ltGray">
              <a:xfrm rot="-5400000">
                <a:off x="-58" y="1774"/>
                <a:ext cx="624" cy="255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1 h 370"/>
                  <a:gd name="T4" fmla="*/ 624 w 624"/>
                  <a:gd name="T5" fmla="*/ 11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2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37 h 317"/>
                  <a:gd name="T4" fmla="*/ 624 w 624"/>
                  <a:gd name="T5" fmla="*/ 13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3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561 h 272"/>
                  <a:gd name="T4" fmla="*/ 240 w 624"/>
                  <a:gd name="T5" fmla="*/ 3144 h 272"/>
                  <a:gd name="T6" fmla="*/ 624 w 624"/>
                  <a:gd name="T7" fmla="*/ 35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4" name="Freeform 10"/>
              <p:cNvSpPr/>
              <p:nvPr/>
            </p:nvSpPr>
            <p:spPr bwMode="ltGray">
              <a:xfrm rot="-5400000">
                <a:off x="154" y="1748"/>
                <a:ext cx="632" cy="315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0 h 362"/>
                  <a:gd name="T4" fmla="*/ 248 w 632"/>
                  <a:gd name="T5" fmla="*/ 90 h 362"/>
                  <a:gd name="T6" fmla="*/ 632 w 632"/>
                  <a:gd name="T7" fmla="*/ 90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5" name="Freeform 11"/>
              <p:cNvSpPr/>
              <p:nvPr/>
            </p:nvSpPr>
            <p:spPr bwMode="ltGray">
              <a:xfrm rot="-5400000">
                <a:off x="3190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90 h 317"/>
                  <a:gd name="T4" fmla="*/ 624 w 624"/>
                  <a:gd name="T5" fmla="*/ 3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6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574 h 317"/>
                  <a:gd name="T4" fmla="*/ 624 w 624"/>
                  <a:gd name="T5" fmla="*/ 357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7" name="Freeform 13"/>
              <p:cNvSpPr/>
              <p:nvPr/>
            </p:nvSpPr>
            <p:spPr bwMode="ltGray">
              <a:xfrm rot="-5400000">
                <a:off x="1828" y="1769"/>
                <a:ext cx="624" cy="255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1 h 370"/>
                  <a:gd name="T4" fmla="*/ 624 w 624"/>
                  <a:gd name="T5" fmla="*/ 11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8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37 h 317"/>
                  <a:gd name="T4" fmla="*/ 624 w 624"/>
                  <a:gd name="T5" fmla="*/ 13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19" name="Freeform 15"/>
              <p:cNvSpPr/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473 h 272"/>
                  <a:gd name="T4" fmla="*/ 240 w 624"/>
                  <a:gd name="T5" fmla="*/ 3070 h 272"/>
                  <a:gd name="T6" fmla="*/ 624 w 624"/>
                  <a:gd name="T7" fmla="*/ 347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20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3 h 362"/>
                  <a:gd name="T4" fmla="*/ 248 w 632"/>
                  <a:gd name="T5" fmla="*/ 93 h 362"/>
                  <a:gd name="T6" fmla="*/ 632 w 632"/>
                  <a:gd name="T7" fmla="*/ 93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21" name="Freeform 17"/>
              <p:cNvSpPr/>
              <p:nvPr/>
            </p:nvSpPr>
            <p:spPr bwMode="ltGray">
              <a:xfrm rot="-5400000">
                <a:off x="4056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490 h 317"/>
                  <a:gd name="T4" fmla="*/ 624 w 624"/>
                  <a:gd name="T5" fmla="*/ 3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22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574 h 317"/>
                  <a:gd name="T4" fmla="*/ 624 w 624"/>
                  <a:gd name="T5" fmla="*/ 357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23" name="Freeform 19"/>
              <p:cNvSpPr/>
              <p:nvPr/>
            </p:nvSpPr>
            <p:spPr bwMode="ltGray">
              <a:xfrm rot="-5400000">
                <a:off x="4562" y="1759"/>
                <a:ext cx="624" cy="255"/>
              </a:xfrm>
              <a:custGeom>
                <a:avLst/>
                <a:gdLst>
                  <a:gd name="T0" fmla="*/ 0 w 624"/>
                  <a:gd name="T1" fmla="*/ 2 h 370"/>
                  <a:gd name="T2" fmla="*/ 0 w 624"/>
                  <a:gd name="T3" fmla="*/ 11 h 370"/>
                  <a:gd name="T4" fmla="*/ 624 w 624"/>
                  <a:gd name="T5" fmla="*/ 11 h 370"/>
                  <a:gd name="T6" fmla="*/ 624 w 624"/>
                  <a:gd name="T7" fmla="*/ 2 h 370"/>
                  <a:gd name="T8" fmla="*/ 384 w 624"/>
                  <a:gd name="T9" fmla="*/ 1 h 370"/>
                  <a:gd name="T10" fmla="*/ 0 w 624"/>
                  <a:gd name="T11" fmla="*/ 2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24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25" name="Freeform 21"/>
              <p:cNvSpPr/>
              <p:nvPr/>
            </p:nvSpPr>
            <p:spPr bwMode="ltGray">
              <a:xfrm rot="-5400000">
                <a:off x="5062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473 h 272"/>
                  <a:gd name="T4" fmla="*/ 240 w 624"/>
                  <a:gd name="T5" fmla="*/ 3070 h 272"/>
                  <a:gd name="T6" fmla="*/ 624 w 624"/>
                  <a:gd name="T7" fmla="*/ 347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  <p:sp>
            <p:nvSpPr>
              <p:cNvPr id="26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13 h 362"/>
                  <a:gd name="T2" fmla="*/ 8 w 632"/>
                  <a:gd name="T3" fmla="*/ 93 h 362"/>
                  <a:gd name="T4" fmla="*/ 248 w 632"/>
                  <a:gd name="T5" fmla="*/ 93 h 362"/>
                  <a:gd name="T6" fmla="*/ 632 w 632"/>
                  <a:gd name="T7" fmla="*/ 93 h 362"/>
                  <a:gd name="T8" fmla="*/ 632 w 632"/>
                  <a:gd name="T9" fmla="*/ 13 h 362"/>
                  <a:gd name="T10" fmla="*/ 104 w 632"/>
                  <a:gd name="T11" fmla="*/ 13 h 362"/>
                  <a:gd name="T12" fmla="*/ 8 w 632"/>
                  <a:gd name="T13" fmla="*/ 13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/>
              </a:lstStyle>
              <a:p>
                <a:endParaRPr lang="en-US"/>
              </a:p>
            </p:txBody>
          </p:sp>
        </p:grpSp>
        <p:sp>
          <p:nvSpPr>
            <p:cNvPr id="6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362 h 385"/>
                <a:gd name="T2" fmla="*/ 5762 w 5762"/>
                <a:gd name="T3" fmla="*/ 34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362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7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</p:grpSp>
      <p:sp>
        <p:nvSpPr>
          <p:cNvPr id="616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defPPr/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  <a:lvl1pPr algn="r">
              <a:spcBef>
                <a:spcPct val="50000"/>
              </a:spcBef>
              <a:defRPr sz="1400">
                <a:latin typeface="Arial" pitchFamily="34" charset="0"/>
              </a:defRPr>
            </a:lvl1pPr>
          </a:lstStyle>
          <a:p>
            <a:fld id="{F404A0FF-3C9F-4D61-A209-3B95B7EE7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34818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793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4188" y="0"/>
            <a:ext cx="2278062" cy="6629400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681788" cy="6629400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2247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9834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529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5334000"/>
          </a:xfrm>
        </p:spPr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5334000"/>
          </a:xfrm>
        </p:spPr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2109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defPPr/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507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08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310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3156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5050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4"/>
          <p:cNvGrpSpPr/>
          <p:nvPr/>
        </p:nvGrpSpPr>
        <p:grpSpPr>
          <a:xfrm flipH="1">
            <a:off x="0" y="779463"/>
            <a:ext cx="9144000" cy="261937"/>
            <a:chOff x="-2" y="1562"/>
            <a:chExt cx="5762" cy="638"/>
          </a:xfrm>
        </p:grpSpPr>
        <p:sp>
          <p:nvSpPr>
            <p:cNvPr id="1031" name="Freeform 5"/>
            <p:cNvSpPr/>
            <p:nvPr/>
          </p:nvSpPr>
          <p:spPr bwMode="ltGray">
            <a:xfrm rot="-5400000">
              <a:off x="2559" y="-991"/>
              <a:ext cx="623" cy="5745"/>
            </a:xfrm>
            <a:custGeom>
              <a:avLst/>
              <a:gdLst>
                <a:gd name="T0" fmla="*/ 0 w 1000"/>
                <a:gd name="T1" fmla="*/ 0 h 720"/>
                <a:gd name="T2" fmla="*/ 0 w 1000"/>
                <a:gd name="T3" fmla="*/ 2147483646 h 720"/>
                <a:gd name="T4" fmla="*/ 14 w 1000"/>
                <a:gd name="T5" fmla="*/ 2147483646 h 720"/>
                <a:gd name="T6" fmla="*/ 14 w 1000"/>
                <a:gd name="T7" fmla="*/ 0 h 720"/>
                <a:gd name="T8" fmla="*/ 0 w 1000"/>
                <a:gd name="T9" fmla="*/ 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72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32" name="Freeform 6"/>
            <p:cNvSpPr/>
            <p:nvPr/>
          </p:nvSpPr>
          <p:spPr bwMode="ltGray">
            <a:xfrm rot="-5400000">
              <a:off x="1330" y="1678"/>
              <a:ext cx="623" cy="406"/>
            </a:xfrm>
            <a:custGeom>
              <a:avLst/>
              <a:gdLst>
                <a:gd name="T0" fmla="*/ 0 w 624"/>
                <a:gd name="T1" fmla="*/ 0 h 317"/>
                <a:gd name="T2" fmla="*/ 0 w 624"/>
                <a:gd name="T3" fmla="*/ 2519 h 317"/>
                <a:gd name="T4" fmla="*/ 615 w 624"/>
                <a:gd name="T5" fmla="*/ 2519 h 317"/>
                <a:gd name="T6" fmla="*/ 615 w 624"/>
                <a:gd name="T7" fmla="*/ 0 h 317"/>
                <a:gd name="T8" fmla="*/ 0 w 624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317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33" name="Freeform 7"/>
            <p:cNvSpPr/>
            <p:nvPr/>
          </p:nvSpPr>
          <p:spPr bwMode="ltGray">
            <a:xfrm rot="-5400000">
              <a:off x="994" y="1681"/>
              <a:ext cx="623" cy="399"/>
            </a:xfrm>
            <a:custGeom>
              <a:avLst/>
              <a:gdLst>
                <a:gd name="T0" fmla="*/ 0 w 624"/>
                <a:gd name="T1" fmla="*/ 0 h 317"/>
                <a:gd name="T2" fmla="*/ 0 w 624"/>
                <a:gd name="T3" fmla="*/ 2151 h 317"/>
                <a:gd name="T4" fmla="*/ 615 w 624"/>
                <a:gd name="T5" fmla="*/ 2151 h 317"/>
                <a:gd name="T6" fmla="*/ 615 w 624"/>
                <a:gd name="T7" fmla="*/ 0 h 317"/>
                <a:gd name="T8" fmla="*/ 0 w 624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317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34" name="Freeform 8"/>
            <p:cNvSpPr/>
            <p:nvPr/>
          </p:nvSpPr>
          <p:spPr bwMode="ltGray">
            <a:xfrm rot="-5400000">
              <a:off x="-57" y="1753"/>
              <a:ext cx="623" cy="255"/>
            </a:xfrm>
            <a:custGeom>
              <a:avLst/>
              <a:gdLst>
                <a:gd name="T0" fmla="*/ 0 w 624"/>
                <a:gd name="T1" fmla="*/ 2 h 370"/>
                <a:gd name="T2" fmla="*/ 0 w 624"/>
                <a:gd name="T3" fmla="*/ 11 h 370"/>
                <a:gd name="T4" fmla="*/ 615 w 624"/>
                <a:gd name="T5" fmla="*/ 11 h 370"/>
                <a:gd name="T6" fmla="*/ 615 w 624"/>
                <a:gd name="T7" fmla="*/ 2 h 370"/>
                <a:gd name="T8" fmla="*/ 375 w 624"/>
                <a:gd name="T9" fmla="*/ 1 h 370"/>
                <a:gd name="T10" fmla="*/ 0 w 624"/>
                <a:gd name="T11" fmla="*/ 2 h 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370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35" name="Freeform 9"/>
            <p:cNvSpPr/>
            <p:nvPr/>
          </p:nvSpPr>
          <p:spPr bwMode="ltGray">
            <a:xfrm rot="-5400000">
              <a:off x="687" y="1734"/>
              <a:ext cx="623" cy="294"/>
            </a:xfrm>
            <a:custGeom>
              <a:avLst/>
              <a:gdLst>
                <a:gd name="T0" fmla="*/ 0 w 624"/>
                <a:gd name="T1" fmla="*/ 0 h 317"/>
                <a:gd name="T2" fmla="*/ 0 w 624"/>
                <a:gd name="T3" fmla="*/ 137 h 317"/>
                <a:gd name="T4" fmla="*/ 615 w 624"/>
                <a:gd name="T5" fmla="*/ 137 h 317"/>
                <a:gd name="T6" fmla="*/ 615 w 624"/>
                <a:gd name="T7" fmla="*/ 0 h 317"/>
                <a:gd name="T8" fmla="*/ 0 w 624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317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36" name="Freeform 10"/>
            <p:cNvSpPr/>
            <p:nvPr/>
          </p:nvSpPr>
          <p:spPr bwMode="ltGray">
            <a:xfrm rot="-5400000">
              <a:off x="465" y="1700"/>
              <a:ext cx="623" cy="362"/>
            </a:xfrm>
            <a:custGeom>
              <a:avLst/>
              <a:gdLst>
                <a:gd name="T0" fmla="*/ 0 w 624"/>
                <a:gd name="T1" fmla="*/ 0 h 272"/>
                <a:gd name="T2" fmla="*/ 0 w 624"/>
                <a:gd name="T3" fmla="*/ 3561 h 272"/>
                <a:gd name="T4" fmla="*/ 240 w 624"/>
                <a:gd name="T5" fmla="*/ 3144 h 272"/>
                <a:gd name="T6" fmla="*/ 615 w 624"/>
                <a:gd name="T7" fmla="*/ 3561 h 272"/>
                <a:gd name="T8" fmla="*/ 615 w 624"/>
                <a:gd name="T9" fmla="*/ 0 h 272"/>
                <a:gd name="T10" fmla="*/ 0 w 624"/>
                <a:gd name="T11" fmla="*/ 0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272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37" name="Freeform 11"/>
            <p:cNvSpPr/>
            <p:nvPr/>
          </p:nvSpPr>
          <p:spPr bwMode="ltGray">
            <a:xfrm rot="-5400000">
              <a:off x="157" y="1727"/>
              <a:ext cx="630" cy="315"/>
            </a:xfrm>
            <a:custGeom>
              <a:avLst/>
              <a:gdLst>
                <a:gd name="T0" fmla="*/ 8 w 632"/>
                <a:gd name="T1" fmla="*/ 13 h 362"/>
                <a:gd name="T2" fmla="*/ 8 w 632"/>
                <a:gd name="T3" fmla="*/ 90 h 362"/>
                <a:gd name="T4" fmla="*/ 239 w 632"/>
                <a:gd name="T5" fmla="*/ 90 h 362"/>
                <a:gd name="T6" fmla="*/ 614 w 632"/>
                <a:gd name="T7" fmla="*/ 90 h 362"/>
                <a:gd name="T8" fmla="*/ 614 w 632"/>
                <a:gd name="T9" fmla="*/ 13 h 362"/>
                <a:gd name="T10" fmla="*/ 104 w 632"/>
                <a:gd name="T11" fmla="*/ 13 h 362"/>
                <a:gd name="T12" fmla="*/ 8 w 632"/>
                <a:gd name="T13" fmla="*/ 13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2" h="36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38" name="Freeform 12"/>
            <p:cNvSpPr/>
            <p:nvPr/>
          </p:nvSpPr>
          <p:spPr bwMode="ltGray">
            <a:xfrm rot="-5400000">
              <a:off x="3210" y="1665"/>
              <a:ext cx="626" cy="421"/>
            </a:xfrm>
            <a:custGeom>
              <a:avLst/>
              <a:gdLst>
                <a:gd name="T0" fmla="*/ 0 w 624"/>
                <a:gd name="T1" fmla="*/ 0 h 317"/>
                <a:gd name="T2" fmla="*/ 0 w 624"/>
                <a:gd name="T3" fmla="*/ 3490 h 317"/>
                <a:gd name="T4" fmla="*/ 642 w 624"/>
                <a:gd name="T5" fmla="*/ 3490 h 317"/>
                <a:gd name="T6" fmla="*/ 642 w 624"/>
                <a:gd name="T7" fmla="*/ 0 h 317"/>
                <a:gd name="T8" fmla="*/ 0 w 624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317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39" name="Freeform 13"/>
            <p:cNvSpPr/>
            <p:nvPr/>
          </p:nvSpPr>
          <p:spPr bwMode="ltGray">
            <a:xfrm rot="-5400000">
              <a:off x="2869" y="1664"/>
              <a:ext cx="626" cy="422"/>
            </a:xfrm>
            <a:custGeom>
              <a:avLst/>
              <a:gdLst>
                <a:gd name="T0" fmla="*/ 0 w 624"/>
                <a:gd name="T1" fmla="*/ 0 h 317"/>
                <a:gd name="T2" fmla="*/ 0 w 624"/>
                <a:gd name="T3" fmla="*/ 3574 h 317"/>
                <a:gd name="T4" fmla="*/ 642 w 624"/>
                <a:gd name="T5" fmla="*/ 3574 h 317"/>
                <a:gd name="T6" fmla="*/ 642 w 624"/>
                <a:gd name="T7" fmla="*/ 0 h 317"/>
                <a:gd name="T8" fmla="*/ 0 w 624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317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0" name="Freeform 14"/>
            <p:cNvSpPr/>
            <p:nvPr/>
          </p:nvSpPr>
          <p:spPr bwMode="ltGray">
            <a:xfrm rot="-5400000">
              <a:off x="1806" y="1748"/>
              <a:ext cx="626" cy="255"/>
            </a:xfrm>
            <a:custGeom>
              <a:avLst/>
              <a:gdLst>
                <a:gd name="T0" fmla="*/ 0 w 624"/>
                <a:gd name="T1" fmla="*/ 2 h 370"/>
                <a:gd name="T2" fmla="*/ 0 w 624"/>
                <a:gd name="T3" fmla="*/ 11 h 370"/>
                <a:gd name="T4" fmla="*/ 642 w 624"/>
                <a:gd name="T5" fmla="*/ 11 h 370"/>
                <a:gd name="T6" fmla="*/ 642 w 624"/>
                <a:gd name="T7" fmla="*/ 2 h 370"/>
                <a:gd name="T8" fmla="*/ 393 w 624"/>
                <a:gd name="T9" fmla="*/ 1 h 370"/>
                <a:gd name="T10" fmla="*/ 0 w 624"/>
                <a:gd name="T11" fmla="*/ 2 h 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370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1" name="Freeform 15"/>
            <p:cNvSpPr/>
            <p:nvPr/>
          </p:nvSpPr>
          <p:spPr bwMode="ltGray">
            <a:xfrm rot="-5400000">
              <a:off x="2550" y="1728"/>
              <a:ext cx="626" cy="294"/>
            </a:xfrm>
            <a:custGeom>
              <a:avLst/>
              <a:gdLst>
                <a:gd name="T0" fmla="*/ 0 w 624"/>
                <a:gd name="T1" fmla="*/ 0 h 317"/>
                <a:gd name="T2" fmla="*/ 0 w 624"/>
                <a:gd name="T3" fmla="*/ 137 h 317"/>
                <a:gd name="T4" fmla="*/ 642 w 624"/>
                <a:gd name="T5" fmla="*/ 137 h 317"/>
                <a:gd name="T6" fmla="*/ 642 w 624"/>
                <a:gd name="T7" fmla="*/ 0 h 317"/>
                <a:gd name="T8" fmla="*/ 0 w 624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317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2" name="Freeform 16"/>
            <p:cNvSpPr/>
            <p:nvPr/>
          </p:nvSpPr>
          <p:spPr bwMode="ltGray">
            <a:xfrm rot="-5400000">
              <a:off x="2306" y="1695"/>
              <a:ext cx="626" cy="361"/>
            </a:xfrm>
            <a:custGeom>
              <a:avLst/>
              <a:gdLst>
                <a:gd name="T0" fmla="*/ 0 w 624"/>
                <a:gd name="T1" fmla="*/ 0 h 272"/>
                <a:gd name="T2" fmla="*/ 0 w 624"/>
                <a:gd name="T3" fmla="*/ 3473 h 272"/>
                <a:gd name="T4" fmla="*/ 249 w 624"/>
                <a:gd name="T5" fmla="*/ 3070 h 272"/>
                <a:gd name="T6" fmla="*/ 642 w 624"/>
                <a:gd name="T7" fmla="*/ 3473 h 272"/>
                <a:gd name="T8" fmla="*/ 642 w 624"/>
                <a:gd name="T9" fmla="*/ 0 h 272"/>
                <a:gd name="T10" fmla="*/ 0 w 624"/>
                <a:gd name="T11" fmla="*/ 0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272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3" name="Freeform 17"/>
            <p:cNvSpPr/>
            <p:nvPr/>
          </p:nvSpPr>
          <p:spPr bwMode="ltGray">
            <a:xfrm rot="-5400000">
              <a:off x="2042" y="1721"/>
              <a:ext cx="634" cy="316"/>
            </a:xfrm>
            <a:custGeom>
              <a:avLst/>
              <a:gdLst>
                <a:gd name="T0" fmla="*/ 8 w 632"/>
                <a:gd name="T1" fmla="*/ 13 h 362"/>
                <a:gd name="T2" fmla="*/ 8 w 632"/>
                <a:gd name="T3" fmla="*/ 93 h 362"/>
                <a:gd name="T4" fmla="*/ 257 w 632"/>
                <a:gd name="T5" fmla="*/ 93 h 362"/>
                <a:gd name="T6" fmla="*/ 650 w 632"/>
                <a:gd name="T7" fmla="*/ 93 h 362"/>
                <a:gd name="T8" fmla="*/ 650 w 632"/>
                <a:gd name="T9" fmla="*/ 13 h 362"/>
                <a:gd name="T10" fmla="*/ 104 w 632"/>
                <a:gd name="T11" fmla="*/ 13 h 362"/>
                <a:gd name="T12" fmla="*/ 8 w 632"/>
                <a:gd name="T13" fmla="*/ 13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2" h="36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4" name="Freeform 18"/>
            <p:cNvSpPr/>
            <p:nvPr/>
          </p:nvSpPr>
          <p:spPr bwMode="ltGray">
            <a:xfrm rot="-5400000">
              <a:off x="4088" y="1682"/>
              <a:ext cx="623" cy="398"/>
            </a:xfrm>
            <a:custGeom>
              <a:avLst/>
              <a:gdLst>
                <a:gd name="T0" fmla="*/ 0 w 624"/>
                <a:gd name="T1" fmla="*/ 0 h 317"/>
                <a:gd name="T2" fmla="*/ 0 w 624"/>
                <a:gd name="T3" fmla="*/ 2112 h 317"/>
                <a:gd name="T4" fmla="*/ 615 w 624"/>
                <a:gd name="T5" fmla="*/ 2112 h 317"/>
                <a:gd name="T6" fmla="*/ 615 w 624"/>
                <a:gd name="T7" fmla="*/ 0 h 317"/>
                <a:gd name="T8" fmla="*/ 0 w 624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317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5" name="Freeform 19"/>
            <p:cNvSpPr/>
            <p:nvPr/>
          </p:nvSpPr>
          <p:spPr bwMode="ltGray">
            <a:xfrm rot="-5400000">
              <a:off x="3759" y="1670"/>
              <a:ext cx="623" cy="422"/>
            </a:xfrm>
            <a:custGeom>
              <a:avLst/>
              <a:gdLst>
                <a:gd name="T0" fmla="*/ 0 w 624"/>
                <a:gd name="T1" fmla="*/ 0 h 317"/>
                <a:gd name="T2" fmla="*/ 0 w 624"/>
                <a:gd name="T3" fmla="*/ 3574 h 317"/>
                <a:gd name="T4" fmla="*/ 615 w 624"/>
                <a:gd name="T5" fmla="*/ 3574 h 317"/>
                <a:gd name="T6" fmla="*/ 615 w 624"/>
                <a:gd name="T7" fmla="*/ 0 h 317"/>
                <a:gd name="T8" fmla="*/ 0 w 624"/>
                <a:gd name="T9" fmla="*/ 0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317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6" name="Freeform 20"/>
            <p:cNvSpPr/>
            <p:nvPr/>
          </p:nvSpPr>
          <p:spPr bwMode="ltGray">
            <a:xfrm rot="-5400000">
              <a:off x="4560" y="1748"/>
              <a:ext cx="626" cy="255"/>
            </a:xfrm>
            <a:custGeom>
              <a:avLst/>
              <a:gdLst>
                <a:gd name="T0" fmla="*/ 0 w 624"/>
                <a:gd name="T1" fmla="*/ 2 h 370"/>
                <a:gd name="T2" fmla="*/ 0 w 624"/>
                <a:gd name="T3" fmla="*/ 11 h 370"/>
                <a:gd name="T4" fmla="*/ 642 w 624"/>
                <a:gd name="T5" fmla="*/ 11 h 370"/>
                <a:gd name="T6" fmla="*/ 642 w 624"/>
                <a:gd name="T7" fmla="*/ 2 h 370"/>
                <a:gd name="T8" fmla="*/ 393 w 624"/>
                <a:gd name="T9" fmla="*/ 1 h 370"/>
                <a:gd name="T10" fmla="*/ 0 w 624"/>
                <a:gd name="T11" fmla="*/ 2 h 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370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7" name="Freeform 21"/>
            <p:cNvSpPr/>
            <p:nvPr/>
          </p:nvSpPr>
          <p:spPr bwMode="ltGray">
            <a:xfrm>
              <a:off x="5469" y="1562"/>
              <a:ext cx="291" cy="626"/>
            </a:xfrm>
            <a:custGeom>
              <a:avLst/>
              <a:gdLst>
                <a:gd name="T0" fmla="*/ 0 w 291"/>
                <a:gd name="T1" fmla="*/ 633 h 625"/>
                <a:gd name="T2" fmla="*/ 291 w 291"/>
                <a:gd name="T3" fmla="*/ 634 h 625"/>
                <a:gd name="T4" fmla="*/ 291 w 291"/>
                <a:gd name="T5" fmla="*/ 6 h 625"/>
                <a:gd name="T6" fmla="*/ 0 w 291"/>
                <a:gd name="T7" fmla="*/ 0 h 625"/>
                <a:gd name="T8" fmla="*/ 0 w 291"/>
                <a:gd name="T9" fmla="*/ 633 h 6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625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8" name="Freeform 22"/>
            <p:cNvSpPr/>
            <p:nvPr/>
          </p:nvSpPr>
          <p:spPr bwMode="ltGray">
            <a:xfrm rot="-5400000">
              <a:off x="5060" y="1695"/>
              <a:ext cx="626" cy="361"/>
            </a:xfrm>
            <a:custGeom>
              <a:avLst/>
              <a:gdLst>
                <a:gd name="T0" fmla="*/ 0 w 624"/>
                <a:gd name="T1" fmla="*/ 0 h 272"/>
                <a:gd name="T2" fmla="*/ 0 w 624"/>
                <a:gd name="T3" fmla="*/ 3473 h 272"/>
                <a:gd name="T4" fmla="*/ 249 w 624"/>
                <a:gd name="T5" fmla="*/ 3070 h 272"/>
                <a:gd name="T6" fmla="*/ 642 w 624"/>
                <a:gd name="T7" fmla="*/ 3473 h 272"/>
                <a:gd name="T8" fmla="*/ 642 w 624"/>
                <a:gd name="T9" fmla="*/ 0 h 272"/>
                <a:gd name="T10" fmla="*/ 0 w 624"/>
                <a:gd name="T11" fmla="*/ 0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4" h="272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  <p:sp>
          <p:nvSpPr>
            <p:cNvPr id="1049" name="Freeform 23"/>
            <p:cNvSpPr/>
            <p:nvPr/>
          </p:nvSpPr>
          <p:spPr bwMode="ltGray">
            <a:xfrm rot="-5400000">
              <a:off x="4796" y="1721"/>
              <a:ext cx="634" cy="316"/>
            </a:xfrm>
            <a:custGeom>
              <a:avLst/>
              <a:gdLst>
                <a:gd name="T0" fmla="*/ 8 w 632"/>
                <a:gd name="T1" fmla="*/ 13 h 362"/>
                <a:gd name="T2" fmla="*/ 8 w 632"/>
                <a:gd name="T3" fmla="*/ 93 h 362"/>
                <a:gd name="T4" fmla="*/ 257 w 632"/>
                <a:gd name="T5" fmla="*/ 93 h 362"/>
                <a:gd name="T6" fmla="*/ 650 w 632"/>
                <a:gd name="T7" fmla="*/ 93 h 362"/>
                <a:gd name="T8" fmla="*/ 650 w 632"/>
                <a:gd name="T9" fmla="*/ 13 h 362"/>
                <a:gd name="T10" fmla="*/ 104 w 632"/>
                <a:gd name="T11" fmla="*/ 13 h 362"/>
                <a:gd name="T12" fmla="*/ 8 w 632"/>
                <a:gd name="T13" fmla="*/ 13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2" h="36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/>
            </a:lstStyle>
            <a:p>
              <a:endParaRPr lang="en-US"/>
            </a:p>
          </p:txBody>
        </p:sp>
      </p:grpSp>
      <p:sp>
        <p:nvSpPr>
          <p:cNvPr id="1029" name="Rectangle 24"/>
          <p:cNvSpPr>
            <a:spLocks noChangeArrowheads="1"/>
          </p:cNvSpPr>
          <p:nvPr/>
        </p:nvSpPr>
        <p:spPr bwMode="auto">
          <a:xfrm flipV="1">
            <a:off x="0" y="685800"/>
            <a:ext cx="9144000" cy="1635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 anchor="ctr"/>
          <a:lstStyle>
            <a:defPPr/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 flipV="1">
            <a:off x="0" y="914400"/>
            <a:ext cx="9144000" cy="163513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 anchor="ctr"/>
          <a:lstStyle>
            <a:defPPr/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anose="02020603050405020304" pitchFamily="18" charset="0"/>
        </a:defRPr>
      </a:lvl9pPr>
    </p:titleStyle>
    <p:bodyStyle>
      <a:defPPr/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Monotype Sort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0713" y="92075"/>
            <a:ext cx="7818437" cy="2459038"/>
          </a:xfrm>
        </p:spPr>
        <p:txBody>
          <a:bodyPr/>
          <a:lstStyle>
            <a:defPPr/>
          </a:lstStyle>
          <a:p>
            <a:pPr>
              <a:spcAft>
                <a:spcPts val="2000"/>
              </a:spcAft>
            </a:pPr>
            <a:r>
              <a:rPr lang="en-US" altLang="en-US" sz="4800"/>
              <a:t>Introduction to C Programming 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28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What would be the output of the following program: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-381000" y="914400"/>
            <a:ext cx="9112250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371600" indent="-225425"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char grade = 'B';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switch(grade)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{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case 'A' :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printf("Excellent!\n" );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break;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case ‘B' :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printf("Well done\n" );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break;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case 'D' :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printf("You passed\n" );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break;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default :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printf("Invalid grade\n" );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}   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printf("Your grade is  %c\n", grade );</a:t>
            </a:r>
          </a:p>
          <a:p>
            <a:pPr lvl="3">
              <a:spcBef>
                <a:spcPts val="575"/>
              </a:spcBef>
            </a:pPr>
            <a:r>
              <a:rPr kumimoji="0" lang="en-US" altLang="en-US" sz="19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0955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28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What would be the output of the following program: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0" y="1040524"/>
            <a:ext cx="8986126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numCol="2"/>
          <a:lstStyle>
            <a:defPPr/>
            <a:lvl1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371600" indent="-225425"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#include &lt;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stdio.h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&gt;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int main() {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int x = 2;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switch (x)    {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1: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1\n");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2: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2\n");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3: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3\n");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4: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4\n");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break;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default: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("other\n”);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break;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}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("After Switch");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return 0;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  <a:p>
            <a:pPr marL="850900" lvl="3" indent="-330200">
              <a:spcBef>
                <a:spcPts val="575"/>
              </a:spcBef>
            </a:pPr>
            <a:endParaRPr kumimoji="0" lang="en-US" altLang="en-US" sz="19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Output:</a:t>
            </a:r>
          </a:p>
          <a:p>
            <a:pPr marL="850900" lvl="3" indent="-330200">
              <a:spcBef>
                <a:spcPts val="575"/>
              </a:spcBef>
            </a:pPr>
            <a:endParaRPr kumimoji="0" lang="en-US" altLang="en-US" sz="19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Choice is 2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Choice is 3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Choice is 4</a:t>
            </a:r>
          </a:p>
          <a:p>
            <a:pPr marL="8509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After Switch</a:t>
            </a:r>
          </a:p>
        </p:txBody>
      </p:sp>
    </p:spTree>
    <p:extLst>
      <p:ext uri="{BB962C8B-B14F-4D97-AF65-F5344CB8AC3E}">
        <p14:creationId xmlns:p14="http://schemas.microsoft.com/office/powerpoint/2010/main" val="2662769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28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What would be the output of the following program: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26124" y="914400"/>
            <a:ext cx="9017876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numCol="2"/>
          <a:lstStyle>
            <a:defPPr/>
            <a:lvl1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371600" indent="-225425"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// The default block is placed above other cases.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#include &lt;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stdio.h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&gt;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int main() {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int x = 4;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switch (x)    {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default: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other than 1 and 2");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break;      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1: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1");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break;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2: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2");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break;</a:t>
            </a:r>
          </a:p>
          <a:p>
            <a:pPr marL="457200"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}</a:t>
            </a:r>
          </a:p>
          <a:p>
            <a:pPr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return 0;</a:t>
            </a:r>
          </a:p>
          <a:p>
            <a:pPr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  <a:p>
            <a:pPr lvl="3" indent="-330200">
              <a:spcBef>
                <a:spcPts val="575"/>
              </a:spcBef>
            </a:pPr>
            <a:endParaRPr kumimoji="0" lang="en-US" altLang="en-US" sz="19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Output:</a:t>
            </a:r>
          </a:p>
          <a:p>
            <a:pPr lvl="3" indent="-330200">
              <a:spcBef>
                <a:spcPts val="575"/>
              </a:spcBef>
            </a:pPr>
            <a:endParaRPr kumimoji="0" lang="en-US" altLang="en-US" sz="19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lvl="3" indent="-330200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Choice other than 1 and 2</a:t>
            </a:r>
          </a:p>
        </p:txBody>
      </p:sp>
    </p:spTree>
    <p:extLst>
      <p:ext uri="{BB962C8B-B14F-4D97-AF65-F5344CB8AC3E}">
        <p14:creationId xmlns:p14="http://schemas.microsoft.com/office/powerpoint/2010/main" val="3058175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533400" y="869950"/>
            <a:ext cx="87630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void main( ) {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int c = 3 ;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switch ( c ) 	{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'v' :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18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"I am in case v \n" ) ;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break ;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3 :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18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"I am in case 3 \n" ) ;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break ;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12 :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18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"I am in case 12 \n" ) ;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break ;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default :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de-DE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printf ( "I am in default \n" ) ;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}</a:t>
            </a:r>
          </a:p>
          <a:p>
            <a:pPr marL="342900">
              <a:spcBef>
                <a:spcPts val="450"/>
              </a:spcBef>
              <a:buSzPct val="70000"/>
            </a:pPr>
            <a:r>
              <a:rPr kumimoji="0" lang="en-US" altLang="en-US" sz="1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28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What would be the output of the following program: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68313" y="989013"/>
            <a:ext cx="8763000" cy="56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void main( ) {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int 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0 ;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switch ( 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) {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0 :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nCustomers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are dicey" ) ;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1 :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nMarkets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are pricey" ) ;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2 :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nInvestors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are moody" ) ;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3 :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nAt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least employees are good" ) ;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}</a:t>
            </a:r>
          </a:p>
          <a:p>
            <a:pPr marL="342900">
              <a:spcBef>
                <a:spcPts val="550"/>
              </a:spcBef>
              <a:buSzPct val="70000"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28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What would be the output of the following program: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63550" y="1152525"/>
            <a:ext cx="8070850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void main( ) {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int k, j = 2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switch ( k = j + 1 ) {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0 :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nTailor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")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1 :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nTutor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")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2 :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nTramp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")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default :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"\n Simple !" )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}  //end of switch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       //end of main</a:t>
            </a: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28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What would be the output of the following program: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741363" y="1174750"/>
            <a:ext cx="65722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void main( ) {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int 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1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int 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'a' + 'b'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switch ( 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) 		{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'a' :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'b' :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nYou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entered b" )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'A' :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na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as in apple" )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'b' + 'a' :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"\</a:t>
            </a:r>
            <a:r>
              <a:rPr kumimoji="0" lang="en-US" alt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nYou</a:t>
            </a: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entered a and b" ) ;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}</a:t>
            </a:r>
          </a:p>
          <a:p>
            <a:pPr marL="342900">
              <a:spcBef>
                <a:spcPts val="413"/>
              </a:spcBef>
              <a:buSzPct val="70000"/>
              <a:buFont typeface="Monotype Sorts" pitchFamily="2" charset="2"/>
              <a:buNone/>
            </a:pPr>
            <a:r>
              <a:rPr kumimoji="0" lang="en-US" altLang="en-US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28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What would be the output of the following program: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187"/>
            <a:ext cx="8229600" cy="504496"/>
          </a:xfrm>
        </p:spPr>
        <p:txBody>
          <a:bodyPr>
            <a:normAutofit fontScale="90000"/>
          </a:bodyPr>
          <a:lstStyle>
            <a:defPPr/>
          </a:lstStyle>
          <a:p>
            <a:r>
              <a:rPr lang="en-US" b="1"/>
              <a:t>Control/ Control flow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15" y="819807"/>
            <a:ext cx="8797158" cy="5817477"/>
          </a:xfrm>
        </p:spPr>
        <p:txBody>
          <a:bodyPr>
            <a:noAutofit/>
          </a:bodyPr>
          <a:lstStyle>
            <a:defPPr/>
          </a:lstStyle>
          <a:p>
            <a:pPr algn="just"/>
            <a:endParaRPr lang="en-US" dirty="0"/>
          </a:p>
          <a:p>
            <a:pPr algn="just"/>
            <a:r>
              <a:rPr lang="en-US" dirty="0"/>
              <a:t>In C, the semicolon is a statement terminator.</a:t>
            </a:r>
          </a:p>
          <a:p>
            <a:pPr algn="just"/>
            <a:r>
              <a:rPr lang="en-US" dirty="0"/>
              <a:t>Braces { and } are used to group declarations and statements together into a </a:t>
            </a:r>
            <a:r>
              <a:rPr lang="en-US" i="1" dirty="0"/>
              <a:t>compound statement, </a:t>
            </a:r>
            <a:r>
              <a:rPr lang="en-US" dirty="0"/>
              <a:t>or </a:t>
            </a:r>
            <a:r>
              <a:rPr lang="en-US" i="1" dirty="0"/>
              <a:t>block, </a:t>
            </a:r>
            <a:r>
              <a:rPr lang="en-US" dirty="0"/>
              <a:t>so that they are syntactically equivalent to a single statement. </a:t>
            </a:r>
          </a:p>
          <a:p>
            <a:pPr algn="just"/>
            <a:r>
              <a:rPr lang="en-US" dirty="0"/>
              <a:t>The </a:t>
            </a:r>
            <a:r>
              <a:rPr lang="en-US"/>
              <a:t>braces that surround </a:t>
            </a:r>
            <a:r>
              <a:rPr lang="en-US" dirty="0"/>
              <a:t>the statements of a ‘main’ function are one obvious example; braces around multiple statements after an if, else, while, or for are another. </a:t>
            </a:r>
          </a:p>
          <a:p>
            <a:pPr algn="just"/>
            <a:r>
              <a:rPr lang="en-US" dirty="0"/>
              <a:t>There is no semicolon after the right brace that ends a block.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C programming language assumes any </a:t>
            </a:r>
            <a:r>
              <a:rPr lang="en-US" b="1" dirty="0"/>
              <a:t>non-zero</a:t>
            </a:r>
            <a:r>
              <a:rPr lang="en-US" dirty="0"/>
              <a:t> and </a:t>
            </a:r>
            <a:r>
              <a:rPr lang="en-US" b="1" dirty="0"/>
              <a:t>non-null</a:t>
            </a:r>
            <a:r>
              <a:rPr lang="en-US" dirty="0"/>
              <a:t> values as </a:t>
            </a:r>
            <a:r>
              <a:rPr lang="en-US" b="1" dirty="0"/>
              <a:t>true</a:t>
            </a:r>
            <a:r>
              <a:rPr lang="en-US" dirty="0"/>
              <a:t>, and if it is either </a:t>
            </a:r>
            <a:r>
              <a:rPr lang="en-US" b="1" dirty="0"/>
              <a:t>zero</a:t>
            </a:r>
            <a:r>
              <a:rPr lang="en-US" dirty="0"/>
              <a:t> or </a:t>
            </a:r>
            <a:r>
              <a:rPr lang="en-US" b="1" dirty="0"/>
              <a:t>null</a:t>
            </a:r>
            <a:r>
              <a:rPr lang="en-US" dirty="0"/>
              <a:t>, then it is assumed as </a:t>
            </a:r>
            <a:r>
              <a:rPr lang="en-US" b="1" dirty="0"/>
              <a:t>false</a:t>
            </a:r>
            <a:r>
              <a:rPr lang="en-US" dirty="0"/>
              <a:t> value.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defPPr/>
          </a:lstStyle>
          <a:p>
            <a:fld id="{D625633F-2075-4155-A29E-DBCD278002A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1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 altLang="en-US"/>
              <a:t>Control Instruction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12250" cy="5334000"/>
          </a:xfrm>
        </p:spPr>
        <p:txBody>
          <a:bodyPr/>
          <a:lstStyle>
            <a:defPPr/>
          </a:lstStyle>
          <a:p>
            <a:pPr algn="just"/>
            <a:r>
              <a:rPr lang="en-US" altLang="en-US"/>
              <a:t>To alter our actions by circumstances.</a:t>
            </a:r>
          </a:p>
          <a:p>
            <a:pPr algn="just"/>
            <a:r>
              <a:rPr lang="en-US" altLang="en-US"/>
              <a:t>If the weather is fine, then I will go for a stroll</a:t>
            </a:r>
          </a:p>
          <a:p>
            <a:pPr algn="just"/>
            <a:r>
              <a:rPr lang="en-US" altLang="en-US"/>
              <a:t>If the highway is busy I would take a diversion</a:t>
            </a:r>
          </a:p>
          <a:p>
            <a:pPr algn="just"/>
            <a:r>
              <a:rPr lang="en-US" altLang="en-US"/>
              <a:t>Notice that all these decisions depend on some condition being met</a:t>
            </a:r>
          </a:p>
          <a:p>
            <a:pPr algn="just"/>
            <a:r>
              <a:rPr lang="en-US" altLang="en-US"/>
              <a:t>C language too must be able to perform different sets of actions depending on the circumstances</a:t>
            </a:r>
          </a:p>
          <a:p>
            <a:pPr algn="just"/>
            <a:r>
              <a:rPr lang="en-US" altLang="en-US"/>
              <a:t>C has three major decision making </a:t>
            </a:r>
            <a:r>
              <a:rPr lang="en-US"/>
              <a:t>or conditional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/>
              <a:t>if-else </a:t>
            </a:r>
            <a:r>
              <a:rPr lang="en-US" altLang="en-US"/>
              <a:t>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/>
              <a:t>switch </a:t>
            </a:r>
            <a:r>
              <a:rPr lang="en-US" altLang="en-US"/>
              <a:t>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/>
              <a:t>conditional operator</a:t>
            </a:r>
            <a:r>
              <a:rPr lang="en-US" altLang="en-US"/>
              <a:t>(</a:t>
            </a:r>
            <a:r>
              <a:rPr lang="en-US" altLang="en-US" b="1"/>
              <a:t>?:</a:t>
            </a:r>
            <a:r>
              <a:rPr lang="en-US" altLang="en-US"/>
              <a:t>) statement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36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The Case Control Structure - switch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0" y="12954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alt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Make a choice between a number of alternatives rather than only one or two.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alt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Choice is more complicated than merely selecting between two alternatives.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lang="en-US"/>
              <a:t>It is same like if else-if ladder statement.</a:t>
            </a:r>
            <a:endParaRPr kumimoji="0" lang="en-US" altLang="en-US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alt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Rather than using a series of </a:t>
            </a:r>
            <a:r>
              <a:rPr kumimoji="0" lang="en-US" altLang="en-US" b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if statements you can use switch statement.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alt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This statement can be used as multi-way decision statement.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altLang="en-US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switch statement tests the value of a given variable or expression against a list of case values and when a match is found, a block of statements associated with that case is executed.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endParaRPr kumimoji="0" lang="en-US" altLang="en-US" b="1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44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Switch Syntax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0" y="1004888"/>
            <a:ext cx="911225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switch (expression or variable) 	{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constant 1 :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do this ;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break;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constant 2 :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do this ;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break;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case constant 3 :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do this ;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break;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default :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do this ;</a:t>
            </a:r>
          </a:p>
          <a:p>
            <a:pPr>
              <a:spcBef>
                <a:spcPts val="600"/>
              </a:spcBef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	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44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Decisions Using switch Syntax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0" y="1004888"/>
            <a:ext cx="911225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switch(expression) {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endParaRPr kumimoji="0" lang="en-US" altLang="en-US" sz="22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case constant-expression  :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statement(s);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break; /* optional */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case constant-expression  :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statement(s);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break; /* optional */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/* you can have any number of case statements */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default : /* Optional */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statement(s);</a:t>
            </a:r>
          </a:p>
          <a:p>
            <a:pPr marL="350838" indent="0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kumimoji="0" lang="en-US" altLang="en-US" sz="2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0143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4450" y="1004888"/>
            <a:ext cx="899287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switch expression must be of </a:t>
            </a:r>
            <a:r>
              <a:rPr kumimoji="0" lang="en-US" sz="21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integer or character type</a:t>
            </a: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You can have any number of case statements within a switch. Each case is followed by the value to be compared to and a colon.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All case expressions must be different. 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 constant-expression for a case must be the same data type as the variable or expression in the switch, and it must be a constant or a literal.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When the variable being switched on is equal to a case, the statements following that case will execute until a break statement is reached.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When a break statement is reached, the switch terminates, and the flow of control jumps to the next line following the switch statement.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Not every case needs to contain a break. If no break appears, the flow of control will fall through to subsequent cases until a break is reached.</a:t>
            </a:r>
          </a:p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r>
              <a:rPr kumimoji="0" lang="en-US" sz="21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 switch statement can have an optional default case. The default case can be used for performing a task when none of the cases is true. No break is needed in the default case.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85609" y="272683"/>
            <a:ext cx="788068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/>
          </a:lstStyle>
          <a:p>
            <a:pPr algn="just">
              <a:spcBef>
                <a:spcPts val="600"/>
              </a:spcBef>
              <a:buClr>
                <a:srgbClr val="003399"/>
              </a:buClr>
              <a:buSzPct val="70000"/>
            </a:pPr>
            <a:r>
              <a:rPr lang="en-US" sz="2800" b="1">
                <a:solidFill>
                  <a:schemeClr val="tx2">
                    <a:lumMod val="60000"/>
                    <a:lumOff val="40000"/>
                  </a:schemeClr>
                </a:solidFill>
                <a:ea typeface="Droid Sans Fallback" charset="0"/>
                <a:cs typeface="Droid Sans Fallback" charset="0"/>
              </a:rPr>
              <a:t>The following rules apply to a switch statement −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4450" y="1004888"/>
            <a:ext cx="876300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/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3399"/>
              </a:buClr>
              <a:buSzPct val="70000"/>
              <a:buFont typeface="Monotype Sorts" pitchFamily="2" charset="2"/>
              <a:buChar char=""/>
            </a:pPr>
            <a:endParaRPr kumimoji="0" lang="en-US" altLang="en-US" sz="35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61122"/>
              </p:ext>
            </p:extLst>
          </p:nvPr>
        </p:nvGraphicFramePr>
        <p:xfrm>
          <a:off x="375284" y="2011681"/>
          <a:ext cx="8204836" cy="3286124"/>
        </p:xfrm>
        <a:graphic>
          <a:graphicData uri="http://schemas.openxmlformats.org/drawingml/2006/table">
            <a:tbl>
              <a:tblPr/>
              <a:tblGrid>
                <a:gridCol w="2051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232">
                <a:tc>
                  <a:txBody>
                    <a:bodyPr/>
                    <a:lstStyle>
                      <a:defPPr/>
                    </a:lstStyle>
                    <a:p>
                      <a:pPr algn="l"/>
                      <a:r>
                        <a:rPr lang="en-US" b="1">
                          <a:effectLst/>
                        </a:rPr>
                        <a:t>Valid Switch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algn="l"/>
                      <a:r>
                        <a:rPr lang="en-US" b="1">
                          <a:effectLst/>
                        </a:rPr>
                        <a:t>Invalid Switch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algn="l"/>
                      <a:r>
                        <a:rPr lang="en-US" b="1">
                          <a:effectLst/>
                        </a:rPr>
                        <a:t>Valid Case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algn="l"/>
                      <a:r>
                        <a:rPr lang="en-US" b="1">
                          <a:effectLst/>
                        </a:rPr>
                        <a:t>Invalid Case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1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dirty="0">
                          <a:effectLst/>
                        </a:rPr>
                        <a:t>switch(a)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dirty="0">
                          <a:effectLst/>
                        </a:rPr>
                        <a:t>switch(2.3)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>
                          <a:effectLst/>
                        </a:rPr>
                        <a:t>case 3;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>
                          <a:effectLst/>
                        </a:rPr>
                        <a:t>case 2.5;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1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dirty="0">
                          <a:effectLst/>
                        </a:rPr>
                        <a:t>switch(a&gt;b)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dirty="0">
                          <a:effectLst/>
                        </a:rPr>
                        <a:t>switch(a+2.5)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>
                          <a:effectLst/>
                        </a:rPr>
                        <a:t>case 'a';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>
                          <a:effectLst/>
                        </a:rPr>
                        <a:t>case x;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23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dirty="0">
                          <a:effectLst/>
                        </a:rPr>
                        <a:t>switch(a+b-2)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>
                          <a:effectLst/>
                        </a:rPr>
                        <a:t>case 1+2;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>
                          <a:effectLst/>
                        </a:rPr>
                        <a:t>case x+2;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23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dirty="0">
                          <a:effectLst/>
                        </a:rPr>
                        <a:t>switch(</a:t>
                      </a:r>
                      <a:r>
                        <a:rPr lang="en-US" dirty="0" err="1">
                          <a:effectLst/>
                        </a:rPr>
                        <a:t>func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a,b</a:t>
                      </a:r>
                      <a:r>
                        <a:rPr lang="en-US" dirty="0">
                          <a:effectLst/>
                        </a:rPr>
                        <a:t>))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>
                          <a:effectLst/>
                        </a:rPr>
                        <a:t>case 'a'&gt;'b';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dirty="0">
                          <a:effectLst/>
                        </a:rPr>
                        <a:t>case 1,2,3;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5285" y="890485"/>
            <a:ext cx="6924675" cy="1031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58" tIns="231702" rIns="0" bIns="88872" numCol="1" anchor="ctr" anchorCtr="0" compatLnSpc="1">
            <a:prstTxWarp prst="textNoShape">
              <a:avLst/>
            </a:prstTxWarp>
            <a:spAutoFit/>
          </a:bodyPr>
          <a:lstStyle>
            <a:defPPr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cs typeface="Arial" pitchFamily="34" charset="0"/>
              </a:rPr>
              <a:t>Rule</a:t>
            </a:r>
            <a:r>
              <a:rPr lang="en-US" sz="1800" b="1">
                <a:solidFill>
                  <a:srgbClr val="000000"/>
                </a:solidFill>
                <a:latin typeface="Helvetica"/>
                <a:cs typeface="Arial" pitchFamily="34" charset="0"/>
              </a:rPr>
              <a:t>s 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cs typeface="Arial" pitchFamily="34" charset="0"/>
              </a:rPr>
              <a:t> table of switch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871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/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SzTx/>
            </a:pPr>
            <a:r>
              <a:rPr kumimoji="0" lang="en-US" altLang="en-US" sz="2800" b="1" i="1">
                <a:solidFill>
                  <a:srgbClr val="3366CC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rPr>
              <a:t>What would be the output of the following program: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41890" y="914400"/>
            <a:ext cx="8589360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numCol="2"/>
          <a:lstStyle>
            <a:defPPr/>
            <a:lvl1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400">
                <a:solidFill>
                  <a:schemeClr val="tx1"/>
                </a:solidFill>
                <a:latin typeface="Arial" pitchFamily="34" charset="0"/>
              </a:defRPr>
            </a:lvl3pPr>
            <a:lvl4pPr marL="1371600" indent="-225425"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5pPr>
            <a:lvl6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6pPr>
            <a:lvl7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7pPr>
            <a:lvl8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8pPr>
            <a:lvl9pPr>
              <a:tabLst>
                <a:tab pos="1600200" algn="l"/>
                <a:tab pos="2047875" algn="l"/>
                <a:tab pos="2497138" algn="l"/>
                <a:tab pos="2946400" algn="l"/>
                <a:tab pos="3395663" algn="l"/>
                <a:tab pos="3844925" algn="l"/>
                <a:tab pos="4294188" algn="l"/>
                <a:tab pos="4743450" algn="l"/>
                <a:tab pos="5192713" algn="l"/>
                <a:tab pos="5641975" algn="l"/>
                <a:tab pos="6091238" algn="l"/>
                <a:tab pos="6540500" algn="l"/>
                <a:tab pos="6989763" algn="l"/>
                <a:tab pos="7439025" algn="l"/>
                <a:tab pos="7888288" algn="l"/>
                <a:tab pos="8337550" algn="l"/>
                <a:tab pos="8786813" algn="l"/>
                <a:tab pos="9236075" algn="l"/>
                <a:tab pos="9685338" algn="l"/>
                <a:tab pos="10134600" algn="l"/>
                <a:tab pos="10583863" algn="l"/>
              </a:tabLst>
              <a:defRPr kumimoji="1"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// There is no break in all cases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#include &lt;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stdio.h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&gt;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int main()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{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int x = 2;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switch(x)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{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1: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1\n");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2: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2\n"); break;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case 3: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is 3\n");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default: </a:t>
            </a:r>
            <a:r>
              <a:rPr kumimoji="0" lang="en-US" altLang="en-US" sz="19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printf</a:t>
            </a: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("Choice other than 1, 2 and 3\n");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}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return 0;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 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Output:</a:t>
            </a:r>
          </a:p>
          <a:p>
            <a:pPr marL="236538" lvl="3">
              <a:spcBef>
                <a:spcPts val="575"/>
              </a:spcBef>
            </a:pPr>
            <a:endParaRPr kumimoji="0" lang="en-US" altLang="en-US" sz="19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Choice is 2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Choice is 3</a:t>
            </a:r>
          </a:p>
          <a:p>
            <a:pPr marL="236538" lvl="3">
              <a:spcBef>
                <a:spcPts val="575"/>
              </a:spcBef>
            </a:pPr>
            <a:r>
              <a:rPr kumimoji="0" lang="en-US" altLang="en-US" sz="19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Choice other than 1, 2 and 3</a:t>
            </a:r>
          </a:p>
        </p:txBody>
      </p:sp>
    </p:spTree>
    <p:extLst>
      <p:ext uri="{BB962C8B-B14F-4D97-AF65-F5344CB8AC3E}">
        <p14:creationId xmlns:p14="http://schemas.microsoft.com/office/powerpoint/2010/main" val="3291393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7763.0"/>
  <p:tag name="AS_RELEASE_DATE" val="2020.03.14"/>
  <p:tag name="AS_TITLE" val="Aspose.Slides for .NET 4.0 Client Profile"/>
  <p:tag name="AS_VERSION" val="20.3"/>
</p:tagLst>
</file>

<file path=ppt/theme/theme1.xml><?xml version="1.0" encoding="utf-8"?>
<a:theme xmlns:a="http://schemas.openxmlformats.org/drawingml/2006/main" name="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my dads tie thin horizontal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y dads tie thin horizontal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 dads tie thin horizontal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dads tie thin horizont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dads tie thin horizontal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dads tie thin horizontal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dads tie thin horizontal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Microsoft Office PowerPoint</Application>
  <PresentationFormat>On-screen Show (4:3)</PresentationFormat>
  <Paragraphs>238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Helvetica</vt:lpstr>
      <vt:lpstr>Monotype Sorts</vt:lpstr>
      <vt:lpstr>Times New Roman</vt:lpstr>
      <vt:lpstr>my dads tie thin horizontal</vt:lpstr>
      <vt:lpstr>Introduction to C Programming </vt:lpstr>
      <vt:lpstr>Control/ Control flow statements</vt:lpstr>
      <vt:lpstr>Control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2017-09-12T08:26:10Z</dcterms:created>
  <dcterms:modified xsi:type="dcterms:W3CDTF">2020-08-17T10:24:21Z</dcterms:modified>
</cp:coreProperties>
</file>