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51" r:id="rId3"/>
    <p:sldId id="387" r:id="rId4"/>
    <p:sldId id="352" r:id="rId5"/>
    <p:sldId id="353" r:id="rId6"/>
    <p:sldId id="403" r:id="rId7"/>
    <p:sldId id="355" r:id="rId8"/>
    <p:sldId id="356" r:id="rId9"/>
    <p:sldId id="358" r:id="rId10"/>
    <p:sldId id="359" r:id="rId11"/>
    <p:sldId id="361" r:id="rId12"/>
    <p:sldId id="404" r:id="rId13"/>
    <p:sldId id="405" r:id="rId14"/>
    <p:sldId id="362" r:id="rId15"/>
    <p:sldId id="374" r:id="rId16"/>
    <p:sldId id="375" r:id="rId17"/>
    <p:sldId id="391" r:id="rId18"/>
    <p:sldId id="389" r:id="rId19"/>
    <p:sldId id="376" r:id="rId20"/>
    <p:sldId id="380" r:id="rId21"/>
    <p:sldId id="402" r:id="rId22"/>
    <p:sldId id="395" r:id="rId23"/>
    <p:sldId id="407" r:id="rId24"/>
    <p:sldId id="381" r:id="rId25"/>
    <p:sldId id="383" r:id="rId26"/>
    <p:sldId id="3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27D8-E7B5-4CEF-A2DF-52F719F4FCF3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297E-9D58-4083-8DB7-70F724DA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1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24AD1A3-D2E0-410D-8B71-F62E09044597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B49E934-6163-498B-A71D-8EB82A117932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B49E934-6163-498B-A71D-8EB82A117932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6946342C-92BD-4ED8-89A2-9F09E4FFBC2D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552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F2D8031-0854-4ACE-A55C-670A867C0BB4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13E3704-5CB9-4A84-96BE-0D5DCB9B3715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6BBF1623-8D72-402F-BEA9-2AA4E202475B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fld id="{D394A4FC-5FE1-469A-8D28-7D48DE34A6F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fld id="{D394A4FC-5FE1-469A-8D28-7D48DE34A6F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95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B5E20C3D-B127-49A2-8836-EE6DBD8AC83D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F6190D7D-E784-43FC-AF20-83258D14382F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5E0DB6E9-4F9D-43A5-811D-21C96051C85A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8A50E487-94D2-4182-9E20-9C0FBD4177E2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07498CF6-2D98-411E-B1E2-2ABFE6D34C63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B49E934-6163-498B-A71D-8EB82A117932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1BA1-96CF-45AC-A3D3-5B375EFC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3C74-5D94-43BA-8648-A6326165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567D-24FC-4967-9F3E-E26323EE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EC3C-2E1C-4759-AB2B-DF1C8DCE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0D63-65ED-46A6-94C5-55E76A99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02AD-8A74-4FDE-BAA1-144C9EA5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E835-2758-4097-A68A-71654ADE9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6561-870A-48E6-8C6D-6A49DC6F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ACCC-E841-4BF0-82CB-EA805214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C753-9948-4928-A377-E08944DB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A2C8C-7268-4765-A366-E4100E575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90EF-FDD6-4E34-8387-82830FBE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12BB-21CA-4E0B-99B8-AFB6122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4807-2C06-4FFE-B649-0052EEBF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6C07-CA7C-425A-ADA2-15807B22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B38A-9BC5-465A-9C43-4CB9A12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D37E-33E2-4979-B7C9-C27B8960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09E4-257C-4F48-95E2-806C0EB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6C80C-E4E8-4504-B22A-EBFC3280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B289-85FF-468A-96DB-EC94A8B8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4B5-8ED2-4C62-9BB3-7EEC1E03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14B5E-966C-49FC-B512-183F1525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24DB-5837-4D71-B79C-4C8B6ADF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9CB1-72AD-43A1-8D47-87B3701F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C822-5F38-4561-B8FF-902D3B9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A206-9BA5-472A-8D39-E661F9E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2934-CC6A-4F23-8C15-C4A12C0B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7326B-60BB-4DA5-9918-C89BBA19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DC26-10E5-4D78-8B80-7502EDC5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A62C-3287-44C0-B18B-5CED40F5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4FEA-0619-4E15-9406-7860A8D0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F71-9A25-4424-B97D-18CA55C5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DC1A-92FF-4B34-91BB-EE8CC5C0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C4C8-B6A3-43FC-95BF-789BD0C9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DE48A-0A90-4D2C-8EC8-E2E2B2EF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2C189-99E3-4ABE-B9FD-B37ADE08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32BB8-A350-49A3-8D3A-2F2EF52C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2F3D5-1020-4C2F-B614-6FBE94A1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B06C6-340E-4E7B-9BF7-84DDD7E9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64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9CC6-2973-47D8-9E80-2AC79308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E0CB8-B2C3-4D6F-840E-82A9B4C7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F40F-4CAE-4C96-905D-34299A9C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A2628-08EC-45B9-9625-2279E88F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35601-AD08-41BF-AB89-13CC6488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C7A5-650A-4051-B10C-F9BA6C39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D874-6862-4149-9E81-421FBE72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204-F34D-4812-8065-15535AC1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3BAA-E633-402B-8174-B87F6A8E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534A-16B3-4259-B282-2B7489D3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02DC2-192E-4CFC-B931-2C2D27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02D05-1CDE-4552-BC48-0A9028C1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9797-7E0A-4FA8-9262-9CED352E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4E97-C457-469C-BA13-2BC1CA62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7F453-B52F-4972-B6EF-654DAD190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3812-102A-43A8-8652-ADE1CD61A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85E0-557F-4B02-9D74-C50D57B1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8F83-89CA-4494-AC7D-2A190127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5D61C-3725-4035-B6AA-FA28DF8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3A95C-496D-477B-B9CA-598B52DD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A0E8-CF7A-46F1-9F36-6D2BF2BD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CF49-3456-4E45-A5BB-60343D4A2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C432-E365-4C2C-A6E1-F216F543C455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8D22-E79E-45DF-AB5C-A0D9D5D60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F6A8-E972-424B-A326-23697657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022E-6B46-4E2A-9457-1B8C093A5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E0F4-CE0B-4052-A2C5-B0B81EE8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225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 err="1"/>
              <a:t>do..while</a:t>
            </a:r>
            <a:br>
              <a:rPr lang="en-US" dirty="0"/>
            </a:br>
            <a:r>
              <a:rPr lang="en-US" dirty="0"/>
              <a:t>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4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800" b="1" i="1">
                <a:solidFill>
                  <a:srgbClr val="3366CC"/>
                </a:solidFill>
              </a:rPr>
              <a:t>Example 3:  </a:t>
            </a: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while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905001" y="914400"/>
            <a:ext cx="78787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>
                <a:solidFill>
                  <a:srgbClr val="3366CC"/>
                </a:solidFill>
                <a:cs typeface="Times New Roman" pitchFamily="16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 a, b, sum</a:t>
            </a:r>
            <a:r>
              <a:rPr lang="en-US" altLang="en-US" sz="2200" dirty="0">
                <a:solidFill>
                  <a:srgbClr val="FF0000"/>
                </a:solidFill>
                <a:cs typeface="Times New Roman" pitchFamily="16" charset="0"/>
              </a:rPr>
              <a:t>=0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(“This program will return the sum ”);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( “of odd numbers between a and b.\n\n”);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(“Input two integers a and b:”);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scanf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(“%</a:t>
            </a: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d%d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”, &amp;a ,&amp;b);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>
                <a:solidFill>
                  <a:srgbClr val="3366CC"/>
                </a:solidFill>
                <a:cs typeface="Times New Roman" pitchFamily="16" charset="0"/>
              </a:rPr>
              <a:t>while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 (a &lt;= b) 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  if (a % 2)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      sum += a;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  a++;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}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(“The answer is %</a:t>
            </a:r>
            <a:r>
              <a:rPr lang="en-US" altLang="en-US" sz="2200" dirty="0" err="1">
                <a:solidFill>
                  <a:srgbClr val="000000"/>
                </a:solidFill>
                <a:cs typeface="Times New Roman" pitchFamily="16" charset="0"/>
              </a:rPr>
              <a:t>d”,sum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982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IN" altLang="en-US">
                <a:solidFill>
                  <a:srgbClr val="FF0000"/>
                </a:solidFill>
              </a:rPr>
              <a:t>Counter</a:t>
            </a:r>
            <a:r>
              <a:rPr lang="en-IN" altLang="en-US"/>
              <a:t> Controlled loop</a:t>
            </a:r>
            <a:endParaRPr lang="en-GB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int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= 1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(“How many times repeat these statements”);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scanf</a:t>
            </a:r>
            <a:r>
              <a:rPr lang="en-US" altLang="en-US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(“%</a:t>
            </a:r>
            <a:r>
              <a:rPr lang="en-US" altLang="en-US" dirty="0" err="1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d”,&amp;n</a:t>
            </a:r>
            <a:r>
              <a:rPr lang="en-US" altLang="en-US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while (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6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&lt;= 10 )  { </a:t>
            </a:r>
            <a:r>
              <a:rPr lang="en-US" altLang="en-US" dirty="0">
                <a:solidFill>
                  <a:srgbClr val="0000CC"/>
                </a:solidFill>
                <a:latin typeface="Times New Roman" pitchFamily="16" charset="0"/>
              </a:rPr>
              <a:t>//while </a:t>
            </a:r>
            <a:r>
              <a:rPr lang="en-US" altLang="en-US" dirty="0" err="1">
                <a:solidFill>
                  <a:srgbClr val="0000CC"/>
                </a:solidFill>
                <a:latin typeface="Times New Roman" pitchFamily="16" charset="0"/>
              </a:rPr>
              <a:t>i</a:t>
            </a:r>
            <a:r>
              <a:rPr lang="en-US" altLang="en-US" dirty="0">
                <a:solidFill>
                  <a:srgbClr val="0000CC"/>
                </a:solidFill>
                <a:latin typeface="Times New Roman" pitchFamily="16" charset="0"/>
              </a:rPr>
              <a:t> is less than or equal to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  	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6" charset="0"/>
              </a:rPr>
              <a:t>printf</a:t>
            </a: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 ("\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6" charset="0"/>
              </a:rPr>
              <a:t>nWelcome</a:t>
            </a: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!" 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6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 = i+1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6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6267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AC7-77E1-47CC-8566-516E4CD4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following now: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51E-9CBB-4939-A89E-E320996A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Print numbers from 10 to 1</a:t>
            </a:r>
          </a:p>
          <a:p>
            <a:pPr marL="0" indent="0">
              <a:buNone/>
            </a:pPr>
            <a:r>
              <a:rPr lang="en-US" dirty="0"/>
              <a:t>2 Print numbers from n to m. n and m are accepted from user.</a:t>
            </a:r>
          </a:p>
          <a:p>
            <a:pPr marL="0" indent="0">
              <a:buNone/>
            </a:pPr>
            <a:r>
              <a:rPr lang="en-US" dirty="0"/>
              <a:t>3 Print all numbers divisible by ‘n’ , between 1 to 1000. ‘n’ accepted from user</a:t>
            </a:r>
          </a:p>
          <a:p>
            <a:pPr marL="0" indent="0">
              <a:buNone/>
            </a:pPr>
            <a:r>
              <a:rPr lang="en-US" dirty="0"/>
              <a:t>4 Print sum of numbers from 1 to 10</a:t>
            </a:r>
          </a:p>
          <a:p>
            <a:pPr marL="0" indent="0">
              <a:buNone/>
            </a:pPr>
            <a:r>
              <a:rPr lang="en-US" dirty="0"/>
              <a:t>5. Print Alphabets from A – Z, a- z, z-a, Z-A</a:t>
            </a:r>
          </a:p>
          <a:p>
            <a:pPr marL="0" indent="0">
              <a:buNone/>
            </a:pPr>
            <a:r>
              <a:rPr lang="en-US" dirty="0"/>
              <a:t>6.ASCII Values of characters ‘0’ – ‘9’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0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F79D-8BD2-495C-B504-A7D770C6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b="1" dirty="0">
                <a:solidFill>
                  <a:srgbClr val="FF0000"/>
                </a:solidFill>
              </a:rPr>
              <a:t>for /while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0A6-D4CD-4F1F-A886-61BCFE75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'for' loop used when we already knew the number of iterations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'while' loop used when the number of iteration are not exactly known.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HW: </a:t>
            </a:r>
            <a:r>
              <a:rPr lang="en-US" b="1" dirty="0">
                <a:solidFill>
                  <a:srgbClr val="00B050"/>
                </a:solidFill>
              </a:rPr>
              <a:t>Read more about features of for and while loop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2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IN" altLang="en-US" dirty="0">
                <a:solidFill>
                  <a:srgbClr val="FF0000"/>
                </a:solidFill>
              </a:rPr>
              <a:t>Condition</a:t>
            </a:r>
            <a:r>
              <a:rPr lang="en-IN" altLang="en-US" dirty="0"/>
              <a:t> Controlled loop</a:t>
            </a:r>
            <a:endParaRPr lang="en-GB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defPPr/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char 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 = ‘y’;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b="1" dirty="0">
              <a:latin typeface="Courier New" pitchFamily="49" charset="0"/>
              <a:cs typeface="Times New Roman" pitchFamily="1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 (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 == ‘y’ || 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 == ‘Y’)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b="1" dirty="0">
                <a:latin typeface="Times New Roman" pitchFamily="16" charset="0"/>
                <a:cs typeface="Times New Roman" pitchFamily="16" charset="0"/>
              </a:rPr>
              <a:t>“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Enter students details</a:t>
            </a:r>
            <a:r>
              <a:rPr lang="en-US" altLang="en-US" b="1" dirty="0">
                <a:latin typeface="Times New Roman" pitchFamily="16" charset="0"/>
                <a:cs typeface="Times New Roman" pitchFamily="16" charset="0"/>
              </a:rPr>
              <a:t>”)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   .......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(“Do you want to submit another student details”);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scanf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(“%c”,&amp;</a:t>
            </a: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);	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....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....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b="1" dirty="0">
                <a:latin typeface="Times New Roman" pitchFamily="16" charset="0"/>
                <a:cs typeface="Times New Roman" pitchFamily="16" charset="0"/>
              </a:rPr>
              <a:t>“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Great!!</a:t>
            </a:r>
            <a:r>
              <a:rPr lang="en-US" altLang="en-US" b="1" dirty="0">
                <a:latin typeface="Times New Roman" pitchFamily="16" charset="0"/>
                <a:cs typeface="Times New Roman" pitchFamily="16" charset="0"/>
              </a:rPr>
              <a:t>”)</a:t>
            </a:r>
            <a:r>
              <a:rPr lang="en-US" altLang="en-US" b="1" dirty="0">
                <a:latin typeface="Courier New" pitchFamily="49" charset="0"/>
                <a:cs typeface="Times New Roman" pitchFamily="16" charset="0"/>
              </a:rPr>
              <a:t>;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3142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13DABA48-6EEC-47BE-B09D-E2651FA20035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733800" y="76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500" b="1" i="1" dirty="0">
                <a:solidFill>
                  <a:srgbClr val="3366CC"/>
                </a:solidFill>
                <a:latin typeface="+mj-lt"/>
              </a:rPr>
              <a:t>do-while </a:t>
            </a: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1676400" y="3581400"/>
            <a:ext cx="1828800" cy="1066800"/>
          </a:xfrm>
          <a:prstGeom prst="flowChartDecision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>
                <a:solidFill>
                  <a:srgbClr val="000000"/>
                </a:solidFill>
                <a:cs typeface="Times New Roman" pitchFamily="16" charset="0"/>
              </a:rPr>
              <a:t>Condition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1905000" y="2286000"/>
            <a:ext cx="1371600" cy="914400"/>
          </a:xfrm>
          <a:prstGeom prst="flowChartProcess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>
                <a:solidFill>
                  <a:srgbClr val="000000"/>
                </a:solidFill>
                <a:cs typeface="Times New Roman" pitchFamily="16" charset="0"/>
              </a:rPr>
              <a:t>Statement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>
                <a:solidFill>
                  <a:srgbClr val="000000"/>
                </a:solidFill>
                <a:cs typeface="Times New Roman" pitchFamily="16" charset="0"/>
              </a:rPr>
              <a:t>list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3657601" y="3733800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T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667001" y="49530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F</a:t>
            </a: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2590800" y="1066801"/>
            <a:ext cx="1588" cy="1216025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3505200" y="4114800"/>
            <a:ext cx="6858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2590800" y="4648200"/>
            <a:ext cx="1588" cy="12192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V="1">
            <a:off x="4191000" y="2057400"/>
            <a:ext cx="1588" cy="206375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2587625" y="2055814"/>
            <a:ext cx="1606550" cy="1587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4432300" y="3771900"/>
            <a:ext cx="3352800" cy="19050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do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Statement list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(Condition)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	</a:t>
            </a: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2590800" y="3200400"/>
            <a:ext cx="1588" cy="3810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37903" name="AutoShape 15"/>
          <p:cNvSpPr/>
          <p:nvPr/>
        </p:nvSpPr>
        <p:spPr bwMode="auto">
          <a:xfrm>
            <a:off x="8610600" y="5486400"/>
            <a:ext cx="1612900" cy="419100"/>
          </a:xfrm>
          <a:prstGeom prst="borderCallout2">
            <a:avLst>
              <a:gd name="adj1" fmla="val 27273"/>
              <a:gd name="adj2" fmla="val -4722"/>
              <a:gd name="adj3" fmla="val 27273"/>
              <a:gd name="adj4" fmla="val -33269"/>
              <a:gd name="adj5" fmla="val -97727"/>
              <a:gd name="adj6" fmla="val -62894"/>
            </a:avLst>
          </a:prstGeom>
          <a:noFill/>
          <a:ln w="19080">
            <a:solidFill>
              <a:srgbClr val="3366C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defPPr/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b="1">
                <a:solidFill>
                  <a:srgbClr val="FF0000"/>
                </a:solidFill>
              </a:rPr>
              <a:t>; is required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105401" y="1219200"/>
            <a:ext cx="5013325" cy="2133600"/>
          </a:xfrm>
          <a:prstGeom prst="rect">
            <a:avLst/>
          </a:prstGeom>
          <a:solidFill>
            <a:srgbClr val="FFFFFF"/>
          </a:solidFill>
          <a:ln w="12600">
            <a:solidFill>
              <a:srgbClr val="800080"/>
            </a:solidFill>
            <a:miter lim="800000"/>
          </a:ln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do 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(“Will you pass this exam?”);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(“%c”,&amp;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} while (</a:t>
            </a:r>
            <a:r>
              <a:rPr lang="en-US" altLang="en-US" b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 != </a:t>
            </a:r>
            <a:r>
              <a:rPr lang="en-US" altLang="en-US" b="1" dirty="0">
                <a:solidFill>
                  <a:srgbClr val="3366CC"/>
                </a:solidFill>
                <a:cs typeface="Times New Roman" pitchFamily="16" charset="0"/>
              </a:rPr>
              <a:t>“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Y</a:t>
            </a:r>
            <a:r>
              <a:rPr lang="en-US" altLang="en-US" b="1" dirty="0">
                <a:solidFill>
                  <a:srgbClr val="3366CC"/>
                </a:solidFill>
                <a:cs typeface="Times New Roman" pitchFamily="16" charset="0"/>
              </a:rPr>
              <a:t>”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3366CC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b="1" dirty="0">
                <a:solidFill>
                  <a:srgbClr val="3366CC"/>
                </a:solidFill>
                <a:cs typeface="Times New Roman" pitchFamily="16" charset="0"/>
              </a:rPr>
              <a:t>“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Great!!</a:t>
            </a:r>
            <a:r>
              <a:rPr lang="en-US" altLang="en-US" b="1" dirty="0">
                <a:solidFill>
                  <a:srgbClr val="3366CC"/>
                </a:solidFill>
                <a:cs typeface="Times New Roman" pitchFamily="16" charset="0"/>
              </a:rPr>
              <a:t>”)</a:t>
            </a: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3366CC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3366CC"/>
              </a:solidFill>
              <a:latin typeface="Courier New" pitchFamily="49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281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CD250102-8B59-46A3-8999-4733B5506AA2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3600" b="1" i="1">
                <a:solidFill>
                  <a:srgbClr val="3366CC"/>
                </a:solidFill>
              </a:rPr>
              <a:t> </a:t>
            </a:r>
            <a:r>
              <a:rPr lang="en-US" altLang="en-US" sz="3600" b="1" i="1">
                <a:solidFill>
                  <a:srgbClr val="3366CC"/>
                </a:solidFill>
                <a:latin typeface="Courier New" pitchFamily="49" charset="0"/>
              </a:rPr>
              <a:t>do-while loop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650125" y="1295400"/>
            <a:ext cx="102847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kumimoji="1" lang="en-US" sz="2400" dirty="0">
                <a:latin typeface="Arial"/>
                <a:ea typeface="Droid Sans Fallback" charset="0"/>
                <a:cs typeface="Droid Sans Fallback" charset="0"/>
              </a:rPr>
              <a:t>A do-while loop is similar to a while loop, except that a do-while loop is execute at </a:t>
            </a:r>
            <a:r>
              <a:rPr kumimoji="1" lang="en-US" sz="2400" b="1" dirty="0">
                <a:solidFill>
                  <a:srgbClr val="FF0000"/>
                </a:solidFill>
                <a:latin typeface="Arial"/>
                <a:ea typeface="Droid Sans Fallback" charset="0"/>
                <a:cs typeface="Droid Sans Fallback" charset="0"/>
              </a:rPr>
              <a:t>least one time.</a:t>
            </a:r>
          </a:p>
          <a:p>
            <a:pPr marL="342900" indent="-339725"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kumimoji="1" lang="en-US" sz="2400" dirty="0">
              <a:latin typeface="Arial"/>
              <a:ea typeface="Droid Sans Fallback" charset="0"/>
              <a:cs typeface="Droid Sans Fallback" charset="0"/>
            </a:endParaRPr>
          </a:p>
          <a:p>
            <a:pPr marL="342900" indent="-339725"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kumimoji="1" lang="en-US" sz="2400" dirty="0">
                <a:latin typeface="Arial"/>
                <a:ea typeface="Droid Sans Fallback" charset="0"/>
                <a:cs typeface="Droid Sans Fallback" charset="0"/>
              </a:rPr>
              <a:t>A do while loop is a control flow statement that executes a block of code at least once, and then repeatedly executes the block, or not, depending on a given condition at the end of the block (in while).</a:t>
            </a:r>
          </a:p>
          <a:p>
            <a:pPr marL="342900" indent="-339725"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kumimoji="1" lang="en-US" sz="2400" dirty="0">
              <a:latin typeface="Arial"/>
              <a:ea typeface="Droid Sans Fallback" charset="0"/>
              <a:cs typeface="Droid Sans Fallback" charset="0"/>
            </a:endParaRPr>
          </a:p>
          <a:p>
            <a:pPr marL="342900" indent="-339725"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kumimoji="1" lang="en-US" sz="2400" b="1" dirty="0">
                <a:solidFill>
                  <a:srgbClr val="FF0000"/>
                </a:solidFill>
                <a:latin typeface="Arial"/>
                <a:ea typeface="Droid Sans Fallback" charset="0"/>
                <a:cs typeface="Droid Sans Fallback" charset="0"/>
              </a:rPr>
              <a:t>It is an exit-controlled loop.</a:t>
            </a:r>
          </a:p>
        </p:txBody>
      </p:sp>
    </p:spTree>
    <p:extLst>
      <p:ext uri="{BB962C8B-B14F-4D97-AF65-F5344CB8AC3E}">
        <p14:creationId xmlns:p14="http://schemas.microsoft.com/office/powerpoint/2010/main" val="30421018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CD250102-8B59-46A3-8999-4733B5506AA2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800" b="1" i="1">
                <a:solidFill>
                  <a:srgbClr val="3366CC"/>
                </a:solidFill>
              </a:rPr>
              <a:t>Example 1: </a:t>
            </a: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do-while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744718" y="1295400"/>
            <a:ext cx="8387255" cy="442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#include&lt;stdio.h&gt;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int main () 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//variable Initialization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int n = 1,times=5;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400" dirty="0"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/* do loops execution */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do    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    </a:t>
            </a:r>
            <a:r>
              <a:rPr lang="en-US" altLang="en-US" sz="2400" dirty="0" err="1">
                <a:cs typeface="Times New Roman" pitchFamily="16" charset="0"/>
              </a:rPr>
              <a:t>printf</a:t>
            </a:r>
            <a:r>
              <a:rPr lang="en-US" altLang="en-US" sz="2400" dirty="0">
                <a:cs typeface="Times New Roman" pitchFamily="16" charset="0"/>
              </a:rPr>
              <a:t>("C do while loops: %d\n", n);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    n = n + 1;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}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while( n &lt;= times ); 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   return 0;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cs typeface="Times New Roman" pitchFamily="16" charset="0"/>
              </a:rPr>
              <a:t>}</a:t>
            </a:r>
          </a:p>
        </p:txBody>
      </p:sp>
      <p:sp>
        <p:nvSpPr>
          <p:cNvPr id="2" name="AutoShape 2" descr="c-do-while-loo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2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CD250102-8B59-46A3-8999-4733B5506AA2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800" b="1" i="1">
                <a:solidFill>
                  <a:srgbClr val="3366CC"/>
                </a:solidFill>
              </a:rPr>
              <a:t>Example 2: </a:t>
            </a: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do-while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133600" y="1295400"/>
            <a:ext cx="7467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int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....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do 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 </a:t>
            </a:r>
            <a:r>
              <a:rPr lang="en-US" altLang="en-US" sz="2200" b="1" dirty="0">
                <a:solidFill>
                  <a:srgbClr val="000000"/>
                </a:solidFill>
                <a:cs typeface="Times New Roman" pitchFamily="16" charset="0"/>
              </a:rPr>
              <a:t>“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Please input a number between 10 and 20:</a:t>
            </a:r>
            <a:r>
              <a:rPr lang="en-US" altLang="en-US" sz="2200" b="1" dirty="0">
                <a:solidFill>
                  <a:srgbClr val="000000"/>
                </a:solidFill>
                <a:cs typeface="Times New Roman" pitchFamily="16" charset="0"/>
              </a:rPr>
              <a:t>”)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scanf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(“%d”, &amp;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(“%d”,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</a:t>
            </a:r>
            <a:r>
              <a:rPr lang="en-US" altLang="en-US" sz="22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(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&lt; 10 ||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&gt; 20);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......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2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884364" y="1079500"/>
            <a:ext cx="8631237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marL="342900" indent="-342900" algn="just">
              <a:spcBef>
                <a:spcPct val="0"/>
              </a:spcBef>
              <a:buClrTx/>
              <a:defRPr/>
            </a:pPr>
            <a:r>
              <a:rPr lang="en-IN" altLang="en-US">
                <a:latin typeface="+mn-lt"/>
              </a:rPr>
              <a:t>Suppose your Rs 10000 is earning interest at 1% per month. How many months required to double your money?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endParaRPr lang="en-IN" altLang="en-US" sz="2500">
              <a:latin typeface="+mn-lt"/>
            </a:endParaRP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float my_money=10000.0;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int n=0;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do {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		my_money = my_money*1.01;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		n++;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} </a:t>
            </a:r>
            <a:r>
              <a:rPr lang="en-IN" altLang="en-US" sz="2500"/>
              <a:t>while (my_money &lt; 20000.0)</a:t>
            </a: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endParaRPr lang="en-IN" altLang="en-US" sz="2500">
              <a:latin typeface="+mn-lt"/>
            </a:endParaRPr>
          </a:p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IN" altLang="en-US" sz="2500">
                <a:latin typeface="+mn-lt"/>
              </a:rPr>
              <a:t>printf (“My money will double in %d months.\n”,n);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800" b="1" i="1">
                <a:solidFill>
                  <a:srgbClr val="3366CC"/>
                </a:solidFill>
              </a:rPr>
              <a:t>Example 3: </a:t>
            </a: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2880930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1908175" y="2368550"/>
            <a:ext cx="1828800" cy="1066800"/>
          </a:xfrm>
          <a:prstGeom prst="flowChartDecision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>
                <a:solidFill>
                  <a:srgbClr val="000000"/>
                </a:solidFill>
                <a:cs typeface="Times New Roman" pitchFamily="16" charset="0"/>
              </a:rPr>
              <a:t>Condition</a:t>
            </a:r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4194175" y="2444750"/>
            <a:ext cx="1371600" cy="914400"/>
          </a:xfrm>
          <a:prstGeom prst="flowChartProcess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>
                <a:solidFill>
                  <a:srgbClr val="000000"/>
                </a:solidFill>
                <a:cs typeface="Times New Roman" pitchFamily="16" charset="0"/>
              </a:rPr>
              <a:t>Statement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dirty="0">
                <a:solidFill>
                  <a:srgbClr val="000000"/>
                </a:solidFill>
                <a:cs typeface="Times New Roman" pitchFamily="16" charset="0"/>
              </a:rPr>
              <a:t>list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783014" y="2892425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T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943226" y="38862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F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2822575" y="1149351"/>
            <a:ext cx="1588" cy="1216025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3736975" y="2901950"/>
            <a:ext cx="4572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822575" y="3435350"/>
            <a:ext cx="1588" cy="20574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5641975" y="2901950"/>
            <a:ext cx="3048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V="1">
            <a:off x="5946775" y="1603375"/>
            <a:ext cx="1588" cy="130175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H="1">
            <a:off x="2819400" y="1606550"/>
            <a:ext cx="313055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507480" y="1319213"/>
            <a:ext cx="4128770" cy="203993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(Condition){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// body of loop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Statement(s)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	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while loop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4205289" y="3736976"/>
            <a:ext cx="6357937" cy="2679837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defPPr/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The general form of </a:t>
            </a:r>
            <a:r>
              <a:rPr lang="en-US" altLang="en-US" sz="2100" b="1" dirty="0">
                <a:solidFill>
                  <a:srgbClr val="000000"/>
                </a:solidFill>
                <a:latin typeface="Arial"/>
              </a:rPr>
              <a:t>while is as shown below: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100" dirty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b="1" dirty="0">
                <a:solidFill>
                  <a:srgbClr val="000000"/>
                </a:solidFill>
                <a:latin typeface="Arial"/>
              </a:rPr>
              <a:t>initialize loop counter 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while ( </a:t>
            </a:r>
            <a:r>
              <a:rPr lang="en-US" altLang="en-US" sz="2100" b="1" dirty="0">
                <a:solidFill>
                  <a:srgbClr val="000000"/>
                </a:solidFill>
                <a:latin typeface="Arial"/>
              </a:rPr>
              <a:t>test</a:t>
            </a: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 loop counter using </a:t>
            </a:r>
            <a:r>
              <a:rPr lang="en-US" altLang="en-US" sz="2100" b="1" dirty="0">
                <a:solidFill>
                  <a:srgbClr val="000000"/>
                </a:solidFill>
                <a:latin typeface="Arial"/>
              </a:rPr>
              <a:t>a condition </a:t>
            </a: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) {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		do this 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		and this 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en-US" sz="2100" b="1" dirty="0">
                <a:solidFill>
                  <a:srgbClr val="000000"/>
                </a:solidFill>
                <a:latin typeface="Arial"/>
              </a:rPr>
              <a:t>increment/decrement loop counter 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100" dirty="0">
                <a:solidFill>
                  <a:srgbClr val="000000"/>
                </a:solidFill>
                <a:latin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9894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7048083"/>
          </a:xfrm>
          <a:prstGeom prst="rect">
            <a:avLst/>
          </a:prstGeom>
        </p:spPr>
        <p:txBody>
          <a:bodyPr wrap="square" numCol="2">
            <a:spAutoFit/>
          </a:bodyPr>
          <a:lstStyle>
            <a:defPPr/>
          </a:lstStyle>
          <a:p>
            <a:r>
              <a:rPr lang="en-US" altLang="en-US" sz="2000" dirty="0"/>
              <a:t>The syntax for a nested for loop statement in C is as follows −</a:t>
            </a:r>
          </a:p>
          <a:p>
            <a:endParaRPr lang="en-US" altLang="en-US" sz="2000" dirty="0"/>
          </a:p>
          <a:p>
            <a:r>
              <a:rPr lang="en-US" altLang="en-US" sz="2400" dirty="0"/>
              <a:t>for (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; condition; increment) {</a:t>
            </a:r>
          </a:p>
          <a:p>
            <a:r>
              <a:rPr lang="en-US" altLang="en-US" sz="2400" dirty="0"/>
              <a:t>    for (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; condition; increment) {</a:t>
            </a:r>
          </a:p>
          <a:p>
            <a:r>
              <a:rPr lang="en-US" altLang="en-US" sz="2400" dirty="0"/>
              <a:t>      statement(s);</a:t>
            </a:r>
          </a:p>
          <a:p>
            <a:r>
              <a:rPr lang="en-US" altLang="en-US" sz="2400" dirty="0"/>
              <a:t>    }	</a:t>
            </a:r>
          </a:p>
          <a:p>
            <a:r>
              <a:rPr lang="en-US" altLang="en-US" sz="2400" dirty="0"/>
              <a:t>    statement(s);</a:t>
            </a:r>
          </a:p>
          <a:p>
            <a:r>
              <a:rPr lang="en-US" altLang="en-US" sz="2400" dirty="0"/>
              <a:t>}</a:t>
            </a:r>
          </a:p>
          <a:p>
            <a:endParaRPr lang="en-US" altLang="en-US" sz="24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457200"/>
            <a:r>
              <a:rPr lang="en-US" altLang="en-US" sz="2000" dirty="0"/>
              <a:t>The syntax for a nested while loop statement-</a:t>
            </a:r>
          </a:p>
          <a:p>
            <a:endParaRPr lang="en-US" altLang="en-US" sz="2000" dirty="0"/>
          </a:p>
          <a:p>
            <a:pPr marL="1025525"/>
            <a:r>
              <a:rPr lang="en-US" altLang="en-US" sz="2400" dirty="0"/>
              <a:t>while(condition) {</a:t>
            </a:r>
          </a:p>
          <a:p>
            <a:pPr marL="1025525"/>
            <a:r>
              <a:rPr lang="en-US" altLang="en-US" sz="2400" dirty="0"/>
              <a:t>    while(condition)   {</a:t>
            </a:r>
          </a:p>
          <a:p>
            <a:pPr marL="1025525"/>
            <a:r>
              <a:rPr lang="en-US" altLang="en-US" sz="2400" dirty="0"/>
              <a:t>       statement(s);</a:t>
            </a:r>
          </a:p>
          <a:p>
            <a:pPr marL="1025525"/>
            <a:r>
              <a:rPr lang="en-US" altLang="en-US" sz="2400" dirty="0"/>
              <a:t>     }	</a:t>
            </a:r>
          </a:p>
          <a:p>
            <a:pPr marL="1025525"/>
            <a:r>
              <a:rPr lang="en-US" altLang="en-US" sz="2400" dirty="0"/>
              <a:t>   statement(s);</a:t>
            </a:r>
          </a:p>
          <a:p>
            <a:pPr marL="1025525"/>
            <a:r>
              <a:rPr lang="en-US" altLang="en-US" sz="2400" dirty="0"/>
              <a:t>}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0643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r>
              <a:rPr lang="en-US" altLang="en-US" sz="2000" dirty="0"/>
              <a:t>The syntax for a nested do...while loop statement is as follows −</a:t>
            </a:r>
          </a:p>
          <a:p>
            <a:endParaRPr lang="en-US" altLang="en-US" sz="2000" dirty="0"/>
          </a:p>
          <a:p>
            <a:r>
              <a:rPr lang="en-US" altLang="en-US" sz="2400" dirty="0"/>
              <a:t>do {</a:t>
            </a:r>
          </a:p>
          <a:p>
            <a:r>
              <a:rPr lang="en-US" altLang="en-US" sz="2400" dirty="0"/>
              <a:t>    statement(s);	</a:t>
            </a:r>
          </a:p>
          <a:p>
            <a:r>
              <a:rPr lang="en-US" altLang="en-US" sz="2400" dirty="0"/>
              <a:t>    do     {</a:t>
            </a:r>
          </a:p>
          <a:p>
            <a:r>
              <a:rPr lang="en-US" altLang="en-US" sz="2400" dirty="0"/>
              <a:t>       statement(s);</a:t>
            </a:r>
          </a:p>
          <a:p>
            <a:r>
              <a:rPr lang="en-US" altLang="en-US" sz="2400" dirty="0"/>
              <a:t>     } while(condition);</a:t>
            </a:r>
          </a:p>
          <a:p>
            <a:r>
              <a:rPr lang="en-US" altLang="en-US" sz="2400" dirty="0"/>
              <a:t>}while(condition);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i="1" dirty="0"/>
              <a:t>Note-  In loop nesting you can put any type of loop inside any other type of loop. For example, a 'for' loop can be inside a 'while' loop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9476957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209799" y="2896804"/>
            <a:ext cx="4644518" cy="31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//a=4,b=7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(j=0; j&lt;b;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	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8572393" y="3833286"/>
            <a:ext cx="1527175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8545404" y="3655486"/>
            <a:ext cx="1581150" cy="177800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9144536" y="3242881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8469204" y="4078555"/>
            <a:ext cx="76200" cy="1143000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8029903" y="4454142"/>
            <a:ext cx="3048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just"/>
            <a:r>
              <a:rPr lang="en-US" sz="2000"/>
              <a:t>In Nested loop one loop is place within another loop body.</a:t>
            </a:r>
          </a:p>
          <a:p>
            <a:pPr algn="just"/>
            <a:r>
              <a:rPr lang="en-US" sz="2000"/>
              <a:t>When we need to repeated loop body itself n number of times use nested loops. </a:t>
            </a:r>
          </a:p>
          <a:p>
            <a:pPr algn="just"/>
            <a:r>
              <a:rPr lang="en-US" sz="2000"/>
              <a:t>Nested loops can be design upto 255 blocks.</a:t>
            </a:r>
          </a:p>
        </p:txBody>
      </p:sp>
    </p:spTree>
    <p:extLst>
      <p:ext uri="{BB962C8B-B14F-4D97-AF65-F5344CB8AC3E}">
        <p14:creationId xmlns:p14="http://schemas.microsoft.com/office/powerpoint/2010/main" val="15401551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911729" y="1316427"/>
            <a:ext cx="8183948" cy="47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do{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while(condition)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 for ( initialization; condition; increment 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    // statement of inside for loop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 // statement of inside while loop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// statement of outer do-while loop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}while(condition);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10246549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743200" y="1828801"/>
            <a:ext cx="5867400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(“Enter two values”);</a:t>
            </a: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a,&amp;b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for (j = 0; j &lt; 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 		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if (j &gt; 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)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				break;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056563" y="1538289"/>
            <a:ext cx="950912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8208963" y="1360489"/>
            <a:ext cx="995362" cy="174625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920863" y="979489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7980363" y="1665288"/>
            <a:ext cx="76200" cy="1382712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98543" y="1970089"/>
            <a:ext cx="2731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5064" name="AutoShape 8"/>
          <p:cNvSpPr/>
          <p:nvPr/>
        </p:nvSpPr>
        <p:spPr bwMode="auto">
          <a:xfrm>
            <a:off x="3429000" y="3962400"/>
            <a:ext cx="1600200" cy="977900"/>
          </a:xfrm>
          <a:custGeom>
            <a:avLst/>
            <a:gdLst>
              <a:gd name="T0" fmla="*/ 2147483647 w 1008"/>
              <a:gd name="T1" fmla="*/ 2147483647 h 616"/>
              <a:gd name="T2" fmla="*/ 2147483647 w 1008"/>
              <a:gd name="T3" fmla="*/ 2147483647 h 616"/>
              <a:gd name="T4" fmla="*/ 2147483647 w 1008"/>
              <a:gd name="T5" fmla="*/ 0 h 616"/>
              <a:gd name="T6" fmla="*/ 0 60000 65536"/>
              <a:gd name="T7" fmla="*/ 0 60000 65536"/>
              <a:gd name="T8" fmla="*/ 0 60000 65536"/>
              <a:gd name="T9" fmla="*/ 0 w 1008"/>
              <a:gd name="T10" fmla="*/ 0 h 616"/>
              <a:gd name="T11" fmla="*/ 1008 w 1008"/>
              <a:gd name="T12" fmla="*/ 616 h 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7" h="616">
                <a:moveTo>
                  <a:pt x="1008" y="528"/>
                </a:moveTo>
                <a:cubicBezTo>
                  <a:pt x="600" y="572"/>
                  <a:pt x="192" y="616"/>
                  <a:pt x="96" y="528"/>
                </a:cubicBezTo>
                <a:cubicBezTo>
                  <a:pt x="0" y="440"/>
                  <a:pt x="216" y="220"/>
                  <a:pt x="432" y="0"/>
                </a:cubicBezTo>
              </a:path>
            </a:pathLst>
          </a:custGeom>
          <a:noFill/>
          <a:ln w="126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427201571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2743200" y="1828801"/>
            <a:ext cx="5867400" cy="40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a,&amp;b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for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for (int j=0; j&lt;b;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	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  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if (j &lt; 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)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				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“ 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else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8227586" y="2514601"/>
            <a:ext cx="1786364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</a:t>
            </a:r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8326438" y="2284414"/>
            <a:ext cx="1687512" cy="223837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8712901" y="1873251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8001000" y="2590800"/>
            <a:ext cx="76200" cy="1143000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7315200" y="2667001"/>
            <a:ext cx="3048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5694364" y="1905000"/>
            <a:ext cx="1809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691710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057400" y="1371601"/>
            <a:ext cx="58674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err="1">
                <a:solidFill>
                  <a:srgbClr val="000000"/>
                </a:solidFill>
                <a:latin typeface="Courier New" pitchFamily="49" charset="0"/>
              </a:rPr>
              <a:t>int a,i,j;</a:t>
            </a:r>
          </a:p>
          <a:p>
            <a:pPr>
              <a:buSzTx/>
            </a:pPr>
            <a:r>
              <a:rPr lang="en-US" altLang="en-US" sz="2000" b="1" err="1">
                <a:solidFill>
                  <a:srgbClr val="000000"/>
                </a:solidFill>
                <a:latin typeface="Courier New" pitchFamily="49" charset="0"/>
              </a:rPr>
              <a:t>scanf(“%d”,a);</a:t>
            </a:r>
          </a:p>
          <a:p>
            <a:pPr>
              <a:buSzTx/>
            </a:pPr>
            <a:endParaRPr lang="en-US" alt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for (i = 0; i &lt; a; i++) </a:t>
            </a:r>
            <a:r>
              <a:rPr lang="en-US" altLang="en-US" sz="2000" b="1">
                <a:solidFill>
                  <a:srgbClr val="3366CC"/>
                </a:solidFill>
                <a:latin typeface="Courier New" pitchFamily="49" charset="0"/>
              </a:rPr>
              <a:t>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for (j=0; j&lt;a; j++) 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if (j &lt; a-i) 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      printf(" 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else  printf("*");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endParaRPr lang="en-US" alt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for (j=0; j&lt;a; j++) 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if (j &gt; i) 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	break;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printf("*");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printf(“\n”);</a:t>
            </a:r>
          </a:p>
          <a:p>
            <a:pPr>
              <a:buSzTx/>
            </a:pPr>
            <a:r>
              <a:rPr lang="en-US" altLang="en-US" sz="2000" b="1">
                <a:solidFill>
                  <a:srgbClr val="3366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8099425" y="2057401"/>
            <a:ext cx="153828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2438400" y="2667000"/>
            <a:ext cx="3886200" cy="14478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2436813" y="4343401"/>
            <a:ext cx="3884612" cy="1527175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8763000" y="4038600"/>
            <a:ext cx="9144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848600" y="45720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7848600" y="4038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7848600" y="35814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848600" y="30480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7848600" y="2514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7848600" y="2133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8763000" y="3581400"/>
            <a:ext cx="762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8763000" y="3048000"/>
            <a:ext cx="6096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8763000" y="2514600"/>
            <a:ext cx="381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8763000" y="2133600"/>
            <a:ext cx="2286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8763000" y="4572000"/>
            <a:ext cx="1143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1905000" y="2209800"/>
            <a:ext cx="5334000" cy="4495800"/>
          </a:xfrm>
          <a:prstGeom prst="rect">
            <a:avLst/>
          </a:prstGeom>
          <a:noFill/>
          <a:ln w="12600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22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726897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76808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14" grpId="0" animBg="1"/>
      <p:bldP spid="76815" grpId="0" animBg="1"/>
      <p:bldP spid="76816" grpId="0" animBg="1"/>
      <p:bldP spid="76817" grpId="0" animBg="1"/>
      <p:bldP spid="768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>
            <a:defPPr/>
          </a:lstStyle>
          <a:p>
            <a:pPr lvl="0"/>
            <a:r>
              <a:rPr kumimoji="0" lang="en-US" altLang="en-US" kern="1200" dirty="0">
                <a:solidFill>
                  <a:srgbClr val="3366CC"/>
                </a:solidFill>
                <a:latin typeface="Times New Roman" panose="02020603050405020304" pitchFamily="18" charset="0"/>
                <a:ea typeface="+mn-ea"/>
                <a:cs typeface="+mn-cs"/>
              </a:rPr>
              <a:t>The while Loop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90562" y="1566863"/>
            <a:ext cx="10810875" cy="3724274"/>
          </a:xfrm>
        </p:spPr>
        <p:txBody>
          <a:bodyPr/>
          <a:lstStyle>
            <a:defPPr/>
          </a:lstStyle>
          <a:p>
            <a:pPr algn="just"/>
            <a:r>
              <a:rPr lang="en-US" sz="2600" dirty="0"/>
              <a:t>Here, </a:t>
            </a:r>
            <a:r>
              <a:rPr lang="en-US" sz="2600" b="1" dirty="0"/>
              <a:t>statement(s)</a:t>
            </a:r>
            <a:r>
              <a:rPr lang="en-US" sz="2600" dirty="0"/>
              <a:t> may be a single statement or a block of statements. </a:t>
            </a:r>
          </a:p>
          <a:p>
            <a:pPr algn="just"/>
            <a:r>
              <a:rPr lang="en-US" sz="2600" dirty="0"/>
              <a:t>The </a:t>
            </a:r>
            <a:r>
              <a:rPr lang="en-US" sz="2600" b="1" dirty="0"/>
              <a:t>condition</a:t>
            </a:r>
            <a:r>
              <a:rPr lang="en-US" sz="2600" dirty="0"/>
              <a:t> may be any expression, and true is any nonzero value. The loop iterates while the condition is true.</a:t>
            </a:r>
          </a:p>
          <a:p>
            <a:pPr algn="just"/>
            <a:r>
              <a:rPr lang="en-US" sz="2600" dirty="0"/>
              <a:t>When the condition becomes false, the program control passes to the line immediately following the loop.</a:t>
            </a:r>
          </a:p>
          <a:p>
            <a:pPr algn="just"/>
            <a:r>
              <a:rPr lang="en-US" sz="2600" dirty="0"/>
              <a:t>The condition of the loop is tested before the body of the loop is executed, hence it is called an entry-controlled loop.</a:t>
            </a:r>
          </a:p>
          <a:p>
            <a:pPr algn="just"/>
            <a:r>
              <a:rPr lang="en-US" sz="2600" i="1" dirty="0"/>
              <a:t>Note: If while loop condition is never false then loop become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164487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 altLang="en-US" sz="3000" dirty="0"/>
              <a:t>Comparison of ‘for’ and ‘while’ loop</a:t>
            </a:r>
            <a:endParaRPr lang="en-GB" altLang="en-US" sz="3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0" y="1983582"/>
            <a:ext cx="5257800" cy="4095751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>
            <a:defPPr/>
          </a:lstStyle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#include&lt;stdio.h&gt;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int main ()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      int </a:t>
            </a:r>
            <a:r>
              <a:rPr lang="en-US" altLang="en-US" sz="2400" b="1" dirty="0">
                <a:solidFill>
                  <a:srgbClr val="FF0000"/>
                </a:solidFill>
              </a:rPr>
              <a:t>n = 1;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	   while( </a:t>
            </a:r>
            <a:r>
              <a:rPr lang="en-US" altLang="en-US" sz="2400" b="1" dirty="0">
                <a:solidFill>
                  <a:srgbClr val="7030A0"/>
                </a:solidFill>
              </a:rPr>
              <a:t>n &lt;= 5</a:t>
            </a:r>
            <a:r>
              <a:rPr lang="en-US" altLang="en-US" sz="2400" dirty="0"/>
              <a:t> )   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      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("C while loops: %d\n", n);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      	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n++;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      }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   return 0;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6CCB2F-19A0-42C4-9393-29EE1C6B357C}"/>
              </a:ext>
            </a:extLst>
          </p:cNvPr>
          <p:cNvSpPr txBox="1">
            <a:spLocks/>
          </p:cNvSpPr>
          <p:nvPr/>
        </p:nvSpPr>
        <p:spPr>
          <a:xfrm>
            <a:off x="704850" y="2152650"/>
            <a:ext cx="5143500" cy="363855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Tx/>
              <a:buNone/>
            </a:pPr>
            <a:r>
              <a:rPr lang="en-US" altLang="en-US" sz="2400" dirty="0"/>
              <a:t>#include&lt;stdio.h&gt;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int main () {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      int n;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	   for(</a:t>
            </a:r>
            <a:r>
              <a:rPr lang="en-US" altLang="en-US" sz="2400" b="1" dirty="0">
                <a:solidFill>
                  <a:srgbClr val="FF0000"/>
                </a:solidFill>
              </a:rPr>
              <a:t>n = 1</a:t>
            </a:r>
            <a:r>
              <a:rPr lang="en-US" altLang="en-US" sz="2400" dirty="0"/>
              <a:t>; </a:t>
            </a:r>
            <a:r>
              <a:rPr lang="en-US" altLang="en-US" sz="2400" b="1" dirty="0">
                <a:solidFill>
                  <a:srgbClr val="7030A0"/>
                </a:solidFill>
              </a:rPr>
              <a:t>n &lt;=5</a:t>
            </a:r>
            <a:r>
              <a:rPr lang="en-US" altLang="en-US" sz="2400" dirty="0"/>
              <a:t>; 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n++) </a:t>
            </a:r>
            <a:r>
              <a:rPr lang="en-US" altLang="en-US" sz="2400" dirty="0"/>
              <a:t>{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      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("C while loops: %d\n", n);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       }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      return 0;</a:t>
            </a:r>
          </a:p>
          <a:p>
            <a:pPr>
              <a:buSzPct val="70000"/>
              <a:buFontTx/>
              <a:buNone/>
            </a:pPr>
            <a:r>
              <a:rPr lang="en-US" altLang="en-US" sz="2400" dirty="0"/>
              <a:t>}</a:t>
            </a:r>
            <a:endParaRPr lang="en-GB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6C672-BA22-4F7B-B874-1588FC5B4227}"/>
              </a:ext>
            </a:extLst>
          </p:cNvPr>
          <p:cNvSpPr txBox="1"/>
          <p:nvPr/>
        </p:nvSpPr>
        <p:spPr>
          <a:xfrm>
            <a:off x="1362075" y="1441312"/>
            <a:ext cx="215265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for loop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A2B7D-C3E5-4C00-B33D-C249CD5EDDE7}"/>
              </a:ext>
            </a:extLst>
          </p:cNvPr>
          <p:cNvSpPr txBox="1"/>
          <p:nvPr/>
        </p:nvSpPr>
        <p:spPr>
          <a:xfrm>
            <a:off x="7210425" y="1398449"/>
            <a:ext cx="215265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while loop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649A8-38C4-4DD7-BA31-B8584A751CCE}"/>
              </a:ext>
            </a:extLst>
          </p:cNvPr>
          <p:cNvSpPr txBox="1"/>
          <p:nvPr/>
        </p:nvSpPr>
        <p:spPr>
          <a:xfrm>
            <a:off x="838200" y="1429078"/>
            <a:ext cx="215265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for loop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F4F88-EFF4-4F9C-9183-830CAAA7921B}"/>
              </a:ext>
            </a:extLst>
          </p:cNvPr>
          <p:cNvSpPr txBox="1"/>
          <p:nvPr/>
        </p:nvSpPr>
        <p:spPr>
          <a:xfrm flipH="1">
            <a:off x="542925" y="6004718"/>
            <a:ext cx="547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Both are ENTRY CONTROL Loops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 altLang="en-US" sz="3000"/>
              <a:t>Calculation of simple interest for 3 sets of p, n and r </a:t>
            </a:r>
            <a:endParaRPr lang="en-GB" altLang="en-US" sz="300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1" y="1298576"/>
            <a:ext cx="8150225" cy="5330825"/>
          </a:xfrm>
        </p:spPr>
        <p:txBody>
          <a:bodyPr/>
          <a:lstStyle>
            <a:defPPr/>
          </a:lstStyle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void main ( )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int p, t, count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float r,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count=1;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while(count &lt;= 3) 	{</a:t>
            </a:r>
          </a:p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 ( "Enter values of p, t, and r " ) ;</a:t>
            </a:r>
          </a:p>
          <a:p>
            <a:pPr>
              <a:buClrTx/>
              <a:buSzPct val="70000"/>
              <a:buFontTx/>
              <a:buNone/>
            </a:pPr>
            <a:r>
              <a:rPr lang="pt-BR" altLang="en-US" sz="2000" dirty="0"/>
              <a:t>		scanf ( "%d %d %f", &amp;p, &amp;t, &amp;r ) ;</a:t>
            </a:r>
          </a:p>
          <a:p>
            <a:pPr>
              <a:buClrTx/>
              <a:buSzPct val="70000"/>
              <a:buFontTx/>
              <a:buNone/>
            </a:pPr>
            <a:r>
              <a:rPr lang="pt-BR" altLang="en-US" sz="2000" dirty="0"/>
              <a:t>		si = (p * n * r ) / 100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 ( "Simple Interest = </a:t>
            </a:r>
            <a:r>
              <a:rPr lang="en-US" altLang="en-US" sz="2000" dirty="0" err="1"/>
              <a:t>Rs.%f</a:t>
            </a:r>
            <a:r>
              <a:rPr lang="en-US" altLang="en-US" sz="2000" dirty="0"/>
              <a:t>\n",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)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	count=count+1; 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//count++;     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	}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sz="2000" dirty="0"/>
              <a:t>}</a:t>
            </a:r>
          </a:p>
          <a:p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220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67847044-F67E-4E3B-B1FC-CBFAD514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7311"/>
            <a:ext cx="12192000" cy="7278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marL="18288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</a:rPr>
              <a:t>In the place of condition there can be any other valid expression which evaluates to a non-zero value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	      </a:t>
            </a:r>
            <a:r>
              <a:rPr lang="en-US" altLang="en-US" sz="2400" b="1" dirty="0">
                <a:solidFill>
                  <a:schemeClr val="tx1"/>
                </a:solidFill>
              </a:rPr>
              <a:t>while(1) { …………}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</a:rPr>
              <a:t>          while(-5)  { ………….}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</a:rPr>
              <a:t>          while(0)  { ………..}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</a:rPr>
              <a:t>          while ( </a:t>
            </a:r>
            <a:r>
              <a:rPr lang="en-US" altLang="en-US" sz="2400" b="1" dirty="0" err="1">
                <a:solidFill>
                  <a:schemeClr val="tx1"/>
                </a:solidFill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</a:rPr>
              <a:t> + j*2) { ……….}</a:t>
            </a:r>
          </a:p>
          <a:p>
            <a:pPr marL="457200" indent="-457200">
              <a:buSzTx/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while ( 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&gt;= 10 &amp;&amp; j &lt;= 15) {……..} 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</a:rPr>
              <a:t>Must test a condition that will </a:t>
            </a:r>
            <a:r>
              <a:rPr lang="en-US" altLang="en-US" sz="2400" b="1" dirty="0">
                <a:solidFill>
                  <a:srgbClr val="FF0000"/>
                </a:solidFill>
              </a:rPr>
              <a:t>eventually become false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 ;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( 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&lt;= 10 )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"%d\n", 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;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</a:rPr>
              <a:t>We can also use decrement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5 ;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(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&gt;= 1 )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	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("\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nMake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computer literate!" ) ;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- 1 ;</a:t>
            </a:r>
          </a:p>
          <a:p>
            <a:pPr lvl="4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lvl="4"/>
            <a:endParaRPr lang="en-US" altLang="en-US" sz="2400" dirty="0">
              <a:solidFill>
                <a:srgbClr val="FF0000"/>
              </a:solidFill>
            </a:endParaRPr>
          </a:p>
          <a:p>
            <a:pPr>
              <a:buSzTx/>
            </a:pPr>
            <a:endParaRPr lang="en-US" altLang="en-US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  <a:buSzPct val="70000"/>
            </a:pPr>
            <a:endParaRPr lang="en-US" alt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6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523999" y="466725"/>
            <a:ext cx="10210801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marL="13716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Loop counter can be float also.</a:t>
            </a:r>
          </a:p>
          <a:p>
            <a:pPr lvl="3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float a = 10.0 ;</a:t>
            </a:r>
          </a:p>
          <a:p>
            <a:pPr lvl="3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(a &lt; 10.5 ) {</a:t>
            </a:r>
          </a:p>
          <a:p>
            <a:pPr lvl="3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("\n that’s execute!" ) ;</a:t>
            </a:r>
          </a:p>
          <a:p>
            <a:pPr lvl="3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a=a+0.1;</a:t>
            </a:r>
          </a:p>
          <a:p>
            <a:pPr lvl="3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>
              <a:spcBef>
                <a:spcPts val="600"/>
              </a:spcBef>
              <a:buSzPct val="70000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3"/>
            <a:endParaRPr lang="en-US" altLang="en-US" sz="2400" dirty="0">
              <a:solidFill>
                <a:srgbClr val="FF0000"/>
              </a:solidFill>
            </a:endParaRPr>
          </a:p>
          <a:p>
            <a:pPr lvl="3"/>
            <a:endParaRPr lang="en-US" altLang="en-US" sz="2400" dirty="0">
              <a:solidFill>
                <a:srgbClr val="FF0000"/>
              </a:solidFill>
            </a:endParaRPr>
          </a:p>
          <a:p>
            <a:pPr lvl="3"/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SzPct val="70000"/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1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800" b="1" i="1">
                <a:solidFill>
                  <a:srgbClr val="3366CC"/>
                </a:solidFill>
              </a:rPr>
              <a:t>Example 1: </a:t>
            </a: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while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667000" y="1143000"/>
            <a:ext cx="6324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char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= ‘n’;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!= ‘Y’ &amp;&amp;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!= ‘y’){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cs typeface="Times New Roman" pitchFamily="16" charset="0"/>
              </a:rPr>
              <a:t>“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Will you pass this exam?</a:t>
            </a:r>
            <a:r>
              <a:rPr lang="en-US" altLang="en-US" b="1" dirty="0">
                <a:solidFill>
                  <a:srgbClr val="000000"/>
                </a:solidFill>
                <a:cs typeface="Times New Roman" pitchFamily="16" charset="0"/>
              </a:rPr>
              <a:t>”)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(“%c\n”,&amp;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ans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cs typeface="Times New Roman" pitchFamily="16" charset="0"/>
              </a:rPr>
              <a:t>“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Great!!</a:t>
            </a:r>
            <a:r>
              <a:rPr lang="en-US" altLang="en-US" b="1" dirty="0">
                <a:solidFill>
                  <a:srgbClr val="000000"/>
                </a:solidFill>
                <a:cs typeface="Times New Roman" pitchFamily="16" charset="0"/>
              </a:rPr>
              <a:t>”)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362200" y="1676400"/>
            <a:ext cx="5791200" cy="1524000"/>
          </a:xfrm>
          <a:prstGeom prst="rect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581400" y="1676400"/>
            <a:ext cx="3505200" cy="762000"/>
          </a:xfrm>
          <a:prstGeom prst="ellipse">
            <a:avLst/>
          </a:prstGeom>
          <a:noFill/>
          <a:ln w="19080">
            <a:solidFill>
              <a:srgbClr val="99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56326" name="AutoShape 6"/>
          <p:cNvSpPr/>
          <p:nvPr/>
        </p:nvSpPr>
        <p:spPr bwMode="auto">
          <a:xfrm>
            <a:off x="8153401" y="3670300"/>
            <a:ext cx="2335213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32949"/>
              <a:gd name="adj5" fmla="val -172051"/>
              <a:gd name="adj6" fmla="val -47301"/>
            </a:avLst>
          </a:prstGeom>
          <a:noFill/>
          <a:ln w="19080">
            <a:solidFill>
              <a:srgbClr val="FF0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b="1">
                <a:solidFill>
                  <a:srgbClr val="FF0000"/>
                </a:solidFill>
              </a:rPr>
              <a:t>Can I put </a:t>
            </a:r>
            <a:r>
              <a:rPr lang="en-US" altLang="en-US" sz="3200" b="1">
                <a:solidFill>
                  <a:srgbClr val="2970FF"/>
                </a:solidFill>
              </a:rPr>
              <a:t>;</a:t>
            </a:r>
            <a:r>
              <a:rPr lang="en-US" altLang="en-US" sz="2000" b="1">
                <a:solidFill>
                  <a:srgbClr val="FF0000"/>
                </a:solidFill>
              </a:rPr>
              <a:t> here?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8991601" y="4419601"/>
            <a:ext cx="98901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400" b="1">
                <a:solidFill>
                  <a:srgbClr val="000000"/>
                </a:solidFill>
              </a:rPr>
              <a:t>No!!</a:t>
            </a:r>
          </a:p>
        </p:txBody>
      </p:sp>
    </p:spTree>
    <p:extLst>
      <p:ext uri="{BB962C8B-B14F-4D97-AF65-F5344CB8AC3E}">
        <p14:creationId xmlns:p14="http://schemas.microsoft.com/office/powerpoint/2010/main" val="1464378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800" b="1" i="1">
                <a:solidFill>
                  <a:srgbClr val="3366CC"/>
                </a:solidFill>
              </a:rPr>
              <a:t>Example 2:  </a:t>
            </a: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while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9050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>
                <a:solidFill>
                  <a:srgbClr val="3366CC"/>
                </a:solidFill>
                <a:cs typeface="Times New Roman" pitchFamily="16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6" charset="0"/>
              </a:rPr>
              <a:t> a, b, sum;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6" charset="0"/>
              </a:rPr>
              <a:t>(“This program will return the ”);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6" charset="0"/>
              </a:rPr>
              <a:t>(“summation of integers from a to b.\n\n”);</a:t>
            </a:r>
          </a:p>
          <a:p>
            <a:pPr marL="342900" indent="-339725">
              <a:lnSpc>
                <a:spcPct val="15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6" charset="0"/>
              </a:rPr>
              <a:t>(“Input two integers a and b:”);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6" charset="0"/>
              </a:rPr>
              <a:t>(“%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6" charset="0"/>
              </a:rPr>
              <a:t>d%d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6" charset="0"/>
              </a:rPr>
              <a:t>”, &amp;a, &amp;b);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3366CC"/>
                </a:solidFill>
                <a:cs typeface="Times New Roman" pitchFamily="16" charset="0"/>
              </a:rPr>
              <a:t>while</a:t>
            </a:r>
            <a:r>
              <a:rPr lang="en-US" altLang="en-US" sz="2400" b="1" dirty="0">
                <a:solidFill>
                  <a:srgbClr val="000000"/>
                </a:solidFill>
                <a:cs typeface="Times New Roman" pitchFamily="16" charset="0"/>
              </a:rPr>
              <a:t> (a &lt;= b) 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cs typeface="Times New Roman" pitchFamily="16" charset="0"/>
              </a:rPr>
              <a:t>	sum += a;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cs typeface="Times New Roman" pitchFamily="16" charset="0"/>
              </a:rPr>
              <a:t>	a++;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cs typeface="Times New Roman" pitchFamily="16" charset="0"/>
              </a:rPr>
              <a:t>}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4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cs typeface="Times New Roman" pitchFamily="16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cs typeface="Times New Roman" pitchFamily="16" charset="0"/>
              </a:rPr>
              <a:t>(“The sum is %d”, sum);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4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603500" y="3521076"/>
            <a:ext cx="1403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400" b="1">
                <a:solidFill>
                  <a:srgbClr val="FF0000"/>
                </a:solidFill>
              </a:rPr>
              <a:t>sum = 0;</a:t>
            </a:r>
          </a:p>
        </p:txBody>
      </p:sp>
      <p:sp>
        <p:nvSpPr>
          <p:cNvPr id="58372" name="AutoShape 4"/>
          <p:cNvSpPr/>
          <p:nvPr/>
        </p:nvSpPr>
        <p:spPr bwMode="auto">
          <a:xfrm>
            <a:off x="6096001" y="4485016"/>
            <a:ext cx="4562475" cy="1617663"/>
          </a:xfrm>
          <a:prstGeom prst="borderCallout1">
            <a:avLst>
              <a:gd name="adj1" fmla="val 24000"/>
              <a:gd name="adj2" fmla="val -3056"/>
              <a:gd name="adj3" fmla="val 25091"/>
              <a:gd name="adj4" fmla="val -50936"/>
            </a:avLst>
          </a:prstGeom>
          <a:noFill/>
          <a:ln w="25560">
            <a:solidFill>
              <a:srgbClr val="FF0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sum = sum + a;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400">
                <a:solidFill>
                  <a:srgbClr val="000000"/>
                </a:solidFill>
                <a:cs typeface="Times New Roman" pitchFamily="16" charset="0"/>
              </a:rPr>
              <a:t>+= ,*=,-=,/=,%=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b="1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compound assignment operator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>
                <a:solidFill>
                  <a:srgbClr val="000000"/>
                </a:solidFill>
              </a:rPr>
              <a:t>They modify the value of the operand to the left of them.</a:t>
            </a:r>
          </a:p>
        </p:txBody>
      </p:sp>
      <p:sp>
        <p:nvSpPr>
          <p:cNvPr id="58373" name="AutoShape 5"/>
          <p:cNvSpPr/>
          <p:nvPr/>
        </p:nvSpPr>
        <p:spPr bwMode="auto">
          <a:xfrm>
            <a:off x="6672264" y="3635375"/>
            <a:ext cx="3233737" cy="685800"/>
          </a:xfrm>
          <a:prstGeom prst="borderCallout1">
            <a:avLst>
              <a:gd name="adj1" fmla="val 16667"/>
              <a:gd name="adj2" fmla="val -2356"/>
              <a:gd name="adj3" fmla="val 16667"/>
              <a:gd name="adj4" fmla="val -83208"/>
            </a:avLst>
          </a:prstGeom>
          <a:noFill/>
          <a:ln w="25560">
            <a:solidFill>
              <a:srgbClr val="FF0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>
                <a:solidFill>
                  <a:srgbClr val="3366CC"/>
                </a:solidFill>
              </a:rPr>
              <a:t>Don’t forget to set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400" b="1">
                <a:solidFill>
                  <a:srgbClr val="FF0000"/>
                </a:solidFill>
                <a:latin typeface="Courier New" pitchFamily="49" charset="0"/>
              </a:rPr>
              <a:t>sum = 0;</a:t>
            </a:r>
          </a:p>
        </p:txBody>
      </p:sp>
    </p:spTree>
    <p:extLst>
      <p:ext uri="{BB962C8B-B14F-4D97-AF65-F5344CB8AC3E}">
        <p14:creationId xmlns:p14="http://schemas.microsoft.com/office/powerpoint/2010/main" val="371263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0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0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0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2104</Words>
  <Application>Microsoft Office PowerPoint</Application>
  <PresentationFormat>Widescreen</PresentationFormat>
  <Paragraphs>404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Monotype Sorts</vt:lpstr>
      <vt:lpstr>Times New Roman</vt:lpstr>
      <vt:lpstr>Wingdings</vt:lpstr>
      <vt:lpstr>Office Theme</vt:lpstr>
      <vt:lpstr>while  and  do..while Loops</vt:lpstr>
      <vt:lpstr>PowerPoint Presentation</vt:lpstr>
      <vt:lpstr>The while Loop</vt:lpstr>
      <vt:lpstr>Comparison of ‘for’ and ‘while’ loop</vt:lpstr>
      <vt:lpstr>Calculation of simple interest for 3 sets of p, n and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Counter Controlled loop</vt:lpstr>
      <vt:lpstr>Try following now: </vt:lpstr>
      <vt:lpstr>usage of for /while</vt:lpstr>
      <vt:lpstr>Condition Controlled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matange</dc:creator>
  <cp:lastModifiedBy>ashwini matange</cp:lastModifiedBy>
  <cp:revision>17</cp:revision>
  <dcterms:created xsi:type="dcterms:W3CDTF">2020-08-17T04:59:34Z</dcterms:created>
  <dcterms:modified xsi:type="dcterms:W3CDTF">2020-08-21T06:26:20Z</dcterms:modified>
</cp:coreProperties>
</file>