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p:sldMasterIdLst>
    <p:sldMasterId id="2147484009" r:id="rId1"/>
  </p:sldMasterIdLst>
  <p:notesMasterIdLst>
    <p:notesMasterId r:id="rId121"/>
  </p:notesMasterIdLst>
  <p:handoutMasterIdLst>
    <p:handoutMasterId r:id="rId122"/>
  </p:handoutMasterIdLst>
  <p:sldIdLst>
    <p:sldId id="256" r:id="rId2"/>
    <p:sldId id="309" r:id="rId3"/>
    <p:sldId id="464" r:id="rId4"/>
    <p:sldId id="316" r:id="rId5"/>
    <p:sldId id="320" r:id="rId6"/>
    <p:sldId id="319" r:id="rId7"/>
    <p:sldId id="466" r:id="rId8"/>
    <p:sldId id="609" r:id="rId9"/>
    <p:sldId id="468" r:id="rId10"/>
    <p:sldId id="470" r:id="rId11"/>
    <p:sldId id="471" r:id="rId12"/>
    <p:sldId id="472" r:id="rId13"/>
    <p:sldId id="473" r:id="rId14"/>
    <p:sldId id="476" r:id="rId15"/>
    <p:sldId id="477" r:id="rId16"/>
    <p:sldId id="474" r:id="rId17"/>
    <p:sldId id="475" r:id="rId18"/>
    <p:sldId id="480" r:id="rId19"/>
    <p:sldId id="469" r:id="rId20"/>
    <p:sldId id="488" r:id="rId21"/>
    <p:sldId id="489" r:id="rId22"/>
    <p:sldId id="490" r:id="rId23"/>
    <p:sldId id="546" r:id="rId24"/>
    <p:sldId id="510" r:id="rId25"/>
    <p:sldId id="511" r:id="rId26"/>
    <p:sldId id="512" r:id="rId27"/>
    <p:sldId id="513" r:id="rId28"/>
    <p:sldId id="514" r:id="rId29"/>
    <p:sldId id="515" r:id="rId30"/>
    <p:sldId id="516" r:id="rId31"/>
    <p:sldId id="517" r:id="rId32"/>
    <p:sldId id="518" r:id="rId33"/>
    <p:sldId id="519" r:id="rId34"/>
    <p:sldId id="520" r:id="rId35"/>
    <p:sldId id="521" r:id="rId36"/>
    <p:sldId id="522" r:id="rId37"/>
    <p:sldId id="523" r:id="rId38"/>
    <p:sldId id="524" r:id="rId39"/>
    <p:sldId id="526" r:id="rId40"/>
    <p:sldId id="525" r:id="rId41"/>
    <p:sldId id="527" r:id="rId42"/>
    <p:sldId id="529" r:id="rId43"/>
    <p:sldId id="530" r:id="rId44"/>
    <p:sldId id="531" r:id="rId45"/>
    <p:sldId id="532" r:id="rId46"/>
    <p:sldId id="533" r:id="rId47"/>
    <p:sldId id="534" r:id="rId48"/>
    <p:sldId id="535" r:id="rId49"/>
    <p:sldId id="536" r:id="rId50"/>
    <p:sldId id="537" r:id="rId51"/>
    <p:sldId id="538" r:id="rId52"/>
    <p:sldId id="539" r:id="rId53"/>
    <p:sldId id="540" r:id="rId54"/>
    <p:sldId id="541" r:id="rId55"/>
    <p:sldId id="542" r:id="rId56"/>
    <p:sldId id="543" r:id="rId57"/>
    <p:sldId id="544" r:id="rId58"/>
    <p:sldId id="545" r:id="rId59"/>
    <p:sldId id="486" r:id="rId60"/>
    <p:sldId id="610" r:id="rId61"/>
    <p:sldId id="487" r:id="rId62"/>
    <p:sldId id="481" r:id="rId63"/>
    <p:sldId id="614" r:id="rId64"/>
    <p:sldId id="501" r:id="rId65"/>
    <p:sldId id="616" r:id="rId66"/>
    <p:sldId id="617" r:id="rId67"/>
    <p:sldId id="618" r:id="rId68"/>
    <p:sldId id="615" r:id="rId69"/>
    <p:sldId id="502" r:id="rId70"/>
    <p:sldId id="611" r:id="rId71"/>
    <p:sldId id="612" r:id="rId72"/>
    <p:sldId id="613" r:id="rId73"/>
    <p:sldId id="482" r:id="rId74"/>
    <p:sldId id="494" r:id="rId75"/>
    <p:sldId id="491" r:id="rId76"/>
    <p:sldId id="498" r:id="rId77"/>
    <p:sldId id="505" r:id="rId78"/>
    <p:sldId id="547" r:id="rId79"/>
    <p:sldId id="548" r:id="rId80"/>
    <p:sldId id="499" r:id="rId81"/>
    <p:sldId id="504" r:id="rId82"/>
    <p:sldId id="500" r:id="rId83"/>
    <p:sldId id="347" r:id="rId84"/>
    <p:sldId id="551" r:id="rId85"/>
    <p:sldId id="574" r:id="rId86"/>
    <p:sldId id="578" r:id="rId87"/>
    <p:sldId id="579" r:id="rId88"/>
    <p:sldId id="581" r:id="rId89"/>
    <p:sldId id="552" r:id="rId90"/>
    <p:sldId id="580" r:id="rId91"/>
    <p:sldId id="553" r:id="rId92"/>
    <p:sldId id="554" r:id="rId93"/>
    <p:sldId id="555" r:id="rId94"/>
    <p:sldId id="556" r:id="rId95"/>
    <p:sldId id="557" r:id="rId96"/>
    <p:sldId id="558" r:id="rId97"/>
    <p:sldId id="559" r:id="rId98"/>
    <p:sldId id="575" r:id="rId99"/>
    <p:sldId id="560" r:id="rId100"/>
    <p:sldId id="587" r:id="rId101"/>
    <p:sldId id="588" r:id="rId102"/>
    <p:sldId id="589" r:id="rId103"/>
    <p:sldId id="604" r:id="rId104"/>
    <p:sldId id="593" r:id="rId105"/>
    <p:sldId id="594" r:id="rId106"/>
    <p:sldId id="595" r:id="rId107"/>
    <p:sldId id="596" r:id="rId108"/>
    <p:sldId id="590" r:id="rId109"/>
    <p:sldId id="591" r:id="rId110"/>
    <p:sldId id="597" r:id="rId111"/>
    <p:sldId id="433" r:id="rId112"/>
    <p:sldId id="605" r:id="rId113"/>
    <p:sldId id="607" r:id="rId114"/>
    <p:sldId id="606" r:id="rId115"/>
    <p:sldId id="437" r:id="rId116"/>
    <p:sldId id="438" r:id="rId117"/>
    <p:sldId id="453" r:id="rId118"/>
    <p:sldId id="600" r:id="rId119"/>
    <p:sldId id="601" r:id="rId120"/>
  </p:sldIdLst>
  <p:sldSz cx="9144000" cy="6858000" type="screen4x3"/>
  <p:notesSz cx="7099300" cy="10234613"/>
  <p:custDataLst>
    <p:tags r:id="rId1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1V>
      <a:tcStyle>
        <a:tcBdr>
          <a:top>
            <a:lnRef idx="1">
              <a:schemeClr val="accent2"/>
            </a:lnRef>
          </a:top>
          <a:bottom>
            <a:lnRef idx="1">
              <a:schemeClr val="accent2"/>
            </a:lnRef>
          </a:bottom>
        </a:tcBdr>
        <a:fill>
          <a:solidFill>
            <a:schemeClr val="accent2">
              <a:alpha val="40000"/>
            </a:schemeClr>
          </a:solidFill>
        </a:fill>
      </a:tcStyle>
    </a:band1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1V>
      <a:tcStyle>
        <a:tcBdr>
          <a:top>
            <a:lnRef idx="1">
              <a:schemeClr val="accent5"/>
            </a:lnRef>
          </a:top>
          <a:bottom>
            <a:lnRef idx="1">
              <a:schemeClr val="accent5"/>
            </a:lnRef>
          </a:bottom>
        </a:tcBdr>
        <a:fill>
          <a:solidFill>
            <a:schemeClr val="accent5">
              <a:alpha val="40000"/>
            </a:schemeClr>
          </a:solidFill>
        </a:fill>
      </a:tcStyle>
    </a:band1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47" autoAdjust="0"/>
    <p:restoredTop sz="83770" autoAdjust="0"/>
  </p:normalViewPr>
  <p:slideViewPr>
    <p:cSldViewPr snapToGrid="0" snapToObjects="1">
      <p:cViewPr varScale="1">
        <p:scale>
          <a:sx n="69" d="100"/>
          <a:sy n="69" d="100"/>
        </p:scale>
        <p:origin x="1690" y="62"/>
      </p:cViewPr>
      <p:guideLst>
        <p:guide orient="horz" pos="2160"/>
        <p:guide pos="2880"/>
      </p:guideLst>
    </p:cSldViewPr>
  </p:slideViewPr>
  <p:outlineViewPr>
    <p:cViewPr>
      <p:scale>
        <a:sx n="33" d="100"/>
        <a:sy n="33" d="100"/>
      </p:scale>
      <p:origin x="0" y="63936"/>
    </p:cViewPr>
  </p:outlineViewPr>
  <p:notesTextViewPr>
    <p:cViewPr>
      <p:scale>
        <a:sx n="100" d="100"/>
        <a:sy n="100" d="100"/>
      </p:scale>
      <p:origin x="0" y="0"/>
    </p:cViewPr>
  </p:notesTextViewPr>
  <p:sorterViewPr>
    <p:cViewPr>
      <p:scale>
        <a:sx n="66" d="100"/>
        <a:sy n="66" d="100"/>
      </p:scale>
      <p:origin x="0" y="2232"/>
    </p:cViewPr>
  </p:sorterViewPr>
  <p:notesViewPr>
    <p:cSldViewPr snapToGrid="0" snapToObjects="1">
      <p:cViewPr varScale="1">
        <p:scale>
          <a:sx n="48" d="100"/>
          <a:sy n="48" d="100"/>
        </p:scale>
        <p:origin x="-2898" y="-108"/>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gs" Target="tags/tag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94038" cy="477838"/>
          </a:xfrm>
          <a:prstGeom prst="rect">
            <a:avLst/>
          </a:prstGeom>
          <a:noFill/>
          <a:ln w="9525">
            <a:noFill/>
            <a:miter lim="800000"/>
          </a:ln>
          <a:effectLst/>
        </p:spPr>
        <p:txBody>
          <a:bodyPr vert="horz" wrap="square" lIns="96506" tIns="48253" rIns="96506" bIns="48253" numCol="1" anchor="t" anchorCtr="0" compatLnSpc="1">
            <a:prstTxWarp prst="textNoShape">
              <a:avLst/>
            </a:prstTxWarp>
          </a:bodyPr>
          <a:lstStyle>
            <a:defPPr/>
            <a:lvl1pPr defTabSz="965200">
              <a:defRPr sz="1300"/>
            </a:lvl1pPr>
          </a:lstStyle>
          <a:p>
            <a:pPr>
              <a:defRPr/>
            </a:pPr>
            <a:endParaRPr lang="en-GB"/>
          </a:p>
        </p:txBody>
      </p:sp>
      <p:sp>
        <p:nvSpPr>
          <p:cNvPr id="26627" name="Rectangle 3"/>
          <p:cNvSpPr>
            <a:spLocks noGrp="1" noChangeArrowheads="1"/>
          </p:cNvSpPr>
          <p:nvPr>
            <p:ph type="dt" sz="quarter" idx="1"/>
          </p:nvPr>
        </p:nvSpPr>
        <p:spPr bwMode="auto">
          <a:xfrm>
            <a:off x="3989388" y="0"/>
            <a:ext cx="3092450" cy="477838"/>
          </a:xfrm>
          <a:prstGeom prst="rect">
            <a:avLst/>
          </a:prstGeom>
          <a:noFill/>
          <a:ln w="9525">
            <a:noFill/>
            <a:miter lim="800000"/>
          </a:ln>
          <a:effectLst/>
        </p:spPr>
        <p:txBody>
          <a:bodyPr vert="horz" wrap="square" lIns="96506" tIns="48253" rIns="96506" bIns="48253" numCol="1" anchor="t" anchorCtr="0" compatLnSpc="1">
            <a:prstTxWarp prst="textNoShape">
              <a:avLst/>
            </a:prstTxWarp>
          </a:bodyPr>
          <a:lstStyle>
            <a:defPPr/>
            <a:lvl1pPr algn="r" defTabSz="965200">
              <a:defRPr sz="1300"/>
            </a:lvl1pPr>
          </a:lstStyle>
          <a:p>
            <a:pPr>
              <a:defRPr/>
            </a:pPr>
            <a:endParaRPr lang="en-GB"/>
          </a:p>
        </p:txBody>
      </p:sp>
      <p:sp>
        <p:nvSpPr>
          <p:cNvPr id="26628" name="Rectangle 4"/>
          <p:cNvSpPr>
            <a:spLocks noGrp="1" noChangeArrowheads="1"/>
          </p:cNvSpPr>
          <p:nvPr>
            <p:ph type="ftr" sz="quarter" idx="2"/>
          </p:nvPr>
        </p:nvSpPr>
        <p:spPr bwMode="auto">
          <a:xfrm>
            <a:off x="0" y="9731375"/>
            <a:ext cx="3094038" cy="477838"/>
          </a:xfrm>
          <a:prstGeom prst="rect">
            <a:avLst/>
          </a:prstGeom>
          <a:noFill/>
          <a:ln w="9525">
            <a:noFill/>
            <a:miter lim="800000"/>
          </a:ln>
          <a:effectLst/>
        </p:spPr>
        <p:txBody>
          <a:bodyPr vert="horz" wrap="square" lIns="96506" tIns="48253" rIns="96506" bIns="48253" numCol="1" anchor="b" anchorCtr="0" compatLnSpc="1">
            <a:prstTxWarp prst="textNoShape">
              <a:avLst/>
            </a:prstTxWarp>
          </a:bodyPr>
          <a:lstStyle>
            <a:defPPr/>
            <a:lvl1pPr defTabSz="965200">
              <a:defRPr sz="1300"/>
            </a:lvl1pPr>
          </a:lstStyle>
          <a:p>
            <a:pPr>
              <a:defRPr/>
            </a:pPr>
            <a:endParaRPr lang="en-GB"/>
          </a:p>
        </p:txBody>
      </p:sp>
      <p:sp>
        <p:nvSpPr>
          <p:cNvPr id="26629" name="Rectangle 5"/>
          <p:cNvSpPr>
            <a:spLocks noGrp="1" noChangeArrowheads="1"/>
          </p:cNvSpPr>
          <p:nvPr>
            <p:ph type="sldNum" sz="quarter" idx="3"/>
          </p:nvPr>
        </p:nvSpPr>
        <p:spPr bwMode="auto">
          <a:xfrm>
            <a:off x="3989388" y="9731375"/>
            <a:ext cx="3092450" cy="477838"/>
          </a:xfrm>
          <a:prstGeom prst="rect">
            <a:avLst/>
          </a:prstGeom>
          <a:noFill/>
          <a:ln w="9525">
            <a:noFill/>
            <a:miter lim="800000"/>
          </a:ln>
          <a:effectLst/>
        </p:spPr>
        <p:txBody>
          <a:bodyPr vert="horz" wrap="square" lIns="96506" tIns="48253" rIns="96506" bIns="48253" numCol="1" anchor="b" anchorCtr="0" compatLnSpc="1">
            <a:prstTxWarp prst="textNoShape">
              <a:avLst/>
            </a:prstTxWarp>
          </a:bodyPr>
          <a:lstStyle>
            <a:defPPr/>
            <a:lvl1pPr algn="r" defTabSz="965200">
              <a:defRPr sz="1300"/>
            </a:lvl1pPr>
          </a:lstStyle>
          <a:p>
            <a:fld id="{42604109-ED99-4EFD-910F-DA8023B077CB}" type="slidenum">
              <a:rPr lang="en-GB" altLang="en-US"/>
              <a:pPr/>
              <a:t>‹#›</a:t>
            </a:fld>
            <a:endParaRPr lang="en-GB" altLang="en-US"/>
          </a:p>
        </p:txBody>
      </p:sp>
    </p:spTree>
    <p:extLst>
      <p:ext uri="{BB962C8B-B14F-4D97-AF65-F5344CB8AC3E}">
        <p14:creationId xmlns:p14="http://schemas.microsoft.com/office/powerpoint/2010/main" val="136872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48000" cy="5334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defPPr/>
            <a:lvl1pPr>
              <a:defRPr sz="1200"/>
            </a:lvl1pPr>
          </a:lstStyle>
          <a:p>
            <a:pPr>
              <a:defRPr/>
            </a:pPr>
            <a:endParaRPr lang="en-US"/>
          </a:p>
        </p:txBody>
      </p:sp>
      <p:sp>
        <p:nvSpPr>
          <p:cNvPr id="53251" name="Rectangle 3"/>
          <p:cNvSpPr>
            <a:spLocks noGrp="1" noChangeArrowheads="1"/>
          </p:cNvSpPr>
          <p:nvPr>
            <p:ph type="dt" idx="1"/>
          </p:nvPr>
        </p:nvSpPr>
        <p:spPr bwMode="auto">
          <a:xfrm>
            <a:off x="4038600" y="0"/>
            <a:ext cx="3048000" cy="5334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041400" y="762000"/>
            <a:ext cx="5080000" cy="3810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14400" y="4876800"/>
            <a:ext cx="5257800" cy="45720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9753600"/>
            <a:ext cx="30480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defPPr/>
            <a:lvl1pPr>
              <a:defRPr sz="1200"/>
            </a:lvl1pPr>
          </a:lstStyle>
          <a:p>
            <a:pPr>
              <a:defRPr/>
            </a:pPr>
            <a:endParaRPr lang="en-US"/>
          </a:p>
        </p:txBody>
      </p:sp>
      <p:sp>
        <p:nvSpPr>
          <p:cNvPr id="53255" name="Rectangle 7"/>
          <p:cNvSpPr>
            <a:spLocks noGrp="1" noChangeArrowheads="1"/>
          </p:cNvSpPr>
          <p:nvPr>
            <p:ph type="sldNum" sz="quarter" idx="5"/>
          </p:nvPr>
        </p:nvSpPr>
        <p:spPr bwMode="auto">
          <a:xfrm>
            <a:off x="4038600" y="9753600"/>
            <a:ext cx="30480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defPPr/>
            <a:lvl1pPr algn="r">
              <a:defRPr sz="1200"/>
            </a:lvl1pPr>
          </a:lstStyle>
          <a:p>
            <a:fld id="{014147D2-A430-417E-AD47-710EDDF0F48D}" type="slidenum">
              <a:rPr lang="en-US" altLang="en-US"/>
              <a:pPr/>
              <a:t>‹#›</a:t>
            </a:fld>
            <a:endParaRPr lang="en-US" altLang="en-US"/>
          </a:p>
        </p:txBody>
      </p:sp>
    </p:spTree>
    <p:extLst>
      <p:ext uri="{BB962C8B-B14F-4D97-AF65-F5344CB8AC3E}">
        <p14:creationId xmlns:p14="http://schemas.microsoft.com/office/powerpoint/2010/main" val="3008349735"/>
      </p:ext>
    </p:extLst>
  </p:cSld>
  <p:clrMap bg1="lt1" tx1="dk1" bg2="lt2" tx2="dk2" accent1="accent1" accent2="accent2" accent3="accent3" accent4="accent4" accent5="accent5" accent6="accent6" hlink="hlink" folHlink="folHlink"/>
  <p:notesStyle>
    <a:defPPr/>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3</a:t>
            </a:fld>
            <a:endParaRPr lang="en-US" altLang="en-US"/>
          </a:p>
        </p:txBody>
      </p:sp>
    </p:spTree>
    <p:extLst>
      <p:ext uri="{BB962C8B-B14F-4D97-AF65-F5344CB8AC3E}">
        <p14:creationId xmlns:p14="http://schemas.microsoft.com/office/powerpoint/2010/main" val="135498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15</a:t>
            </a:fld>
            <a:endParaRPr lang="en-US" altLang="en-US"/>
          </a:p>
        </p:txBody>
      </p:sp>
    </p:spTree>
    <p:extLst>
      <p:ext uri="{BB962C8B-B14F-4D97-AF65-F5344CB8AC3E}">
        <p14:creationId xmlns:p14="http://schemas.microsoft.com/office/powerpoint/2010/main" val="2316676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16</a:t>
            </a:fld>
            <a:endParaRPr lang="en-US" altLang="en-US"/>
          </a:p>
        </p:txBody>
      </p:sp>
    </p:spTree>
    <p:extLst>
      <p:ext uri="{BB962C8B-B14F-4D97-AF65-F5344CB8AC3E}">
        <p14:creationId xmlns:p14="http://schemas.microsoft.com/office/powerpoint/2010/main" val="2316676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pPr marL="0" marR="0" indent="0" algn="l" defTabSz="914400" rtl="0" eaLnBrk="0" fontAlgn="base" latinLnBrk="0" hangingPunct="0">
              <a:lnSpc>
                <a:spcPct val="100000"/>
              </a:lnSpc>
              <a:spcBef>
                <a:spcPct val="30000"/>
              </a:spcBef>
              <a:spcAft>
                <a:spcPct val="0"/>
              </a:spcAft>
              <a:buClrTx/>
              <a:buSzTx/>
              <a:buFontTx/>
              <a:buNone/>
              <a:defRPr/>
            </a:pPr>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17</a:t>
            </a:fld>
            <a:endParaRPr lang="en-US" altLang="en-US"/>
          </a:p>
        </p:txBody>
      </p:sp>
    </p:spTree>
    <p:extLst>
      <p:ext uri="{BB962C8B-B14F-4D97-AF65-F5344CB8AC3E}">
        <p14:creationId xmlns:p14="http://schemas.microsoft.com/office/powerpoint/2010/main" val="2316676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18</a:t>
            </a:fld>
            <a:endParaRPr lang="en-US" altLang="en-US"/>
          </a:p>
        </p:txBody>
      </p:sp>
    </p:spTree>
    <p:extLst>
      <p:ext uri="{BB962C8B-B14F-4D97-AF65-F5344CB8AC3E}">
        <p14:creationId xmlns:p14="http://schemas.microsoft.com/office/powerpoint/2010/main" val="130220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19</a:t>
            </a:fld>
            <a:endParaRPr lang="en-US" altLang="en-US"/>
          </a:p>
        </p:txBody>
      </p:sp>
    </p:spTree>
    <p:extLst>
      <p:ext uri="{BB962C8B-B14F-4D97-AF65-F5344CB8AC3E}">
        <p14:creationId xmlns:p14="http://schemas.microsoft.com/office/powerpoint/2010/main" val="189091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pPr marL="0" marR="0" indent="0" algn="l" defTabSz="914400" rtl="0" eaLnBrk="0" fontAlgn="base" latinLnBrk="0" hangingPunct="0">
              <a:lnSpc>
                <a:spcPct val="100000"/>
              </a:lnSpc>
              <a:spcBef>
                <a:spcPct val="30000"/>
              </a:spcBef>
              <a:spcAft>
                <a:spcPct val="0"/>
              </a:spcAft>
              <a:buClrTx/>
              <a:buSzTx/>
              <a:buFontTx/>
              <a:buNone/>
              <a:defRPr/>
            </a:pPr>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20</a:t>
            </a:fld>
            <a:endParaRPr lang="en-US" altLang="en-US"/>
          </a:p>
        </p:txBody>
      </p:sp>
    </p:spTree>
    <p:extLst>
      <p:ext uri="{BB962C8B-B14F-4D97-AF65-F5344CB8AC3E}">
        <p14:creationId xmlns:p14="http://schemas.microsoft.com/office/powerpoint/2010/main" val="2316676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59</a:t>
            </a:fld>
            <a:endParaRPr lang="en-US" altLang="en-US"/>
          </a:p>
        </p:txBody>
      </p:sp>
    </p:spTree>
    <p:extLst>
      <p:ext uri="{BB962C8B-B14F-4D97-AF65-F5344CB8AC3E}">
        <p14:creationId xmlns:p14="http://schemas.microsoft.com/office/powerpoint/2010/main" val="951892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60</a:t>
            </a:fld>
            <a:endParaRPr lang="en-US" altLang="en-US"/>
          </a:p>
        </p:txBody>
      </p:sp>
    </p:spTree>
    <p:extLst>
      <p:ext uri="{BB962C8B-B14F-4D97-AF65-F5344CB8AC3E}">
        <p14:creationId xmlns:p14="http://schemas.microsoft.com/office/powerpoint/2010/main" val="951892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pPr algn="just"/>
            <a:r>
              <a:rPr lang="en-US" sz="1200"/>
              <a:t>If a function reaches the end without encountering a return statement, control simply reverts back to the calling portion of the program without returning any information.</a:t>
            </a:r>
          </a:p>
          <a:p>
            <a:pPr algn="just"/>
            <a:r>
              <a:rPr lang="en-US" sz="1200"/>
              <a:t>The presence of an empty return statement (without the accompanying expression) is recommended in such situations, to clarify the logic and to accommodate future modifications to the function.</a:t>
            </a:r>
            <a:endParaRPr lang="en-US" altLang="en-US" sz="1200"/>
          </a:p>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61</a:t>
            </a:fld>
            <a:endParaRPr lang="en-US" altLang="en-US"/>
          </a:p>
        </p:txBody>
      </p:sp>
    </p:spTree>
    <p:extLst>
      <p:ext uri="{BB962C8B-B14F-4D97-AF65-F5344CB8AC3E}">
        <p14:creationId xmlns:p14="http://schemas.microsoft.com/office/powerpoint/2010/main" val="216541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76</a:t>
            </a:fld>
            <a:endParaRPr lang="en-US" altLang="en-US"/>
          </a:p>
        </p:txBody>
      </p:sp>
    </p:spTree>
    <p:extLst>
      <p:ext uri="{BB962C8B-B14F-4D97-AF65-F5344CB8AC3E}">
        <p14:creationId xmlns:p14="http://schemas.microsoft.com/office/powerpoint/2010/main" val="117517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4</a:t>
            </a:fld>
            <a:endParaRPr lang="en-US" altLang="en-US"/>
          </a:p>
        </p:txBody>
      </p:sp>
    </p:spTree>
    <p:extLst>
      <p:ext uri="{BB962C8B-B14F-4D97-AF65-F5344CB8AC3E}">
        <p14:creationId xmlns:p14="http://schemas.microsoft.com/office/powerpoint/2010/main" val="953783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77</a:t>
            </a:fld>
            <a:endParaRPr lang="en-US" altLang="en-US"/>
          </a:p>
        </p:txBody>
      </p:sp>
    </p:spTree>
    <p:extLst>
      <p:ext uri="{BB962C8B-B14F-4D97-AF65-F5344CB8AC3E}">
        <p14:creationId xmlns:p14="http://schemas.microsoft.com/office/powerpoint/2010/main" val="117517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78</a:t>
            </a:fld>
            <a:endParaRPr lang="en-US" altLang="en-US"/>
          </a:p>
        </p:txBody>
      </p:sp>
    </p:spTree>
    <p:extLst>
      <p:ext uri="{BB962C8B-B14F-4D97-AF65-F5344CB8AC3E}">
        <p14:creationId xmlns:p14="http://schemas.microsoft.com/office/powerpoint/2010/main" val="4259423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80</a:t>
            </a:fld>
            <a:endParaRPr lang="en-US" altLang="en-US"/>
          </a:p>
        </p:txBody>
      </p:sp>
    </p:spTree>
    <p:extLst>
      <p:ext uri="{BB962C8B-B14F-4D97-AF65-F5344CB8AC3E}">
        <p14:creationId xmlns:p14="http://schemas.microsoft.com/office/powerpoint/2010/main" val="3341374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81</a:t>
            </a:fld>
            <a:endParaRPr lang="en-US" altLang="en-US"/>
          </a:p>
        </p:txBody>
      </p:sp>
    </p:spTree>
    <p:extLst>
      <p:ext uri="{BB962C8B-B14F-4D97-AF65-F5344CB8AC3E}">
        <p14:creationId xmlns:p14="http://schemas.microsoft.com/office/powerpoint/2010/main" val="117517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pPr marL="288925" indent="0">
              <a:buNone/>
            </a:pPr>
            <a:r>
              <a:rPr lang="en-US" sz="1200"/>
              <a:t>Output :</a:t>
            </a:r>
          </a:p>
          <a:p>
            <a:pPr marL="288925" indent="0">
              <a:buNone/>
            </a:pPr>
            <a:endParaRPr lang="en-US" sz="1200"/>
          </a:p>
          <a:p>
            <a:pPr marL="288925" indent="0">
              <a:buNone/>
            </a:pPr>
            <a:r>
              <a:rPr lang="en-US" sz="1200"/>
              <a:t>Number 1 : 70</a:t>
            </a:r>
          </a:p>
          <a:p>
            <a:pPr marL="288925" indent="0">
              <a:buNone/>
            </a:pPr>
            <a:r>
              <a:rPr lang="en-US" sz="1200"/>
              <a:t>Number 2 : 50</a:t>
            </a:r>
          </a:p>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82</a:t>
            </a:fld>
            <a:endParaRPr lang="en-US" altLang="en-US"/>
          </a:p>
        </p:txBody>
      </p:sp>
    </p:spTree>
    <p:extLst>
      <p:ext uri="{BB962C8B-B14F-4D97-AF65-F5344CB8AC3E}">
        <p14:creationId xmlns:p14="http://schemas.microsoft.com/office/powerpoint/2010/main" val="33413740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84</a:t>
            </a:fld>
            <a:endParaRPr lang="en-US" altLang="en-US"/>
          </a:p>
        </p:txBody>
      </p:sp>
    </p:spTree>
    <p:extLst>
      <p:ext uri="{BB962C8B-B14F-4D97-AF65-F5344CB8AC3E}">
        <p14:creationId xmlns:p14="http://schemas.microsoft.com/office/powerpoint/2010/main" val="3353415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85</a:t>
            </a:fld>
            <a:endParaRPr lang="en-US" altLang="en-US"/>
          </a:p>
        </p:txBody>
      </p:sp>
    </p:spTree>
    <p:extLst>
      <p:ext uri="{BB962C8B-B14F-4D97-AF65-F5344CB8AC3E}">
        <p14:creationId xmlns:p14="http://schemas.microsoft.com/office/powerpoint/2010/main" val="3353415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pPr marL="0" marR="0" indent="0" algn="l" defTabSz="914400" rtl="0" eaLnBrk="0" fontAlgn="base" latinLnBrk="0" hangingPunct="0">
              <a:lnSpc>
                <a:spcPct val="100000"/>
              </a:lnSpc>
              <a:spcBef>
                <a:spcPct val="30000"/>
              </a:spcBef>
              <a:spcAft>
                <a:spcPct val="0"/>
              </a:spcAft>
              <a:buClrTx/>
              <a:buSzTx/>
              <a:buFontTx/>
              <a:buNone/>
              <a:defRPr/>
            </a:pPr>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86</a:t>
            </a:fld>
            <a:endParaRPr lang="en-US" altLang="en-US"/>
          </a:p>
        </p:txBody>
      </p:sp>
    </p:spTree>
    <p:extLst>
      <p:ext uri="{BB962C8B-B14F-4D97-AF65-F5344CB8AC3E}">
        <p14:creationId xmlns:p14="http://schemas.microsoft.com/office/powerpoint/2010/main" val="3341374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pPr marL="0" marR="0" indent="0" algn="l" defTabSz="914400" rtl="0" eaLnBrk="0" fontAlgn="base" latinLnBrk="0" hangingPunct="0">
              <a:lnSpc>
                <a:spcPct val="100000"/>
              </a:lnSpc>
              <a:spcBef>
                <a:spcPct val="30000"/>
              </a:spcBef>
              <a:spcAft>
                <a:spcPct val="0"/>
              </a:spcAft>
              <a:buClrTx/>
              <a:buSzTx/>
              <a:buFontTx/>
              <a:buNone/>
              <a:defRPr/>
            </a:pPr>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87</a:t>
            </a:fld>
            <a:endParaRPr lang="en-US" altLang="en-US"/>
          </a:p>
        </p:txBody>
      </p:sp>
    </p:spTree>
    <p:extLst>
      <p:ext uri="{BB962C8B-B14F-4D97-AF65-F5344CB8AC3E}">
        <p14:creationId xmlns:p14="http://schemas.microsoft.com/office/powerpoint/2010/main" val="33413740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89</a:t>
            </a:fld>
            <a:endParaRPr lang="en-US" altLang="en-US"/>
          </a:p>
        </p:txBody>
      </p:sp>
    </p:spTree>
    <p:extLst>
      <p:ext uri="{BB962C8B-B14F-4D97-AF65-F5344CB8AC3E}">
        <p14:creationId xmlns:p14="http://schemas.microsoft.com/office/powerpoint/2010/main" val="595123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5</a:t>
            </a:fld>
            <a:endParaRPr lang="en-US" altLang="en-US"/>
          </a:p>
        </p:txBody>
      </p:sp>
    </p:spTree>
    <p:extLst>
      <p:ext uri="{BB962C8B-B14F-4D97-AF65-F5344CB8AC3E}">
        <p14:creationId xmlns:p14="http://schemas.microsoft.com/office/powerpoint/2010/main" val="4956459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90</a:t>
            </a:fld>
            <a:endParaRPr lang="en-US" altLang="en-US"/>
          </a:p>
        </p:txBody>
      </p:sp>
    </p:spTree>
    <p:extLst>
      <p:ext uri="{BB962C8B-B14F-4D97-AF65-F5344CB8AC3E}">
        <p14:creationId xmlns:p14="http://schemas.microsoft.com/office/powerpoint/2010/main" val="5951234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91</a:t>
            </a:fld>
            <a:endParaRPr lang="en-US" altLang="en-US"/>
          </a:p>
        </p:txBody>
      </p:sp>
    </p:spTree>
    <p:extLst>
      <p:ext uri="{BB962C8B-B14F-4D97-AF65-F5344CB8AC3E}">
        <p14:creationId xmlns:p14="http://schemas.microsoft.com/office/powerpoint/2010/main" val="5951234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92</a:t>
            </a:fld>
            <a:endParaRPr lang="en-US" altLang="en-US"/>
          </a:p>
        </p:txBody>
      </p:sp>
    </p:spTree>
    <p:extLst>
      <p:ext uri="{BB962C8B-B14F-4D97-AF65-F5344CB8AC3E}">
        <p14:creationId xmlns:p14="http://schemas.microsoft.com/office/powerpoint/2010/main" val="5951234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93</a:t>
            </a:fld>
            <a:endParaRPr lang="en-US" altLang="en-US"/>
          </a:p>
        </p:txBody>
      </p:sp>
    </p:spTree>
    <p:extLst>
      <p:ext uri="{BB962C8B-B14F-4D97-AF65-F5344CB8AC3E}">
        <p14:creationId xmlns:p14="http://schemas.microsoft.com/office/powerpoint/2010/main" val="5951234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94</a:t>
            </a:fld>
            <a:endParaRPr lang="en-US" altLang="en-US"/>
          </a:p>
        </p:txBody>
      </p:sp>
    </p:spTree>
    <p:extLst>
      <p:ext uri="{BB962C8B-B14F-4D97-AF65-F5344CB8AC3E}">
        <p14:creationId xmlns:p14="http://schemas.microsoft.com/office/powerpoint/2010/main" val="5951234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95</a:t>
            </a:fld>
            <a:endParaRPr lang="en-US" altLang="en-US"/>
          </a:p>
        </p:txBody>
      </p:sp>
    </p:spTree>
    <p:extLst>
      <p:ext uri="{BB962C8B-B14F-4D97-AF65-F5344CB8AC3E}">
        <p14:creationId xmlns:p14="http://schemas.microsoft.com/office/powerpoint/2010/main" val="5951234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96</a:t>
            </a:fld>
            <a:endParaRPr lang="en-US" altLang="en-US"/>
          </a:p>
        </p:txBody>
      </p:sp>
    </p:spTree>
    <p:extLst>
      <p:ext uri="{BB962C8B-B14F-4D97-AF65-F5344CB8AC3E}">
        <p14:creationId xmlns:p14="http://schemas.microsoft.com/office/powerpoint/2010/main" val="5951234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97</a:t>
            </a:fld>
            <a:endParaRPr lang="en-US" altLang="en-US"/>
          </a:p>
        </p:txBody>
      </p:sp>
    </p:spTree>
    <p:extLst>
      <p:ext uri="{BB962C8B-B14F-4D97-AF65-F5344CB8AC3E}">
        <p14:creationId xmlns:p14="http://schemas.microsoft.com/office/powerpoint/2010/main" val="5951234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98</a:t>
            </a:fld>
            <a:endParaRPr lang="en-US" altLang="en-US"/>
          </a:p>
        </p:txBody>
      </p:sp>
    </p:spTree>
    <p:extLst>
      <p:ext uri="{BB962C8B-B14F-4D97-AF65-F5344CB8AC3E}">
        <p14:creationId xmlns:p14="http://schemas.microsoft.com/office/powerpoint/2010/main" val="5951234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b="1"/>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99</a:t>
            </a:fld>
            <a:endParaRPr lang="en-US" altLang="en-US"/>
          </a:p>
        </p:txBody>
      </p:sp>
    </p:spTree>
    <p:extLst>
      <p:ext uri="{BB962C8B-B14F-4D97-AF65-F5344CB8AC3E}">
        <p14:creationId xmlns:p14="http://schemas.microsoft.com/office/powerpoint/2010/main" val="595123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6</a:t>
            </a:fld>
            <a:endParaRPr lang="en-US" altLang="en-US"/>
          </a:p>
        </p:txBody>
      </p:sp>
    </p:spTree>
    <p:extLst>
      <p:ext uri="{BB962C8B-B14F-4D97-AF65-F5344CB8AC3E}">
        <p14:creationId xmlns:p14="http://schemas.microsoft.com/office/powerpoint/2010/main" val="31025152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100</a:t>
            </a:fld>
            <a:endParaRPr lang="en-US" altLang="en-US"/>
          </a:p>
        </p:txBody>
      </p:sp>
    </p:spTree>
    <p:extLst>
      <p:ext uri="{BB962C8B-B14F-4D97-AF65-F5344CB8AC3E}">
        <p14:creationId xmlns:p14="http://schemas.microsoft.com/office/powerpoint/2010/main" val="28288436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101</a:t>
            </a:fld>
            <a:endParaRPr lang="en-US" altLang="en-US"/>
          </a:p>
        </p:txBody>
      </p:sp>
    </p:spTree>
    <p:extLst>
      <p:ext uri="{BB962C8B-B14F-4D97-AF65-F5344CB8AC3E}">
        <p14:creationId xmlns:p14="http://schemas.microsoft.com/office/powerpoint/2010/main" val="12817822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102</a:t>
            </a:fld>
            <a:endParaRPr lang="en-US" altLang="en-US"/>
          </a:p>
        </p:txBody>
      </p:sp>
    </p:spTree>
    <p:extLst>
      <p:ext uri="{BB962C8B-B14F-4D97-AF65-F5344CB8AC3E}">
        <p14:creationId xmlns:p14="http://schemas.microsoft.com/office/powerpoint/2010/main" val="12817822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103</a:t>
            </a:fld>
            <a:endParaRPr lang="en-US" altLang="en-US"/>
          </a:p>
        </p:txBody>
      </p:sp>
    </p:spTree>
    <p:extLst>
      <p:ext uri="{BB962C8B-B14F-4D97-AF65-F5344CB8AC3E}">
        <p14:creationId xmlns:p14="http://schemas.microsoft.com/office/powerpoint/2010/main" val="12817822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104</a:t>
            </a:fld>
            <a:endParaRPr lang="en-US" altLang="en-US"/>
          </a:p>
        </p:txBody>
      </p:sp>
    </p:spTree>
    <p:extLst>
      <p:ext uri="{BB962C8B-B14F-4D97-AF65-F5344CB8AC3E}">
        <p14:creationId xmlns:p14="http://schemas.microsoft.com/office/powerpoint/2010/main" val="12817822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105</a:t>
            </a:fld>
            <a:endParaRPr lang="en-US" altLang="en-US"/>
          </a:p>
        </p:txBody>
      </p:sp>
    </p:spTree>
    <p:extLst>
      <p:ext uri="{BB962C8B-B14F-4D97-AF65-F5344CB8AC3E}">
        <p14:creationId xmlns:p14="http://schemas.microsoft.com/office/powerpoint/2010/main" val="12817822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106</a:t>
            </a:fld>
            <a:endParaRPr lang="en-US" altLang="en-US"/>
          </a:p>
        </p:txBody>
      </p:sp>
    </p:spTree>
    <p:extLst>
      <p:ext uri="{BB962C8B-B14F-4D97-AF65-F5344CB8AC3E}">
        <p14:creationId xmlns:p14="http://schemas.microsoft.com/office/powerpoint/2010/main" val="12817822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107</a:t>
            </a:fld>
            <a:endParaRPr lang="en-US" altLang="en-US"/>
          </a:p>
        </p:txBody>
      </p:sp>
    </p:spTree>
    <p:extLst>
      <p:ext uri="{BB962C8B-B14F-4D97-AF65-F5344CB8AC3E}">
        <p14:creationId xmlns:p14="http://schemas.microsoft.com/office/powerpoint/2010/main" val="12817822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110</a:t>
            </a:fld>
            <a:endParaRPr lang="en-US" altLang="en-US"/>
          </a:p>
        </p:txBody>
      </p:sp>
    </p:spTree>
    <p:extLst>
      <p:ext uri="{BB962C8B-B14F-4D97-AF65-F5344CB8AC3E}">
        <p14:creationId xmlns:p14="http://schemas.microsoft.com/office/powerpoint/2010/main" val="34141821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112</a:t>
            </a:fld>
            <a:endParaRPr lang="en-US" altLang="en-US"/>
          </a:p>
        </p:txBody>
      </p:sp>
    </p:spTree>
    <p:extLst>
      <p:ext uri="{BB962C8B-B14F-4D97-AF65-F5344CB8AC3E}">
        <p14:creationId xmlns:p14="http://schemas.microsoft.com/office/powerpoint/2010/main" val="3414182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7</a:t>
            </a:fld>
            <a:endParaRPr lang="en-US" altLang="en-US"/>
          </a:p>
        </p:txBody>
      </p:sp>
    </p:spTree>
    <p:extLst>
      <p:ext uri="{BB962C8B-B14F-4D97-AF65-F5344CB8AC3E}">
        <p14:creationId xmlns:p14="http://schemas.microsoft.com/office/powerpoint/2010/main" val="23448036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113</a:t>
            </a:fld>
            <a:endParaRPr lang="en-US" altLang="en-US"/>
          </a:p>
        </p:txBody>
      </p:sp>
    </p:spTree>
    <p:extLst>
      <p:ext uri="{BB962C8B-B14F-4D97-AF65-F5344CB8AC3E}">
        <p14:creationId xmlns:p14="http://schemas.microsoft.com/office/powerpoint/2010/main" val="34141821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117</a:t>
            </a:fld>
            <a:endParaRPr lang="en-US" altLang="en-US"/>
          </a:p>
        </p:txBody>
      </p:sp>
    </p:spTree>
    <p:extLst>
      <p:ext uri="{BB962C8B-B14F-4D97-AF65-F5344CB8AC3E}">
        <p14:creationId xmlns:p14="http://schemas.microsoft.com/office/powerpoint/2010/main" val="14008224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118</a:t>
            </a:fld>
            <a:endParaRPr lang="en-US" altLang="en-US"/>
          </a:p>
        </p:txBody>
      </p:sp>
    </p:spTree>
    <p:extLst>
      <p:ext uri="{BB962C8B-B14F-4D97-AF65-F5344CB8AC3E}">
        <p14:creationId xmlns:p14="http://schemas.microsoft.com/office/powerpoint/2010/main" val="14008224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119</a:t>
            </a:fld>
            <a:endParaRPr lang="en-US" altLang="en-US"/>
          </a:p>
        </p:txBody>
      </p:sp>
    </p:spTree>
    <p:extLst>
      <p:ext uri="{BB962C8B-B14F-4D97-AF65-F5344CB8AC3E}">
        <p14:creationId xmlns:p14="http://schemas.microsoft.com/office/powerpoint/2010/main" val="1400822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11</a:t>
            </a:fld>
            <a:endParaRPr lang="en-US" altLang="en-US"/>
          </a:p>
        </p:txBody>
      </p:sp>
    </p:spTree>
    <p:extLst>
      <p:ext uri="{BB962C8B-B14F-4D97-AF65-F5344CB8AC3E}">
        <p14:creationId xmlns:p14="http://schemas.microsoft.com/office/powerpoint/2010/main" val="2316676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12</a:t>
            </a:fld>
            <a:endParaRPr lang="en-US" altLang="en-US"/>
          </a:p>
        </p:txBody>
      </p:sp>
    </p:spTree>
    <p:extLst>
      <p:ext uri="{BB962C8B-B14F-4D97-AF65-F5344CB8AC3E}">
        <p14:creationId xmlns:p14="http://schemas.microsoft.com/office/powerpoint/2010/main" val="2316676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13</a:t>
            </a:fld>
            <a:endParaRPr lang="en-US" altLang="en-US"/>
          </a:p>
        </p:txBody>
      </p:sp>
    </p:spTree>
    <p:extLst>
      <p:ext uri="{BB962C8B-B14F-4D97-AF65-F5344CB8AC3E}">
        <p14:creationId xmlns:p14="http://schemas.microsoft.com/office/powerpoint/2010/main" val="2316676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pPr marL="0" marR="0" indent="0" algn="l" defTabSz="914400" rtl="0" eaLnBrk="0" fontAlgn="base" latinLnBrk="0" hangingPunct="0">
              <a:lnSpc>
                <a:spcPct val="100000"/>
              </a:lnSpc>
              <a:spcBef>
                <a:spcPct val="30000"/>
              </a:spcBef>
              <a:spcAft>
                <a:spcPct val="0"/>
              </a:spcAft>
              <a:buClrTx/>
              <a:buSzTx/>
              <a:buFontTx/>
              <a:buNone/>
              <a:defRPr/>
            </a:pPr>
            <a:endParaRPr lang="en-US"/>
          </a:p>
        </p:txBody>
      </p:sp>
      <p:sp>
        <p:nvSpPr>
          <p:cNvPr id="4" name="Slide Number Placeholder 3"/>
          <p:cNvSpPr>
            <a:spLocks noGrp="1"/>
          </p:cNvSpPr>
          <p:nvPr>
            <p:ph type="sldNum" sz="quarter" idx="10"/>
          </p:nvPr>
        </p:nvSpPr>
        <p:spPr/>
        <p:txBody>
          <a:bodyPr/>
          <a:lstStyle>
            <a:defPPr/>
          </a:lstStyle>
          <a:p>
            <a:fld id="{014147D2-A430-417E-AD47-710EDDF0F48D}" type="slidenum">
              <a:rPr lang="en-US" altLang="en-US" smtClean="0"/>
              <a:pPr/>
              <a:t>14</a:t>
            </a:fld>
            <a:endParaRPr lang="en-US" altLang="en-US"/>
          </a:p>
        </p:txBody>
      </p:sp>
    </p:spTree>
    <p:extLst>
      <p:ext uri="{BB962C8B-B14F-4D97-AF65-F5344CB8AC3E}">
        <p14:creationId xmlns:p14="http://schemas.microsoft.com/office/powerpoint/2010/main" val="2316676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8B6C3-A723-4D1D-82FB-21F79EAC096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91DDB7B9-5F21-4557-808E-AA104C983FA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773984-09CC-4DE2-B4B5-04EBA49409F2}"/>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748D7B19-7504-400A-B2A0-846EC44654D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FFAC257F-EF27-44A2-BF24-48F7E59C681F}"/>
              </a:ext>
            </a:extLst>
          </p:cNvPr>
          <p:cNvSpPr>
            <a:spLocks noGrp="1"/>
          </p:cNvSpPr>
          <p:nvPr>
            <p:ph type="sldNum" sz="quarter" idx="12"/>
          </p:nvPr>
        </p:nvSpPr>
        <p:spPr/>
        <p:txBody>
          <a:bodyPr/>
          <a:lstStyle/>
          <a:p>
            <a:fld id="{EEFC5CF6-55E8-4E39-A50C-A1FBD1960378}" type="slidenum">
              <a:rPr lang="en-US" altLang="en-US" smtClean="0"/>
              <a:pPr/>
              <a:t>‹#›</a:t>
            </a:fld>
            <a:endParaRPr lang="en-US" altLang="en-US"/>
          </a:p>
        </p:txBody>
      </p:sp>
    </p:spTree>
    <p:extLst>
      <p:ext uri="{BB962C8B-B14F-4D97-AF65-F5344CB8AC3E}">
        <p14:creationId xmlns:p14="http://schemas.microsoft.com/office/powerpoint/2010/main" val="958891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E7A42-0644-4ACC-90FE-0DAAA2E8CA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2DD256-C26B-4F7C-8B5B-B80D607D20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51EE28-021B-404D-9A86-73E81B79044D}"/>
              </a:ext>
            </a:extLst>
          </p:cNvPr>
          <p:cNvSpPr>
            <a:spLocks noGrp="1"/>
          </p:cNvSpPr>
          <p:nvPr>
            <p:ph type="dt" sz="half" idx="10"/>
          </p:nvPr>
        </p:nvSpPr>
        <p:spPr/>
        <p:txBody>
          <a:bodyPr/>
          <a:lstStyle/>
          <a:p>
            <a:fld id="{3E07B0F7-7956-4FA6-AEEF-EEEEA43CAD1B}" type="datetimeFigureOut">
              <a:rPr lang="en-IN" smtClean="0"/>
              <a:t>11-11-2022</a:t>
            </a:fld>
            <a:endParaRPr lang="en-IN"/>
          </a:p>
        </p:txBody>
      </p:sp>
      <p:sp>
        <p:nvSpPr>
          <p:cNvPr id="5" name="Footer Placeholder 4">
            <a:extLst>
              <a:ext uri="{FF2B5EF4-FFF2-40B4-BE49-F238E27FC236}">
                <a16:creationId xmlns:a16="http://schemas.microsoft.com/office/drawing/2014/main" id="{59B66057-6B1D-47BA-A9DA-B889AFF2D5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718F60-67CC-4367-AA30-C5F1B8E99A40}"/>
              </a:ext>
            </a:extLst>
          </p:cNvPr>
          <p:cNvSpPr>
            <a:spLocks noGrp="1"/>
          </p:cNvSpPr>
          <p:nvPr>
            <p:ph type="sldNum" sz="quarter" idx="12"/>
          </p:nvPr>
        </p:nvSpPr>
        <p:spPr/>
        <p:txBody>
          <a:bodyPr/>
          <a:lstStyle/>
          <a:p>
            <a:fld id="{8C05781F-BF03-4A9B-8EBD-323C566160CF}" type="slidenum">
              <a:rPr lang="en-IN" smtClean="0"/>
              <a:t>‹#›</a:t>
            </a:fld>
            <a:endParaRPr lang="en-IN"/>
          </a:p>
        </p:txBody>
      </p:sp>
    </p:spTree>
    <p:extLst>
      <p:ext uri="{BB962C8B-B14F-4D97-AF65-F5344CB8AC3E}">
        <p14:creationId xmlns:p14="http://schemas.microsoft.com/office/powerpoint/2010/main" val="150451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F54C01-A141-40C0-96EE-62DC420EC064}"/>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D1E311-C43C-4612-959E-30621C13C429}"/>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449671-A3B5-4814-9692-EB57764D2052}"/>
              </a:ext>
            </a:extLst>
          </p:cNvPr>
          <p:cNvSpPr>
            <a:spLocks noGrp="1"/>
          </p:cNvSpPr>
          <p:nvPr>
            <p:ph type="dt" sz="half" idx="10"/>
          </p:nvPr>
        </p:nvSpPr>
        <p:spPr/>
        <p:txBody>
          <a:bodyPr/>
          <a:lstStyle/>
          <a:p>
            <a:fld id="{3E07B0F7-7956-4FA6-AEEF-EEEEA43CAD1B}" type="datetimeFigureOut">
              <a:rPr lang="en-IN" smtClean="0"/>
              <a:t>11-11-2022</a:t>
            </a:fld>
            <a:endParaRPr lang="en-IN"/>
          </a:p>
        </p:txBody>
      </p:sp>
      <p:sp>
        <p:nvSpPr>
          <p:cNvPr id="5" name="Footer Placeholder 4">
            <a:extLst>
              <a:ext uri="{FF2B5EF4-FFF2-40B4-BE49-F238E27FC236}">
                <a16:creationId xmlns:a16="http://schemas.microsoft.com/office/drawing/2014/main" id="{F1A97658-BDB3-40D2-903C-FAFA694DD9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91816E-44F6-48E6-9AF8-4D97D17664B1}"/>
              </a:ext>
            </a:extLst>
          </p:cNvPr>
          <p:cNvSpPr>
            <a:spLocks noGrp="1"/>
          </p:cNvSpPr>
          <p:nvPr>
            <p:ph type="sldNum" sz="quarter" idx="12"/>
          </p:nvPr>
        </p:nvSpPr>
        <p:spPr/>
        <p:txBody>
          <a:bodyPr/>
          <a:lstStyle/>
          <a:p>
            <a:fld id="{8C05781F-BF03-4A9B-8EBD-323C566160CF}" type="slidenum">
              <a:rPr lang="en-IN" smtClean="0"/>
              <a:t>‹#›</a:t>
            </a:fld>
            <a:endParaRPr lang="en-IN"/>
          </a:p>
        </p:txBody>
      </p:sp>
    </p:spTree>
    <p:extLst>
      <p:ext uri="{BB962C8B-B14F-4D97-AF65-F5344CB8AC3E}">
        <p14:creationId xmlns:p14="http://schemas.microsoft.com/office/powerpoint/2010/main" val="1639380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99D58-9128-4E19-8403-55228EFC8B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26AE70-01C5-465B-AE00-E5C05E7145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BFDCAC-0231-47A0-B898-5C91D6716A35}"/>
              </a:ext>
            </a:extLst>
          </p:cNvPr>
          <p:cNvSpPr>
            <a:spLocks noGrp="1"/>
          </p:cNvSpPr>
          <p:nvPr>
            <p:ph type="dt" sz="half" idx="10"/>
          </p:nvPr>
        </p:nvSpPr>
        <p:spPr/>
        <p:txBody>
          <a:bodyPr/>
          <a:lstStyle/>
          <a:p>
            <a:fld id="{3E07B0F7-7956-4FA6-AEEF-EEEEA43CAD1B}" type="datetimeFigureOut">
              <a:rPr lang="en-IN" smtClean="0"/>
              <a:t>11-11-2022</a:t>
            </a:fld>
            <a:endParaRPr lang="en-IN"/>
          </a:p>
        </p:txBody>
      </p:sp>
      <p:sp>
        <p:nvSpPr>
          <p:cNvPr id="5" name="Footer Placeholder 4">
            <a:extLst>
              <a:ext uri="{FF2B5EF4-FFF2-40B4-BE49-F238E27FC236}">
                <a16:creationId xmlns:a16="http://schemas.microsoft.com/office/drawing/2014/main" id="{EFB9C863-768A-4607-BBA7-C1D4FD77E8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6A92EB-AC22-44B8-8AE8-EFFBA87151B3}"/>
              </a:ext>
            </a:extLst>
          </p:cNvPr>
          <p:cNvSpPr>
            <a:spLocks noGrp="1"/>
          </p:cNvSpPr>
          <p:nvPr>
            <p:ph type="sldNum" sz="quarter" idx="12"/>
          </p:nvPr>
        </p:nvSpPr>
        <p:spPr/>
        <p:txBody>
          <a:bodyPr/>
          <a:lstStyle/>
          <a:p>
            <a:fld id="{8C05781F-BF03-4A9B-8EBD-323C566160CF}" type="slidenum">
              <a:rPr lang="en-IN" smtClean="0"/>
              <a:t>‹#›</a:t>
            </a:fld>
            <a:endParaRPr lang="en-IN"/>
          </a:p>
        </p:txBody>
      </p:sp>
    </p:spTree>
    <p:extLst>
      <p:ext uri="{BB962C8B-B14F-4D97-AF65-F5344CB8AC3E}">
        <p14:creationId xmlns:p14="http://schemas.microsoft.com/office/powerpoint/2010/main" val="1354006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D202B-1E5E-4000-B667-BF845145D16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D2A49D-1C0A-4BF8-A139-0771F4E53C0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264D15-9378-4F34-A4D1-7F065585CFB7}"/>
              </a:ext>
            </a:extLst>
          </p:cNvPr>
          <p:cNvSpPr>
            <a:spLocks noGrp="1"/>
          </p:cNvSpPr>
          <p:nvPr>
            <p:ph type="dt" sz="half" idx="10"/>
          </p:nvPr>
        </p:nvSpPr>
        <p:spPr/>
        <p:txBody>
          <a:bodyPr/>
          <a:lstStyle/>
          <a:p>
            <a:fld id="{3E07B0F7-7956-4FA6-AEEF-EEEEA43CAD1B}" type="datetimeFigureOut">
              <a:rPr lang="en-IN" smtClean="0"/>
              <a:t>11-11-2022</a:t>
            </a:fld>
            <a:endParaRPr lang="en-IN"/>
          </a:p>
        </p:txBody>
      </p:sp>
      <p:sp>
        <p:nvSpPr>
          <p:cNvPr id="5" name="Footer Placeholder 4">
            <a:extLst>
              <a:ext uri="{FF2B5EF4-FFF2-40B4-BE49-F238E27FC236}">
                <a16:creationId xmlns:a16="http://schemas.microsoft.com/office/drawing/2014/main" id="{544723FF-FB3D-4E8B-AC4F-40616CD721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63473F-10D8-4EE6-9836-4D1A94D4F809}"/>
              </a:ext>
            </a:extLst>
          </p:cNvPr>
          <p:cNvSpPr>
            <a:spLocks noGrp="1"/>
          </p:cNvSpPr>
          <p:nvPr>
            <p:ph type="sldNum" sz="quarter" idx="12"/>
          </p:nvPr>
        </p:nvSpPr>
        <p:spPr/>
        <p:txBody>
          <a:bodyPr/>
          <a:lstStyle/>
          <a:p>
            <a:fld id="{8C05781F-BF03-4A9B-8EBD-323C566160CF}" type="slidenum">
              <a:rPr lang="en-IN" smtClean="0"/>
              <a:t>‹#›</a:t>
            </a:fld>
            <a:endParaRPr lang="en-IN"/>
          </a:p>
        </p:txBody>
      </p:sp>
    </p:spTree>
    <p:extLst>
      <p:ext uri="{BB962C8B-B14F-4D97-AF65-F5344CB8AC3E}">
        <p14:creationId xmlns:p14="http://schemas.microsoft.com/office/powerpoint/2010/main" val="1663266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E86D-95DA-43FD-AF03-A6760F93D5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67A94F-11D6-4042-906A-E83DE5C7A393}"/>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5D17D9-F6AA-49F5-BAF1-5EE97EE2814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C8088D-4562-44CA-954F-DC83F6A43732}"/>
              </a:ext>
            </a:extLst>
          </p:cNvPr>
          <p:cNvSpPr>
            <a:spLocks noGrp="1"/>
          </p:cNvSpPr>
          <p:nvPr>
            <p:ph type="dt" sz="half" idx="10"/>
          </p:nvPr>
        </p:nvSpPr>
        <p:spPr/>
        <p:txBody>
          <a:bodyPr/>
          <a:lstStyle/>
          <a:p>
            <a:fld id="{3E07B0F7-7956-4FA6-AEEF-EEEEA43CAD1B}" type="datetimeFigureOut">
              <a:rPr lang="en-IN" smtClean="0"/>
              <a:t>11-11-2022</a:t>
            </a:fld>
            <a:endParaRPr lang="en-IN"/>
          </a:p>
        </p:txBody>
      </p:sp>
      <p:sp>
        <p:nvSpPr>
          <p:cNvPr id="6" name="Footer Placeholder 5">
            <a:extLst>
              <a:ext uri="{FF2B5EF4-FFF2-40B4-BE49-F238E27FC236}">
                <a16:creationId xmlns:a16="http://schemas.microsoft.com/office/drawing/2014/main" id="{1441F242-45B1-4AF4-B3F4-4FF1F68C51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49B0CE-A890-4828-80C5-84CBCB9A8F4B}"/>
              </a:ext>
            </a:extLst>
          </p:cNvPr>
          <p:cNvSpPr>
            <a:spLocks noGrp="1"/>
          </p:cNvSpPr>
          <p:nvPr>
            <p:ph type="sldNum" sz="quarter" idx="12"/>
          </p:nvPr>
        </p:nvSpPr>
        <p:spPr/>
        <p:txBody>
          <a:bodyPr/>
          <a:lstStyle/>
          <a:p>
            <a:fld id="{8C05781F-BF03-4A9B-8EBD-323C566160CF}" type="slidenum">
              <a:rPr lang="en-IN" smtClean="0"/>
              <a:t>‹#›</a:t>
            </a:fld>
            <a:endParaRPr lang="en-IN"/>
          </a:p>
        </p:txBody>
      </p:sp>
    </p:spTree>
    <p:extLst>
      <p:ext uri="{BB962C8B-B14F-4D97-AF65-F5344CB8AC3E}">
        <p14:creationId xmlns:p14="http://schemas.microsoft.com/office/powerpoint/2010/main" val="1035894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AD8F-93FE-4255-8818-9D27FBE986AA}"/>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6C3027-6C9A-44EF-85F7-4278DBE6C30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00F0EFE-D270-42DD-B0D8-F97CD44DA71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BA879A-5577-4A60-84DE-679455F8642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1F77B9D-03EA-44D1-9372-E3DA2370DDEE}"/>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F0E38E-9A26-4096-8C58-C14CC8384F9D}"/>
              </a:ext>
            </a:extLst>
          </p:cNvPr>
          <p:cNvSpPr>
            <a:spLocks noGrp="1"/>
          </p:cNvSpPr>
          <p:nvPr>
            <p:ph type="dt" sz="half" idx="10"/>
          </p:nvPr>
        </p:nvSpPr>
        <p:spPr/>
        <p:txBody>
          <a:bodyPr/>
          <a:lstStyle/>
          <a:p>
            <a:fld id="{3E07B0F7-7956-4FA6-AEEF-EEEEA43CAD1B}" type="datetimeFigureOut">
              <a:rPr lang="en-IN" smtClean="0"/>
              <a:t>11-11-2022</a:t>
            </a:fld>
            <a:endParaRPr lang="en-IN"/>
          </a:p>
        </p:txBody>
      </p:sp>
      <p:sp>
        <p:nvSpPr>
          <p:cNvPr id="8" name="Footer Placeholder 7">
            <a:extLst>
              <a:ext uri="{FF2B5EF4-FFF2-40B4-BE49-F238E27FC236}">
                <a16:creationId xmlns:a16="http://schemas.microsoft.com/office/drawing/2014/main" id="{144BBE28-C193-4E07-8483-D2E3CFB28D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7A8B60-E435-44EE-B6D4-DAEAA4B9D275}"/>
              </a:ext>
            </a:extLst>
          </p:cNvPr>
          <p:cNvSpPr>
            <a:spLocks noGrp="1"/>
          </p:cNvSpPr>
          <p:nvPr>
            <p:ph type="sldNum" sz="quarter" idx="12"/>
          </p:nvPr>
        </p:nvSpPr>
        <p:spPr/>
        <p:txBody>
          <a:bodyPr/>
          <a:lstStyle/>
          <a:p>
            <a:fld id="{8C05781F-BF03-4A9B-8EBD-323C566160CF}" type="slidenum">
              <a:rPr lang="en-IN" smtClean="0"/>
              <a:t>‹#›</a:t>
            </a:fld>
            <a:endParaRPr lang="en-IN"/>
          </a:p>
        </p:txBody>
      </p:sp>
    </p:spTree>
    <p:extLst>
      <p:ext uri="{BB962C8B-B14F-4D97-AF65-F5344CB8AC3E}">
        <p14:creationId xmlns:p14="http://schemas.microsoft.com/office/powerpoint/2010/main" val="338121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B3CB-E202-4BFB-9DF2-2AA83CECD7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2E814B-4283-42EB-92D7-654D49AB5896}"/>
              </a:ext>
            </a:extLst>
          </p:cNvPr>
          <p:cNvSpPr>
            <a:spLocks noGrp="1"/>
          </p:cNvSpPr>
          <p:nvPr>
            <p:ph type="dt" sz="half" idx="10"/>
          </p:nvPr>
        </p:nvSpPr>
        <p:spPr/>
        <p:txBody>
          <a:bodyPr/>
          <a:lstStyle/>
          <a:p>
            <a:fld id="{3E07B0F7-7956-4FA6-AEEF-EEEEA43CAD1B}" type="datetimeFigureOut">
              <a:rPr lang="en-IN" smtClean="0"/>
              <a:t>11-11-2022</a:t>
            </a:fld>
            <a:endParaRPr lang="en-IN"/>
          </a:p>
        </p:txBody>
      </p:sp>
      <p:sp>
        <p:nvSpPr>
          <p:cNvPr id="4" name="Footer Placeholder 3">
            <a:extLst>
              <a:ext uri="{FF2B5EF4-FFF2-40B4-BE49-F238E27FC236}">
                <a16:creationId xmlns:a16="http://schemas.microsoft.com/office/drawing/2014/main" id="{A9A76445-5332-404A-834E-0A680858D7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D457EE-C1DF-4C05-AE1B-7D706F89D1A8}"/>
              </a:ext>
            </a:extLst>
          </p:cNvPr>
          <p:cNvSpPr>
            <a:spLocks noGrp="1"/>
          </p:cNvSpPr>
          <p:nvPr>
            <p:ph type="sldNum" sz="quarter" idx="12"/>
          </p:nvPr>
        </p:nvSpPr>
        <p:spPr/>
        <p:txBody>
          <a:bodyPr/>
          <a:lstStyle/>
          <a:p>
            <a:fld id="{8C05781F-BF03-4A9B-8EBD-323C566160CF}" type="slidenum">
              <a:rPr lang="en-IN" smtClean="0"/>
              <a:t>‹#›</a:t>
            </a:fld>
            <a:endParaRPr lang="en-IN"/>
          </a:p>
        </p:txBody>
      </p:sp>
    </p:spTree>
    <p:extLst>
      <p:ext uri="{BB962C8B-B14F-4D97-AF65-F5344CB8AC3E}">
        <p14:creationId xmlns:p14="http://schemas.microsoft.com/office/powerpoint/2010/main" val="3075361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016010-5F8B-4B93-BC05-AE1573B64528}"/>
              </a:ext>
            </a:extLst>
          </p:cNvPr>
          <p:cNvSpPr>
            <a:spLocks noGrp="1"/>
          </p:cNvSpPr>
          <p:nvPr>
            <p:ph type="dt" sz="half" idx="10"/>
          </p:nvPr>
        </p:nvSpPr>
        <p:spPr/>
        <p:txBody>
          <a:bodyPr/>
          <a:lstStyle/>
          <a:p>
            <a:fld id="{3E07B0F7-7956-4FA6-AEEF-EEEEA43CAD1B}" type="datetimeFigureOut">
              <a:rPr lang="en-IN" smtClean="0"/>
              <a:t>11-11-2022</a:t>
            </a:fld>
            <a:endParaRPr lang="en-IN"/>
          </a:p>
        </p:txBody>
      </p:sp>
      <p:sp>
        <p:nvSpPr>
          <p:cNvPr id="3" name="Footer Placeholder 2">
            <a:extLst>
              <a:ext uri="{FF2B5EF4-FFF2-40B4-BE49-F238E27FC236}">
                <a16:creationId xmlns:a16="http://schemas.microsoft.com/office/drawing/2014/main" id="{648AE9F8-9C8B-4B0A-8FDD-3417EB1D3B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A3CF16-17AD-4838-8684-4ABF256934C2}"/>
              </a:ext>
            </a:extLst>
          </p:cNvPr>
          <p:cNvSpPr>
            <a:spLocks noGrp="1"/>
          </p:cNvSpPr>
          <p:nvPr>
            <p:ph type="sldNum" sz="quarter" idx="12"/>
          </p:nvPr>
        </p:nvSpPr>
        <p:spPr/>
        <p:txBody>
          <a:bodyPr/>
          <a:lstStyle/>
          <a:p>
            <a:fld id="{8C05781F-BF03-4A9B-8EBD-323C566160CF}" type="slidenum">
              <a:rPr lang="en-IN" smtClean="0"/>
              <a:t>‹#›</a:t>
            </a:fld>
            <a:endParaRPr lang="en-IN"/>
          </a:p>
        </p:txBody>
      </p:sp>
    </p:spTree>
    <p:extLst>
      <p:ext uri="{BB962C8B-B14F-4D97-AF65-F5344CB8AC3E}">
        <p14:creationId xmlns:p14="http://schemas.microsoft.com/office/powerpoint/2010/main" val="2307507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9757E-AEF5-4836-868C-42B98DC4718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9D2248-8529-4EC5-A496-96B705C013E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DBE10E-CCCA-4EFB-93BE-01E53415BD3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CD319E7-4BC5-4686-8558-ED622947CB9F}"/>
              </a:ext>
            </a:extLst>
          </p:cNvPr>
          <p:cNvSpPr>
            <a:spLocks noGrp="1"/>
          </p:cNvSpPr>
          <p:nvPr>
            <p:ph type="dt" sz="half" idx="10"/>
          </p:nvPr>
        </p:nvSpPr>
        <p:spPr/>
        <p:txBody>
          <a:bodyPr/>
          <a:lstStyle/>
          <a:p>
            <a:fld id="{3E07B0F7-7956-4FA6-AEEF-EEEEA43CAD1B}" type="datetimeFigureOut">
              <a:rPr lang="en-IN" smtClean="0"/>
              <a:t>11-11-2022</a:t>
            </a:fld>
            <a:endParaRPr lang="en-IN"/>
          </a:p>
        </p:txBody>
      </p:sp>
      <p:sp>
        <p:nvSpPr>
          <p:cNvPr id="6" name="Footer Placeholder 5">
            <a:extLst>
              <a:ext uri="{FF2B5EF4-FFF2-40B4-BE49-F238E27FC236}">
                <a16:creationId xmlns:a16="http://schemas.microsoft.com/office/drawing/2014/main" id="{B71CB45F-850A-4F3B-9681-8509647FA6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A772CE-27AD-47F1-A017-7784430C02A9}"/>
              </a:ext>
            </a:extLst>
          </p:cNvPr>
          <p:cNvSpPr>
            <a:spLocks noGrp="1"/>
          </p:cNvSpPr>
          <p:nvPr>
            <p:ph type="sldNum" sz="quarter" idx="12"/>
          </p:nvPr>
        </p:nvSpPr>
        <p:spPr/>
        <p:txBody>
          <a:bodyPr/>
          <a:lstStyle/>
          <a:p>
            <a:fld id="{8C05781F-BF03-4A9B-8EBD-323C566160CF}" type="slidenum">
              <a:rPr lang="en-IN" smtClean="0"/>
              <a:t>‹#›</a:t>
            </a:fld>
            <a:endParaRPr lang="en-IN"/>
          </a:p>
        </p:txBody>
      </p:sp>
    </p:spTree>
    <p:extLst>
      <p:ext uri="{BB962C8B-B14F-4D97-AF65-F5344CB8AC3E}">
        <p14:creationId xmlns:p14="http://schemas.microsoft.com/office/powerpoint/2010/main" val="2023781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40C64-9ACB-4ED0-8650-61C42B325D8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9A150F-E58B-435C-B5AE-61703EED03D3}"/>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5898DFC9-E80E-41E0-ACD1-4E6B4F4507D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146613E-A936-4A88-827D-2F3AF1AFDB84}"/>
              </a:ext>
            </a:extLst>
          </p:cNvPr>
          <p:cNvSpPr>
            <a:spLocks noGrp="1"/>
          </p:cNvSpPr>
          <p:nvPr>
            <p:ph type="dt" sz="half" idx="10"/>
          </p:nvPr>
        </p:nvSpPr>
        <p:spPr/>
        <p:txBody>
          <a:bodyPr/>
          <a:lstStyle/>
          <a:p>
            <a:fld id="{3E07B0F7-7956-4FA6-AEEF-EEEEA43CAD1B}" type="datetimeFigureOut">
              <a:rPr lang="en-IN" smtClean="0"/>
              <a:t>11-11-2022</a:t>
            </a:fld>
            <a:endParaRPr lang="en-IN"/>
          </a:p>
        </p:txBody>
      </p:sp>
      <p:sp>
        <p:nvSpPr>
          <p:cNvPr id="6" name="Footer Placeholder 5">
            <a:extLst>
              <a:ext uri="{FF2B5EF4-FFF2-40B4-BE49-F238E27FC236}">
                <a16:creationId xmlns:a16="http://schemas.microsoft.com/office/drawing/2014/main" id="{275752ED-45FD-4AEE-8A96-EA0C6BDB86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97FD0F-4FA9-4389-8032-61C3B3864E97}"/>
              </a:ext>
            </a:extLst>
          </p:cNvPr>
          <p:cNvSpPr>
            <a:spLocks noGrp="1"/>
          </p:cNvSpPr>
          <p:nvPr>
            <p:ph type="sldNum" sz="quarter" idx="12"/>
          </p:nvPr>
        </p:nvSpPr>
        <p:spPr/>
        <p:txBody>
          <a:bodyPr/>
          <a:lstStyle/>
          <a:p>
            <a:fld id="{8C05781F-BF03-4A9B-8EBD-323C566160CF}" type="slidenum">
              <a:rPr lang="en-IN" smtClean="0"/>
              <a:t>‹#›</a:t>
            </a:fld>
            <a:endParaRPr lang="en-IN"/>
          </a:p>
        </p:txBody>
      </p:sp>
    </p:spTree>
    <p:extLst>
      <p:ext uri="{BB962C8B-B14F-4D97-AF65-F5344CB8AC3E}">
        <p14:creationId xmlns:p14="http://schemas.microsoft.com/office/powerpoint/2010/main" val="163709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074189-83B3-415A-832B-F1179835652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648A0F-934D-4BE0-BDC6-4BF0DD0B152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7B74F7-CC00-4094-BCEF-850E2474939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E07B0F7-7956-4FA6-AEEF-EEEEA43CAD1B}" type="datetimeFigureOut">
              <a:rPr lang="en-IN" smtClean="0"/>
              <a:t>11-11-2022</a:t>
            </a:fld>
            <a:endParaRPr lang="en-IN"/>
          </a:p>
        </p:txBody>
      </p:sp>
      <p:sp>
        <p:nvSpPr>
          <p:cNvPr id="5" name="Footer Placeholder 4">
            <a:extLst>
              <a:ext uri="{FF2B5EF4-FFF2-40B4-BE49-F238E27FC236}">
                <a16:creationId xmlns:a16="http://schemas.microsoft.com/office/drawing/2014/main" id="{09ECCA30-181E-4F51-B6F9-916571E3461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179155-B37B-4136-86D6-ED5EB7685F3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05781F-BF03-4A9B-8EBD-323C566160CF}" type="slidenum">
              <a:rPr lang="en-IN" smtClean="0"/>
              <a:t>‹#›</a:t>
            </a:fld>
            <a:endParaRPr lang="en-IN"/>
          </a:p>
        </p:txBody>
      </p:sp>
    </p:spTree>
    <p:extLst>
      <p:ext uri="{BB962C8B-B14F-4D97-AF65-F5344CB8AC3E}">
        <p14:creationId xmlns:p14="http://schemas.microsoft.com/office/powerpoint/2010/main" val="1773333024"/>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20713" y="92075"/>
            <a:ext cx="7818437" cy="2459038"/>
          </a:xfrm>
        </p:spPr>
        <p:txBody>
          <a:bodyPr/>
          <a:lstStyle>
            <a:defPPr/>
          </a:lstStyle>
          <a:p>
            <a:r>
              <a:rPr lang="en-US" altLang="en-US" sz="4800">
                <a:solidFill>
                  <a:srgbClr val="FF0000"/>
                </a:solidFill>
              </a:rPr>
              <a:t>Functions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27567" y="-15448"/>
            <a:ext cx="7886700" cy="1325563"/>
          </a:xfrm>
        </p:spPr>
        <p:txBody>
          <a:bodyPr/>
          <a:lstStyle>
            <a:defPPr/>
          </a:lstStyle>
          <a:p>
            <a:r>
              <a:rPr lang="en-US" sz="4000" i="0" dirty="0"/>
              <a:t> Function Prototype/ Declaration</a:t>
            </a:r>
          </a:p>
        </p:txBody>
      </p:sp>
      <p:sp>
        <p:nvSpPr>
          <p:cNvPr id="9218" name="Content Placeholder 2"/>
          <p:cNvSpPr>
            <a:spLocks noGrp="1"/>
          </p:cNvSpPr>
          <p:nvPr>
            <p:ph idx="1"/>
          </p:nvPr>
        </p:nvSpPr>
        <p:spPr>
          <a:xfrm>
            <a:off x="0" y="977900"/>
            <a:ext cx="9144000" cy="5651500"/>
          </a:xfrm>
        </p:spPr>
        <p:txBody>
          <a:bodyPr/>
          <a:lstStyle>
            <a:defPPr/>
          </a:lstStyle>
          <a:p>
            <a:pPr algn="just"/>
            <a:r>
              <a:rPr lang="en-US"/>
              <a:t>A function </a:t>
            </a:r>
            <a:r>
              <a:rPr lang="en-US" b="1"/>
              <a:t>declaration</a:t>
            </a:r>
            <a:r>
              <a:rPr lang="en-US"/>
              <a:t> tells the compiler about a function name and how to call the function (how many input parameters it will take and of what type. It also tells what will be the return type). </a:t>
            </a:r>
          </a:p>
          <a:p>
            <a:pPr algn="just"/>
            <a:endParaRPr lang="en-US"/>
          </a:p>
          <a:p>
            <a:pPr algn="just"/>
            <a:r>
              <a:rPr lang="en-US"/>
              <a:t>The actual body of the function can be defined separately.</a:t>
            </a:r>
          </a:p>
          <a:p>
            <a:pPr algn="just"/>
            <a:r>
              <a:rPr lang="en-US"/>
              <a:t>Syntax:</a:t>
            </a:r>
          </a:p>
          <a:p>
            <a:pPr marL="0" indent="0" algn="just">
              <a:buNone/>
            </a:pPr>
            <a:r>
              <a:rPr lang="en-US">
                <a:solidFill>
                  <a:srgbClr val="00B0F0"/>
                </a:solidFill>
              </a:rPr>
              <a:t>	return_type function_name(parameter list );</a:t>
            </a:r>
          </a:p>
          <a:p>
            <a:pPr marL="0" indent="0" algn="just">
              <a:buNone/>
            </a:pPr>
            <a:endParaRPr lang="en-US">
              <a:solidFill>
                <a:srgbClr val="00B0F0"/>
              </a:solidFill>
            </a:endParaRPr>
          </a:p>
          <a:p>
            <a:pPr algn="just"/>
            <a:r>
              <a:rPr lang="en-US"/>
              <a:t>Example:</a:t>
            </a:r>
          </a:p>
          <a:p>
            <a:pPr marL="914400" indent="0" algn="just">
              <a:buNone/>
            </a:pPr>
            <a:r>
              <a:rPr lang="en-US" err="1">
                <a:solidFill>
                  <a:srgbClr val="00B0F0"/>
                </a:solidFill>
              </a:rPr>
              <a:t>int sum(int a, int b);</a:t>
            </a:r>
          </a:p>
          <a:p>
            <a:pPr marL="914400" indent="0" algn="just">
              <a:buNone/>
            </a:pPr>
            <a:r>
              <a:rPr lang="en-US">
                <a:solidFill>
                  <a:srgbClr val="00B0F0"/>
                </a:solidFill>
              </a:rPr>
              <a:t>void display(float c, int d, int e);</a:t>
            </a:r>
          </a:p>
          <a:p>
            <a:pPr algn="just"/>
            <a:r>
              <a:rPr lang="en-US" sz="2000" b="1" i="1"/>
              <a:t>Note: </a:t>
            </a:r>
            <a:r>
              <a:rPr lang="en-US" sz="2000" i="1"/>
              <a:t>At the time of function declaration function must be terminated with </a:t>
            </a:r>
            <a:r>
              <a:rPr lang="en-US" sz="2000" b="1" i="1"/>
              <a:t>;</a:t>
            </a:r>
            <a:endParaRPr lang="en-US" sz="2000" i="1"/>
          </a:p>
          <a:p>
            <a:pPr algn="just"/>
            <a:r>
              <a:rPr lang="en-US" sz="2000" i="1"/>
              <a:t>Function prototypes are usually written at the beginning of a program, ahead of any functions (including main()).</a:t>
            </a:r>
          </a:p>
          <a:p>
            <a:pPr algn="just"/>
            <a:endParaRPr lang="en-US"/>
          </a:p>
        </p:txBody>
      </p:sp>
    </p:spTree>
    <p:extLst>
      <p:ext uri="{BB962C8B-B14F-4D97-AF65-F5344CB8AC3E}">
        <p14:creationId xmlns:p14="http://schemas.microsoft.com/office/powerpoint/2010/main" val="393981571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294114" y="-37750"/>
            <a:ext cx="7886700" cy="1325563"/>
          </a:xfrm>
        </p:spPr>
        <p:txBody>
          <a:bodyPr/>
          <a:lstStyle>
            <a:defPPr/>
          </a:lstStyle>
          <a:p>
            <a:r>
              <a:rPr lang="en-US" sz="4000" i="0" dirty="0"/>
              <a:t>C passing array elements to function</a:t>
            </a:r>
          </a:p>
        </p:txBody>
      </p:sp>
      <p:sp>
        <p:nvSpPr>
          <p:cNvPr id="70659" name="Content Placeholder 2"/>
          <p:cNvSpPr>
            <a:spLocks noGrp="1"/>
          </p:cNvSpPr>
          <p:nvPr>
            <p:ph idx="1"/>
          </p:nvPr>
        </p:nvSpPr>
        <p:spPr>
          <a:xfrm>
            <a:off x="0" y="962025"/>
            <a:ext cx="9025165" cy="5667375"/>
          </a:xfrm>
        </p:spPr>
        <p:txBody>
          <a:bodyPr/>
          <a:lstStyle>
            <a:defPPr/>
          </a:lstStyle>
          <a:p>
            <a:pPr algn="just"/>
            <a:r>
              <a:rPr lang="en-US"/>
              <a:t>Passing array, ‘</a:t>
            </a:r>
            <a:r>
              <a:rPr lang="en-US" b="1"/>
              <a:t>element by element‘  </a:t>
            </a:r>
            <a:r>
              <a:rPr lang="en-US"/>
              <a:t>to function.</a:t>
            </a:r>
          </a:p>
          <a:p>
            <a:pPr algn="just"/>
            <a:endParaRPr lang="en-US"/>
          </a:p>
          <a:p>
            <a:pPr algn="just"/>
            <a:r>
              <a:rPr lang="en-US"/>
              <a:t>Individual element is passed to function using </a:t>
            </a:r>
            <a:r>
              <a:rPr lang="en-US" b="1"/>
              <a:t>Pass By Value</a:t>
            </a:r>
            <a:r>
              <a:rPr lang="en-US"/>
              <a:t> parameter passing scheme.</a:t>
            </a:r>
          </a:p>
          <a:p>
            <a:pPr algn="just"/>
            <a:endParaRPr lang="en-US"/>
          </a:p>
          <a:p>
            <a:pPr algn="just"/>
            <a:r>
              <a:rPr lang="en-US"/>
              <a:t>Original Array elements remains same as Actual Element is never Passed to Function. Thus function body cannot modify </a:t>
            </a:r>
            <a:r>
              <a:rPr lang="en-US" b="1" u="sng"/>
              <a:t>Original Value.</a:t>
            </a:r>
          </a:p>
          <a:p>
            <a:pPr algn="just"/>
            <a:endParaRPr lang="en-US"/>
          </a:p>
          <a:p>
            <a:pPr algn="just"/>
            <a:r>
              <a:rPr lang="en-US"/>
              <a:t>Suppose we have declared an array ‘arr[5]’ then its individual elements are arr[0],arr[1]…arr[4]. Thus we need 5 function calls to pass complete array to a function.</a:t>
            </a:r>
          </a:p>
        </p:txBody>
      </p:sp>
    </p:spTree>
    <p:extLst>
      <p:ext uri="{BB962C8B-B14F-4D97-AF65-F5344CB8AC3E}">
        <p14:creationId xmlns:p14="http://schemas.microsoft.com/office/powerpoint/2010/main" val="25566357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569232" y="0"/>
            <a:ext cx="7886700" cy="1325563"/>
          </a:xfrm>
        </p:spPr>
        <p:txBody>
          <a:bodyPr/>
          <a:lstStyle>
            <a:defPPr/>
          </a:lstStyle>
          <a:p>
            <a:r>
              <a:rPr lang="en-US" sz="3600" i="0" dirty="0"/>
              <a:t>C passing single array element to function</a:t>
            </a:r>
          </a:p>
        </p:txBody>
      </p:sp>
      <p:sp>
        <p:nvSpPr>
          <p:cNvPr id="70659" name="Content Placeholder 2"/>
          <p:cNvSpPr>
            <a:spLocks noGrp="1"/>
          </p:cNvSpPr>
          <p:nvPr>
            <p:ph idx="1"/>
          </p:nvPr>
        </p:nvSpPr>
        <p:spPr>
          <a:xfrm>
            <a:off x="0" y="962025"/>
            <a:ext cx="9025165" cy="5667375"/>
          </a:xfrm>
        </p:spPr>
        <p:txBody>
          <a:bodyPr/>
          <a:lstStyle>
            <a:defPPr/>
          </a:lstStyle>
          <a:p>
            <a:pPr marL="293688" indent="0">
              <a:buNone/>
            </a:pPr>
            <a:r>
              <a:rPr lang="en-US"/>
              <a:t>#include &lt;stdio.h&gt;</a:t>
            </a:r>
          </a:p>
          <a:p>
            <a:pPr marL="293688" indent="0">
              <a:buNone/>
            </a:pPr>
            <a:r>
              <a:rPr lang="en-US"/>
              <a:t>void display(int age)</a:t>
            </a:r>
          </a:p>
          <a:p>
            <a:pPr marL="293688" indent="0">
              <a:buNone/>
            </a:pPr>
            <a:r>
              <a:rPr lang="en-US"/>
              <a:t>{    </a:t>
            </a:r>
          </a:p>
          <a:p>
            <a:pPr marL="293688" indent="0">
              <a:buNone/>
            </a:pPr>
            <a:r>
              <a:rPr lang="en-US"/>
              <a:t>	printf("%d", age);</a:t>
            </a:r>
          </a:p>
          <a:p>
            <a:pPr marL="293688" indent="0">
              <a:buNone/>
            </a:pPr>
            <a:r>
              <a:rPr lang="en-US"/>
              <a:t>}</a:t>
            </a:r>
          </a:p>
          <a:p>
            <a:pPr marL="293688" indent="0">
              <a:buNone/>
            </a:pPr>
            <a:r>
              <a:rPr lang="en-US" err="1"/>
              <a:t>int </a:t>
            </a:r>
            <a:r>
              <a:rPr lang="en-US"/>
              <a:t>main()</a:t>
            </a:r>
          </a:p>
          <a:p>
            <a:pPr marL="293688" indent="0">
              <a:buNone/>
            </a:pPr>
            <a:r>
              <a:rPr lang="en-US"/>
              <a:t>{    </a:t>
            </a:r>
          </a:p>
          <a:p>
            <a:pPr marL="293688" indent="0">
              <a:buNone/>
            </a:pPr>
            <a:r>
              <a:rPr lang="en-US"/>
              <a:t>	int </a:t>
            </a:r>
            <a:r>
              <a:rPr lang="en-US" err="1"/>
              <a:t>ageArray</a:t>
            </a:r>
            <a:r>
              <a:rPr lang="en-US"/>
              <a:t>[ ] = { 2, 3, 4 }; </a:t>
            </a:r>
          </a:p>
          <a:p>
            <a:pPr marL="293688" indent="0">
              <a:buNone/>
            </a:pPr>
            <a:r>
              <a:rPr lang="en-US"/>
              <a:t>       </a:t>
            </a:r>
            <a:r>
              <a:rPr lang="en-US">
                <a:solidFill>
                  <a:srgbClr val="00B050"/>
                </a:solidFill>
              </a:rPr>
              <a:t>display(ageArray[2]); </a:t>
            </a:r>
            <a:r>
              <a:rPr lang="en-US" sz="2000">
                <a:solidFill>
                  <a:srgbClr val="0070C0"/>
                </a:solidFill>
              </a:rPr>
              <a:t>//Passing array element ageArray[2] only.    </a:t>
            </a:r>
          </a:p>
          <a:p>
            <a:pPr marL="293688" indent="0">
              <a:buNone/>
            </a:pPr>
            <a:r>
              <a:rPr lang="en-US"/>
              <a:t>        return 0;</a:t>
            </a:r>
          </a:p>
          <a:p>
            <a:pPr marL="293688" indent="0">
              <a:buNone/>
            </a:pPr>
            <a:r>
              <a:rPr lang="en-US"/>
              <a:t>}</a:t>
            </a:r>
          </a:p>
        </p:txBody>
      </p:sp>
    </p:spTree>
    <p:extLst>
      <p:ext uri="{BB962C8B-B14F-4D97-AF65-F5344CB8AC3E}">
        <p14:creationId xmlns:p14="http://schemas.microsoft.com/office/powerpoint/2010/main" val="30745810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569232" y="0"/>
            <a:ext cx="7886700" cy="1325563"/>
          </a:xfrm>
        </p:spPr>
        <p:txBody>
          <a:bodyPr/>
          <a:lstStyle>
            <a:defPPr/>
          </a:lstStyle>
          <a:p>
            <a:r>
              <a:rPr lang="en-US" sz="2800" i="0" dirty="0"/>
              <a:t>Class Exercise- C passing array elements to function and display</a:t>
            </a:r>
          </a:p>
        </p:txBody>
      </p:sp>
      <p:sp>
        <p:nvSpPr>
          <p:cNvPr id="70659" name="Content Placeholder 2"/>
          <p:cNvSpPr>
            <a:spLocks noGrp="1"/>
          </p:cNvSpPr>
          <p:nvPr>
            <p:ph idx="1"/>
          </p:nvPr>
        </p:nvSpPr>
        <p:spPr>
          <a:xfrm>
            <a:off x="0" y="962025"/>
            <a:ext cx="9025165" cy="5667375"/>
          </a:xfrm>
        </p:spPr>
        <p:txBody>
          <a:bodyPr/>
          <a:lstStyle>
            <a:defPPr/>
          </a:lstStyle>
          <a:p>
            <a:pPr marL="228600" indent="0" algn="just">
              <a:buNone/>
            </a:pPr>
            <a:r>
              <a:rPr lang="en-US" sz="2100" b="1"/>
              <a:t>#include&lt;stdio.h&gt;</a:t>
            </a:r>
          </a:p>
          <a:p>
            <a:pPr marL="228600" indent="0" algn="just">
              <a:buNone/>
            </a:pPr>
            <a:r>
              <a:rPr lang="en-US" sz="2100" b="1"/>
              <a:t>void fun(int num)</a:t>
            </a:r>
          </a:p>
          <a:p>
            <a:pPr marL="228600" indent="0" algn="just">
              <a:buNone/>
            </a:pPr>
            <a:r>
              <a:rPr lang="en-US" sz="2100" b="1"/>
              <a:t>{</a:t>
            </a:r>
          </a:p>
          <a:p>
            <a:pPr marL="228600" indent="0" algn="just">
              <a:buNone/>
            </a:pPr>
            <a:r>
              <a:rPr lang="en-US" sz="2100" b="1" err="1"/>
              <a:t>printf</a:t>
            </a:r>
            <a:r>
              <a:rPr lang="en-US" sz="2100" b="1"/>
              <a:t>("\nElement : %d \n",</a:t>
            </a:r>
            <a:r>
              <a:rPr lang="en-US" sz="2100" b="1" err="1"/>
              <a:t>num);</a:t>
            </a:r>
          </a:p>
          <a:p>
            <a:pPr marL="228600" indent="0" algn="just">
              <a:buNone/>
            </a:pPr>
            <a:r>
              <a:rPr lang="en-US" sz="2100" b="1"/>
              <a:t>}</a:t>
            </a:r>
          </a:p>
          <a:p>
            <a:pPr marL="228600" indent="0" algn="just">
              <a:buNone/>
            </a:pPr>
            <a:r>
              <a:rPr lang="en-US" sz="2100" b="1"/>
              <a:t>void main()</a:t>
            </a:r>
          </a:p>
          <a:p>
            <a:pPr marL="228600" indent="0" algn="just">
              <a:buNone/>
            </a:pPr>
            <a:r>
              <a:rPr lang="en-US" sz="2100" b="1"/>
              <a:t>{</a:t>
            </a:r>
          </a:p>
          <a:p>
            <a:pPr marL="228600" indent="0" algn="just">
              <a:buNone/>
            </a:pPr>
            <a:r>
              <a:rPr lang="en-US" sz="2100" b="1" err="1"/>
              <a:t>int arr[5],i;</a:t>
            </a:r>
          </a:p>
          <a:p>
            <a:pPr marL="228600" indent="0" algn="just">
              <a:buNone/>
            </a:pPr>
            <a:r>
              <a:rPr lang="en-US" sz="2100" b="1" err="1"/>
              <a:t>printf</a:t>
            </a:r>
            <a:r>
              <a:rPr lang="en-US" sz="2100" b="1"/>
              <a:t>("\nEnter the array elements : ");</a:t>
            </a:r>
          </a:p>
          <a:p>
            <a:pPr marL="228600" indent="0" algn="just">
              <a:buNone/>
            </a:pPr>
            <a:r>
              <a:rPr lang="en-US" sz="2100" b="1"/>
              <a:t>for(i=0;i&lt; 5;i++)</a:t>
            </a:r>
          </a:p>
          <a:p>
            <a:pPr marL="228600" indent="0" algn="just">
              <a:buNone/>
            </a:pPr>
            <a:r>
              <a:rPr lang="en-US" sz="2100" b="1"/>
              <a:t>    </a:t>
            </a:r>
            <a:r>
              <a:rPr lang="en-US" sz="2100" b="1" err="1"/>
              <a:t>scanf("%d",&amp;arr[i</a:t>
            </a:r>
            <a:r>
              <a:rPr lang="en-US" sz="2100" b="1"/>
              <a:t>]);</a:t>
            </a:r>
          </a:p>
          <a:p>
            <a:pPr marL="228600" indent="0" algn="just">
              <a:buNone/>
            </a:pPr>
            <a:r>
              <a:rPr lang="en-US" sz="2100" b="1" err="1"/>
              <a:t>printf("\nPassing array element by element</a:t>
            </a:r>
            <a:r>
              <a:rPr lang="en-US" sz="2100" b="1"/>
              <a:t>.....");</a:t>
            </a:r>
          </a:p>
          <a:p>
            <a:pPr marL="228600" indent="0" algn="just">
              <a:buNone/>
            </a:pPr>
            <a:r>
              <a:rPr lang="en-US" sz="2100" b="1"/>
              <a:t>for(i=0;i&lt; 5;i++)</a:t>
            </a:r>
          </a:p>
          <a:p>
            <a:pPr marL="228600" indent="0" algn="just">
              <a:buNone/>
            </a:pPr>
            <a:r>
              <a:rPr lang="en-US" sz="2100" b="1"/>
              <a:t>     fun(arr[i]);</a:t>
            </a:r>
          </a:p>
          <a:p>
            <a:pPr marL="228600" indent="0" algn="just">
              <a:buNone/>
            </a:pPr>
            <a:r>
              <a:rPr lang="en-US" sz="2100" b="1"/>
              <a:t>}</a:t>
            </a:r>
          </a:p>
        </p:txBody>
      </p:sp>
    </p:spTree>
    <p:extLst>
      <p:ext uri="{BB962C8B-B14F-4D97-AF65-F5344CB8AC3E}">
        <p14:creationId xmlns:p14="http://schemas.microsoft.com/office/powerpoint/2010/main" val="4273223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65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65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65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65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65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065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065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065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659">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0659">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0659">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0659">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0659">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065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483685" y="-4296"/>
            <a:ext cx="7886700" cy="1325563"/>
          </a:xfrm>
        </p:spPr>
        <p:txBody>
          <a:bodyPr/>
          <a:lstStyle>
            <a:defPPr/>
          </a:lstStyle>
          <a:p>
            <a:r>
              <a:rPr lang="en-US" sz="4000" i="0" dirty="0"/>
              <a:t>C passing array elements to function</a:t>
            </a:r>
          </a:p>
        </p:txBody>
      </p:sp>
      <p:sp>
        <p:nvSpPr>
          <p:cNvPr id="70659" name="Content Placeholder 2"/>
          <p:cNvSpPr>
            <a:spLocks noGrp="1"/>
          </p:cNvSpPr>
          <p:nvPr>
            <p:ph idx="1"/>
          </p:nvPr>
        </p:nvSpPr>
        <p:spPr>
          <a:xfrm>
            <a:off x="0" y="962025"/>
            <a:ext cx="9025165" cy="5667375"/>
          </a:xfrm>
        </p:spPr>
        <p:txBody>
          <a:bodyPr/>
          <a:lstStyle>
            <a:defPPr/>
          </a:lstStyle>
          <a:p>
            <a:pPr marL="228600" indent="0" algn="just">
              <a:buNone/>
            </a:pPr>
            <a:r>
              <a:rPr lang="en-US" sz="2300" dirty="0"/>
              <a:t>#include&lt;stdio.h&gt;</a:t>
            </a:r>
          </a:p>
          <a:p>
            <a:pPr marL="228600" indent="0" algn="just">
              <a:buNone/>
            </a:pPr>
            <a:r>
              <a:rPr lang="en-US" sz="2300" dirty="0"/>
              <a:t>void show(int x)</a:t>
            </a:r>
          </a:p>
          <a:p>
            <a:pPr marL="228600" indent="0" algn="just">
              <a:buNone/>
            </a:pPr>
            <a:r>
              <a:rPr lang="en-US" sz="2300" dirty="0"/>
              <a:t>{</a:t>
            </a:r>
          </a:p>
          <a:p>
            <a:pPr marL="228600" indent="0" algn="just">
              <a:buNone/>
            </a:pPr>
            <a:r>
              <a:rPr lang="en-US" sz="2300" dirty="0" err="1"/>
              <a:t>printf</a:t>
            </a:r>
            <a:r>
              <a:rPr lang="en-US" sz="2300" dirty="0"/>
              <a:t>("%d ",x);</a:t>
            </a:r>
          </a:p>
          <a:p>
            <a:pPr marL="228600" indent="0" algn="just">
              <a:buNone/>
            </a:pPr>
            <a:r>
              <a:rPr lang="en-US" sz="2300" dirty="0"/>
              <a:t>}</a:t>
            </a:r>
          </a:p>
          <a:p>
            <a:pPr marL="228600" indent="0" algn="just">
              <a:buNone/>
            </a:pPr>
            <a:r>
              <a:rPr lang="en-US" sz="2300" dirty="0"/>
              <a:t>void main()</a:t>
            </a:r>
          </a:p>
          <a:p>
            <a:pPr marL="228600" indent="0" algn="just">
              <a:buNone/>
            </a:pPr>
            <a:r>
              <a:rPr lang="en-US" sz="2300" dirty="0"/>
              <a:t>{</a:t>
            </a:r>
          </a:p>
          <a:p>
            <a:pPr marL="228600" indent="0" algn="just">
              <a:buNone/>
            </a:pPr>
            <a:r>
              <a:rPr lang="en-US" sz="2300" dirty="0"/>
              <a:t>int </a:t>
            </a:r>
            <a:r>
              <a:rPr lang="en-US" sz="2300" dirty="0" err="1"/>
              <a:t>arr</a:t>
            </a:r>
            <a:r>
              <a:rPr lang="en-US" sz="2300" dirty="0"/>
              <a:t>[3] = {1,2,3};</a:t>
            </a:r>
          </a:p>
          <a:p>
            <a:pPr marL="228600" indent="0" algn="just">
              <a:buNone/>
            </a:pPr>
            <a:r>
              <a:rPr lang="en-US" sz="2300" dirty="0"/>
              <a:t>int </a:t>
            </a:r>
            <a:r>
              <a:rPr lang="en-US" sz="2300" dirty="0" err="1"/>
              <a:t>i</a:t>
            </a:r>
            <a:r>
              <a:rPr lang="en-US" sz="2300" dirty="0"/>
              <a:t>;</a:t>
            </a:r>
          </a:p>
          <a:p>
            <a:pPr marL="228600" indent="0" algn="just">
              <a:buNone/>
            </a:pPr>
            <a:r>
              <a:rPr lang="en-US" sz="2300" dirty="0"/>
              <a:t>for(</a:t>
            </a:r>
            <a:r>
              <a:rPr lang="en-US" sz="2300" dirty="0" err="1"/>
              <a:t>i</a:t>
            </a:r>
            <a:r>
              <a:rPr lang="en-US" sz="2300" dirty="0"/>
              <a:t>=0;i&lt;3;i++)</a:t>
            </a:r>
          </a:p>
          <a:p>
            <a:pPr marL="228600" indent="0" algn="just">
              <a:buNone/>
            </a:pPr>
            <a:r>
              <a:rPr lang="en-US" sz="2300" dirty="0"/>
              <a:t>  show(</a:t>
            </a:r>
            <a:r>
              <a:rPr lang="en-US" sz="2300" dirty="0" err="1"/>
              <a:t>arr</a:t>
            </a:r>
            <a:r>
              <a:rPr lang="en-US" sz="2300" dirty="0"/>
              <a:t>[</a:t>
            </a:r>
            <a:r>
              <a:rPr lang="en-US" sz="2300" dirty="0" err="1"/>
              <a:t>i</a:t>
            </a:r>
            <a:r>
              <a:rPr lang="en-US" sz="2300" dirty="0"/>
              <a:t>]);</a:t>
            </a:r>
          </a:p>
          <a:p>
            <a:pPr marL="228600" indent="0" algn="just">
              <a:buNone/>
            </a:pPr>
            <a:r>
              <a:rPr lang="en-US" sz="2300" dirty="0"/>
              <a:t>}</a:t>
            </a:r>
          </a:p>
          <a:p>
            <a:pPr marL="228600" indent="0" algn="just">
              <a:buNone/>
            </a:pPr>
            <a:endParaRPr lang="en-US" sz="2300" dirty="0"/>
          </a:p>
        </p:txBody>
      </p:sp>
    </p:spTree>
    <p:extLst>
      <p:ext uri="{BB962C8B-B14F-4D97-AF65-F5344CB8AC3E}">
        <p14:creationId xmlns:p14="http://schemas.microsoft.com/office/powerpoint/2010/main" val="660701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569232" y="0"/>
            <a:ext cx="7886700" cy="1325563"/>
          </a:xfrm>
        </p:spPr>
        <p:txBody>
          <a:bodyPr/>
          <a:lstStyle>
            <a:defPPr/>
          </a:lstStyle>
          <a:p>
            <a:r>
              <a:rPr lang="en-US" sz="4000" i="0" dirty="0"/>
              <a:t>C passing entire array to function</a:t>
            </a:r>
          </a:p>
        </p:txBody>
      </p:sp>
      <p:sp>
        <p:nvSpPr>
          <p:cNvPr id="70659" name="Content Placeholder 2"/>
          <p:cNvSpPr>
            <a:spLocks noGrp="1"/>
          </p:cNvSpPr>
          <p:nvPr>
            <p:ph idx="1"/>
          </p:nvPr>
        </p:nvSpPr>
        <p:spPr>
          <a:xfrm>
            <a:off x="0" y="962025"/>
            <a:ext cx="9025165" cy="5667375"/>
          </a:xfrm>
        </p:spPr>
        <p:txBody>
          <a:bodyPr/>
          <a:lstStyle>
            <a:defPPr/>
          </a:lstStyle>
          <a:p>
            <a:pPr algn="just"/>
            <a:r>
              <a:rPr lang="en-US"/>
              <a:t>If you want to pass a single-dimension array as an argument in a function, you would have to declare a formal parameter in one of following three ways and all three declaration methods produce similar results because each tells the compiler that an integer pointer is going to be received. </a:t>
            </a:r>
          </a:p>
          <a:p>
            <a:pPr algn="just"/>
            <a:r>
              <a:rPr lang="en-US"/>
              <a:t>Similarly, you can pass multi-dimensional arrays as formal parameters.</a:t>
            </a:r>
          </a:p>
          <a:p>
            <a:pPr algn="just"/>
            <a:r>
              <a:rPr lang="en-US" b="1"/>
              <a:t>Way-1</a:t>
            </a:r>
          </a:p>
          <a:p>
            <a:pPr algn="just"/>
            <a:r>
              <a:rPr lang="en-US"/>
              <a:t>Formal parameters as a pointer −</a:t>
            </a:r>
          </a:p>
          <a:p>
            <a:pPr algn="just"/>
            <a:endParaRPr lang="en-US"/>
          </a:p>
          <a:p>
            <a:pPr marL="228600" indent="-228600" algn="just">
              <a:buNone/>
            </a:pPr>
            <a:r>
              <a:rPr lang="en-US"/>
              <a:t>void myFunction(int *param)</a:t>
            </a:r>
          </a:p>
          <a:p>
            <a:pPr marL="228600" indent="-228600" algn="just">
              <a:buNone/>
            </a:pPr>
            <a:r>
              <a:rPr lang="en-US"/>
              <a:t> {</a:t>
            </a:r>
          </a:p>
          <a:p>
            <a:pPr marL="228600" indent="-228600" algn="just">
              <a:buNone/>
            </a:pPr>
            <a:r>
              <a:rPr lang="en-US"/>
              <a:t>   ……….</a:t>
            </a:r>
          </a:p>
          <a:p>
            <a:pPr marL="228600" indent="-228600" algn="just">
              <a:buNone/>
            </a:pPr>
            <a:r>
              <a:rPr lang="en-US"/>
              <a:t>   }</a:t>
            </a:r>
          </a:p>
        </p:txBody>
      </p:sp>
    </p:spTree>
    <p:extLst>
      <p:ext uri="{BB962C8B-B14F-4D97-AF65-F5344CB8AC3E}">
        <p14:creationId xmlns:p14="http://schemas.microsoft.com/office/powerpoint/2010/main" val="274046361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defPPr/>
          </a:lstStyle>
          <a:p>
            <a:r>
              <a:rPr lang="en-US" sz="4000" i="0"/>
              <a:t>C passing entire array to function</a:t>
            </a:r>
          </a:p>
        </p:txBody>
      </p:sp>
      <p:sp>
        <p:nvSpPr>
          <p:cNvPr id="70659" name="Content Placeholder 2"/>
          <p:cNvSpPr>
            <a:spLocks noGrp="1"/>
          </p:cNvSpPr>
          <p:nvPr>
            <p:ph idx="1"/>
          </p:nvPr>
        </p:nvSpPr>
        <p:spPr>
          <a:xfrm>
            <a:off x="0" y="1690689"/>
            <a:ext cx="9025165" cy="4938711"/>
          </a:xfrm>
        </p:spPr>
        <p:txBody>
          <a:bodyPr/>
          <a:lstStyle>
            <a:defPPr/>
          </a:lstStyle>
          <a:p>
            <a:pPr algn="just"/>
            <a:r>
              <a:rPr lang="en-US" b="1" dirty="0"/>
              <a:t>Way-2</a:t>
            </a:r>
          </a:p>
          <a:p>
            <a:pPr algn="just"/>
            <a:r>
              <a:rPr lang="en-US" dirty="0"/>
              <a:t>Formal parameters as a sized array −</a:t>
            </a:r>
          </a:p>
          <a:p>
            <a:pPr algn="just"/>
            <a:endParaRPr lang="en-US" dirty="0"/>
          </a:p>
          <a:p>
            <a:pPr marL="0" indent="0" algn="just">
              <a:buNone/>
            </a:pPr>
            <a:r>
              <a:rPr lang="en-US" dirty="0"/>
              <a:t>void </a:t>
            </a:r>
            <a:r>
              <a:rPr lang="en-US" dirty="0" err="1"/>
              <a:t>myFunction</a:t>
            </a:r>
            <a:r>
              <a:rPr lang="en-US" dirty="0"/>
              <a:t>(int param[10]) </a:t>
            </a:r>
          </a:p>
          <a:p>
            <a:pPr marL="0" indent="0" algn="just">
              <a:buNone/>
            </a:pPr>
            <a:r>
              <a:rPr lang="en-US" dirty="0"/>
              <a:t>{</a:t>
            </a:r>
          </a:p>
          <a:p>
            <a:pPr marL="0" indent="0" algn="just">
              <a:buNone/>
            </a:pPr>
            <a:r>
              <a:rPr lang="en-US" dirty="0"/>
              <a:t>   .</a:t>
            </a:r>
          </a:p>
          <a:p>
            <a:pPr marL="0" indent="0" algn="just">
              <a:buNone/>
            </a:pPr>
            <a:r>
              <a:rPr lang="en-US" dirty="0"/>
              <a:t>   .</a:t>
            </a:r>
          </a:p>
          <a:p>
            <a:pPr marL="0" indent="0" algn="just">
              <a:buNone/>
            </a:pPr>
            <a:r>
              <a:rPr lang="en-US" dirty="0"/>
              <a:t>   .</a:t>
            </a:r>
          </a:p>
          <a:p>
            <a:pPr marL="0" indent="0" algn="just">
              <a:buNone/>
            </a:pPr>
            <a:r>
              <a:rPr lang="en-US" dirty="0"/>
              <a:t>}</a:t>
            </a:r>
          </a:p>
        </p:txBody>
      </p:sp>
    </p:spTree>
    <p:extLst>
      <p:ext uri="{BB962C8B-B14F-4D97-AF65-F5344CB8AC3E}">
        <p14:creationId xmlns:p14="http://schemas.microsoft.com/office/powerpoint/2010/main" val="172641946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defPPr/>
          </a:lstStyle>
          <a:p>
            <a:r>
              <a:rPr lang="en-US" sz="4000" i="0"/>
              <a:t>C passing entire array to function</a:t>
            </a:r>
          </a:p>
        </p:txBody>
      </p:sp>
      <p:sp>
        <p:nvSpPr>
          <p:cNvPr id="70659" name="Content Placeholder 2"/>
          <p:cNvSpPr>
            <a:spLocks noGrp="1"/>
          </p:cNvSpPr>
          <p:nvPr>
            <p:ph idx="1"/>
          </p:nvPr>
        </p:nvSpPr>
        <p:spPr>
          <a:xfrm>
            <a:off x="0" y="1427356"/>
            <a:ext cx="9025165" cy="5202044"/>
          </a:xfrm>
        </p:spPr>
        <p:txBody>
          <a:bodyPr/>
          <a:lstStyle>
            <a:defPPr/>
          </a:lstStyle>
          <a:p>
            <a:pPr algn="just"/>
            <a:r>
              <a:rPr lang="en-US" b="1" dirty="0"/>
              <a:t>Way-3</a:t>
            </a:r>
          </a:p>
          <a:p>
            <a:pPr algn="just"/>
            <a:r>
              <a:rPr lang="en-US" dirty="0"/>
              <a:t>Formal parameters as an unsized array −</a:t>
            </a:r>
          </a:p>
          <a:p>
            <a:pPr algn="just"/>
            <a:endParaRPr lang="en-US" dirty="0"/>
          </a:p>
          <a:p>
            <a:pPr marL="179388" indent="0" algn="just">
              <a:buNone/>
            </a:pPr>
            <a:r>
              <a:rPr lang="en-US" dirty="0"/>
              <a:t>void </a:t>
            </a:r>
            <a:r>
              <a:rPr lang="en-US" dirty="0" err="1"/>
              <a:t>myFunction</a:t>
            </a:r>
            <a:r>
              <a:rPr lang="en-US" dirty="0"/>
              <a:t>(int param[ ]) </a:t>
            </a:r>
          </a:p>
          <a:p>
            <a:pPr marL="179388" indent="0" algn="just">
              <a:buNone/>
            </a:pPr>
            <a:r>
              <a:rPr lang="en-US" dirty="0"/>
              <a:t>{</a:t>
            </a:r>
          </a:p>
          <a:p>
            <a:pPr marL="179388" indent="0" algn="just">
              <a:buNone/>
            </a:pPr>
            <a:r>
              <a:rPr lang="en-US" dirty="0"/>
              <a:t>   .</a:t>
            </a:r>
          </a:p>
          <a:p>
            <a:pPr marL="179388" indent="0" algn="just">
              <a:buNone/>
            </a:pPr>
            <a:r>
              <a:rPr lang="en-US" dirty="0"/>
              <a:t>   .</a:t>
            </a:r>
          </a:p>
          <a:p>
            <a:pPr marL="179388" indent="0" algn="just">
              <a:buNone/>
            </a:pPr>
            <a:r>
              <a:rPr lang="en-US" dirty="0"/>
              <a:t>   .</a:t>
            </a:r>
          </a:p>
          <a:p>
            <a:pPr marL="179388" indent="0" algn="just">
              <a:buNone/>
            </a:pPr>
            <a:r>
              <a:rPr lang="en-US" dirty="0"/>
              <a:t>}</a:t>
            </a:r>
          </a:p>
        </p:txBody>
      </p:sp>
    </p:spTree>
    <p:extLst>
      <p:ext uri="{BB962C8B-B14F-4D97-AF65-F5344CB8AC3E}">
        <p14:creationId xmlns:p14="http://schemas.microsoft.com/office/powerpoint/2010/main" val="70304763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628650" y="86346"/>
            <a:ext cx="7886700" cy="1325563"/>
          </a:xfrm>
        </p:spPr>
        <p:txBody>
          <a:bodyPr/>
          <a:lstStyle>
            <a:defPPr/>
          </a:lstStyle>
          <a:p>
            <a:r>
              <a:rPr lang="en-US" sz="4000" i="0" dirty="0"/>
              <a:t>C passing entire array to function</a:t>
            </a:r>
          </a:p>
        </p:txBody>
      </p:sp>
      <p:sp>
        <p:nvSpPr>
          <p:cNvPr id="70659" name="Content Placeholder 2"/>
          <p:cNvSpPr>
            <a:spLocks noGrp="1"/>
          </p:cNvSpPr>
          <p:nvPr>
            <p:ph idx="1"/>
          </p:nvPr>
        </p:nvSpPr>
        <p:spPr>
          <a:xfrm>
            <a:off x="0" y="1215948"/>
            <a:ext cx="9025165" cy="5667375"/>
          </a:xfrm>
        </p:spPr>
        <p:txBody>
          <a:bodyPr/>
          <a:lstStyle>
            <a:defPPr/>
          </a:lstStyle>
          <a:p>
            <a:pPr algn="just"/>
            <a:r>
              <a:rPr lang="en-US" b="1" dirty="0"/>
              <a:t>Passing entire array to function :</a:t>
            </a:r>
          </a:p>
          <a:p>
            <a:pPr algn="just"/>
            <a:endParaRPr lang="en-US" dirty="0"/>
          </a:p>
          <a:p>
            <a:pPr algn="just"/>
            <a:r>
              <a:rPr lang="en-US" dirty="0"/>
              <a:t>Parameter Passing Scheme : </a:t>
            </a:r>
            <a:r>
              <a:rPr lang="en-US" b="1" dirty="0"/>
              <a:t>Pass by Reference</a:t>
            </a:r>
          </a:p>
          <a:p>
            <a:pPr algn="just"/>
            <a:endParaRPr lang="en-US" dirty="0"/>
          </a:p>
          <a:p>
            <a:pPr algn="just"/>
            <a:r>
              <a:rPr lang="en-US" dirty="0"/>
              <a:t>Pass </a:t>
            </a:r>
            <a:r>
              <a:rPr lang="en-US" b="1" u="sng" dirty="0"/>
              <a:t>name of array</a:t>
            </a:r>
            <a:r>
              <a:rPr lang="en-US" dirty="0"/>
              <a:t> as function parameter.</a:t>
            </a:r>
          </a:p>
          <a:p>
            <a:pPr algn="just"/>
            <a:endParaRPr lang="en-US" dirty="0"/>
          </a:p>
          <a:p>
            <a:pPr algn="just"/>
            <a:r>
              <a:rPr lang="en-US" dirty="0"/>
              <a:t>Name contains the base address i.e. (Address of 0th element )</a:t>
            </a:r>
          </a:p>
          <a:p>
            <a:pPr algn="just"/>
            <a:endParaRPr lang="en-US" dirty="0"/>
          </a:p>
          <a:p>
            <a:pPr algn="just"/>
            <a:r>
              <a:rPr lang="en-US" dirty="0"/>
              <a:t>Function Body Can Modify </a:t>
            </a:r>
            <a:r>
              <a:rPr lang="en-US" b="1" u="sng" dirty="0"/>
              <a:t>Original Value (actual argument).</a:t>
            </a:r>
          </a:p>
          <a:p>
            <a:pPr algn="just"/>
            <a:endParaRPr lang="en-US" dirty="0"/>
          </a:p>
          <a:p>
            <a:pPr algn="just"/>
            <a:r>
              <a:rPr lang="en-US" dirty="0"/>
              <a:t>Array values are updated in function.</a:t>
            </a:r>
          </a:p>
          <a:p>
            <a:pPr algn="just"/>
            <a:endParaRPr lang="en-US" dirty="0"/>
          </a:p>
          <a:p>
            <a:pPr algn="just"/>
            <a:r>
              <a:rPr lang="en-US" dirty="0"/>
              <a:t>Values are reflected inside main (calling) function also.</a:t>
            </a:r>
          </a:p>
          <a:p>
            <a:pPr algn="just"/>
            <a:endParaRPr lang="en-US" dirty="0"/>
          </a:p>
        </p:txBody>
      </p:sp>
    </p:spTree>
    <p:extLst>
      <p:ext uri="{BB962C8B-B14F-4D97-AF65-F5344CB8AC3E}">
        <p14:creationId xmlns:p14="http://schemas.microsoft.com/office/powerpoint/2010/main" val="16666953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628650" y="0"/>
            <a:ext cx="7886700" cy="1325563"/>
          </a:xfrm>
        </p:spPr>
        <p:txBody>
          <a:bodyPr/>
          <a:lstStyle>
            <a:defPPr/>
          </a:lstStyle>
          <a:p>
            <a:pPr algn="l"/>
            <a:r>
              <a:rPr lang="en-GB" altLang="en-US" dirty="0"/>
              <a:t>Example: Display elements of array</a:t>
            </a:r>
          </a:p>
        </p:txBody>
      </p:sp>
      <p:sp>
        <p:nvSpPr>
          <p:cNvPr id="98307" name="Content Placeholder 2"/>
          <p:cNvSpPr>
            <a:spLocks noGrp="1"/>
          </p:cNvSpPr>
          <p:nvPr>
            <p:ph idx="1"/>
          </p:nvPr>
        </p:nvSpPr>
        <p:spPr>
          <a:xfrm>
            <a:off x="434975" y="1019175"/>
            <a:ext cx="8153400" cy="5334000"/>
          </a:xfrm>
        </p:spPr>
        <p:txBody>
          <a:bodyPr/>
          <a:lstStyle>
            <a:defPPr/>
          </a:lstStyle>
          <a:p>
            <a:pPr marL="0" indent="0">
              <a:buFont typeface="Monotype Sorts" charset="2"/>
              <a:buNone/>
            </a:pPr>
            <a:r>
              <a:rPr lang="en-GB" altLang="en-US" sz="2100" b="1">
                <a:solidFill>
                  <a:srgbClr val="00B050"/>
                </a:solidFill>
              </a:rPr>
              <a:t>void Display(int [ ]);</a:t>
            </a:r>
          </a:p>
          <a:p>
            <a:pPr marL="0" indent="0">
              <a:buFont typeface="Monotype Sorts" charset="2"/>
              <a:buNone/>
            </a:pPr>
            <a:r>
              <a:rPr lang="en-GB" altLang="en-US" sz="2100" b="1" err="1"/>
              <a:t>int main()</a:t>
            </a:r>
          </a:p>
          <a:p>
            <a:pPr marL="0" indent="0">
              <a:buFont typeface="Monotype Sorts" charset="2"/>
              <a:buNone/>
            </a:pPr>
            <a:r>
              <a:rPr lang="en-GB" altLang="en-US" sz="2100" b="1"/>
              <a:t>{</a:t>
            </a:r>
          </a:p>
          <a:p>
            <a:pPr marL="0" indent="0">
              <a:buFont typeface="Monotype Sorts" charset="2"/>
              <a:buNone/>
            </a:pPr>
            <a:r>
              <a:rPr lang="en-GB" altLang="en-US" sz="2100" b="1"/>
              <a:t>	int A[5]={0,0,0,0,0},i;</a:t>
            </a:r>
          </a:p>
          <a:p>
            <a:pPr marL="0" indent="0">
              <a:buFont typeface="Monotype Sorts" charset="2"/>
              <a:buNone/>
            </a:pPr>
            <a:r>
              <a:rPr lang="en-GB" altLang="en-US" sz="2100" b="1"/>
              <a:t>	for(i=0;i&lt;5;i++)</a:t>
            </a:r>
          </a:p>
          <a:p>
            <a:pPr marL="0" indent="0">
              <a:buFont typeface="Monotype Sorts" charset="2"/>
              <a:buNone/>
            </a:pPr>
            <a:r>
              <a:rPr lang="en-GB" altLang="en-US" sz="2100" b="1"/>
              <a:t>		scanf("%d", &amp;A[i]);</a:t>
            </a:r>
          </a:p>
          <a:p>
            <a:pPr marL="0" indent="0">
              <a:buFont typeface="Monotype Sorts" charset="2"/>
              <a:buNone/>
            </a:pPr>
            <a:r>
              <a:rPr lang="en-GB" altLang="en-US" sz="2100" b="1"/>
              <a:t>	</a:t>
            </a:r>
            <a:r>
              <a:rPr lang="en-GB" altLang="en-US" sz="2100" b="1">
                <a:solidFill>
                  <a:srgbClr val="00B050"/>
                </a:solidFill>
              </a:rPr>
              <a:t>Display(A);</a:t>
            </a:r>
          </a:p>
          <a:p>
            <a:pPr marL="0" indent="0">
              <a:buFont typeface="Monotype Sorts" charset="2"/>
              <a:buNone/>
            </a:pPr>
            <a:r>
              <a:rPr lang="en-GB" altLang="en-US" sz="2100" b="1"/>
              <a:t>	return 0;</a:t>
            </a:r>
          </a:p>
          <a:p>
            <a:pPr marL="0" indent="0">
              <a:buFont typeface="Monotype Sorts" charset="2"/>
              <a:buNone/>
            </a:pPr>
            <a:r>
              <a:rPr lang="en-GB" altLang="en-US" sz="2100" b="1"/>
              <a:t>}</a:t>
            </a:r>
          </a:p>
          <a:p>
            <a:pPr marL="0" indent="0">
              <a:buFont typeface="Monotype Sorts" charset="2"/>
              <a:buNone/>
            </a:pPr>
            <a:r>
              <a:rPr lang="en-GB" altLang="en-US" sz="2100" b="1">
                <a:solidFill>
                  <a:srgbClr val="00B050"/>
                </a:solidFill>
              </a:rPr>
              <a:t>void Display(int B[ ])</a:t>
            </a:r>
          </a:p>
          <a:p>
            <a:pPr marL="0" indent="0">
              <a:buFont typeface="Monotype Sorts" charset="2"/>
              <a:buNone/>
            </a:pPr>
            <a:r>
              <a:rPr lang="en-GB" altLang="en-US" sz="2100" b="1"/>
              <a:t>{</a:t>
            </a:r>
          </a:p>
          <a:p>
            <a:pPr marL="0" indent="0">
              <a:buFont typeface="Monotype Sorts" charset="2"/>
              <a:buNone/>
            </a:pPr>
            <a:r>
              <a:rPr lang="en-GB" altLang="en-US" sz="2100" b="1"/>
              <a:t>	int i;</a:t>
            </a:r>
          </a:p>
          <a:p>
            <a:pPr marL="0" indent="0">
              <a:buFont typeface="Monotype Sorts" charset="2"/>
              <a:buNone/>
            </a:pPr>
            <a:r>
              <a:rPr lang="en-GB" altLang="en-US" sz="2100" b="1"/>
              <a:t>	for(i=0;i&lt;5;i++)</a:t>
            </a:r>
          </a:p>
          <a:p>
            <a:pPr marL="0" indent="0">
              <a:buFont typeface="Monotype Sorts" charset="2"/>
              <a:buNone/>
            </a:pPr>
            <a:r>
              <a:rPr lang="en-GB" altLang="en-US" sz="2100" b="1"/>
              <a:t>		printf("%d ",B[i]);</a:t>
            </a:r>
          </a:p>
          <a:p>
            <a:pPr marL="0" indent="0">
              <a:buFont typeface="Monotype Sorts" charset="2"/>
              <a:buNone/>
            </a:pPr>
            <a:r>
              <a:rPr lang="en-GB" altLang="en-US" sz="2100" b="1"/>
              <a:t>}</a:t>
            </a:r>
          </a:p>
        </p:txBody>
      </p:sp>
    </p:spTree>
    <p:extLst>
      <p:ext uri="{BB962C8B-B14F-4D97-AF65-F5344CB8AC3E}">
        <p14:creationId xmlns:p14="http://schemas.microsoft.com/office/powerpoint/2010/main" val="368961841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a:xfrm>
            <a:off x="349870" y="-157957"/>
            <a:ext cx="7886700" cy="1325563"/>
          </a:xfrm>
        </p:spPr>
        <p:txBody>
          <a:bodyPr/>
          <a:lstStyle>
            <a:defPPr/>
          </a:lstStyle>
          <a:p>
            <a:pPr algn="l"/>
            <a:r>
              <a:rPr lang="en-GB" altLang="en-US" sz="3500" dirty="0"/>
              <a:t>Class Exercise- Display elements of array after x index</a:t>
            </a:r>
          </a:p>
        </p:txBody>
      </p:sp>
      <p:sp>
        <p:nvSpPr>
          <p:cNvPr id="99331" name="Content Placeholder 2"/>
          <p:cNvSpPr>
            <a:spLocks noGrp="1"/>
          </p:cNvSpPr>
          <p:nvPr>
            <p:ph idx="1"/>
          </p:nvPr>
        </p:nvSpPr>
        <p:spPr>
          <a:xfrm>
            <a:off x="434975" y="1019175"/>
            <a:ext cx="8153400" cy="5448532"/>
          </a:xfrm>
        </p:spPr>
        <p:txBody>
          <a:bodyPr>
            <a:normAutofit fontScale="92500" lnSpcReduction="20000"/>
          </a:bodyPr>
          <a:lstStyle>
            <a:defPPr/>
          </a:lstStyle>
          <a:p>
            <a:pPr marL="0" indent="0">
              <a:buFont typeface="Monotype Sorts" charset="2"/>
              <a:buNone/>
            </a:pPr>
            <a:r>
              <a:rPr lang="en-GB" altLang="en-US" sz="1900" b="1" dirty="0"/>
              <a:t>void Display(int [ ],int);</a:t>
            </a:r>
          </a:p>
          <a:p>
            <a:pPr marL="0" indent="0">
              <a:buFont typeface="Monotype Sorts" charset="2"/>
              <a:buNone/>
            </a:pPr>
            <a:r>
              <a:rPr lang="en-GB" altLang="en-US" sz="1900" b="1" dirty="0"/>
              <a:t>int main()</a:t>
            </a:r>
          </a:p>
          <a:p>
            <a:pPr marL="0" indent="0">
              <a:buFont typeface="Monotype Sorts" charset="2"/>
              <a:buNone/>
            </a:pPr>
            <a:r>
              <a:rPr lang="en-GB" altLang="en-US" sz="1900" b="1" dirty="0"/>
              <a:t>{</a:t>
            </a:r>
          </a:p>
          <a:p>
            <a:pPr marL="0" indent="0">
              <a:buFont typeface="Monotype Sorts" charset="2"/>
              <a:buNone/>
            </a:pPr>
            <a:r>
              <a:rPr lang="en-GB" altLang="en-US" sz="1900" b="1" dirty="0"/>
              <a:t>	int A[5]={0},</a:t>
            </a:r>
            <a:r>
              <a:rPr lang="en-GB" altLang="en-US" sz="1900" b="1" dirty="0" err="1"/>
              <a:t>i,x</a:t>
            </a:r>
            <a:r>
              <a:rPr lang="en-GB" altLang="en-US" sz="1900" b="1" dirty="0"/>
              <a:t>;</a:t>
            </a:r>
          </a:p>
          <a:p>
            <a:pPr marL="0" indent="0">
              <a:buFont typeface="Monotype Sorts" charset="2"/>
              <a:buNone/>
            </a:pPr>
            <a:r>
              <a:rPr lang="en-GB" altLang="en-US" sz="1900" b="1" dirty="0"/>
              <a:t>	for(</a:t>
            </a:r>
            <a:r>
              <a:rPr lang="en-GB" altLang="en-US" sz="1900" b="1" dirty="0" err="1"/>
              <a:t>i</a:t>
            </a:r>
            <a:r>
              <a:rPr lang="en-GB" altLang="en-US" sz="1900" b="1" dirty="0"/>
              <a:t>=0;i&lt;5;i++)</a:t>
            </a:r>
          </a:p>
          <a:p>
            <a:pPr marL="0" indent="0">
              <a:buFont typeface="Monotype Sorts" charset="2"/>
              <a:buNone/>
            </a:pPr>
            <a:r>
              <a:rPr lang="en-GB" altLang="en-US" sz="1900" b="1" dirty="0"/>
              <a:t>		</a:t>
            </a:r>
            <a:r>
              <a:rPr lang="en-GB" altLang="en-US" sz="1900" b="1" dirty="0" err="1"/>
              <a:t>scanf</a:t>
            </a:r>
            <a:r>
              <a:rPr lang="en-GB" altLang="en-US" sz="1900" b="1" dirty="0"/>
              <a:t>("%d", &amp;A[</a:t>
            </a:r>
            <a:r>
              <a:rPr lang="en-GB" altLang="en-US" sz="1900" b="1" dirty="0" err="1"/>
              <a:t>i</a:t>
            </a:r>
            <a:r>
              <a:rPr lang="en-GB" altLang="en-US" sz="1900" b="1" dirty="0"/>
              <a:t>]);	</a:t>
            </a:r>
          </a:p>
          <a:p>
            <a:pPr marL="0" indent="0">
              <a:buFont typeface="Monotype Sorts" charset="2"/>
              <a:buNone/>
            </a:pPr>
            <a:r>
              <a:rPr lang="en-GB" altLang="en-US" sz="1900" b="1" dirty="0"/>
              <a:t>	</a:t>
            </a:r>
            <a:r>
              <a:rPr lang="en-GB" altLang="en-US" sz="1900" b="1" dirty="0" err="1"/>
              <a:t>printf</a:t>
            </a:r>
            <a:r>
              <a:rPr lang="en-GB" altLang="en-US" sz="1900" b="1" dirty="0"/>
              <a:t>("Enter index of array to print elements after it : ");</a:t>
            </a:r>
          </a:p>
          <a:p>
            <a:pPr marL="0" indent="0">
              <a:buFont typeface="Monotype Sorts" charset="2"/>
              <a:buNone/>
            </a:pPr>
            <a:r>
              <a:rPr lang="en-GB" altLang="en-US" sz="1900" b="1" dirty="0"/>
              <a:t>	</a:t>
            </a:r>
            <a:r>
              <a:rPr lang="en-GB" altLang="en-US" sz="1900" b="1" dirty="0" err="1"/>
              <a:t>scanf</a:t>
            </a:r>
            <a:r>
              <a:rPr lang="en-GB" altLang="en-US" sz="1900" b="1" dirty="0"/>
              <a:t>("%</a:t>
            </a:r>
            <a:r>
              <a:rPr lang="en-GB" altLang="en-US" sz="1900" b="1" dirty="0" err="1"/>
              <a:t>d",&amp;x</a:t>
            </a:r>
            <a:r>
              <a:rPr lang="en-GB" altLang="en-US" sz="1900" b="1" dirty="0"/>
              <a:t>);</a:t>
            </a:r>
          </a:p>
          <a:p>
            <a:pPr marL="0" indent="0">
              <a:buFont typeface="Monotype Sorts" charset="2"/>
              <a:buNone/>
            </a:pPr>
            <a:r>
              <a:rPr lang="en-GB" altLang="en-US" sz="1900" b="1" dirty="0"/>
              <a:t>	Display(</a:t>
            </a:r>
            <a:r>
              <a:rPr lang="en-GB" altLang="en-US" sz="1900" b="1" dirty="0" err="1"/>
              <a:t>A,x</a:t>
            </a:r>
            <a:r>
              <a:rPr lang="en-GB" altLang="en-US" sz="1900" b="1" dirty="0"/>
              <a:t>);</a:t>
            </a:r>
          </a:p>
          <a:p>
            <a:pPr marL="0" indent="0">
              <a:buFont typeface="Monotype Sorts" charset="2"/>
              <a:buNone/>
            </a:pPr>
            <a:r>
              <a:rPr lang="en-GB" altLang="en-US" sz="1900" b="1" dirty="0"/>
              <a:t>	return 0;</a:t>
            </a:r>
          </a:p>
          <a:p>
            <a:pPr marL="0" indent="0">
              <a:buFont typeface="Monotype Sorts" charset="2"/>
              <a:buNone/>
            </a:pPr>
            <a:r>
              <a:rPr lang="en-GB" altLang="en-US" sz="1900" b="1" dirty="0"/>
              <a:t>}</a:t>
            </a:r>
          </a:p>
          <a:p>
            <a:pPr marL="0" indent="0">
              <a:buFont typeface="Monotype Sorts" charset="2"/>
              <a:buNone/>
            </a:pPr>
            <a:r>
              <a:rPr lang="en-GB" altLang="en-US" sz="1900" b="1" dirty="0"/>
              <a:t>void Display(int B[ ],int y)</a:t>
            </a:r>
          </a:p>
          <a:p>
            <a:pPr marL="0" indent="0">
              <a:buFont typeface="Monotype Sorts" charset="2"/>
              <a:buNone/>
            </a:pPr>
            <a:r>
              <a:rPr lang="en-GB" altLang="en-US" sz="1900" b="1" dirty="0"/>
              <a:t>{</a:t>
            </a:r>
          </a:p>
          <a:p>
            <a:pPr marL="0" indent="0">
              <a:buFont typeface="Monotype Sorts" charset="2"/>
              <a:buNone/>
            </a:pPr>
            <a:r>
              <a:rPr lang="en-GB" altLang="en-US" sz="1900" b="1" dirty="0"/>
              <a:t>	int </a:t>
            </a:r>
            <a:r>
              <a:rPr lang="en-GB" altLang="en-US" sz="1900" b="1" dirty="0" err="1"/>
              <a:t>i</a:t>
            </a:r>
            <a:r>
              <a:rPr lang="en-GB" altLang="en-US" sz="1900" b="1" dirty="0"/>
              <a:t>;</a:t>
            </a:r>
          </a:p>
          <a:p>
            <a:pPr marL="0" indent="0">
              <a:buFont typeface="Monotype Sorts" charset="2"/>
              <a:buNone/>
            </a:pPr>
            <a:r>
              <a:rPr lang="en-GB" altLang="en-US" sz="1900" b="1" dirty="0"/>
              <a:t>	for(</a:t>
            </a:r>
            <a:r>
              <a:rPr lang="en-GB" altLang="en-US" sz="1900" b="1" dirty="0" err="1"/>
              <a:t>i</a:t>
            </a:r>
            <a:r>
              <a:rPr lang="en-GB" altLang="en-US" sz="1900" b="1" dirty="0"/>
              <a:t>=</a:t>
            </a:r>
            <a:r>
              <a:rPr lang="en-GB" altLang="en-US" sz="1900" b="1" dirty="0" err="1"/>
              <a:t>y;i</a:t>
            </a:r>
            <a:r>
              <a:rPr lang="en-GB" altLang="en-US" sz="1900" b="1" dirty="0"/>
              <a:t>&lt;5;i++)</a:t>
            </a:r>
          </a:p>
          <a:p>
            <a:pPr marL="0" indent="0">
              <a:buFont typeface="Monotype Sorts" charset="2"/>
              <a:buNone/>
            </a:pPr>
            <a:r>
              <a:rPr lang="en-GB" altLang="en-US" sz="1900" b="1" dirty="0"/>
              <a:t>		</a:t>
            </a:r>
            <a:r>
              <a:rPr lang="en-GB" altLang="en-US" sz="1900" b="1" dirty="0" err="1"/>
              <a:t>printf</a:t>
            </a:r>
            <a:r>
              <a:rPr lang="en-GB" altLang="en-US" sz="1900" b="1" dirty="0"/>
              <a:t>("%d  ",B[</a:t>
            </a:r>
            <a:r>
              <a:rPr lang="en-GB" altLang="en-US" sz="1900" b="1" dirty="0" err="1"/>
              <a:t>i</a:t>
            </a:r>
            <a:r>
              <a:rPr lang="en-GB" altLang="en-US" sz="1900" b="1" dirty="0"/>
              <a:t>]);</a:t>
            </a:r>
          </a:p>
          <a:p>
            <a:pPr marL="0" indent="0">
              <a:buFont typeface="Monotype Sorts" charset="2"/>
              <a:buNone/>
            </a:pPr>
            <a:r>
              <a:rPr lang="en-GB" altLang="en-US" sz="1900" b="1" dirty="0"/>
              <a:t>}</a:t>
            </a:r>
          </a:p>
        </p:txBody>
      </p:sp>
    </p:spTree>
    <p:extLst>
      <p:ext uri="{BB962C8B-B14F-4D97-AF65-F5344CB8AC3E}">
        <p14:creationId xmlns:p14="http://schemas.microsoft.com/office/powerpoint/2010/main" val="17425590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33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933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933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933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93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933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933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933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933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9331">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9331">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9331">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9331">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9331">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331">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9331">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628650" y="8287"/>
            <a:ext cx="7886700" cy="1325563"/>
          </a:xfrm>
        </p:spPr>
        <p:txBody>
          <a:bodyPr/>
          <a:lstStyle>
            <a:defPPr/>
          </a:lstStyle>
          <a:p>
            <a:r>
              <a:rPr lang="en-US" sz="4000" i="0" dirty="0"/>
              <a:t> Function Prototype/ Declaration</a:t>
            </a:r>
          </a:p>
        </p:txBody>
      </p:sp>
      <p:sp>
        <p:nvSpPr>
          <p:cNvPr id="9218" name="Content Placeholder 2"/>
          <p:cNvSpPr>
            <a:spLocks noGrp="1"/>
          </p:cNvSpPr>
          <p:nvPr>
            <p:ph idx="1"/>
          </p:nvPr>
        </p:nvSpPr>
        <p:spPr>
          <a:xfrm>
            <a:off x="0" y="977900"/>
            <a:ext cx="9144000" cy="5651500"/>
          </a:xfrm>
        </p:spPr>
        <p:txBody>
          <a:bodyPr/>
          <a:lstStyle>
            <a:defPPr/>
          </a:lstStyle>
          <a:p>
            <a:pPr marL="342900" lvl="1" indent="-342900" algn="just">
              <a:buClr>
                <a:schemeClr val="tx2"/>
              </a:buClr>
              <a:buSzPct val="70000"/>
              <a:buFont typeface="Monotype Sorts" charset="2"/>
              <a:buChar char="n"/>
            </a:pPr>
            <a:r>
              <a:rPr lang="en-US" sz="2200" b="1" dirty="0"/>
              <a:t>Return Type</a:t>
            </a:r>
            <a:r>
              <a:rPr lang="en-US" sz="2200" dirty="0"/>
              <a:t> − A function may return a value. The </a:t>
            </a:r>
            <a:r>
              <a:rPr lang="en-US" sz="2200" b="1" dirty="0" err="1"/>
              <a:t>return_type</a:t>
            </a:r>
            <a:r>
              <a:rPr lang="en-US" sz="2200" dirty="0"/>
              <a:t> is the data type of the value the function returns. Some functions perform the desired operations without returning a value. In this case, the </a:t>
            </a:r>
            <a:r>
              <a:rPr lang="en-US" sz="2200" dirty="0" err="1"/>
              <a:t>return_type</a:t>
            </a:r>
            <a:r>
              <a:rPr lang="en-US" sz="2200" dirty="0"/>
              <a:t> is the keyword </a:t>
            </a:r>
            <a:r>
              <a:rPr lang="en-US" sz="2200" b="1" dirty="0"/>
              <a:t>void</a:t>
            </a:r>
            <a:r>
              <a:rPr lang="en-US" sz="2200" dirty="0"/>
              <a:t>. </a:t>
            </a:r>
            <a:r>
              <a:rPr lang="en-US" sz="2200" dirty="0">
                <a:solidFill>
                  <a:srgbClr val="00B050"/>
                </a:solidFill>
              </a:rPr>
              <a:t>(default is </a:t>
            </a:r>
            <a:r>
              <a:rPr lang="en-US" sz="2200" b="1" dirty="0">
                <a:solidFill>
                  <a:srgbClr val="00B050"/>
                </a:solidFill>
              </a:rPr>
              <a:t>int</a:t>
            </a:r>
            <a:r>
              <a:rPr lang="en-US" sz="2200" dirty="0">
                <a:solidFill>
                  <a:srgbClr val="00B050"/>
                </a:solidFill>
              </a:rPr>
              <a:t>).</a:t>
            </a:r>
          </a:p>
          <a:p>
            <a:pPr marL="342900" lvl="1" indent="-342900" algn="just">
              <a:buClr>
                <a:schemeClr val="tx2"/>
              </a:buClr>
              <a:buSzPct val="70000"/>
              <a:buFont typeface="Monotype Sorts" charset="2"/>
              <a:buChar char="n"/>
            </a:pPr>
            <a:endParaRPr lang="en-US" sz="2200" dirty="0"/>
          </a:p>
          <a:p>
            <a:pPr algn="just"/>
            <a:r>
              <a:rPr lang="en-US" sz="2200" b="1" dirty="0"/>
              <a:t>Function Name</a:t>
            </a:r>
            <a:r>
              <a:rPr lang="en-US" sz="2200" dirty="0"/>
              <a:t> − This is the actual name of the function. The function name and the parameter list together constitute the function signature. </a:t>
            </a:r>
            <a:r>
              <a:rPr lang="en-US" sz="2200" dirty="0">
                <a:solidFill>
                  <a:srgbClr val="00B050"/>
                </a:solidFill>
              </a:rPr>
              <a:t>Can be any valid identifier.</a:t>
            </a:r>
          </a:p>
          <a:p>
            <a:pPr algn="just"/>
            <a:endParaRPr lang="en-US" sz="2200" dirty="0"/>
          </a:p>
          <a:p>
            <a:pPr algn="just"/>
            <a:r>
              <a:rPr lang="en-US" sz="2200" b="1" dirty="0"/>
              <a:t>Parameters/ Arguments</a:t>
            </a:r>
            <a:r>
              <a:rPr lang="en-US" sz="2200" dirty="0"/>
              <a:t> − This is a value which is pass in function at the time of calling of function. A parameter is like a placeholder. When a function is invoked, you pass a value to the parameter. This value is referred to as</a:t>
            </a:r>
            <a:r>
              <a:rPr lang="en-US" sz="2200" dirty="0">
                <a:solidFill>
                  <a:srgbClr val="00B050"/>
                </a:solidFill>
              </a:rPr>
              <a:t> actual parameter or argument. </a:t>
            </a:r>
            <a:r>
              <a:rPr lang="en-US" sz="2200" dirty="0"/>
              <a:t>The parameter list refers to the type, order, and number of the parameters of a function. </a:t>
            </a:r>
            <a:r>
              <a:rPr lang="en-US" sz="2200" dirty="0">
                <a:solidFill>
                  <a:srgbClr val="00B050"/>
                </a:solidFill>
              </a:rPr>
              <a:t>Parameter names are not important in function declaration only their type is required. </a:t>
            </a:r>
            <a:r>
              <a:rPr lang="en-US" sz="2200" dirty="0">
                <a:solidFill>
                  <a:srgbClr val="00B0F0"/>
                </a:solidFill>
              </a:rPr>
              <a:t>int sum(int, int);</a:t>
            </a:r>
          </a:p>
          <a:p>
            <a:pPr algn="just"/>
            <a:endParaRPr lang="en-US" sz="2200" dirty="0">
              <a:solidFill>
                <a:srgbClr val="00B050"/>
              </a:solidFill>
            </a:endParaRPr>
          </a:p>
          <a:p>
            <a:pPr marL="0" indent="0" algn="just">
              <a:buNone/>
            </a:pPr>
            <a:endParaRPr lang="en-US" sz="2200" dirty="0">
              <a:solidFill>
                <a:srgbClr val="00B0F0"/>
              </a:solidFill>
            </a:endParaRPr>
          </a:p>
          <a:p>
            <a:pPr marL="0" indent="0" algn="just">
              <a:buNone/>
            </a:pPr>
            <a:endParaRPr lang="en-US" sz="2200" dirty="0">
              <a:solidFill>
                <a:srgbClr val="00B0F0"/>
              </a:solidFill>
            </a:endParaRPr>
          </a:p>
        </p:txBody>
      </p:sp>
    </p:spTree>
    <p:extLst>
      <p:ext uri="{BB962C8B-B14F-4D97-AF65-F5344CB8AC3E}">
        <p14:creationId xmlns:p14="http://schemas.microsoft.com/office/powerpoint/2010/main" val="367626234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a:xfrm>
            <a:off x="361021" y="6855"/>
            <a:ext cx="7886700" cy="1325563"/>
          </a:xfrm>
        </p:spPr>
        <p:txBody>
          <a:bodyPr/>
          <a:lstStyle>
            <a:defPPr/>
          </a:lstStyle>
          <a:p>
            <a:r>
              <a:rPr lang="en-GB" altLang="en-US" sz="2800" dirty="0"/>
              <a:t>Multiply value of each element of array by 3 in a function and display modified array in main function</a:t>
            </a:r>
          </a:p>
        </p:txBody>
      </p:sp>
      <p:sp>
        <p:nvSpPr>
          <p:cNvPr id="99331" name="Content Placeholder 2"/>
          <p:cNvSpPr>
            <a:spLocks noGrp="1"/>
          </p:cNvSpPr>
          <p:nvPr>
            <p:ph idx="1"/>
          </p:nvPr>
        </p:nvSpPr>
        <p:spPr>
          <a:xfrm>
            <a:off x="212271" y="1237785"/>
            <a:ext cx="8376104" cy="5486400"/>
          </a:xfrm>
        </p:spPr>
        <p:txBody>
          <a:bodyPr numCol="2"/>
          <a:lstStyle>
            <a:defPPr/>
          </a:lstStyle>
          <a:p>
            <a:pPr marL="0" indent="0">
              <a:buNone/>
            </a:pPr>
            <a:r>
              <a:rPr lang="en-GB" altLang="en-US" dirty="0"/>
              <a:t>#include&lt;stdio.h&gt;</a:t>
            </a:r>
          </a:p>
          <a:p>
            <a:pPr marL="0" indent="0">
              <a:buNone/>
            </a:pPr>
            <a:r>
              <a:rPr lang="en-GB" altLang="en-US" dirty="0"/>
              <a:t>void modify(int b[3]);</a:t>
            </a:r>
          </a:p>
          <a:p>
            <a:pPr marL="0" indent="0">
              <a:buNone/>
            </a:pPr>
            <a:r>
              <a:rPr lang="en-GB" altLang="en-US" dirty="0"/>
              <a:t>void main()</a:t>
            </a:r>
          </a:p>
          <a:p>
            <a:pPr marL="0" indent="0">
              <a:buNone/>
            </a:pPr>
            <a:r>
              <a:rPr lang="en-GB" altLang="en-US" dirty="0"/>
              <a:t>{</a:t>
            </a:r>
          </a:p>
          <a:p>
            <a:pPr marL="0" indent="0">
              <a:buNone/>
            </a:pPr>
            <a:r>
              <a:rPr lang="en-GB" altLang="en-US" dirty="0"/>
              <a:t>int </a:t>
            </a:r>
            <a:r>
              <a:rPr lang="en-GB" altLang="en-US" dirty="0" err="1"/>
              <a:t>arr</a:t>
            </a:r>
            <a:r>
              <a:rPr lang="en-GB" altLang="en-US" dirty="0"/>
              <a:t>[3] = {1,2,3},</a:t>
            </a:r>
            <a:r>
              <a:rPr lang="en-GB" altLang="en-US" dirty="0" err="1"/>
              <a:t>i</a:t>
            </a:r>
            <a:r>
              <a:rPr lang="en-GB" altLang="en-US" dirty="0"/>
              <a:t>;</a:t>
            </a:r>
          </a:p>
          <a:p>
            <a:pPr marL="0" indent="0">
              <a:buNone/>
            </a:pPr>
            <a:r>
              <a:rPr lang="en-GB" altLang="en-US" dirty="0"/>
              <a:t>modify(</a:t>
            </a:r>
            <a:r>
              <a:rPr lang="en-GB" altLang="en-US" dirty="0" err="1"/>
              <a:t>arr</a:t>
            </a:r>
            <a:r>
              <a:rPr lang="en-GB" altLang="en-US" dirty="0"/>
              <a:t>);</a:t>
            </a:r>
          </a:p>
          <a:p>
            <a:pPr marL="0" indent="0">
              <a:buNone/>
            </a:pPr>
            <a:r>
              <a:rPr lang="en-GB" altLang="en-US" dirty="0"/>
              <a:t>for(</a:t>
            </a:r>
            <a:r>
              <a:rPr lang="en-GB" altLang="en-US" dirty="0" err="1"/>
              <a:t>i</a:t>
            </a:r>
            <a:r>
              <a:rPr lang="en-GB" altLang="en-US" dirty="0"/>
              <a:t>=0;i&lt;3;i++)</a:t>
            </a:r>
          </a:p>
          <a:p>
            <a:pPr marL="0" indent="0">
              <a:buNone/>
            </a:pPr>
            <a:r>
              <a:rPr lang="en-GB" altLang="en-US" dirty="0"/>
              <a:t>  </a:t>
            </a:r>
            <a:r>
              <a:rPr lang="en-GB" altLang="en-US" dirty="0" err="1"/>
              <a:t>printf</a:t>
            </a:r>
            <a:r>
              <a:rPr lang="en-GB" altLang="en-US" dirty="0"/>
              <a:t>("%d",</a:t>
            </a:r>
            <a:r>
              <a:rPr lang="en-GB" altLang="en-US" dirty="0" err="1"/>
              <a:t>arr</a:t>
            </a:r>
            <a:r>
              <a:rPr lang="en-GB" altLang="en-US" dirty="0"/>
              <a:t>[</a:t>
            </a:r>
            <a:r>
              <a:rPr lang="en-GB" altLang="en-US" dirty="0" err="1"/>
              <a:t>i</a:t>
            </a:r>
            <a:r>
              <a:rPr lang="en-GB" altLang="en-US" dirty="0"/>
              <a:t>]);</a:t>
            </a:r>
          </a:p>
          <a:p>
            <a:pPr marL="0" indent="0">
              <a:buNone/>
            </a:pPr>
            <a:r>
              <a:rPr lang="en-GB" altLang="en-US" dirty="0"/>
              <a:t>}</a:t>
            </a:r>
          </a:p>
          <a:p>
            <a:pPr marL="0" indent="0">
              <a:buNone/>
            </a:pPr>
            <a:r>
              <a:rPr lang="en-GB" altLang="en-US" dirty="0"/>
              <a:t>void modify(int a[3])</a:t>
            </a:r>
          </a:p>
          <a:p>
            <a:pPr marL="0" indent="0">
              <a:buNone/>
            </a:pPr>
            <a:r>
              <a:rPr lang="en-GB" altLang="en-US" dirty="0"/>
              <a:t>{</a:t>
            </a:r>
          </a:p>
          <a:p>
            <a:pPr marL="0" indent="0">
              <a:buNone/>
            </a:pPr>
            <a:r>
              <a:rPr lang="en-GB" altLang="en-US" dirty="0"/>
              <a:t>int </a:t>
            </a:r>
            <a:r>
              <a:rPr lang="en-GB" altLang="en-US" dirty="0" err="1"/>
              <a:t>i</a:t>
            </a:r>
            <a:r>
              <a:rPr lang="en-GB" altLang="en-US" dirty="0"/>
              <a:t>;</a:t>
            </a:r>
          </a:p>
          <a:p>
            <a:pPr marL="571500" indent="-49213">
              <a:buNone/>
            </a:pPr>
            <a:r>
              <a:rPr lang="en-GB" altLang="en-US" dirty="0"/>
              <a:t>for(</a:t>
            </a:r>
            <a:r>
              <a:rPr lang="en-GB" altLang="en-US" dirty="0" err="1"/>
              <a:t>i</a:t>
            </a:r>
            <a:r>
              <a:rPr lang="en-GB" altLang="en-US" dirty="0"/>
              <a:t>=0;i&lt;3;i++)</a:t>
            </a:r>
          </a:p>
          <a:p>
            <a:pPr marL="571500" indent="-49213">
              <a:buNone/>
            </a:pPr>
            <a:r>
              <a:rPr lang="en-GB" altLang="en-US" dirty="0"/>
              <a:t>  a[</a:t>
            </a:r>
            <a:r>
              <a:rPr lang="en-GB" altLang="en-US" dirty="0" err="1"/>
              <a:t>i</a:t>
            </a:r>
            <a:r>
              <a:rPr lang="en-GB" altLang="en-US" dirty="0"/>
              <a:t>] = a[</a:t>
            </a:r>
            <a:r>
              <a:rPr lang="en-GB" altLang="en-US" dirty="0" err="1"/>
              <a:t>i</a:t>
            </a:r>
            <a:r>
              <a:rPr lang="en-GB" altLang="en-US" dirty="0"/>
              <a:t>]*3;</a:t>
            </a:r>
          </a:p>
          <a:p>
            <a:pPr marL="571500" indent="-49213">
              <a:buNone/>
            </a:pPr>
            <a:r>
              <a:rPr lang="en-GB" altLang="en-US" dirty="0"/>
              <a:t>}</a:t>
            </a:r>
          </a:p>
          <a:p>
            <a:pPr marL="571500" indent="-49213">
              <a:buNone/>
            </a:pPr>
            <a:endParaRPr lang="en-GB" altLang="en-US" dirty="0"/>
          </a:p>
          <a:p>
            <a:pPr marL="571500" indent="-49213">
              <a:buNone/>
            </a:pPr>
            <a:r>
              <a:rPr lang="en-GB" altLang="en-US" dirty="0">
                <a:solidFill>
                  <a:srgbClr val="00B050"/>
                </a:solidFill>
              </a:rPr>
              <a:t>Output : </a:t>
            </a:r>
          </a:p>
          <a:p>
            <a:pPr marL="571500" indent="-49213">
              <a:buNone/>
            </a:pPr>
            <a:r>
              <a:rPr lang="en-GB" altLang="en-US" dirty="0">
                <a:solidFill>
                  <a:srgbClr val="00B050"/>
                </a:solidFill>
              </a:rPr>
              <a:t>3 6 9</a:t>
            </a:r>
          </a:p>
        </p:txBody>
      </p:sp>
    </p:spTree>
    <p:extLst>
      <p:ext uri="{BB962C8B-B14F-4D97-AF65-F5344CB8AC3E}">
        <p14:creationId xmlns:p14="http://schemas.microsoft.com/office/powerpoint/2010/main" val="393114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33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933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933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933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93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933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933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933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933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9331">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9331">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9331">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9331">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9331">
                                            <p:txEl>
                                              <p:pRg st="14" end="14"/>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afterGroup">
                            <p:stCondLst>
                              <p:cond delay="0"/>
                            </p:stCondLst>
                            <p:childTnLst>
                              <p:par>
                                <p:cTn id="41" presetID="1" presetClass="entr" presetSubtype="0" fill="hold" nodeType="clickEffect">
                                  <p:stCondLst>
                                    <p:cond delay="0"/>
                                  </p:stCondLst>
                                  <p:childTnLst>
                                    <p:set>
                                      <p:cBhvr>
                                        <p:cTn id="42" dur="1" fill="hold">
                                          <p:stCondLst>
                                            <p:cond delay="0"/>
                                          </p:stCondLst>
                                        </p:cTn>
                                        <p:tgtEl>
                                          <p:spTgt spid="99331">
                                            <p:txEl>
                                              <p:pRg st="16" end="1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9331">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612775" y="-2864"/>
            <a:ext cx="7886700" cy="1325563"/>
          </a:xfrm>
        </p:spPr>
        <p:txBody>
          <a:bodyPr/>
          <a:lstStyle>
            <a:defPPr/>
          </a:lstStyle>
          <a:p>
            <a:r>
              <a:rPr lang="en-US" altLang="en-US" sz="3600" dirty="0"/>
              <a:t>C Passing Multi-Dimensional Array</a:t>
            </a:r>
          </a:p>
        </p:txBody>
      </p:sp>
      <p:sp>
        <p:nvSpPr>
          <p:cNvPr id="3" name="Content Placeholder 2"/>
          <p:cNvSpPr>
            <a:spLocks noGrp="1"/>
          </p:cNvSpPr>
          <p:nvPr>
            <p:ph idx="1"/>
          </p:nvPr>
        </p:nvSpPr>
        <p:spPr>
          <a:xfrm>
            <a:off x="0" y="1483112"/>
            <a:ext cx="9112250" cy="5146288"/>
          </a:xfrm>
        </p:spPr>
        <p:txBody>
          <a:bodyPr/>
          <a:lstStyle>
            <a:defPPr/>
          </a:lstStyle>
          <a:p>
            <a:pPr algn="just"/>
            <a:r>
              <a:rPr lang="en-US" altLang="en-US" dirty="0"/>
              <a:t>Multi-dimensional arrays are passed to a function in the same way as a single dimensional array. The only difference is that the number of parentheses while declaring a function will increase according to the dimension of the array.</a:t>
            </a:r>
          </a:p>
          <a:p>
            <a:pPr algn="just"/>
            <a:endParaRPr lang="en-US" altLang="en-US" dirty="0"/>
          </a:p>
          <a:p>
            <a:pPr algn="just"/>
            <a:r>
              <a:rPr lang="en-US" dirty="0"/>
              <a:t>To pass two-dimensional array to a function as an argument, starting address of memory area reserved is passed as in one dimensional array</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a:xfrm>
            <a:off x="494836" y="0"/>
            <a:ext cx="7886700" cy="1325563"/>
          </a:xfrm>
        </p:spPr>
        <p:txBody>
          <a:bodyPr/>
          <a:lstStyle>
            <a:defPPr/>
          </a:lstStyle>
          <a:p>
            <a:r>
              <a:rPr lang="en-US" altLang="en-US" sz="2800" dirty="0"/>
              <a:t>C Passing Multi-Dimensional Array</a:t>
            </a:r>
            <a:endParaRPr lang="en-GB" altLang="en-US" sz="2800" dirty="0"/>
          </a:p>
        </p:txBody>
      </p:sp>
      <p:sp>
        <p:nvSpPr>
          <p:cNvPr id="99331" name="Content Placeholder 2"/>
          <p:cNvSpPr>
            <a:spLocks noGrp="1"/>
          </p:cNvSpPr>
          <p:nvPr>
            <p:ph idx="1"/>
          </p:nvPr>
        </p:nvSpPr>
        <p:spPr>
          <a:xfrm>
            <a:off x="0" y="1019175"/>
            <a:ext cx="9112250" cy="5334000"/>
          </a:xfrm>
        </p:spPr>
        <p:txBody>
          <a:bodyPr numCol="1">
            <a:normAutofit fontScale="92500" lnSpcReduction="10000"/>
          </a:bodyPr>
          <a:lstStyle>
            <a:defPPr/>
          </a:lstStyle>
          <a:p>
            <a:pPr marL="0" indent="0">
              <a:buNone/>
            </a:pPr>
            <a:r>
              <a:rPr lang="en-GB" altLang="en-US" sz="2000" dirty="0"/>
              <a:t>#include &lt;</a:t>
            </a:r>
            <a:r>
              <a:rPr lang="en-GB" altLang="en-US" sz="2000" dirty="0" err="1"/>
              <a:t>stdio.h</a:t>
            </a:r>
            <a:r>
              <a:rPr lang="en-GB" altLang="en-US" sz="2000" dirty="0"/>
              <a:t>&gt;</a:t>
            </a:r>
          </a:p>
          <a:p>
            <a:pPr marL="0" indent="0">
              <a:buNone/>
            </a:pPr>
            <a:r>
              <a:rPr lang="en-GB" altLang="en-US" sz="2000" dirty="0"/>
              <a:t>void display(int a[ ][2]); </a:t>
            </a:r>
            <a:r>
              <a:rPr lang="en-GB" altLang="en-US" sz="1800" dirty="0">
                <a:solidFill>
                  <a:srgbClr val="0070C0"/>
                </a:solidFill>
              </a:rPr>
              <a:t>/*declaring a function which takes a two dimensional integer array as an argument*/</a:t>
            </a:r>
          </a:p>
          <a:p>
            <a:pPr marL="0" indent="0">
              <a:buNone/>
            </a:pPr>
            <a:r>
              <a:rPr lang="en-GB" altLang="en-US" sz="2000" dirty="0"/>
              <a:t>int main()</a:t>
            </a:r>
          </a:p>
          <a:p>
            <a:pPr marL="0" indent="0">
              <a:buNone/>
            </a:pPr>
            <a:r>
              <a:rPr lang="en-GB" altLang="en-US" sz="2000" dirty="0"/>
              <a:t>{</a:t>
            </a:r>
          </a:p>
          <a:p>
            <a:pPr marL="0" indent="0">
              <a:buNone/>
            </a:pPr>
            <a:r>
              <a:rPr lang="en-GB" altLang="en-US" sz="2000" dirty="0"/>
              <a:t>    int </a:t>
            </a:r>
            <a:r>
              <a:rPr lang="en-GB" altLang="en-US" sz="2000" dirty="0" err="1"/>
              <a:t>num</a:t>
            </a:r>
            <a:r>
              <a:rPr lang="en-GB" altLang="en-US" sz="2000" dirty="0"/>
              <a:t>[2][2],</a:t>
            </a:r>
            <a:r>
              <a:rPr lang="en-GB" altLang="en-US" sz="2000" dirty="0" err="1"/>
              <a:t>i,j</a:t>
            </a:r>
            <a:r>
              <a:rPr lang="en-GB" altLang="en-US" sz="2000" dirty="0"/>
              <a:t>;</a:t>
            </a:r>
          </a:p>
          <a:p>
            <a:pPr marL="0" indent="0">
              <a:buNone/>
            </a:pPr>
            <a:r>
              <a:rPr lang="en-GB" altLang="en-US" sz="2000" dirty="0"/>
              <a:t>    </a:t>
            </a:r>
            <a:r>
              <a:rPr lang="en-GB" altLang="en-US" sz="2000" dirty="0" err="1"/>
              <a:t>printf</a:t>
            </a:r>
            <a:r>
              <a:rPr lang="en-GB" altLang="en-US" sz="2000" dirty="0"/>
              <a:t>("Enter 2x2 numbers:\n");</a:t>
            </a:r>
          </a:p>
          <a:p>
            <a:pPr marL="0" indent="0">
              <a:buNone/>
            </a:pPr>
            <a:r>
              <a:rPr lang="en-GB" altLang="en-US" sz="2000" dirty="0"/>
              <a:t>    for(</a:t>
            </a:r>
            <a:r>
              <a:rPr lang="en-GB" altLang="en-US" sz="2000" dirty="0" err="1"/>
              <a:t>i</a:t>
            </a:r>
            <a:r>
              <a:rPr lang="en-GB" altLang="en-US" sz="2000" dirty="0"/>
              <a:t>=0 ;</a:t>
            </a:r>
            <a:r>
              <a:rPr lang="en-GB" altLang="en-US" sz="2000" dirty="0" err="1"/>
              <a:t>i</a:t>
            </a:r>
            <a:r>
              <a:rPr lang="en-GB" altLang="en-US" sz="2000" dirty="0"/>
              <a:t>&lt;2 ;</a:t>
            </a:r>
            <a:r>
              <a:rPr lang="en-GB" altLang="en-US" sz="2000" dirty="0" err="1"/>
              <a:t>i</a:t>
            </a:r>
            <a:r>
              <a:rPr lang="en-GB" altLang="en-US" sz="2000" dirty="0"/>
              <a:t>++)</a:t>
            </a:r>
          </a:p>
          <a:p>
            <a:pPr marL="0" indent="0">
              <a:buNone/>
            </a:pPr>
            <a:r>
              <a:rPr lang="en-GB" altLang="en-US" sz="2000" dirty="0"/>
              <a:t>      {</a:t>
            </a:r>
          </a:p>
          <a:p>
            <a:pPr marL="0" indent="0">
              <a:buNone/>
            </a:pPr>
            <a:r>
              <a:rPr lang="en-GB" altLang="en-US" sz="2000" dirty="0"/>
              <a:t>        for(j=0 ;j&lt;2 ;</a:t>
            </a:r>
            <a:r>
              <a:rPr lang="en-GB" altLang="en-US" sz="2000" dirty="0" err="1"/>
              <a:t>j++</a:t>
            </a:r>
            <a:r>
              <a:rPr lang="en-GB" altLang="en-US" sz="2000" dirty="0"/>
              <a:t>){</a:t>
            </a:r>
          </a:p>
          <a:p>
            <a:pPr marL="0" indent="0">
              <a:buNone/>
            </a:pPr>
            <a:r>
              <a:rPr lang="en-GB" altLang="en-US" sz="2000" dirty="0"/>
              <a:t>            </a:t>
            </a:r>
            <a:r>
              <a:rPr lang="en-GB" altLang="en-US" sz="2000" dirty="0" err="1"/>
              <a:t>scanf</a:t>
            </a:r>
            <a:r>
              <a:rPr lang="en-GB" altLang="en-US" sz="2000" dirty="0"/>
              <a:t>("%d",&amp;</a:t>
            </a:r>
            <a:r>
              <a:rPr lang="en-GB" altLang="en-US" sz="2000" dirty="0" err="1"/>
              <a:t>num</a:t>
            </a:r>
            <a:r>
              <a:rPr lang="en-GB" altLang="en-US" sz="2000" dirty="0"/>
              <a:t>[</a:t>
            </a:r>
            <a:r>
              <a:rPr lang="en-GB" altLang="en-US" sz="2000" dirty="0" err="1"/>
              <a:t>i</a:t>
            </a:r>
            <a:r>
              <a:rPr lang="en-GB" altLang="en-US" sz="2000" dirty="0"/>
              <a:t>][j]);</a:t>
            </a:r>
          </a:p>
          <a:p>
            <a:pPr marL="0" indent="0">
              <a:buNone/>
            </a:pPr>
            <a:r>
              <a:rPr lang="en-GB" altLang="en-US" sz="2000" dirty="0"/>
              <a:t>        }</a:t>
            </a:r>
          </a:p>
          <a:p>
            <a:pPr marL="0" indent="0">
              <a:buNone/>
            </a:pPr>
            <a:r>
              <a:rPr lang="en-GB" altLang="en-US" sz="2000" dirty="0"/>
              <a:t>    }</a:t>
            </a:r>
          </a:p>
          <a:p>
            <a:pPr marL="0" indent="0">
              <a:buNone/>
            </a:pPr>
            <a:r>
              <a:rPr lang="en-GB" altLang="en-US" sz="2000" dirty="0"/>
              <a:t>    display(</a:t>
            </a:r>
            <a:r>
              <a:rPr lang="en-GB" altLang="en-US" sz="2000" dirty="0" err="1"/>
              <a:t>num</a:t>
            </a:r>
            <a:r>
              <a:rPr lang="en-GB" altLang="en-US" sz="2000" dirty="0"/>
              <a:t>); </a:t>
            </a:r>
            <a:r>
              <a:rPr lang="en-GB" altLang="en-US" sz="2000" dirty="0">
                <a:solidFill>
                  <a:srgbClr val="0070C0"/>
                </a:solidFill>
              </a:rPr>
              <a:t>//the whole 2D array gets passed to the function display()</a:t>
            </a:r>
          </a:p>
          <a:p>
            <a:pPr marL="0" indent="0">
              <a:buNone/>
            </a:pPr>
            <a:r>
              <a:rPr lang="en-GB" altLang="en-US" sz="2000" dirty="0"/>
              <a:t>    return 0;</a:t>
            </a:r>
          </a:p>
          <a:p>
            <a:pPr marL="0" indent="0">
              <a:buNone/>
            </a:pPr>
            <a:r>
              <a:rPr lang="en-GB" altLang="en-US" sz="2000" dirty="0"/>
              <a:t>}</a:t>
            </a:r>
          </a:p>
        </p:txBody>
      </p:sp>
    </p:spTree>
    <p:extLst>
      <p:ext uri="{BB962C8B-B14F-4D97-AF65-F5344CB8AC3E}">
        <p14:creationId xmlns:p14="http://schemas.microsoft.com/office/powerpoint/2010/main" val="11148640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33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9331">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9331">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9331">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9331">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after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9331">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after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9331">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after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9331">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afterGroup">
                            <p:stCondLst>
                              <p:cond delay="0"/>
                            </p:stCondLst>
                            <p:childTnLst>
                              <p:par>
                                <p:cTn id="41" presetID="1" presetClass="entr" presetSubtype="0" fill="hold" nodeType="clickEffect">
                                  <p:stCondLst>
                                    <p:cond delay="0"/>
                                  </p:stCondLst>
                                  <p:childTnLst>
                                    <p:set>
                                      <p:cBhvr>
                                        <p:cTn id="42" dur="1" fill="hold">
                                          <p:stCondLst>
                                            <p:cond delay="0"/>
                                          </p:stCondLst>
                                        </p:cTn>
                                        <p:tgtEl>
                                          <p:spTgt spid="99331">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afterGroup">
                            <p:stCondLst>
                              <p:cond delay="0"/>
                            </p:stCondLst>
                            <p:childTnLst>
                              <p:par>
                                <p:cTn id="45" presetID="1" presetClass="entr" presetSubtype="0" fill="hold" nodeType="clickEffect">
                                  <p:stCondLst>
                                    <p:cond delay="0"/>
                                  </p:stCondLst>
                                  <p:childTnLst>
                                    <p:set>
                                      <p:cBhvr>
                                        <p:cTn id="46" dur="1" fill="hold">
                                          <p:stCondLst>
                                            <p:cond delay="0"/>
                                          </p:stCondLst>
                                        </p:cTn>
                                        <p:tgtEl>
                                          <p:spTgt spid="99331">
                                            <p:txEl>
                                              <p:pRg st="9" end="9"/>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afterGroup">
                            <p:stCondLst>
                              <p:cond delay="0"/>
                            </p:stCondLst>
                            <p:childTnLst>
                              <p:par>
                                <p:cTn id="49" presetID="1" presetClass="entr" presetSubtype="0" fill="hold" nodeType="clickEffect">
                                  <p:stCondLst>
                                    <p:cond delay="0"/>
                                  </p:stCondLst>
                                  <p:childTnLst>
                                    <p:set>
                                      <p:cBhvr>
                                        <p:cTn id="50" dur="1" fill="hold">
                                          <p:stCondLst>
                                            <p:cond delay="0"/>
                                          </p:stCondLst>
                                        </p:cTn>
                                        <p:tgtEl>
                                          <p:spTgt spid="99331">
                                            <p:txEl>
                                              <p:pRg st="10" end="1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afterGroup">
                            <p:stCondLst>
                              <p:cond delay="0"/>
                            </p:stCondLst>
                            <p:childTnLst>
                              <p:par>
                                <p:cTn id="53" presetID="1" presetClass="entr" presetSubtype="0" fill="hold" nodeType="clickEffect">
                                  <p:stCondLst>
                                    <p:cond delay="0"/>
                                  </p:stCondLst>
                                  <p:childTnLst>
                                    <p:set>
                                      <p:cBhvr>
                                        <p:cTn id="54" dur="1" fill="hold">
                                          <p:stCondLst>
                                            <p:cond delay="0"/>
                                          </p:stCondLst>
                                        </p:cTn>
                                        <p:tgtEl>
                                          <p:spTgt spid="99331">
                                            <p:txEl>
                                              <p:pRg st="11" end="11"/>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afterGroup">
                            <p:stCondLst>
                              <p:cond delay="0"/>
                            </p:stCondLst>
                            <p:childTnLst>
                              <p:par>
                                <p:cTn id="57" presetID="1" presetClass="entr" presetSubtype="0" fill="hold" nodeType="clickEffect">
                                  <p:stCondLst>
                                    <p:cond delay="0"/>
                                  </p:stCondLst>
                                  <p:childTnLst>
                                    <p:set>
                                      <p:cBhvr>
                                        <p:cTn id="58" dur="1" fill="hold">
                                          <p:stCondLst>
                                            <p:cond delay="0"/>
                                          </p:stCondLst>
                                        </p:cTn>
                                        <p:tgtEl>
                                          <p:spTgt spid="99331">
                                            <p:txEl>
                                              <p:pRg st="12" end="12"/>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afterGroup">
                            <p:stCondLst>
                              <p:cond delay="0"/>
                            </p:stCondLst>
                            <p:childTnLst>
                              <p:par>
                                <p:cTn id="61" presetID="1" presetClass="entr" presetSubtype="0" fill="hold" nodeType="clickEffect">
                                  <p:stCondLst>
                                    <p:cond delay="0"/>
                                  </p:stCondLst>
                                  <p:childTnLst>
                                    <p:set>
                                      <p:cBhvr>
                                        <p:cTn id="62" dur="1" fill="hold">
                                          <p:stCondLst>
                                            <p:cond delay="0"/>
                                          </p:stCondLst>
                                        </p:cTn>
                                        <p:tgtEl>
                                          <p:spTgt spid="99331">
                                            <p:txEl>
                                              <p:pRg st="13" end="13"/>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afterGroup">
                            <p:stCondLst>
                              <p:cond delay="0"/>
                            </p:stCondLst>
                            <p:childTnLst>
                              <p:par>
                                <p:cTn id="65" presetID="1" presetClass="entr" presetSubtype="0" fill="hold" nodeType="clickEffect">
                                  <p:stCondLst>
                                    <p:cond delay="0"/>
                                  </p:stCondLst>
                                  <p:childTnLst>
                                    <p:set>
                                      <p:cBhvr>
                                        <p:cTn id="66" dur="1" fill="hold">
                                          <p:stCondLst>
                                            <p:cond delay="0"/>
                                          </p:stCondLst>
                                        </p:cTn>
                                        <p:tgtEl>
                                          <p:spTgt spid="9933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a:xfrm>
            <a:off x="149148" y="-37750"/>
            <a:ext cx="7886700" cy="1325563"/>
          </a:xfrm>
        </p:spPr>
        <p:txBody>
          <a:bodyPr/>
          <a:lstStyle>
            <a:defPPr/>
          </a:lstStyle>
          <a:p>
            <a:r>
              <a:rPr lang="en-US" altLang="en-US" sz="2800" dirty="0"/>
              <a:t>C Passing Multi-Dimensional Array</a:t>
            </a:r>
            <a:endParaRPr lang="en-GB" altLang="en-US" sz="2800" dirty="0"/>
          </a:p>
        </p:txBody>
      </p:sp>
      <p:sp>
        <p:nvSpPr>
          <p:cNvPr id="99331" name="Content Placeholder 2"/>
          <p:cNvSpPr>
            <a:spLocks noGrp="1"/>
          </p:cNvSpPr>
          <p:nvPr>
            <p:ph idx="1"/>
          </p:nvPr>
        </p:nvSpPr>
        <p:spPr>
          <a:xfrm>
            <a:off x="0" y="1019175"/>
            <a:ext cx="9112250" cy="5334000"/>
          </a:xfrm>
        </p:spPr>
        <p:txBody>
          <a:bodyPr numCol="1"/>
          <a:lstStyle>
            <a:defPPr/>
          </a:lstStyle>
          <a:p>
            <a:pPr marL="0" indent="0">
              <a:buNone/>
            </a:pPr>
            <a:r>
              <a:rPr lang="en-GB" altLang="en-US"/>
              <a:t>void display(int a[ ][2])  </a:t>
            </a:r>
            <a:r>
              <a:rPr lang="en-GB" altLang="en-US">
                <a:solidFill>
                  <a:srgbClr val="0070C0"/>
                </a:solidFill>
              </a:rPr>
              <a:t>//the formal parameter takes an array as argument. </a:t>
            </a:r>
          </a:p>
          <a:p>
            <a:pPr marL="0" indent="0">
              <a:buNone/>
            </a:pPr>
            <a:r>
              <a:rPr lang="en-GB" altLang="en-US"/>
              <a:t>{</a:t>
            </a:r>
          </a:p>
          <a:p>
            <a:pPr marL="0" indent="0">
              <a:buNone/>
            </a:pPr>
            <a:r>
              <a:rPr lang="en-GB" altLang="en-US"/>
              <a:t>    int i,j;</a:t>
            </a:r>
          </a:p>
          <a:p>
            <a:pPr marL="0" indent="0">
              <a:buNone/>
            </a:pPr>
            <a:r>
              <a:rPr lang="en-GB" altLang="en-US"/>
              <a:t>    printf("The matrix is:\n");  </a:t>
            </a:r>
            <a:r>
              <a:rPr lang="en-GB" altLang="en-US">
                <a:solidFill>
                  <a:srgbClr val="0070C0"/>
                </a:solidFill>
              </a:rPr>
              <a:t>//the matrix is displayed using two for loops</a:t>
            </a:r>
          </a:p>
          <a:p>
            <a:pPr marL="0" indent="0">
              <a:buNone/>
            </a:pPr>
            <a:r>
              <a:rPr lang="en-GB" altLang="en-US"/>
              <a:t>    for(i=0 ;i&lt;2 ;i++)</a:t>
            </a:r>
          </a:p>
          <a:p>
            <a:pPr marL="0" indent="0">
              <a:buNone/>
            </a:pPr>
            <a:r>
              <a:rPr lang="en-GB" altLang="en-US"/>
              <a:t>    {</a:t>
            </a:r>
          </a:p>
          <a:p>
            <a:pPr marL="0" indent="0">
              <a:buNone/>
            </a:pPr>
            <a:r>
              <a:rPr lang="en-GB" altLang="en-US"/>
              <a:t>        for(j=0 ;j&lt;2 ;j++)</a:t>
            </a:r>
          </a:p>
          <a:p>
            <a:pPr marL="0" indent="0">
              <a:buNone/>
            </a:pPr>
            <a:r>
              <a:rPr lang="en-GB" altLang="en-US"/>
              <a:t>            printf("%d ",a[i][j]);</a:t>
            </a:r>
          </a:p>
          <a:p>
            <a:pPr marL="0" indent="0">
              <a:buNone/>
            </a:pPr>
            <a:r>
              <a:rPr lang="en-GB" altLang="en-US"/>
              <a:t>        printf("\n");</a:t>
            </a:r>
          </a:p>
          <a:p>
            <a:pPr marL="0" indent="0">
              <a:buNone/>
            </a:pPr>
            <a:r>
              <a:rPr lang="en-GB" altLang="en-US"/>
              <a:t>    }</a:t>
            </a:r>
          </a:p>
          <a:p>
            <a:pPr marL="0" indent="0">
              <a:buNone/>
            </a:pPr>
            <a:r>
              <a:rPr lang="en-GB" altLang="en-US"/>
              <a:t>}</a:t>
            </a:r>
          </a:p>
        </p:txBody>
      </p:sp>
    </p:spTree>
    <p:extLst>
      <p:ext uri="{BB962C8B-B14F-4D97-AF65-F5344CB8AC3E}">
        <p14:creationId xmlns:p14="http://schemas.microsoft.com/office/powerpoint/2010/main" val="41516123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33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9331">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9331">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9331">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9331">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after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9331">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after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9331">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after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9331">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afterGroup">
                            <p:stCondLst>
                              <p:cond delay="0"/>
                            </p:stCondLst>
                            <p:childTnLst>
                              <p:par>
                                <p:cTn id="41" presetID="1" presetClass="entr" presetSubtype="0" fill="hold" nodeType="clickEffect">
                                  <p:stCondLst>
                                    <p:cond delay="0"/>
                                  </p:stCondLst>
                                  <p:childTnLst>
                                    <p:set>
                                      <p:cBhvr>
                                        <p:cTn id="42" dur="1" fill="hold">
                                          <p:stCondLst>
                                            <p:cond delay="0"/>
                                          </p:stCondLst>
                                        </p:cTn>
                                        <p:tgtEl>
                                          <p:spTgt spid="99331">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afterGroup">
                            <p:stCondLst>
                              <p:cond delay="0"/>
                            </p:stCondLst>
                            <p:childTnLst>
                              <p:par>
                                <p:cTn id="45" presetID="1" presetClass="entr" presetSubtype="0" fill="hold" nodeType="clickEffect">
                                  <p:stCondLst>
                                    <p:cond delay="0"/>
                                  </p:stCondLst>
                                  <p:childTnLst>
                                    <p:set>
                                      <p:cBhvr>
                                        <p:cTn id="46" dur="1" fill="hold">
                                          <p:stCondLst>
                                            <p:cond delay="0"/>
                                          </p:stCondLst>
                                        </p:cTn>
                                        <p:tgtEl>
                                          <p:spTgt spid="99331">
                                            <p:txEl>
                                              <p:pRg st="9" end="9"/>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afterGroup">
                            <p:stCondLst>
                              <p:cond delay="0"/>
                            </p:stCondLst>
                            <p:childTnLst>
                              <p:par>
                                <p:cTn id="49" presetID="1" presetClass="entr" presetSubtype="0" fill="hold" nodeType="clickEffect">
                                  <p:stCondLst>
                                    <p:cond delay="0"/>
                                  </p:stCondLst>
                                  <p:childTnLst>
                                    <p:set>
                                      <p:cBhvr>
                                        <p:cTn id="50" dur="1" fill="hold">
                                          <p:stCondLst>
                                            <p:cond delay="0"/>
                                          </p:stCondLst>
                                        </p:cTn>
                                        <p:tgtEl>
                                          <p:spTgt spid="9933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238357" y="0"/>
            <a:ext cx="7886700" cy="1325563"/>
          </a:xfrm>
        </p:spPr>
        <p:txBody>
          <a:bodyPr/>
          <a:lstStyle>
            <a:defPPr/>
          </a:lstStyle>
          <a:p>
            <a:pPr algn="l"/>
            <a:r>
              <a:rPr lang="en-US" altLang="en-US" dirty="0"/>
              <a:t>Adding Functions to the Library</a:t>
            </a:r>
          </a:p>
        </p:txBody>
      </p:sp>
      <p:sp>
        <p:nvSpPr>
          <p:cNvPr id="3" name="Content Placeholder 2"/>
          <p:cNvSpPr>
            <a:spLocks noGrp="1"/>
          </p:cNvSpPr>
          <p:nvPr>
            <p:ph idx="1"/>
          </p:nvPr>
        </p:nvSpPr>
        <p:spPr>
          <a:xfrm>
            <a:off x="0" y="977900"/>
            <a:ext cx="9112250" cy="5651500"/>
          </a:xfrm>
        </p:spPr>
        <p:txBody>
          <a:bodyPr/>
          <a:lstStyle>
            <a:defPPr/>
          </a:lstStyle>
          <a:p>
            <a:pPr algn="just"/>
            <a:r>
              <a:rPr lang="en-US" altLang="en-US"/>
              <a:t>Most of the times we either use the functions present in the standard library or we define our own functions and use them.</a:t>
            </a:r>
          </a:p>
          <a:p>
            <a:pPr marL="0" indent="0" algn="just">
              <a:buNone/>
            </a:pPr>
            <a:r>
              <a:rPr lang="en-US" altLang="en-US"/>
              <a:t> </a:t>
            </a:r>
          </a:p>
          <a:p>
            <a:pPr algn="just"/>
            <a:r>
              <a:rPr lang="en-US" altLang="en-US"/>
              <a:t>Can we not add our functions to the standard library? And would it make any sense in doing so? </a:t>
            </a:r>
          </a:p>
          <a:p>
            <a:pPr algn="just"/>
            <a:endParaRPr lang="en-US" altLang="en-US"/>
          </a:p>
          <a:p>
            <a:pPr algn="just"/>
            <a:r>
              <a:rPr lang="en-US" altLang="en-US"/>
              <a:t>We can add user-defined functions to the library.</a:t>
            </a:r>
          </a:p>
        </p:txBody>
      </p:sp>
    </p:spTree>
    <p:extLst>
      <p:ext uri="{BB962C8B-B14F-4D97-AF65-F5344CB8AC3E}">
        <p14:creationId xmlns:p14="http://schemas.microsoft.com/office/powerpoint/2010/main" val="2683991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a:xfrm>
            <a:off x="115694" y="30573"/>
            <a:ext cx="7886700" cy="1325563"/>
          </a:xfrm>
        </p:spPr>
        <p:txBody>
          <a:bodyPr/>
          <a:lstStyle>
            <a:defPPr/>
          </a:lstStyle>
          <a:p>
            <a:pPr algn="l"/>
            <a:r>
              <a:rPr lang="en-US" altLang="en-US" dirty="0"/>
              <a:t>#define: Macro definition</a:t>
            </a:r>
          </a:p>
        </p:txBody>
      </p:sp>
      <p:sp>
        <p:nvSpPr>
          <p:cNvPr id="3" name="Content Placeholder 2"/>
          <p:cNvSpPr>
            <a:spLocks noGrp="1"/>
          </p:cNvSpPr>
          <p:nvPr>
            <p:ph idx="1"/>
          </p:nvPr>
        </p:nvSpPr>
        <p:spPr>
          <a:xfrm>
            <a:off x="0" y="992459"/>
            <a:ext cx="8763000" cy="5432154"/>
          </a:xfrm>
        </p:spPr>
        <p:txBody>
          <a:bodyPr/>
          <a:lstStyle>
            <a:defPPr/>
          </a:lstStyle>
          <a:p>
            <a:pPr>
              <a:lnSpc>
                <a:spcPct val="150000"/>
              </a:lnSpc>
            </a:pPr>
            <a:r>
              <a:rPr lang="en-US" altLang="en-US" sz="2200" b="1" dirty="0"/>
              <a:t>Preprocessor directive in the following form:</a:t>
            </a:r>
          </a:p>
          <a:p>
            <a:pPr>
              <a:lnSpc>
                <a:spcPct val="150000"/>
              </a:lnSpc>
              <a:buFont typeface="Monotype Sorts" charset="2"/>
              <a:buNone/>
            </a:pPr>
            <a:r>
              <a:rPr lang="en-US" altLang="en-US" sz="2200" b="1" dirty="0"/>
              <a:t>		#define string1 string2</a:t>
            </a:r>
          </a:p>
          <a:p>
            <a:pPr>
              <a:lnSpc>
                <a:spcPct val="150000"/>
              </a:lnSpc>
            </a:pPr>
            <a:r>
              <a:rPr lang="en-US" altLang="en-US" sz="2200" b="1" dirty="0"/>
              <a:t>Replaces string1 by string2 wherever it occurs before compilation. For example,</a:t>
            </a:r>
          </a:p>
          <a:p>
            <a:pPr>
              <a:lnSpc>
                <a:spcPct val="150000"/>
              </a:lnSpc>
              <a:buFont typeface="Monotype Sorts" charset="2"/>
              <a:buNone/>
            </a:pPr>
            <a:r>
              <a:rPr lang="en-US" altLang="en-US" sz="2200" b="1" dirty="0"/>
              <a:t>		#define PI 3.1415926</a:t>
            </a:r>
            <a:endParaRPr lang="en-US" altLang="en-US" sz="2200" dirty="0"/>
          </a:p>
        </p:txBody>
      </p:sp>
      <p:pic>
        <p:nvPicPr>
          <p:cNvPr id="53251" name="Picture 3"/>
          <p:cNvPicPr>
            <a:picLocks noChangeAspect="1" noChangeArrowheads="1"/>
          </p:cNvPicPr>
          <p:nvPr/>
        </p:nvPicPr>
        <p:blipFill>
          <a:blip r:embed="rId2">
            <a:extLst>
              <a:ext uri="{28A0092B-C50C-407E-A947-70E740481C1C}">
                <a14:useLocalDpi xmlns:a14="http://schemas.microsoft.com/office/drawing/2010/main" val="0"/>
              </a:ext>
            </a:extLst>
          </a:blip>
          <a:srcRect b="11588"/>
          <a:stretch>
            <a:fillRect/>
          </a:stretch>
        </p:blipFill>
        <p:spPr bwMode="auto">
          <a:xfrm>
            <a:off x="892175" y="3980984"/>
            <a:ext cx="7451725" cy="2877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me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53251"/>
                                        </p:tgtEl>
                                        <p:attrNameLst>
                                          <p:attrName>style.visibility</p:attrName>
                                        </p:attrNameLst>
                                      </p:cBhvr>
                                      <p:to>
                                        <p:strVal val="visible"/>
                                      </p:to>
                                    </p:set>
                                    <p:animEffect transition="in" filter="fade">
                                      <p:cBhvr>
                                        <p:cTn id="27" dur="2000"/>
                                        <p:tgtEl>
                                          <p:spTgt spid="53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defPPr/>
          </a:lstStyle>
          <a:p>
            <a:pPr algn="l"/>
            <a:r>
              <a:rPr lang="en-US" altLang="en-US"/>
              <a:t>#define with arguments</a:t>
            </a:r>
          </a:p>
        </p:txBody>
      </p:sp>
      <p:pic>
        <p:nvPicPr>
          <p:cNvPr id="92163"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471961"/>
            <a:ext cx="8859838" cy="5149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med"/>
              </a14:hiddenLine>
            </a:ext>
          </a:extLst>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defPPr/>
          </a:lstStyle>
          <a:p>
            <a:r>
              <a:rPr lang="en-US" altLang="en-US"/>
              <a:t>Core Dump (Segmentation fault) in C</a:t>
            </a:r>
            <a:endParaRPr lang="en-GB" altLang="en-US"/>
          </a:p>
        </p:txBody>
      </p:sp>
      <p:sp>
        <p:nvSpPr>
          <p:cNvPr id="93187" name="Content Placeholder 2"/>
          <p:cNvSpPr>
            <a:spLocks noGrp="1"/>
          </p:cNvSpPr>
          <p:nvPr>
            <p:ph idx="1"/>
          </p:nvPr>
        </p:nvSpPr>
        <p:spPr>
          <a:xfrm>
            <a:off x="146957" y="1679537"/>
            <a:ext cx="8965293" cy="4697053"/>
          </a:xfrm>
        </p:spPr>
        <p:txBody>
          <a:bodyPr/>
          <a:lstStyle>
            <a:defPPr/>
          </a:lstStyle>
          <a:p>
            <a:pPr algn="just"/>
            <a:r>
              <a:rPr lang="en-US" altLang="en-US" dirty="0"/>
              <a:t>Core Dump/Segmentation fault is a specific kind of error caused by accessing memory that “does not belong to you.”</a:t>
            </a:r>
          </a:p>
          <a:p>
            <a:pPr algn="just"/>
            <a:endParaRPr lang="en-US" altLang="en-US" dirty="0"/>
          </a:p>
          <a:p>
            <a:pPr algn="just"/>
            <a:r>
              <a:rPr lang="en-US" dirty="0"/>
              <a:t>When you run your program and the system reports a "segmentation violation," it means your program has attempted to access an area of memory that it is not allowed to access.</a:t>
            </a:r>
          </a:p>
          <a:p>
            <a:pPr algn="just"/>
            <a:endParaRPr lang="en-US" altLang="en-US" dirty="0"/>
          </a:p>
          <a:p>
            <a:pPr algn="just"/>
            <a:r>
              <a:rPr lang="en-US" altLang="en-US" dirty="0"/>
              <a:t>When a piece of code tries to do read and write operation in a read only location in memory or freed block of memory, it is known as core dump.</a:t>
            </a:r>
          </a:p>
          <a:p>
            <a:pPr algn="just"/>
            <a:endParaRPr lang="en-US" altLang="en-US" dirty="0"/>
          </a:p>
          <a:p>
            <a:pPr algn="just"/>
            <a:r>
              <a:rPr lang="en-US" altLang="en-US" dirty="0"/>
              <a:t>It is an error indicating memory corruption.</a:t>
            </a:r>
            <a:endParaRPr lang="en-GB" alt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defPPr/>
          </a:lstStyle>
          <a:p>
            <a:r>
              <a:rPr lang="en-US"/>
              <a:t>Common causes of this problem:</a:t>
            </a:r>
          </a:p>
        </p:txBody>
      </p:sp>
      <p:sp>
        <p:nvSpPr>
          <p:cNvPr id="93187" name="Content Placeholder 2"/>
          <p:cNvSpPr>
            <a:spLocks noGrp="1"/>
          </p:cNvSpPr>
          <p:nvPr>
            <p:ph idx="1"/>
          </p:nvPr>
        </p:nvSpPr>
        <p:spPr>
          <a:xfrm>
            <a:off x="146957" y="1984917"/>
            <a:ext cx="8965293" cy="4644483"/>
          </a:xfrm>
        </p:spPr>
        <p:txBody>
          <a:bodyPr/>
          <a:lstStyle>
            <a:defPPr/>
          </a:lstStyle>
          <a:p>
            <a:pPr>
              <a:tabLst>
                <a:tab pos="1436688" algn="l"/>
              </a:tabLst>
            </a:pPr>
            <a:r>
              <a:rPr lang="en-US" dirty="0"/>
              <a:t>Creating a very large array.</a:t>
            </a:r>
          </a:p>
          <a:p>
            <a:pPr>
              <a:tabLst>
                <a:tab pos="1436688" algn="l"/>
              </a:tabLst>
            </a:pPr>
            <a:endParaRPr lang="en-US" dirty="0"/>
          </a:p>
          <a:p>
            <a:pPr>
              <a:tabLst>
                <a:tab pos="1436688" algn="l"/>
              </a:tabLst>
            </a:pPr>
            <a:r>
              <a:rPr lang="en-US" dirty="0"/>
              <a:t>Declaring the array as int </a:t>
            </a:r>
            <a:r>
              <a:rPr lang="en-US" dirty="0" err="1"/>
              <a:t>arr</a:t>
            </a:r>
            <a:r>
              <a:rPr lang="en-US" dirty="0"/>
              <a:t> [n]; 	// size undefined </a:t>
            </a:r>
          </a:p>
          <a:p>
            <a:pPr>
              <a:tabLst>
                <a:tab pos="1436688" algn="l"/>
              </a:tabLst>
            </a:pPr>
            <a:endParaRPr lang="en-US" dirty="0"/>
          </a:p>
          <a:p>
            <a:pPr>
              <a:tabLst>
                <a:tab pos="1436688" algn="l"/>
              </a:tabLst>
            </a:pPr>
            <a:r>
              <a:rPr lang="en-US" dirty="0"/>
              <a:t>Accessing out of array index bounds</a:t>
            </a:r>
          </a:p>
        </p:txBody>
      </p:sp>
    </p:spTree>
    <p:extLst>
      <p:ext uri="{BB962C8B-B14F-4D97-AF65-F5344CB8AC3E}">
        <p14:creationId xmlns:p14="http://schemas.microsoft.com/office/powerpoint/2010/main" val="35363827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defPPr/>
          </a:lstStyle>
          <a:p>
            <a:r>
              <a:rPr lang="en-US"/>
              <a:t>Common causes of this problem:</a:t>
            </a:r>
          </a:p>
        </p:txBody>
      </p:sp>
      <p:sp>
        <p:nvSpPr>
          <p:cNvPr id="93187" name="Content Placeholder 2"/>
          <p:cNvSpPr>
            <a:spLocks noGrp="1"/>
          </p:cNvSpPr>
          <p:nvPr>
            <p:ph idx="1"/>
          </p:nvPr>
        </p:nvSpPr>
        <p:spPr>
          <a:xfrm>
            <a:off x="146957" y="1690689"/>
            <a:ext cx="8965293" cy="4938711"/>
          </a:xfrm>
        </p:spPr>
        <p:txBody>
          <a:bodyPr/>
          <a:lstStyle>
            <a:defPPr/>
          </a:lstStyle>
          <a:p>
            <a:pPr algn="just">
              <a:tabLst>
                <a:tab pos="1436688" algn="l"/>
              </a:tabLst>
            </a:pPr>
            <a:r>
              <a:rPr lang="en-US" dirty="0"/>
              <a:t>Improper format control string in </a:t>
            </a:r>
            <a:r>
              <a:rPr lang="en-US" dirty="0" err="1"/>
              <a:t>printf</a:t>
            </a:r>
            <a:r>
              <a:rPr lang="en-US" dirty="0"/>
              <a:t> or </a:t>
            </a:r>
            <a:r>
              <a:rPr lang="en-US" dirty="0" err="1"/>
              <a:t>scanf</a:t>
            </a:r>
            <a:r>
              <a:rPr lang="en-US" dirty="0"/>
              <a:t> statements</a:t>
            </a:r>
          </a:p>
          <a:p>
            <a:pPr algn="just"/>
            <a:r>
              <a:rPr lang="en-US" dirty="0"/>
              <a:t>Forgetting to use "&amp;" on the arguments to </a:t>
            </a:r>
            <a:r>
              <a:rPr lang="en-US" dirty="0" err="1"/>
              <a:t>scanf</a:t>
            </a:r>
            <a:endParaRPr lang="en-US" dirty="0"/>
          </a:p>
          <a:p>
            <a:pPr algn="just"/>
            <a:r>
              <a:rPr lang="en-US" dirty="0"/>
              <a:t>Accessing beyond the bounds of an array</a:t>
            </a:r>
          </a:p>
          <a:p>
            <a:pPr algn="just"/>
            <a:r>
              <a:rPr lang="en-US" dirty="0"/>
              <a:t>Failure to initialize a pointer before accessing it</a:t>
            </a:r>
          </a:p>
          <a:p>
            <a:pPr algn="just"/>
            <a:r>
              <a:rPr lang="en-US" dirty="0"/>
              <a:t>Incorrect use of the "&amp;" (address of) and "*" (dereferencing) operators</a:t>
            </a:r>
          </a:p>
          <a:p>
            <a:pPr algn="just"/>
            <a:r>
              <a:rPr lang="en-US" dirty="0"/>
              <a:t>Modifying a string literal</a:t>
            </a:r>
          </a:p>
          <a:p>
            <a:r>
              <a:rPr lang="en-US" dirty="0"/>
              <a:t>Accessing an address that is freed </a:t>
            </a:r>
            <a:br>
              <a:rPr lang="en-US" dirty="0"/>
            </a:br>
            <a:endParaRPr lang="en-US" dirty="0"/>
          </a:p>
        </p:txBody>
      </p:sp>
    </p:spTree>
    <p:extLst>
      <p:ext uri="{BB962C8B-B14F-4D97-AF65-F5344CB8AC3E}">
        <p14:creationId xmlns:p14="http://schemas.microsoft.com/office/powerpoint/2010/main" val="1604083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405626" y="-37750"/>
            <a:ext cx="7886700" cy="1325563"/>
          </a:xfrm>
        </p:spPr>
        <p:txBody>
          <a:bodyPr/>
          <a:lstStyle>
            <a:defPPr/>
          </a:lstStyle>
          <a:p>
            <a:r>
              <a:rPr lang="en-US" sz="3600" i="0" dirty="0"/>
              <a:t>Declaring Functions: Points to Remember</a:t>
            </a:r>
          </a:p>
        </p:txBody>
      </p:sp>
      <p:sp>
        <p:nvSpPr>
          <p:cNvPr id="9218" name="Content Placeholder 2"/>
          <p:cNvSpPr>
            <a:spLocks noGrp="1"/>
          </p:cNvSpPr>
          <p:nvPr>
            <p:ph idx="1"/>
          </p:nvPr>
        </p:nvSpPr>
        <p:spPr>
          <a:xfrm>
            <a:off x="0" y="977900"/>
            <a:ext cx="9144000" cy="5651500"/>
          </a:xfrm>
        </p:spPr>
        <p:txBody>
          <a:bodyPr/>
          <a:lstStyle>
            <a:defPPr/>
          </a:lstStyle>
          <a:p>
            <a:pPr algn="just"/>
            <a:r>
              <a:rPr lang="en-US" dirty="0"/>
              <a:t>Every function should have a </a:t>
            </a:r>
            <a:r>
              <a:rPr lang="en-US" b="1" dirty="0"/>
              <a:t>unique name</a:t>
            </a:r>
            <a:r>
              <a:rPr lang="en-US" dirty="0"/>
              <a:t>.</a:t>
            </a:r>
          </a:p>
          <a:p>
            <a:pPr algn="just"/>
            <a:r>
              <a:rPr lang="en-US" dirty="0"/>
              <a:t>There is no restriction on what data type you can pass as parameter or receive as return value.</a:t>
            </a:r>
          </a:p>
          <a:p>
            <a:pPr algn="just"/>
            <a:r>
              <a:rPr lang="en-US" dirty="0"/>
              <a:t>Specifying the </a:t>
            </a:r>
            <a:r>
              <a:rPr lang="en-US" b="1" dirty="0"/>
              <a:t>return type is optional </a:t>
            </a:r>
            <a:r>
              <a:rPr lang="en-US" dirty="0"/>
              <a:t>(assumed as int if not specified).</a:t>
            </a:r>
          </a:p>
          <a:p>
            <a:pPr algn="just"/>
            <a:r>
              <a:rPr lang="en-US" b="1" dirty="0"/>
              <a:t>Parameters are optional</a:t>
            </a:r>
            <a:r>
              <a:rPr lang="en-US" dirty="0"/>
              <a:t>; that is, a function may contain no parameters. 		</a:t>
            </a:r>
            <a:r>
              <a:rPr lang="en-US" dirty="0">
                <a:solidFill>
                  <a:srgbClr val="00B0F0"/>
                </a:solidFill>
              </a:rPr>
              <a:t>int sum();</a:t>
            </a:r>
            <a:endParaRPr lang="en-US" dirty="0"/>
          </a:p>
          <a:p>
            <a:pPr marL="0" indent="0" algn="just">
              <a:buNone/>
            </a:pPr>
            <a:r>
              <a:rPr lang="en-US" dirty="0"/>
              <a:t> </a:t>
            </a:r>
          </a:p>
          <a:p>
            <a:pPr algn="just"/>
            <a:r>
              <a:rPr lang="en-US" b="1" dirty="0"/>
              <a:t>Declaration is not Definition!</a:t>
            </a:r>
          </a:p>
          <a:p>
            <a:pPr marL="342900" lvl="1" indent="-342900" algn="just">
              <a:buClr>
                <a:schemeClr val="tx2"/>
              </a:buClr>
              <a:buSzPct val="70000"/>
              <a:buFont typeface="Monotype Sorts" charset="2"/>
              <a:buChar char="n"/>
            </a:pPr>
            <a:r>
              <a:rPr lang="en-US" sz="2400" dirty="0">
                <a:ea typeface="+mn-ea"/>
                <a:cs typeface="+mn-cs"/>
              </a:rPr>
              <a:t>Prototype only needed if function definition comes after use in program.</a:t>
            </a:r>
          </a:p>
          <a:p>
            <a:pPr algn="just"/>
            <a:r>
              <a:rPr kumimoji="0" lang="en-US" altLang="en-US" dirty="0"/>
              <a:t>The argument names can be different; but it is a good practice to use the same names as in the function definition</a:t>
            </a:r>
            <a:endParaRPr lang="en-US" dirty="0"/>
          </a:p>
          <a:p>
            <a:pPr algn="just"/>
            <a:endParaRPr lang="en-US" b="1" dirty="0">
              <a:solidFill>
                <a:srgbClr val="00B0F0"/>
              </a:solidFill>
            </a:endParaRPr>
          </a:p>
        </p:txBody>
      </p:sp>
    </p:spTree>
    <p:extLst>
      <p:ext uri="{BB962C8B-B14F-4D97-AF65-F5344CB8AC3E}">
        <p14:creationId xmlns:p14="http://schemas.microsoft.com/office/powerpoint/2010/main" val="2293387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405626" y="-80923"/>
            <a:ext cx="7886700" cy="1325563"/>
          </a:xfrm>
        </p:spPr>
        <p:txBody>
          <a:bodyPr/>
          <a:lstStyle>
            <a:defPPr/>
          </a:lstStyle>
          <a:p>
            <a:r>
              <a:rPr lang="en-US" sz="3600" i="0" dirty="0"/>
              <a:t>Function Definition</a:t>
            </a:r>
          </a:p>
        </p:txBody>
      </p:sp>
      <p:sp>
        <p:nvSpPr>
          <p:cNvPr id="9218" name="Content Placeholder 2"/>
          <p:cNvSpPr>
            <a:spLocks noGrp="1"/>
          </p:cNvSpPr>
          <p:nvPr>
            <p:ph idx="1"/>
          </p:nvPr>
        </p:nvSpPr>
        <p:spPr>
          <a:xfrm>
            <a:off x="0" y="977900"/>
            <a:ext cx="9144000" cy="5651500"/>
          </a:xfrm>
        </p:spPr>
        <p:txBody>
          <a:bodyPr/>
          <a:lstStyle>
            <a:defPPr/>
          </a:lstStyle>
          <a:p>
            <a:pPr algn="just"/>
            <a:r>
              <a:rPr lang="en-US" b="1"/>
              <a:t>Syntax:</a:t>
            </a:r>
          </a:p>
          <a:p>
            <a:pPr marL="457200" indent="0" algn="just">
              <a:buNone/>
            </a:pPr>
            <a:r>
              <a:rPr lang="en-US" err="1">
                <a:solidFill>
                  <a:srgbClr val="00B050"/>
                </a:solidFill>
              </a:rPr>
              <a:t>return_type function_name (parameter list) </a:t>
            </a:r>
          </a:p>
          <a:p>
            <a:pPr marL="457200" indent="0" algn="just">
              <a:buNone/>
            </a:pPr>
            <a:r>
              <a:rPr lang="en-US">
                <a:solidFill>
                  <a:srgbClr val="00B050"/>
                </a:solidFill>
              </a:rPr>
              <a:t>{ </a:t>
            </a:r>
          </a:p>
          <a:p>
            <a:pPr marL="457200" indent="0" algn="just">
              <a:buNone/>
            </a:pPr>
            <a:r>
              <a:rPr lang="en-US">
                <a:solidFill>
                  <a:srgbClr val="00B050"/>
                </a:solidFill>
              </a:rPr>
              <a:t>body of the function</a:t>
            </a:r>
            <a:r>
              <a:rPr lang="en-US"/>
              <a:t> </a:t>
            </a:r>
            <a:r>
              <a:rPr lang="en-US">
                <a:solidFill>
                  <a:srgbClr val="00B0F0"/>
                </a:solidFill>
              </a:rPr>
              <a:t>//</a:t>
            </a:r>
            <a:r>
              <a:rPr lang="en-US"/>
              <a:t> </a:t>
            </a:r>
            <a:r>
              <a:rPr lang="en-US" altLang="en-US" i="1">
                <a:solidFill>
                  <a:srgbClr val="00B0F0"/>
                </a:solidFill>
              </a:rPr>
              <a:t>declarations and statements</a:t>
            </a:r>
            <a:endParaRPr lang="en-US">
              <a:solidFill>
                <a:srgbClr val="00B0F0"/>
              </a:solidFill>
            </a:endParaRPr>
          </a:p>
          <a:p>
            <a:pPr marL="457200" indent="0" algn="just">
              <a:buNone/>
            </a:pPr>
            <a:r>
              <a:rPr lang="en-US">
                <a:solidFill>
                  <a:srgbClr val="00B050"/>
                </a:solidFill>
              </a:rPr>
              <a:t>}</a:t>
            </a:r>
          </a:p>
          <a:p>
            <a:pPr marL="342900" lvl="1" indent="-342900">
              <a:buClr>
                <a:schemeClr val="tx2"/>
              </a:buClr>
              <a:buSzPct val="70000"/>
              <a:buFont typeface="Monotype Sorts" charset="2"/>
              <a:buChar char="n"/>
            </a:pPr>
            <a:r>
              <a:rPr lang="en-US" sz="2400" b="1">
                <a:ea typeface="+mn-ea"/>
                <a:cs typeface="+mn-cs"/>
              </a:rPr>
              <a:t>Function-name</a:t>
            </a:r>
            <a:r>
              <a:rPr lang="en-US" sz="2400">
                <a:ea typeface="+mn-ea"/>
                <a:cs typeface="+mn-cs"/>
              </a:rPr>
              <a:t>: any valid identifier</a:t>
            </a:r>
          </a:p>
          <a:p>
            <a:pPr marL="342900" lvl="1" indent="-342900">
              <a:buClr>
                <a:schemeClr val="tx2"/>
              </a:buClr>
              <a:buSzPct val="70000"/>
              <a:buFont typeface="Monotype Sorts" charset="2"/>
              <a:buChar char="n"/>
            </a:pPr>
            <a:r>
              <a:rPr lang="en-US" sz="2400" b="1">
                <a:ea typeface="+mn-ea"/>
                <a:cs typeface="+mn-cs"/>
              </a:rPr>
              <a:t>Return-type</a:t>
            </a:r>
            <a:r>
              <a:rPr lang="en-US" sz="2400">
                <a:ea typeface="+mn-ea"/>
                <a:cs typeface="+mn-cs"/>
              </a:rPr>
              <a:t>: data type of the result (default int)</a:t>
            </a:r>
          </a:p>
          <a:p>
            <a:pPr marL="625475" lvl="2" indent="-168275">
              <a:buClr>
                <a:schemeClr val="tx2"/>
              </a:buClr>
              <a:buSzPct val="70000"/>
            </a:pPr>
            <a:r>
              <a:rPr lang="en-US">
                <a:ea typeface="+mn-ea"/>
                <a:cs typeface="+mn-cs"/>
              </a:rPr>
              <a:t>void – indicates that the function returns nothing</a:t>
            </a:r>
          </a:p>
          <a:p>
            <a:pPr marL="342900" lvl="1" indent="-342900">
              <a:buClr>
                <a:schemeClr val="tx2"/>
              </a:buClr>
              <a:buSzPct val="70000"/>
              <a:buFont typeface="Monotype Sorts" charset="2"/>
              <a:buChar char="n"/>
            </a:pPr>
            <a:r>
              <a:rPr lang="en-US" sz="2400" b="1">
                <a:ea typeface="+mn-ea"/>
                <a:cs typeface="+mn-cs"/>
              </a:rPr>
              <a:t>Parameter-list</a:t>
            </a:r>
            <a:r>
              <a:rPr lang="en-US" sz="2400">
                <a:ea typeface="+mn-ea"/>
                <a:cs typeface="+mn-cs"/>
              </a:rPr>
              <a:t>: comma separated list, declares parameters</a:t>
            </a:r>
          </a:p>
          <a:p>
            <a:pPr marL="685800" lvl="2">
              <a:buClr>
                <a:schemeClr val="tx2"/>
              </a:buClr>
              <a:buSzPct val="70000"/>
            </a:pPr>
            <a:r>
              <a:rPr lang="en-US">
                <a:ea typeface="+mn-ea"/>
                <a:cs typeface="+mn-cs"/>
              </a:rPr>
              <a:t>A type must be listed explicitly for each parameter unless, the parameter is of type </a:t>
            </a:r>
            <a:r>
              <a:rPr lang="en-US" err="1">
                <a:ea typeface="+mn-ea"/>
                <a:cs typeface="+mn-cs"/>
              </a:rPr>
              <a:t>int</a:t>
            </a:r>
            <a:endParaRPr lang="en-US"/>
          </a:p>
          <a:p>
            <a:r>
              <a:rPr lang="en-US" b="1"/>
              <a:t>Body of the function</a:t>
            </a:r>
            <a:r>
              <a:rPr lang="en-US"/>
              <a:t>: </a:t>
            </a:r>
            <a:r>
              <a:rPr lang="en-US" kern="1200"/>
              <a:t>contains a collection of statements that define what the function does.</a:t>
            </a:r>
          </a:p>
        </p:txBody>
      </p:sp>
    </p:spTree>
    <p:extLst>
      <p:ext uri="{BB962C8B-B14F-4D97-AF65-F5344CB8AC3E}">
        <p14:creationId xmlns:p14="http://schemas.microsoft.com/office/powerpoint/2010/main" val="1893692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271811" y="-80923"/>
            <a:ext cx="7886700" cy="1325563"/>
          </a:xfrm>
        </p:spPr>
        <p:txBody>
          <a:bodyPr/>
          <a:lstStyle>
            <a:defPPr/>
          </a:lstStyle>
          <a:p>
            <a:r>
              <a:rPr lang="en-US" sz="3600" i="0" dirty="0"/>
              <a:t>Function Definition</a:t>
            </a:r>
          </a:p>
        </p:txBody>
      </p:sp>
      <p:sp>
        <p:nvSpPr>
          <p:cNvPr id="9218" name="Content Placeholder 2"/>
          <p:cNvSpPr>
            <a:spLocks noGrp="1"/>
          </p:cNvSpPr>
          <p:nvPr>
            <p:ph idx="1"/>
          </p:nvPr>
        </p:nvSpPr>
        <p:spPr>
          <a:xfrm>
            <a:off x="0" y="977900"/>
            <a:ext cx="9144000" cy="5651500"/>
          </a:xfrm>
        </p:spPr>
        <p:txBody>
          <a:bodyPr/>
          <a:lstStyle>
            <a:defPPr/>
          </a:lstStyle>
          <a:p>
            <a:r>
              <a:rPr lang="en-US" altLang="en-US" b="1"/>
              <a:t>The first line contains the </a:t>
            </a:r>
            <a:r>
              <a:rPr lang="en-US" altLang="en-US" b="1">
                <a:solidFill>
                  <a:srgbClr val="FF0000"/>
                </a:solidFill>
              </a:rPr>
              <a:t>return-value-type</a:t>
            </a:r>
            <a:r>
              <a:rPr lang="en-US" altLang="en-US" b="1"/>
              <a:t>, </a:t>
            </a:r>
            <a:r>
              <a:rPr lang="en-US" altLang="en-US" b="1">
                <a:solidFill>
                  <a:srgbClr val="FF0000"/>
                </a:solidFill>
              </a:rPr>
              <a:t>the function name</a:t>
            </a:r>
            <a:r>
              <a:rPr lang="en-US" altLang="en-US" b="1"/>
              <a:t>, and </a:t>
            </a:r>
            <a:r>
              <a:rPr lang="en-US" altLang="en-US" b="1">
                <a:solidFill>
                  <a:srgbClr val="00B050"/>
                </a:solidFill>
              </a:rPr>
              <a:t>optionally</a:t>
            </a:r>
            <a:r>
              <a:rPr lang="en-US" altLang="en-US" b="1">
                <a:solidFill>
                  <a:srgbClr val="FF0000"/>
                </a:solidFill>
              </a:rPr>
              <a:t> a set of comma-separated arguments enclosed in parentheses</a:t>
            </a:r>
            <a:r>
              <a:rPr lang="en-US" altLang="en-US" b="1"/>
              <a:t>.</a:t>
            </a:r>
          </a:p>
          <a:p>
            <a:pPr>
              <a:buNone/>
            </a:pPr>
            <a:r>
              <a:rPr lang="en-US" altLang="en-US"/>
              <a:t>	– </a:t>
            </a:r>
            <a:r>
              <a:rPr lang="en-US" altLang="en-US" b="1"/>
              <a:t>Each argument has an associated type declaration.</a:t>
            </a:r>
          </a:p>
          <a:p>
            <a:pPr>
              <a:buNone/>
            </a:pPr>
            <a:r>
              <a:rPr lang="en-US" altLang="en-US"/>
              <a:t>	– </a:t>
            </a:r>
            <a:r>
              <a:rPr lang="en-US" altLang="en-US" b="1"/>
              <a:t>The arguments are called </a:t>
            </a:r>
            <a:r>
              <a:rPr lang="en-US" altLang="en-US" b="1" i="1">
                <a:solidFill>
                  <a:srgbClr val="FF0000"/>
                </a:solidFill>
              </a:rPr>
              <a:t>formal arguments or formal    parameters.</a:t>
            </a:r>
          </a:p>
          <a:p>
            <a:r>
              <a:rPr lang="en-US" altLang="en-US" b="1"/>
              <a:t>Example:</a:t>
            </a:r>
          </a:p>
          <a:p>
            <a:pPr>
              <a:buNone/>
            </a:pPr>
            <a:r>
              <a:rPr lang="en-US" altLang="en-US" b="1"/>
              <a:t>		int add (int A, int B)</a:t>
            </a:r>
          </a:p>
          <a:p>
            <a:r>
              <a:rPr lang="en-US" altLang="en-US" b="1"/>
              <a:t>The argument data types can also be declared on the next line:</a:t>
            </a:r>
          </a:p>
          <a:p>
            <a:pPr>
              <a:buNone/>
            </a:pPr>
            <a:r>
              <a:rPr lang="en-US" altLang="en-US" b="1"/>
              <a:t>		int add (A, B)</a:t>
            </a:r>
          </a:p>
          <a:p>
            <a:pPr>
              <a:buNone/>
            </a:pPr>
            <a:r>
              <a:rPr lang="en-US" altLang="en-US" b="1"/>
              <a:t>			{ </a:t>
            </a:r>
          </a:p>
          <a:p>
            <a:pPr>
              <a:buNone/>
            </a:pPr>
            <a:r>
              <a:rPr lang="en-US" altLang="en-US" b="1"/>
              <a:t>				int A, B; ----- </a:t>
            </a:r>
          </a:p>
          <a:p>
            <a:pPr>
              <a:buNone/>
            </a:pPr>
            <a:r>
              <a:rPr lang="en-US" altLang="en-US" b="1"/>
              <a:t>			}</a:t>
            </a:r>
            <a:endParaRPr lang="en-US" altLang="en-US"/>
          </a:p>
        </p:txBody>
      </p:sp>
    </p:spTree>
    <p:extLst>
      <p:ext uri="{BB962C8B-B14F-4D97-AF65-F5344CB8AC3E}">
        <p14:creationId xmlns:p14="http://schemas.microsoft.com/office/powerpoint/2010/main" val="3212213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38718" y="-26599"/>
            <a:ext cx="7886700" cy="1325563"/>
          </a:xfrm>
        </p:spPr>
        <p:txBody>
          <a:bodyPr/>
          <a:lstStyle>
            <a:defPPr/>
          </a:lstStyle>
          <a:p>
            <a:r>
              <a:rPr lang="en-US" sz="3600" i="0" dirty="0"/>
              <a:t>Function Definition</a:t>
            </a:r>
          </a:p>
        </p:txBody>
      </p:sp>
      <p:sp>
        <p:nvSpPr>
          <p:cNvPr id="9218" name="Content Placeholder 2"/>
          <p:cNvSpPr>
            <a:spLocks noGrp="1"/>
          </p:cNvSpPr>
          <p:nvPr>
            <p:ph idx="1"/>
          </p:nvPr>
        </p:nvSpPr>
        <p:spPr>
          <a:xfrm>
            <a:off x="0" y="977900"/>
            <a:ext cx="9144000" cy="5651500"/>
          </a:xfrm>
        </p:spPr>
        <p:txBody>
          <a:bodyPr/>
          <a:lstStyle>
            <a:defPPr/>
          </a:lstStyle>
          <a:p>
            <a:r>
              <a:rPr lang="en-US" altLang="en-US" b="1"/>
              <a:t>The body of the function is actually a compound statement that defines the action to be taken by the function.</a:t>
            </a:r>
          </a:p>
          <a:p>
            <a:pPr lvl="2">
              <a:buFontTx/>
              <a:buNone/>
            </a:pPr>
            <a:endParaRPr lang="en-US" altLang="en-US" b="1"/>
          </a:p>
          <a:p>
            <a:pPr lvl="2">
              <a:buFontTx/>
              <a:buNone/>
            </a:pPr>
            <a:r>
              <a:rPr lang="en-US" altLang="en-US" b="1" err="1"/>
              <a:t>int add (int A, int B)</a:t>
            </a:r>
          </a:p>
          <a:p>
            <a:pPr lvl="2">
              <a:buFontTx/>
              <a:buNone/>
            </a:pPr>
            <a:r>
              <a:rPr lang="en-US" altLang="en-US" b="1"/>
              <a:t>{</a:t>
            </a:r>
          </a:p>
          <a:p>
            <a:pPr lvl="2">
              <a:buFontTx/>
              <a:buNone/>
            </a:pPr>
            <a:r>
              <a:rPr lang="en-US" altLang="en-US" b="1"/>
              <a:t>		int C;</a:t>
            </a:r>
          </a:p>
          <a:p>
            <a:pPr lvl="2">
              <a:buFontTx/>
              <a:buNone/>
            </a:pPr>
            <a:r>
              <a:rPr lang="en-US" altLang="en-US" b="1"/>
              <a:t>		C=A+B;						return C;</a:t>
            </a:r>
          </a:p>
          <a:p>
            <a:pPr lvl="2">
              <a:buFontTx/>
              <a:buNone/>
            </a:pPr>
            <a:r>
              <a:rPr lang="en-US" altLang="en-US" b="1"/>
              <a:t>}</a:t>
            </a:r>
            <a:endParaRPr lang="en-US" altLang="en-US"/>
          </a:p>
        </p:txBody>
      </p:sp>
      <p:sp>
        <p:nvSpPr>
          <p:cNvPr id="4" name="Right Brace 3"/>
          <p:cNvSpPr/>
          <p:nvPr/>
        </p:nvSpPr>
        <p:spPr bwMode="auto">
          <a:xfrm>
            <a:off x="4540250" y="2647633"/>
            <a:ext cx="1624013" cy="2222500"/>
          </a:xfrm>
          <a:prstGeom prst="rightBrace">
            <a:avLst>
              <a:gd name="adj1" fmla="val 8333"/>
              <a:gd name="adj2" fmla="val 47872"/>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a:lstStyle>
            <a:defPPr/>
          </a:lstStyle>
          <a:p>
            <a:pPr>
              <a:defRPr/>
            </a:pPr>
            <a:endParaRPr lang="en-US">
              <a:latin typeface="Times New Roman" panose="02020603050405020304" pitchFamily="18" charset="0"/>
            </a:endParaRPr>
          </a:p>
        </p:txBody>
      </p:sp>
      <p:sp>
        <p:nvSpPr>
          <p:cNvPr id="5" name="TextBox 4"/>
          <p:cNvSpPr txBox="1">
            <a:spLocks noChangeArrowheads="1"/>
          </p:cNvSpPr>
          <p:nvPr/>
        </p:nvSpPr>
        <p:spPr bwMode="auto">
          <a:xfrm>
            <a:off x="6496050" y="3342005"/>
            <a:ext cx="115093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lvl1pPr>
              <a:defRPr kumimoji="1" sz="2400">
                <a:solidFill>
                  <a:schemeClr val="tx1"/>
                </a:solidFill>
                <a:latin typeface="Arial"/>
              </a:defRPr>
            </a:lvl1pPr>
            <a:lvl2pPr>
              <a:defRPr kumimoji="1" sz="2000">
                <a:solidFill>
                  <a:schemeClr val="tx1"/>
                </a:solidFill>
                <a:latin typeface="Arial"/>
              </a:defRPr>
            </a:lvl2pPr>
            <a:lvl3pPr>
              <a:defRPr kumimoji="1" sz="2400">
                <a:solidFill>
                  <a:schemeClr val="tx1"/>
                </a:solidFill>
                <a:latin typeface="Arial"/>
              </a:defRPr>
            </a:lvl3pPr>
            <a:lvl4pPr>
              <a:defRPr kumimoji="1" sz="2000">
                <a:solidFill>
                  <a:schemeClr val="tx1"/>
                </a:solidFill>
                <a:latin typeface="Arial"/>
              </a:defRPr>
            </a:lvl4pPr>
            <a:lvl5pPr>
              <a:defRPr kumimoji="1" sz="2000">
                <a:solidFill>
                  <a:schemeClr val="tx1"/>
                </a:solidFill>
                <a:latin typeface="Arial"/>
              </a:defRPr>
            </a:lvl5pPr>
            <a:lvl6pPr>
              <a:defRPr kumimoji="1" sz="2000">
                <a:solidFill>
                  <a:schemeClr val="tx1"/>
                </a:solidFill>
                <a:latin typeface="Arial"/>
              </a:defRPr>
            </a:lvl6pPr>
            <a:lvl7pPr>
              <a:defRPr kumimoji="1" sz="2000">
                <a:solidFill>
                  <a:schemeClr val="tx1"/>
                </a:solidFill>
                <a:latin typeface="Arial"/>
              </a:defRPr>
            </a:lvl7pPr>
            <a:lvl8pPr>
              <a:defRPr kumimoji="1" sz="2000">
                <a:solidFill>
                  <a:schemeClr val="tx1"/>
                </a:solidFill>
                <a:latin typeface="Arial"/>
              </a:defRPr>
            </a:lvl8pPr>
            <a:lvl9pPr>
              <a:defRPr kumimoji="1" sz="2000">
                <a:solidFill>
                  <a:schemeClr val="tx1"/>
                </a:solidFill>
                <a:latin typeface="Arial"/>
              </a:defRPr>
            </a:lvl9pPr>
          </a:lstStyle>
          <a:p>
            <a:pPr marL="0" lvl="2"/>
            <a:r>
              <a:rPr kumimoji="0" lang="en-US" altLang="en-US" sz="2000" b="1">
                <a:solidFill>
                  <a:srgbClr val="00B050"/>
                </a:solidFill>
                <a:latin typeface="Times New Roman" panose="02020603050405020304" pitchFamily="18" charset="0"/>
              </a:rPr>
              <a:t>Body of function</a:t>
            </a:r>
          </a:p>
          <a:p>
            <a:endParaRPr kumimoji="0" lang="en-US" altLang="en-US" sz="2000">
              <a:solidFill>
                <a:srgbClr val="00B050"/>
              </a:solidFill>
              <a:latin typeface="Times New Roman" panose="02020603050405020304" pitchFamily="18" charset="0"/>
            </a:endParaRPr>
          </a:p>
        </p:txBody>
      </p:sp>
    </p:spTree>
    <p:extLst>
      <p:ext uri="{BB962C8B-B14F-4D97-AF65-F5344CB8AC3E}">
        <p14:creationId xmlns:p14="http://schemas.microsoft.com/office/powerpoint/2010/main" val="372295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115694" y="-136679"/>
            <a:ext cx="7886700" cy="1325563"/>
          </a:xfrm>
        </p:spPr>
        <p:txBody>
          <a:bodyPr/>
          <a:lstStyle>
            <a:defPPr/>
          </a:lstStyle>
          <a:p>
            <a:r>
              <a:rPr lang="en-US" sz="3600" i="0" dirty="0"/>
              <a:t>Function Declaration and Definition Example</a:t>
            </a:r>
          </a:p>
        </p:txBody>
      </p:sp>
      <p:sp>
        <p:nvSpPr>
          <p:cNvPr id="9218" name="Content Placeholder 2"/>
          <p:cNvSpPr>
            <a:spLocks noGrp="1"/>
          </p:cNvSpPr>
          <p:nvPr>
            <p:ph idx="1"/>
          </p:nvPr>
        </p:nvSpPr>
        <p:spPr>
          <a:xfrm>
            <a:off x="0" y="977900"/>
            <a:ext cx="9144000" cy="5651500"/>
          </a:xfrm>
        </p:spPr>
        <p:txBody>
          <a:bodyPr/>
          <a:lstStyle>
            <a:defPPr/>
          </a:lstStyle>
          <a:p>
            <a:pPr marL="228600" indent="0" algn="just">
              <a:buNone/>
            </a:pPr>
            <a:r>
              <a:rPr lang="en-US" err="1">
                <a:solidFill>
                  <a:srgbClr val="00B050"/>
                </a:solidFill>
              </a:rPr>
              <a:t>int max(int num1, int num2); </a:t>
            </a:r>
            <a:r>
              <a:rPr lang="en-US">
                <a:solidFill>
                  <a:srgbClr val="00B0F0"/>
                </a:solidFill>
              </a:rPr>
              <a:t>// function declaration</a:t>
            </a:r>
          </a:p>
          <a:p>
            <a:pPr marL="228600" indent="0" algn="just">
              <a:buNone/>
            </a:pPr>
            <a:r>
              <a:rPr lang="en-US"/>
              <a:t>main() { </a:t>
            </a:r>
          </a:p>
          <a:p>
            <a:pPr marL="228600" indent="0" algn="just">
              <a:buNone/>
            </a:pPr>
            <a:r>
              <a:rPr lang="en-US"/>
              <a:t>------</a:t>
            </a:r>
          </a:p>
          <a:p>
            <a:pPr marL="228600" indent="0" algn="just">
              <a:buNone/>
            </a:pPr>
            <a:r>
              <a:rPr lang="en-US"/>
              <a:t>}</a:t>
            </a:r>
          </a:p>
          <a:p>
            <a:pPr marL="228600" indent="0" algn="just">
              <a:buNone/>
            </a:pPr>
            <a:r>
              <a:rPr lang="en-US" err="1">
                <a:solidFill>
                  <a:srgbClr val="00B050"/>
                </a:solidFill>
              </a:rPr>
              <a:t>int </a:t>
            </a:r>
            <a:r>
              <a:rPr lang="en-US">
                <a:solidFill>
                  <a:srgbClr val="00B050"/>
                </a:solidFill>
              </a:rPr>
              <a:t>max(int num1, int num2) </a:t>
            </a:r>
            <a:r>
              <a:rPr lang="en-US">
                <a:solidFill>
                  <a:srgbClr val="00B0F0"/>
                </a:solidFill>
              </a:rPr>
              <a:t>// function definition starts here</a:t>
            </a:r>
            <a:endParaRPr lang="en-US">
              <a:solidFill>
                <a:srgbClr val="00B050"/>
              </a:solidFill>
            </a:endParaRPr>
          </a:p>
          <a:p>
            <a:pPr marL="228600" indent="0" algn="just">
              <a:buNone/>
            </a:pPr>
            <a:r>
              <a:rPr lang="en-US"/>
              <a:t>{</a:t>
            </a:r>
          </a:p>
          <a:p>
            <a:pPr marL="228600" indent="0" algn="just">
              <a:buNone/>
            </a:pPr>
            <a:r>
              <a:rPr lang="en-US"/>
              <a:t>   int result;</a:t>
            </a:r>
          </a:p>
          <a:p>
            <a:pPr marL="228600" indent="0" algn="just">
              <a:buNone/>
            </a:pPr>
            <a:r>
              <a:rPr lang="en-US"/>
              <a:t>   if (num1 &gt; num2)</a:t>
            </a:r>
          </a:p>
          <a:p>
            <a:pPr marL="228600" indent="0" algn="just">
              <a:buNone/>
            </a:pPr>
            <a:r>
              <a:rPr lang="en-US"/>
              <a:t>      result = num1;</a:t>
            </a:r>
          </a:p>
          <a:p>
            <a:pPr marL="228600" indent="0" algn="just">
              <a:buNone/>
            </a:pPr>
            <a:r>
              <a:rPr lang="en-US"/>
              <a:t>   else</a:t>
            </a:r>
          </a:p>
          <a:p>
            <a:pPr marL="228600" indent="0" algn="just">
              <a:buNone/>
            </a:pPr>
            <a:r>
              <a:rPr lang="en-US"/>
              <a:t>      result = num2;</a:t>
            </a:r>
          </a:p>
          <a:p>
            <a:pPr marL="228600" indent="0" algn="just">
              <a:buNone/>
            </a:pPr>
            <a:r>
              <a:rPr lang="en-US"/>
              <a:t>   </a:t>
            </a:r>
            <a:r>
              <a:rPr lang="en-US">
                <a:solidFill>
                  <a:srgbClr val="00B050"/>
                </a:solidFill>
              </a:rPr>
              <a:t>return result; </a:t>
            </a:r>
          </a:p>
          <a:p>
            <a:pPr marL="228600" indent="0" algn="just">
              <a:buNone/>
            </a:pPr>
            <a:r>
              <a:rPr lang="en-US"/>
              <a:t>}</a:t>
            </a:r>
            <a:endParaRPr lang="en-US" kern="1200"/>
          </a:p>
        </p:txBody>
      </p:sp>
    </p:spTree>
    <p:extLst>
      <p:ext uri="{BB962C8B-B14F-4D97-AF65-F5344CB8AC3E}">
        <p14:creationId xmlns:p14="http://schemas.microsoft.com/office/powerpoint/2010/main" val="381153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27567" y="18006"/>
            <a:ext cx="7886700" cy="1325563"/>
          </a:xfrm>
        </p:spPr>
        <p:txBody>
          <a:bodyPr/>
          <a:lstStyle>
            <a:defPPr/>
          </a:lstStyle>
          <a:p>
            <a:r>
              <a:rPr lang="en-US" sz="3600" i="0" dirty="0"/>
              <a:t> Function Definition: Points to Remember</a:t>
            </a:r>
          </a:p>
        </p:txBody>
      </p:sp>
      <p:sp>
        <p:nvSpPr>
          <p:cNvPr id="9218" name="Content Placeholder 2"/>
          <p:cNvSpPr>
            <a:spLocks noGrp="1"/>
          </p:cNvSpPr>
          <p:nvPr>
            <p:ph idx="1"/>
          </p:nvPr>
        </p:nvSpPr>
        <p:spPr>
          <a:xfrm>
            <a:off x="0" y="977900"/>
            <a:ext cx="9144000" cy="5651500"/>
          </a:xfrm>
        </p:spPr>
        <p:txBody>
          <a:bodyPr/>
          <a:lstStyle>
            <a:defPPr/>
          </a:lstStyle>
          <a:p>
            <a:pPr algn="just"/>
            <a:r>
              <a:rPr lang="en-US" sz="2300" dirty="0"/>
              <a:t>Note that the first line has to be consistent with the declaration.</a:t>
            </a:r>
          </a:p>
          <a:p>
            <a:pPr algn="just"/>
            <a:r>
              <a:rPr lang="en-US" sz="2300" dirty="0"/>
              <a:t>Declarations and statements are written in the function body which is enclosed in braces { }.</a:t>
            </a:r>
          </a:p>
          <a:p>
            <a:pPr algn="just"/>
            <a:r>
              <a:rPr lang="en-US" sz="2300" dirty="0"/>
              <a:t>Functions can not be defined inside other functions.</a:t>
            </a:r>
          </a:p>
          <a:p>
            <a:pPr algn="just"/>
            <a:r>
              <a:rPr lang="en-US" sz="2300" dirty="0"/>
              <a:t>For all functions which return some value, the return statement is mandatory. The type of the value being returned should be consistent with the declaration.</a:t>
            </a:r>
          </a:p>
          <a:p>
            <a:pPr algn="just"/>
            <a:r>
              <a:rPr lang="en-US" sz="2300" dirty="0"/>
              <a:t>If type is not consistent, typecasting has to be used to explicitly convert the return value.</a:t>
            </a:r>
          </a:p>
          <a:p>
            <a:pPr algn="just"/>
            <a:r>
              <a:rPr lang="en-US" sz="2300" dirty="0"/>
              <a:t>Any statements and expressions can be put into the function body.</a:t>
            </a:r>
          </a:p>
          <a:p>
            <a:pPr algn="just"/>
            <a:r>
              <a:rPr lang="en-US" sz="2300" kern="1200" dirty="0"/>
              <a:t>Return type and return statement are optional.</a:t>
            </a:r>
          </a:p>
          <a:p>
            <a:pPr algn="just"/>
            <a:r>
              <a:rPr lang="en-US" sz="2300" i="1" dirty="0"/>
              <a:t>The data types are assumed to be of type int if they are not shown explicitly. However, the omission of the data types is considered poor programming practice, even if the data items are integers.</a:t>
            </a:r>
          </a:p>
          <a:p>
            <a:pPr algn="just"/>
            <a:endParaRPr lang="en-US" sz="2300" dirty="0"/>
          </a:p>
          <a:p>
            <a:pPr algn="just"/>
            <a:endParaRPr lang="en-US" sz="2300" dirty="0"/>
          </a:p>
          <a:p>
            <a:pPr marL="0" indent="0" algn="just">
              <a:buNone/>
            </a:pPr>
            <a:endParaRPr lang="en-US" sz="2300" kern="1200" dirty="0"/>
          </a:p>
        </p:txBody>
      </p:sp>
    </p:spTree>
    <p:extLst>
      <p:ext uri="{BB962C8B-B14F-4D97-AF65-F5344CB8AC3E}">
        <p14:creationId xmlns:p14="http://schemas.microsoft.com/office/powerpoint/2010/main" val="228339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05265" y="0"/>
            <a:ext cx="7886700" cy="1325563"/>
          </a:xfrm>
        </p:spPr>
        <p:txBody>
          <a:bodyPr/>
          <a:lstStyle>
            <a:defPPr/>
          </a:lstStyle>
          <a:p>
            <a:r>
              <a:rPr lang="en-US" altLang="en-US" sz="3600" i="0" dirty="0"/>
              <a:t>Function Call</a:t>
            </a:r>
          </a:p>
        </p:txBody>
      </p:sp>
      <p:sp>
        <p:nvSpPr>
          <p:cNvPr id="3" name="Content Placeholder 2"/>
          <p:cNvSpPr>
            <a:spLocks noGrp="1"/>
          </p:cNvSpPr>
          <p:nvPr>
            <p:ph idx="1"/>
          </p:nvPr>
        </p:nvSpPr>
        <p:spPr>
          <a:xfrm>
            <a:off x="0" y="993775"/>
            <a:ext cx="9112250" cy="5864225"/>
          </a:xfrm>
        </p:spPr>
        <p:txBody>
          <a:bodyPr/>
          <a:lstStyle>
            <a:defPPr/>
          </a:lstStyle>
          <a:p>
            <a:pPr algn="just"/>
            <a:r>
              <a:rPr lang="en-US" dirty="0"/>
              <a:t>To use a function, you will have to call that function to perform the defined task.</a:t>
            </a:r>
          </a:p>
          <a:p>
            <a:pPr algn="just"/>
            <a:r>
              <a:rPr lang="en-US" dirty="0"/>
              <a:t>When a sub-program calls a function, the program control is transferred to the </a:t>
            </a:r>
            <a:r>
              <a:rPr lang="en-US" dirty="0">
                <a:solidFill>
                  <a:srgbClr val="00B050"/>
                </a:solidFill>
              </a:rPr>
              <a:t>called function</a:t>
            </a:r>
            <a:r>
              <a:rPr lang="en-US" dirty="0"/>
              <a:t>. </a:t>
            </a:r>
          </a:p>
          <a:p>
            <a:pPr algn="just"/>
            <a:r>
              <a:rPr lang="en-US" dirty="0"/>
              <a:t>A called function performs a defined task and when its return statement is executed or when its function-ending closing brace is reached, it returns the program control back to the calling sub-program (</a:t>
            </a:r>
            <a:r>
              <a:rPr lang="en-US" dirty="0">
                <a:solidFill>
                  <a:srgbClr val="00B050"/>
                </a:solidFill>
              </a:rPr>
              <a:t>calling function</a:t>
            </a:r>
            <a:r>
              <a:rPr lang="en-US" dirty="0"/>
              <a:t>). </a:t>
            </a:r>
          </a:p>
          <a:p>
            <a:pPr algn="just"/>
            <a:r>
              <a:rPr lang="en-US" dirty="0"/>
              <a:t>For calling any function just write name of function and if any parameter is required then pass parameter.</a:t>
            </a:r>
            <a:endParaRPr lang="en-US" altLang="en-US" b="1" dirty="0"/>
          </a:p>
          <a:p>
            <a:pPr algn="just"/>
            <a:r>
              <a:rPr lang="en-US" altLang="en-US" b="1" dirty="0"/>
              <a:t>A function call has following syntax;</a:t>
            </a:r>
            <a:endParaRPr lang="en-US" altLang="en-US" b="1" i="1" dirty="0"/>
          </a:p>
          <a:p>
            <a:pPr algn="just">
              <a:buFont typeface="Monotype Sorts" charset="2"/>
              <a:buNone/>
            </a:pPr>
            <a:r>
              <a:rPr lang="en-US" altLang="en-US" b="1" i="1" dirty="0">
                <a:solidFill>
                  <a:srgbClr val="FF0000"/>
                </a:solidFill>
              </a:rPr>
              <a:t>               function-name (parameter-list);</a:t>
            </a:r>
          </a:p>
          <a:p>
            <a:pPr algn="just"/>
            <a:r>
              <a:rPr lang="en-US" altLang="en-US" b="1" dirty="0"/>
              <a:t>Example: </a:t>
            </a:r>
            <a:r>
              <a:rPr lang="en-US" sz="2400" dirty="0">
                <a:solidFill>
                  <a:srgbClr val="00B050"/>
                </a:solidFill>
              </a:rPr>
              <a:t>max(12,5);</a:t>
            </a:r>
          </a:p>
        </p:txBody>
      </p:sp>
    </p:spTree>
    <p:extLst>
      <p:ext uri="{BB962C8B-B14F-4D97-AF65-F5344CB8AC3E}">
        <p14:creationId xmlns:p14="http://schemas.microsoft.com/office/powerpoint/2010/main" val="415929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38718" y="0"/>
            <a:ext cx="7886700" cy="1325563"/>
          </a:xfrm>
        </p:spPr>
        <p:txBody>
          <a:bodyPr/>
          <a:lstStyle>
            <a:defPPr/>
          </a:lstStyle>
          <a:p>
            <a:r>
              <a:rPr lang="en-US" altLang="en-US" sz="3600" i="0" dirty="0">
                <a:solidFill>
                  <a:srgbClr val="0070C0"/>
                </a:solidFill>
              </a:rPr>
              <a:t>Function Call Example </a:t>
            </a:r>
          </a:p>
        </p:txBody>
      </p:sp>
      <p:sp>
        <p:nvSpPr>
          <p:cNvPr id="9218" name="Content Placeholder 2"/>
          <p:cNvSpPr>
            <a:spLocks noGrp="1"/>
          </p:cNvSpPr>
          <p:nvPr>
            <p:ph idx="1"/>
          </p:nvPr>
        </p:nvSpPr>
        <p:spPr>
          <a:xfrm>
            <a:off x="0" y="977900"/>
            <a:ext cx="9144000" cy="5651500"/>
          </a:xfrm>
        </p:spPr>
        <p:txBody>
          <a:bodyPr/>
          <a:lstStyle>
            <a:defPPr/>
          </a:lstStyle>
          <a:p>
            <a:pPr>
              <a:spcBef>
                <a:spcPct val="0"/>
              </a:spcBef>
              <a:buFont typeface="Monotype Sorts" charset="2"/>
              <a:buNone/>
              <a:defRPr/>
            </a:pPr>
            <a:r>
              <a:rPr lang="en-US" dirty="0"/>
              <a:t>#include&lt;stdio.h&gt;</a:t>
            </a:r>
          </a:p>
          <a:p>
            <a:pPr>
              <a:spcBef>
                <a:spcPct val="0"/>
              </a:spcBef>
              <a:buFont typeface="Monotype Sorts" charset="2"/>
              <a:buNone/>
              <a:defRPr/>
            </a:pPr>
            <a:r>
              <a:rPr lang="en-US" dirty="0"/>
              <a:t>void message(); </a:t>
            </a:r>
          </a:p>
          <a:p>
            <a:pPr>
              <a:spcBef>
                <a:spcPct val="0"/>
              </a:spcBef>
              <a:buFont typeface="Monotype Sorts" charset="2"/>
              <a:buNone/>
              <a:defRPr/>
            </a:pPr>
            <a:r>
              <a:rPr lang="en-US" dirty="0"/>
              <a:t>void main( )</a:t>
            </a:r>
          </a:p>
          <a:p>
            <a:pPr>
              <a:spcBef>
                <a:spcPct val="0"/>
              </a:spcBef>
              <a:buFont typeface="Monotype Sorts" charset="2"/>
              <a:buNone/>
              <a:defRPr/>
            </a:pPr>
            <a:r>
              <a:rPr lang="en-US" dirty="0"/>
              <a:t>{</a:t>
            </a:r>
          </a:p>
          <a:p>
            <a:pPr lvl="1">
              <a:spcBef>
                <a:spcPct val="0"/>
              </a:spcBef>
              <a:buFontTx/>
              <a:buNone/>
              <a:defRPr/>
            </a:pPr>
            <a:r>
              <a:rPr lang="en-US" sz="2400" dirty="0"/>
              <a:t>message( ) ;  		</a:t>
            </a:r>
            <a:r>
              <a:rPr lang="en-US" sz="2400" dirty="0">
                <a:solidFill>
                  <a:srgbClr val="00B0F0"/>
                </a:solidFill>
              </a:rPr>
              <a:t>// function call</a:t>
            </a:r>
          </a:p>
          <a:p>
            <a:pPr lvl="1">
              <a:spcBef>
                <a:spcPct val="0"/>
              </a:spcBef>
              <a:buFontTx/>
              <a:buNone/>
              <a:defRPr/>
            </a:pPr>
            <a:r>
              <a:rPr lang="en-US" sz="2400" dirty="0" err="1"/>
              <a:t>printf</a:t>
            </a:r>
            <a:r>
              <a:rPr lang="en-US" sz="2400" dirty="0"/>
              <a:t> ( "\</a:t>
            </a:r>
            <a:r>
              <a:rPr lang="en-US" sz="2400" dirty="0" err="1"/>
              <a:t>nCry</a:t>
            </a:r>
            <a:r>
              <a:rPr lang="en-US" sz="2400" dirty="0"/>
              <a:t>, and Cry with yourself!" ) ;</a:t>
            </a:r>
          </a:p>
          <a:p>
            <a:pPr>
              <a:spcBef>
                <a:spcPct val="0"/>
              </a:spcBef>
              <a:buFont typeface="Monotype Sorts" charset="2"/>
              <a:buNone/>
              <a:defRPr/>
            </a:pPr>
            <a:r>
              <a:rPr lang="en-US" dirty="0"/>
              <a:t>}</a:t>
            </a:r>
          </a:p>
          <a:p>
            <a:pPr>
              <a:spcBef>
                <a:spcPct val="0"/>
              </a:spcBef>
              <a:buFont typeface="Monotype Sorts" charset="2"/>
              <a:buNone/>
              <a:defRPr/>
            </a:pPr>
            <a:r>
              <a:rPr lang="en-US" dirty="0"/>
              <a:t>void message( ) </a:t>
            </a:r>
          </a:p>
          <a:p>
            <a:pPr>
              <a:spcBef>
                <a:spcPct val="0"/>
              </a:spcBef>
              <a:buFont typeface="Monotype Sorts" charset="2"/>
              <a:buNone/>
              <a:defRPr/>
            </a:pPr>
            <a:r>
              <a:rPr lang="en-US" dirty="0"/>
              <a:t>{</a:t>
            </a:r>
          </a:p>
          <a:p>
            <a:pPr>
              <a:spcBef>
                <a:spcPct val="0"/>
              </a:spcBef>
              <a:buFont typeface="Monotype Sorts" charset="2"/>
              <a:buNone/>
              <a:defRPr/>
            </a:pPr>
            <a:r>
              <a:rPr lang="en-US" dirty="0"/>
              <a:t>	</a:t>
            </a:r>
            <a:r>
              <a:rPr lang="en-US" dirty="0" err="1"/>
              <a:t>printf</a:t>
            </a:r>
            <a:r>
              <a:rPr lang="en-US" dirty="0"/>
              <a:t> ( "\</a:t>
            </a:r>
            <a:r>
              <a:rPr lang="en-US" dirty="0" err="1"/>
              <a:t>nSmile</a:t>
            </a:r>
            <a:r>
              <a:rPr lang="en-US" dirty="0"/>
              <a:t>, and the world smiles with you..." ) ;</a:t>
            </a:r>
          </a:p>
          <a:p>
            <a:pPr>
              <a:spcBef>
                <a:spcPct val="0"/>
              </a:spcBef>
              <a:buFont typeface="Monotype Sorts" charset="2"/>
              <a:buNone/>
              <a:defRPr/>
            </a:pPr>
            <a:r>
              <a:rPr lang="en-US" dirty="0"/>
              <a:t>    return;  			</a:t>
            </a:r>
            <a:r>
              <a:rPr lang="en-US" dirty="0">
                <a:solidFill>
                  <a:srgbClr val="00B0F0"/>
                </a:solidFill>
              </a:rPr>
              <a:t>//optional</a:t>
            </a:r>
          </a:p>
          <a:p>
            <a:pPr>
              <a:spcBef>
                <a:spcPct val="0"/>
              </a:spcBef>
              <a:buFont typeface="Monotype Sorts" charset="2"/>
              <a:buNone/>
              <a:defRPr/>
            </a:pPr>
            <a:r>
              <a:rPr lang="en-US" dirty="0"/>
              <a:t>}</a:t>
            </a:r>
          </a:p>
          <a:p>
            <a:pPr>
              <a:spcBef>
                <a:spcPts val="1200"/>
              </a:spcBef>
              <a:buFont typeface="Monotype Sorts" charset="2"/>
              <a:buNone/>
              <a:defRPr/>
            </a:pPr>
            <a:r>
              <a:rPr lang="en-US" sz="2300" dirty="0">
                <a:solidFill>
                  <a:schemeClr val="tx2">
                    <a:lumMod val="75000"/>
                  </a:schemeClr>
                </a:solidFill>
              </a:rPr>
              <a:t>Smile, and the world smiles with you...</a:t>
            </a:r>
          </a:p>
          <a:p>
            <a:pPr>
              <a:spcBef>
                <a:spcPct val="0"/>
              </a:spcBef>
              <a:buFont typeface="Monotype Sorts" charset="2"/>
              <a:buNone/>
              <a:defRPr/>
            </a:pPr>
            <a:r>
              <a:rPr lang="en-US" sz="2300" dirty="0">
                <a:solidFill>
                  <a:schemeClr val="tx2">
                    <a:lumMod val="75000"/>
                  </a:schemeClr>
                </a:solidFill>
              </a:rPr>
              <a:t>Cry, and Cry with yourself</a:t>
            </a:r>
            <a:endParaRPr lang="en-US" sz="2300" dirty="0"/>
          </a:p>
          <a:p>
            <a:pPr algn="just">
              <a:spcBef>
                <a:spcPct val="0"/>
              </a:spcBef>
              <a:defRPr/>
            </a:pPr>
            <a:r>
              <a:rPr lang="en-US" sz="2200" dirty="0">
                <a:solidFill>
                  <a:srgbClr val="FF0000"/>
                </a:solidFill>
              </a:rPr>
              <a:t>main( ) becomes the ‘calling’ function, whereas message( ) becomes the ‘called’ function.</a:t>
            </a:r>
          </a:p>
        </p:txBody>
      </p:sp>
    </p:spTree>
    <p:extLst>
      <p:ext uri="{BB962C8B-B14F-4D97-AF65-F5344CB8AC3E}">
        <p14:creationId xmlns:p14="http://schemas.microsoft.com/office/powerpoint/2010/main" val="3782233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Effect transition="in" filter="fade">
                                      <p:cBhvr>
                                        <p:cTn id="7" dur="2000"/>
                                        <p:tgtEl>
                                          <p:spTgt spid="9218">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18">
                                            <p:txEl>
                                              <p:pRg st="1" end="1"/>
                                            </p:txEl>
                                          </p:spTgt>
                                        </p:tgtEl>
                                        <p:attrNameLst>
                                          <p:attrName>style.visibility</p:attrName>
                                        </p:attrNameLst>
                                      </p:cBhvr>
                                      <p:to>
                                        <p:strVal val="visible"/>
                                      </p:to>
                                    </p:set>
                                    <p:animEffect transition="in" filter="fade">
                                      <p:cBhvr>
                                        <p:cTn id="12" dur="2000"/>
                                        <p:tgtEl>
                                          <p:spTgt spid="9218">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218">
                                            <p:txEl>
                                              <p:pRg st="2" end="2"/>
                                            </p:txEl>
                                          </p:spTgt>
                                        </p:tgtEl>
                                        <p:attrNameLst>
                                          <p:attrName>style.visibility</p:attrName>
                                        </p:attrNameLst>
                                      </p:cBhvr>
                                      <p:to>
                                        <p:strVal val="visible"/>
                                      </p:to>
                                    </p:set>
                                    <p:animEffect transition="in" filter="fade">
                                      <p:cBhvr>
                                        <p:cTn id="15" dur="2000"/>
                                        <p:tgtEl>
                                          <p:spTgt spid="9218">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8">
                                            <p:txEl>
                                              <p:pRg st="3" end="3"/>
                                            </p:txEl>
                                          </p:spTgt>
                                        </p:tgtEl>
                                        <p:attrNameLst>
                                          <p:attrName>style.visibility</p:attrName>
                                        </p:attrNameLst>
                                      </p:cBhvr>
                                      <p:to>
                                        <p:strVal val="visible"/>
                                      </p:to>
                                    </p:set>
                                    <p:animEffect transition="in" filter="fade">
                                      <p:cBhvr>
                                        <p:cTn id="18" dur="2000"/>
                                        <p:tgtEl>
                                          <p:spTgt spid="9218">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8">
                                            <p:txEl>
                                              <p:pRg st="4" end="4"/>
                                            </p:txEl>
                                          </p:spTgt>
                                        </p:tgtEl>
                                        <p:attrNameLst>
                                          <p:attrName>style.visibility</p:attrName>
                                        </p:attrNameLst>
                                      </p:cBhvr>
                                      <p:to>
                                        <p:strVal val="visible"/>
                                      </p:to>
                                    </p:set>
                                    <p:animEffect transition="in" filter="fade">
                                      <p:cBhvr>
                                        <p:cTn id="21" dur="2000"/>
                                        <p:tgtEl>
                                          <p:spTgt spid="9218">
                                            <p:txEl>
                                              <p:pRg st="4" end="4"/>
                                            </p:txEl>
                                          </p:spTgt>
                                        </p:tgtEl>
                                      </p:cBhvr>
                                    </p:animEffect>
                                  </p:childTnLst>
                                </p:cTn>
                              </p:par>
                            </p:childTnLst>
                          </p:cTn>
                        </p:par>
                      </p:childTnLst>
                    </p:cTn>
                  </p:par>
                  <p:par>
                    <p:cTn id="22" fill="hold" nodeType="clickPar">
                      <p:stCondLst>
                        <p:cond delay="indefinite"/>
                      </p:stCondLst>
                      <p:childTnLst>
                        <p:par>
                          <p:cTn id="23" fill="hold" nodeType="after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218">
                                            <p:txEl>
                                              <p:pRg st="7" end="7"/>
                                            </p:txEl>
                                          </p:spTgt>
                                        </p:tgtEl>
                                        <p:attrNameLst>
                                          <p:attrName>style.visibility</p:attrName>
                                        </p:attrNameLst>
                                      </p:cBhvr>
                                      <p:to>
                                        <p:strVal val="visible"/>
                                      </p:to>
                                    </p:set>
                                    <p:animEffect transition="in" filter="fade">
                                      <p:cBhvr>
                                        <p:cTn id="26" dur="2000"/>
                                        <p:tgtEl>
                                          <p:spTgt spid="9218">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218">
                                            <p:txEl>
                                              <p:pRg st="8" end="8"/>
                                            </p:txEl>
                                          </p:spTgt>
                                        </p:tgtEl>
                                        <p:attrNameLst>
                                          <p:attrName>style.visibility</p:attrName>
                                        </p:attrNameLst>
                                      </p:cBhvr>
                                      <p:to>
                                        <p:strVal val="visible"/>
                                      </p:to>
                                    </p:set>
                                    <p:animEffect transition="in" filter="fade">
                                      <p:cBhvr>
                                        <p:cTn id="29" dur="2000"/>
                                        <p:tgtEl>
                                          <p:spTgt spid="9218">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218">
                                            <p:txEl>
                                              <p:pRg st="9" end="9"/>
                                            </p:txEl>
                                          </p:spTgt>
                                        </p:tgtEl>
                                        <p:attrNameLst>
                                          <p:attrName>style.visibility</p:attrName>
                                        </p:attrNameLst>
                                      </p:cBhvr>
                                      <p:to>
                                        <p:strVal val="visible"/>
                                      </p:to>
                                    </p:set>
                                    <p:animEffect transition="in" filter="fade">
                                      <p:cBhvr>
                                        <p:cTn id="32" dur="2000"/>
                                        <p:tgtEl>
                                          <p:spTgt spid="9218">
                                            <p:txEl>
                                              <p:pRg st="9" end="9"/>
                                            </p:txEl>
                                          </p:spTgt>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218">
                                            <p:txEl>
                                              <p:pRg st="10" end="10"/>
                                            </p:txEl>
                                          </p:spTgt>
                                        </p:tgtEl>
                                        <p:attrNameLst>
                                          <p:attrName>style.visibility</p:attrName>
                                        </p:attrNameLst>
                                      </p:cBhvr>
                                      <p:to>
                                        <p:strVal val="visible"/>
                                      </p:to>
                                    </p:set>
                                    <p:animEffect transition="in" filter="fade">
                                      <p:cBhvr>
                                        <p:cTn id="37" dur="2000"/>
                                        <p:tgtEl>
                                          <p:spTgt spid="9218">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218">
                                            <p:txEl>
                                              <p:pRg st="11" end="11"/>
                                            </p:txEl>
                                          </p:spTgt>
                                        </p:tgtEl>
                                        <p:attrNameLst>
                                          <p:attrName>style.visibility</p:attrName>
                                        </p:attrNameLst>
                                      </p:cBhvr>
                                      <p:to>
                                        <p:strVal val="visible"/>
                                      </p:to>
                                    </p:set>
                                    <p:animEffect transition="in" filter="fade">
                                      <p:cBhvr>
                                        <p:cTn id="40" dur="2000"/>
                                        <p:tgtEl>
                                          <p:spTgt spid="9218">
                                            <p:txEl>
                                              <p:pRg st="11" end="11"/>
                                            </p:txEl>
                                          </p:spTgt>
                                        </p:tgtEl>
                                      </p:cBhvr>
                                    </p:animEffect>
                                  </p:childTnLst>
                                </p:cTn>
                              </p:par>
                            </p:childTnLst>
                          </p:cTn>
                        </p:par>
                      </p:childTnLst>
                    </p:cTn>
                  </p:par>
                  <p:par>
                    <p:cTn id="41" fill="hold" nodeType="clickPar">
                      <p:stCondLst>
                        <p:cond delay="indefinite"/>
                      </p:stCondLst>
                      <p:childTnLst>
                        <p:par>
                          <p:cTn id="42" fill="hold" nodeType="afterGroup">
                            <p:stCondLst>
                              <p:cond delay="0"/>
                            </p:stCondLst>
                            <p:childTnLst>
                              <p:par>
                                <p:cTn id="43" presetID="1" presetClass="entr" presetSubtype="0" fill="hold" nodeType="clickEffect">
                                  <p:stCondLst>
                                    <p:cond delay="0"/>
                                  </p:stCondLst>
                                  <p:childTnLst>
                                    <p:set>
                                      <p:cBhvr>
                                        <p:cTn id="44" dur="1" fill="hold">
                                          <p:stCondLst>
                                            <p:cond delay="0"/>
                                          </p:stCondLst>
                                        </p:cTn>
                                        <p:tgtEl>
                                          <p:spTgt spid="9218">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218">
                                            <p:txEl>
                                              <p:pRg st="6" end="6"/>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afterGroup">
                            <p:stCondLst>
                              <p:cond delay="0"/>
                            </p:stCondLst>
                            <p:childTnLst>
                              <p:par>
                                <p:cTn id="49" presetID="1" presetClass="entr" presetSubtype="0" fill="hold" nodeType="clickEffect">
                                  <p:stCondLst>
                                    <p:cond delay="0"/>
                                  </p:stCondLst>
                                  <p:childTnLst>
                                    <p:set>
                                      <p:cBhvr>
                                        <p:cTn id="50" dur="1" fill="hold">
                                          <p:stCondLst>
                                            <p:cond delay="0"/>
                                          </p:stCondLst>
                                        </p:cTn>
                                        <p:tgtEl>
                                          <p:spTgt spid="9218">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218">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21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2240" y="8287"/>
            <a:ext cx="7886700" cy="1325563"/>
          </a:xfrm>
        </p:spPr>
        <p:txBody>
          <a:bodyPr/>
          <a:lstStyle>
            <a:defPPr/>
          </a:lstStyle>
          <a:p>
            <a:r>
              <a:rPr lang="en-US" altLang="en-US" dirty="0">
                <a:solidFill>
                  <a:srgbClr val="FF0000"/>
                </a:solidFill>
              </a:rPr>
              <a:t>Introduction</a:t>
            </a:r>
          </a:p>
        </p:txBody>
      </p:sp>
      <p:sp>
        <p:nvSpPr>
          <p:cNvPr id="5123" name="Rectangle 3"/>
          <p:cNvSpPr>
            <a:spLocks noGrp="1" noChangeArrowheads="1"/>
          </p:cNvSpPr>
          <p:nvPr>
            <p:ph idx="1"/>
          </p:nvPr>
        </p:nvSpPr>
        <p:spPr>
          <a:xfrm>
            <a:off x="0" y="1009650"/>
            <a:ext cx="8942293" cy="5619750"/>
          </a:xfrm>
        </p:spPr>
        <p:txBody>
          <a:bodyPr/>
          <a:lstStyle>
            <a:defPPr/>
          </a:lstStyle>
          <a:p>
            <a:pPr algn="just"/>
            <a:r>
              <a:rPr lang="en-US" altLang="en-US"/>
              <a:t>Man is an intelligent species, but still cannot perform all of life’s tasks all alone.</a:t>
            </a:r>
          </a:p>
          <a:p>
            <a:pPr algn="just"/>
            <a:r>
              <a:rPr lang="en-US" altLang="en-US"/>
              <a:t>You may </a:t>
            </a:r>
          </a:p>
          <a:p>
            <a:pPr lvl="1" algn="just"/>
            <a:r>
              <a:rPr lang="en-US" altLang="en-US"/>
              <a:t>call a mechanic to fix up your bike, </a:t>
            </a:r>
          </a:p>
          <a:p>
            <a:pPr lvl="1" algn="just"/>
            <a:r>
              <a:rPr lang="en-US" altLang="en-US"/>
              <a:t>hire a gardener to mow your lawn, </a:t>
            </a:r>
          </a:p>
          <a:p>
            <a:pPr lvl="1" algn="just"/>
            <a:r>
              <a:rPr lang="en-US" altLang="en-US"/>
              <a:t>rely on a store to supply you groceries every month. </a:t>
            </a:r>
          </a:p>
          <a:p>
            <a:pPr lvl="1" algn="just"/>
            <a:endParaRPr lang="en-US" altLang="en-US"/>
          </a:p>
          <a:p>
            <a:pPr algn="just"/>
            <a:r>
              <a:rPr lang="en-US" altLang="en-US"/>
              <a:t>A computer program (except for the simplest one) finds itself in a similar situation. It </a:t>
            </a:r>
            <a:r>
              <a:rPr lang="en-US" altLang="en-US">
                <a:solidFill>
                  <a:srgbClr val="FF0000"/>
                </a:solidFill>
              </a:rPr>
              <a:t>cannot handle all the tasks by itself</a:t>
            </a:r>
            <a:r>
              <a:rPr lang="en-US" altLang="en-US"/>
              <a:t>. </a:t>
            </a:r>
          </a:p>
          <a:p>
            <a:pPr algn="just"/>
            <a:r>
              <a:rPr lang="en-US" altLang="en-US"/>
              <a:t>Instead, it requests other program like entities called ‘</a:t>
            </a:r>
            <a:r>
              <a:rPr lang="en-US" altLang="en-US">
                <a:solidFill>
                  <a:srgbClr val="00B050"/>
                </a:solidFill>
              </a:rPr>
              <a:t>functions</a:t>
            </a:r>
            <a:r>
              <a:rPr lang="en-US" altLang="en-US"/>
              <a:t>’ in C to get its tasks done.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227206" y="0"/>
            <a:ext cx="7886700" cy="1325563"/>
          </a:xfrm>
        </p:spPr>
        <p:txBody>
          <a:bodyPr/>
          <a:lstStyle>
            <a:defPPr/>
          </a:lstStyle>
          <a:p>
            <a:r>
              <a:rPr lang="en-US" sz="3600" i="0" dirty="0"/>
              <a:t> Function Call: Points to Remember</a:t>
            </a:r>
          </a:p>
        </p:txBody>
      </p:sp>
      <p:sp>
        <p:nvSpPr>
          <p:cNvPr id="9218" name="Content Placeholder 2"/>
          <p:cNvSpPr>
            <a:spLocks noGrp="1"/>
          </p:cNvSpPr>
          <p:nvPr>
            <p:ph idx="1"/>
          </p:nvPr>
        </p:nvSpPr>
        <p:spPr>
          <a:xfrm>
            <a:off x="0" y="977900"/>
            <a:ext cx="9144000" cy="5651500"/>
          </a:xfrm>
        </p:spPr>
        <p:txBody>
          <a:bodyPr/>
          <a:lstStyle>
            <a:defPPr/>
          </a:lstStyle>
          <a:p>
            <a:pPr algn="just"/>
            <a:r>
              <a:rPr lang="en-US" dirty="0"/>
              <a:t>If the function returns a value, the function access is often written as </a:t>
            </a:r>
            <a:r>
              <a:rPr lang="en-US" b="1" dirty="0"/>
              <a:t>an </a:t>
            </a:r>
            <a:r>
              <a:rPr lang="en-US" dirty="0"/>
              <a:t>assignment statement; e.g.,</a:t>
            </a:r>
          </a:p>
          <a:p>
            <a:pPr algn="just"/>
            <a:r>
              <a:rPr lang="en-US" b="1" dirty="0"/>
              <a:t>y </a:t>
            </a:r>
            <a:r>
              <a:rPr lang="en-US" dirty="0"/>
              <a:t>= </a:t>
            </a:r>
            <a:r>
              <a:rPr lang="en-US" b="1" dirty="0"/>
              <a:t>polynomial(x);</a:t>
            </a:r>
          </a:p>
          <a:p>
            <a:pPr algn="just"/>
            <a:r>
              <a:rPr lang="en-US" dirty="0"/>
              <a:t>This function call causes the value returned by the function to be assigned to the variable </a:t>
            </a:r>
            <a:r>
              <a:rPr lang="en-US" b="1" dirty="0"/>
              <a:t>y.</a:t>
            </a:r>
            <a:endParaRPr lang="en-US" dirty="0"/>
          </a:p>
          <a:p>
            <a:pPr algn="just"/>
            <a:r>
              <a:rPr lang="en-US" dirty="0"/>
              <a:t>A function cannot be defined within another function.</a:t>
            </a:r>
          </a:p>
          <a:p>
            <a:pPr marL="0" indent="0" algn="just">
              <a:buNone/>
            </a:pPr>
            <a:r>
              <a:rPr lang="en-US" dirty="0"/>
              <a:t>	– All function definitions must be disjoint.</a:t>
            </a:r>
          </a:p>
          <a:p>
            <a:pPr algn="just"/>
            <a:r>
              <a:rPr lang="en-US" dirty="0"/>
              <a:t>It is possible to call another function from one function.</a:t>
            </a:r>
          </a:p>
          <a:p>
            <a:pPr algn="just"/>
            <a:r>
              <a:rPr lang="en-US" dirty="0"/>
              <a:t>Nested function calls are allowed.</a:t>
            </a:r>
          </a:p>
          <a:p>
            <a:pPr marL="0" indent="0" algn="just">
              <a:buNone/>
            </a:pPr>
            <a:r>
              <a:rPr lang="en-US" dirty="0"/>
              <a:t>	– A calls B, B calls C, C calls D, etc.</a:t>
            </a:r>
          </a:p>
          <a:p>
            <a:pPr marL="0" indent="0" algn="just">
              <a:buNone/>
            </a:pPr>
            <a:r>
              <a:rPr lang="en-US" dirty="0"/>
              <a:t>	– The function called last will be the first to return.</a:t>
            </a:r>
          </a:p>
          <a:p>
            <a:pPr algn="just"/>
            <a:r>
              <a:rPr lang="en-US" dirty="0"/>
              <a:t>A function can also call itself, either directly or in a cycle.</a:t>
            </a:r>
          </a:p>
          <a:p>
            <a:pPr marL="0" indent="0" algn="just">
              <a:buNone/>
            </a:pPr>
            <a:r>
              <a:rPr lang="en-US" dirty="0"/>
              <a:t>	– A calls B, B calls C, C calls back A.</a:t>
            </a:r>
          </a:p>
          <a:p>
            <a:pPr marL="0" indent="0" algn="just">
              <a:buNone/>
            </a:pPr>
            <a:r>
              <a:rPr lang="en-US" dirty="0"/>
              <a:t>	– Called </a:t>
            </a:r>
            <a:r>
              <a:rPr lang="en-US" i="1" dirty="0"/>
              <a:t>recursive call </a:t>
            </a:r>
            <a:r>
              <a:rPr lang="en-US" dirty="0"/>
              <a:t>or </a:t>
            </a:r>
            <a:r>
              <a:rPr lang="en-US" i="1" dirty="0"/>
              <a:t>recursion</a:t>
            </a:r>
            <a:r>
              <a:rPr lang="en-US" dirty="0"/>
              <a:t>.</a:t>
            </a:r>
          </a:p>
          <a:p>
            <a:pPr algn="just"/>
            <a:endParaRPr lang="en-US" kern="1200" dirty="0"/>
          </a:p>
        </p:txBody>
      </p:sp>
    </p:spTree>
    <p:extLst>
      <p:ext uri="{BB962C8B-B14F-4D97-AF65-F5344CB8AC3E}">
        <p14:creationId xmlns:p14="http://schemas.microsoft.com/office/powerpoint/2010/main" val="82051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60363" y="0"/>
            <a:ext cx="7886700" cy="1325563"/>
          </a:xfrm>
        </p:spPr>
        <p:txBody>
          <a:bodyPr/>
          <a:lstStyle>
            <a:defPPr/>
          </a:lstStyle>
          <a:p>
            <a:pPr algn="l"/>
            <a:r>
              <a:rPr lang="en-US" altLang="en-US" dirty="0"/>
              <a:t>Example:</a:t>
            </a:r>
          </a:p>
        </p:txBody>
      </p:sp>
      <p:sp>
        <p:nvSpPr>
          <p:cNvPr id="4" name="TextBox 3"/>
          <p:cNvSpPr txBox="1"/>
          <p:nvPr/>
        </p:nvSpPr>
        <p:spPr>
          <a:xfrm>
            <a:off x="0" y="1119188"/>
            <a:ext cx="4303713" cy="4832350"/>
          </a:xfrm>
          <a:prstGeom prst="rect">
            <a:avLst/>
          </a:prstGeom>
        </p:spPr>
        <p:style>
          <a:lnRef idx="2">
            <a:schemeClr val="dk1"/>
          </a:lnRef>
          <a:fillRef idx="1">
            <a:schemeClr val="lt1"/>
          </a:fillRef>
          <a:effectRef idx="0">
            <a:schemeClr val="dk1"/>
          </a:effectRef>
          <a:fontRef idx="minor">
            <a:schemeClr val="dk1"/>
          </a:fontRef>
        </p:style>
        <p:txBody>
          <a:bodyPr>
            <a:spAutoFit/>
          </a:bodyPr>
          <a:lstStyle>
            <a:defPPr/>
          </a:lstStyle>
          <a:p>
            <a:pPr>
              <a:defRPr/>
            </a:pPr>
            <a:r>
              <a:rPr lang="en-US" sz="2800"/>
              <a:t>#include&lt;stdio.h&gt;</a:t>
            </a:r>
          </a:p>
          <a:p>
            <a:pPr>
              <a:defRPr/>
            </a:pPr>
            <a:r>
              <a:rPr lang="en-US" sz="2800">
                <a:solidFill>
                  <a:srgbClr val="FF0000"/>
                </a:solidFill>
              </a:rPr>
              <a:t>void italy( ) ;</a:t>
            </a:r>
          </a:p>
          <a:p>
            <a:pPr>
              <a:defRPr/>
            </a:pPr>
            <a:r>
              <a:rPr lang="en-US" sz="2800">
                <a:solidFill>
                  <a:srgbClr val="00B050"/>
                </a:solidFill>
              </a:rPr>
              <a:t>void brazil( ) ;</a:t>
            </a:r>
          </a:p>
          <a:p>
            <a:pPr>
              <a:defRPr/>
            </a:pPr>
            <a:r>
              <a:rPr lang="en-US" sz="2800">
                <a:solidFill>
                  <a:schemeClr val="accent2">
                    <a:lumMod val="75000"/>
                  </a:schemeClr>
                </a:solidFill>
              </a:rPr>
              <a:t>void argentina( ) ;</a:t>
            </a:r>
          </a:p>
          <a:p>
            <a:pPr>
              <a:defRPr/>
            </a:pPr>
            <a:r>
              <a:rPr lang="en-US" sz="2800"/>
              <a:t>void main( )</a:t>
            </a:r>
          </a:p>
          <a:p>
            <a:pPr>
              <a:defRPr/>
            </a:pPr>
            <a:r>
              <a:rPr lang="en-US" sz="2800"/>
              <a:t>{</a:t>
            </a:r>
          </a:p>
          <a:p>
            <a:pPr>
              <a:defRPr/>
            </a:pPr>
            <a:r>
              <a:rPr lang="en-US" sz="2800"/>
              <a:t>printf ( "\nI am in main" ) ;</a:t>
            </a:r>
          </a:p>
          <a:p>
            <a:pPr>
              <a:defRPr/>
            </a:pPr>
            <a:r>
              <a:rPr lang="en-US" sz="2800">
                <a:solidFill>
                  <a:srgbClr val="FF0000"/>
                </a:solidFill>
              </a:rPr>
              <a:t>    italy( ) ;</a:t>
            </a:r>
          </a:p>
          <a:p>
            <a:pPr>
              <a:defRPr/>
            </a:pPr>
            <a:r>
              <a:rPr lang="en-US" sz="2800">
                <a:solidFill>
                  <a:srgbClr val="00B050"/>
                </a:solidFill>
              </a:rPr>
              <a:t>    brazil( ) ;</a:t>
            </a:r>
          </a:p>
          <a:p>
            <a:pPr>
              <a:defRPr/>
            </a:pPr>
            <a:r>
              <a:rPr lang="en-US" sz="2800">
                <a:solidFill>
                  <a:schemeClr val="accent2">
                    <a:lumMod val="75000"/>
                  </a:schemeClr>
                </a:solidFill>
              </a:rPr>
              <a:t>    argentina( ) ;</a:t>
            </a:r>
          </a:p>
          <a:p>
            <a:pPr>
              <a:defRPr/>
            </a:pPr>
            <a:r>
              <a:rPr lang="en-US" sz="2800"/>
              <a:t>}</a:t>
            </a:r>
          </a:p>
        </p:txBody>
      </p:sp>
      <p:sp>
        <p:nvSpPr>
          <p:cNvPr id="5" name="TextBox 4"/>
          <p:cNvSpPr txBox="1"/>
          <p:nvPr/>
        </p:nvSpPr>
        <p:spPr>
          <a:xfrm>
            <a:off x="4303713" y="1119188"/>
            <a:ext cx="4840287" cy="4894262"/>
          </a:xfrm>
          <a:prstGeom prst="rect">
            <a:avLst/>
          </a:prstGeom>
        </p:spPr>
        <p:style>
          <a:lnRef idx="2">
            <a:schemeClr val="dk1"/>
          </a:lnRef>
          <a:fillRef idx="1">
            <a:schemeClr val="lt1"/>
          </a:fillRef>
          <a:effectRef idx="0">
            <a:schemeClr val="dk1"/>
          </a:effectRef>
          <a:fontRef idx="minor">
            <a:schemeClr val="dk1"/>
          </a:fontRef>
        </p:style>
        <p:txBody>
          <a:bodyPr>
            <a:spAutoFit/>
          </a:bodyPr>
          <a:lstStyle>
            <a:defPPr/>
          </a:lstStyle>
          <a:p>
            <a:pPr>
              <a:defRPr/>
            </a:pPr>
            <a:r>
              <a:rPr lang="en-US" sz="2600">
                <a:solidFill>
                  <a:srgbClr val="FF0000"/>
                </a:solidFill>
              </a:rPr>
              <a:t>void italy( )</a:t>
            </a:r>
          </a:p>
          <a:p>
            <a:pPr>
              <a:defRPr/>
            </a:pPr>
            <a:r>
              <a:rPr lang="en-US" sz="2600">
                <a:solidFill>
                  <a:srgbClr val="FF0000"/>
                </a:solidFill>
              </a:rPr>
              <a:t>{</a:t>
            </a:r>
          </a:p>
          <a:p>
            <a:pPr>
              <a:defRPr/>
            </a:pPr>
            <a:r>
              <a:rPr lang="de-DE" sz="2600">
                <a:solidFill>
                  <a:srgbClr val="FF0000"/>
                </a:solidFill>
              </a:rPr>
              <a:t>    printf ( "\nI am in italy" ) ;</a:t>
            </a:r>
          </a:p>
          <a:p>
            <a:pPr>
              <a:defRPr/>
            </a:pPr>
            <a:r>
              <a:rPr lang="en-US" sz="2600">
                <a:solidFill>
                  <a:srgbClr val="FF0000"/>
                </a:solidFill>
              </a:rPr>
              <a:t>}</a:t>
            </a:r>
          </a:p>
          <a:p>
            <a:pPr>
              <a:defRPr/>
            </a:pPr>
            <a:r>
              <a:rPr lang="en-US" sz="2600">
                <a:solidFill>
                  <a:srgbClr val="00B050"/>
                </a:solidFill>
              </a:rPr>
              <a:t>void brazil( )</a:t>
            </a:r>
          </a:p>
          <a:p>
            <a:pPr>
              <a:defRPr/>
            </a:pPr>
            <a:r>
              <a:rPr lang="en-US" sz="2600">
                <a:solidFill>
                  <a:srgbClr val="00B050"/>
                </a:solidFill>
              </a:rPr>
              <a:t>{</a:t>
            </a:r>
          </a:p>
          <a:p>
            <a:pPr>
              <a:defRPr/>
            </a:pPr>
            <a:r>
              <a:rPr lang="de-DE" sz="2600">
                <a:solidFill>
                  <a:srgbClr val="00B050"/>
                </a:solidFill>
              </a:rPr>
              <a:t>    printf ( "\nI am in brazil" ) ;</a:t>
            </a:r>
          </a:p>
          <a:p>
            <a:pPr>
              <a:defRPr/>
            </a:pPr>
            <a:r>
              <a:rPr lang="en-US" sz="2600">
                <a:solidFill>
                  <a:srgbClr val="00B050"/>
                </a:solidFill>
              </a:rPr>
              <a:t>}</a:t>
            </a:r>
          </a:p>
          <a:p>
            <a:pPr>
              <a:defRPr/>
            </a:pPr>
            <a:r>
              <a:rPr lang="en-US" sz="2600">
                <a:solidFill>
                  <a:schemeClr val="accent2">
                    <a:lumMod val="75000"/>
                  </a:schemeClr>
                </a:solidFill>
              </a:rPr>
              <a:t>void argentina( )</a:t>
            </a:r>
          </a:p>
          <a:p>
            <a:pPr>
              <a:defRPr/>
            </a:pPr>
            <a:r>
              <a:rPr lang="en-US" sz="2600">
                <a:solidFill>
                  <a:schemeClr val="accent2">
                    <a:lumMod val="75000"/>
                  </a:schemeClr>
                </a:solidFill>
              </a:rPr>
              <a:t>{</a:t>
            </a:r>
          </a:p>
          <a:p>
            <a:pPr>
              <a:defRPr/>
            </a:pPr>
            <a:r>
              <a:rPr lang="en-US" sz="2600">
                <a:solidFill>
                  <a:schemeClr val="accent2">
                    <a:lumMod val="75000"/>
                  </a:schemeClr>
                </a:solidFill>
              </a:rPr>
              <a:t>   printf ( "\nI am in argentina" );</a:t>
            </a:r>
          </a:p>
          <a:p>
            <a:pPr>
              <a:defRPr/>
            </a:pPr>
            <a:r>
              <a:rPr lang="en-US" sz="2600">
                <a:solidFill>
                  <a:schemeClr val="accent2">
                    <a:lumMod val="75000"/>
                  </a:schemeClr>
                </a:solidFill>
              </a:rPr>
              <a:t>}</a:t>
            </a:r>
          </a:p>
        </p:txBody>
      </p:sp>
    </p:spTree>
    <p:extLst>
      <p:ext uri="{BB962C8B-B14F-4D97-AF65-F5344CB8AC3E}">
        <p14:creationId xmlns:p14="http://schemas.microsoft.com/office/powerpoint/2010/main" val="3848912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2000"/>
                                        <p:tgtEl>
                                          <p:spTgt spid="4">
                                            <p:bg/>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2000"/>
                                        <p:tgtEl>
                                          <p:spTgt spid="4">
                                            <p:txEl>
                                              <p:pRg st="0" end="0"/>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2000"/>
                                        <p:tgtEl>
                                          <p:spTgt spid="4">
                                            <p:txEl>
                                              <p:pRg st="1" end="1"/>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2000"/>
                                        <p:tgtEl>
                                          <p:spTgt spid="4">
                                            <p:txEl>
                                              <p:pRg st="2" end="2"/>
                                            </p:txEl>
                                          </p:spTgt>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2000"/>
                                        <p:tgtEl>
                                          <p:spTgt spid="4">
                                            <p:txEl>
                                              <p:pRg st="3" end="3"/>
                                            </p:txEl>
                                          </p:spTgt>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2000"/>
                                        <p:tgtEl>
                                          <p:spTgt spid="4">
                                            <p:txEl>
                                              <p:pRg st="4" end="4"/>
                                            </p:txEl>
                                          </p:spTgt>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2000"/>
                                        <p:tgtEl>
                                          <p:spTgt spid="4">
                                            <p:txEl>
                                              <p:pRg st="5" end="5"/>
                                            </p:txEl>
                                          </p:spTgt>
                                        </p:tgtEl>
                                      </p:cBhvr>
                                    </p:animEffect>
                                  </p:childTnLst>
                                </p:cTn>
                              </p:par>
                            </p:childTnLst>
                          </p:cTn>
                        </p:par>
                      </p:childTnLst>
                    </p:cTn>
                  </p:par>
                  <p:par>
                    <p:cTn id="38" fill="hold" nodeType="clickPar">
                      <p:stCondLst>
                        <p:cond delay="indefinite"/>
                      </p:stCondLst>
                      <p:childTnLst>
                        <p:par>
                          <p:cTn id="39" fill="hold" nodeType="after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2000"/>
                                        <p:tgtEl>
                                          <p:spTgt spid="4">
                                            <p:txEl>
                                              <p:pRg st="6" end="6"/>
                                            </p:txEl>
                                          </p:spTgt>
                                        </p:tgtEl>
                                      </p:cBhvr>
                                    </p:animEffect>
                                  </p:childTnLst>
                                </p:cTn>
                              </p:par>
                            </p:childTnLst>
                          </p:cTn>
                        </p:par>
                      </p:childTnLst>
                    </p:cTn>
                  </p:par>
                  <p:par>
                    <p:cTn id="43" fill="hold" nodeType="clickPar">
                      <p:stCondLst>
                        <p:cond delay="indefinite"/>
                      </p:stCondLst>
                      <p:childTnLst>
                        <p:par>
                          <p:cTn id="44" fill="hold" nodeType="after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2000"/>
                                        <p:tgtEl>
                                          <p:spTgt spid="4">
                                            <p:txEl>
                                              <p:pRg st="7" end="7"/>
                                            </p:txEl>
                                          </p:spTgt>
                                        </p:tgtEl>
                                      </p:cBhvr>
                                    </p:animEffect>
                                  </p:childTnLst>
                                </p:cTn>
                              </p:par>
                            </p:childTnLst>
                          </p:cTn>
                        </p:par>
                      </p:childTnLst>
                    </p:cTn>
                  </p:par>
                  <p:par>
                    <p:cTn id="48" fill="hold" nodeType="clickPar">
                      <p:stCondLst>
                        <p:cond delay="indefinite"/>
                      </p:stCondLst>
                      <p:childTnLst>
                        <p:par>
                          <p:cTn id="49" fill="hold" nodeType="after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fade">
                                      <p:cBhvr>
                                        <p:cTn id="52" dur="2000"/>
                                        <p:tgtEl>
                                          <p:spTgt spid="4">
                                            <p:txEl>
                                              <p:pRg st="8" end="8"/>
                                            </p:txEl>
                                          </p:spTgt>
                                        </p:tgtEl>
                                      </p:cBhvr>
                                    </p:animEffect>
                                  </p:childTnLst>
                                </p:cTn>
                              </p:par>
                            </p:childTnLst>
                          </p:cTn>
                        </p:par>
                      </p:childTnLst>
                    </p:cTn>
                  </p:par>
                  <p:par>
                    <p:cTn id="53" fill="hold" nodeType="clickPar">
                      <p:stCondLst>
                        <p:cond delay="indefinite"/>
                      </p:stCondLst>
                      <p:childTnLst>
                        <p:par>
                          <p:cTn id="54" fill="hold" nodeType="after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Effect transition="in" filter="fade">
                                      <p:cBhvr>
                                        <p:cTn id="57" dur="2000"/>
                                        <p:tgtEl>
                                          <p:spTgt spid="4">
                                            <p:txEl>
                                              <p:pRg st="9" end="9"/>
                                            </p:txEl>
                                          </p:spTgt>
                                        </p:tgtEl>
                                      </p:cBhvr>
                                    </p:animEffect>
                                  </p:childTnLst>
                                </p:cTn>
                              </p:par>
                            </p:childTnLst>
                          </p:cTn>
                        </p:par>
                      </p:childTnLst>
                    </p:cTn>
                  </p:par>
                  <p:par>
                    <p:cTn id="58" fill="hold" nodeType="clickPar">
                      <p:stCondLst>
                        <p:cond delay="indefinite"/>
                      </p:stCondLst>
                      <p:childTnLst>
                        <p:par>
                          <p:cTn id="59" fill="hold" nodeType="after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0" end="10"/>
                                            </p:txEl>
                                          </p:spTgt>
                                        </p:tgtEl>
                                        <p:attrNameLst>
                                          <p:attrName>style.visibility</p:attrName>
                                        </p:attrNameLst>
                                      </p:cBhvr>
                                      <p:to>
                                        <p:strVal val="visible"/>
                                      </p:to>
                                    </p:set>
                                    <p:animEffect transition="in" filter="fade">
                                      <p:cBhvr>
                                        <p:cTn id="62" dur="2000"/>
                                        <p:tgtEl>
                                          <p:spTgt spid="4">
                                            <p:txEl>
                                              <p:pRg st="10" end="10"/>
                                            </p:txEl>
                                          </p:spTgt>
                                        </p:tgtEl>
                                      </p:cBhvr>
                                    </p:animEffect>
                                  </p:childTnLst>
                                </p:cTn>
                              </p:par>
                            </p:childTnLst>
                          </p:cTn>
                        </p:par>
                      </p:childTnLst>
                    </p:cTn>
                  </p:par>
                  <p:par>
                    <p:cTn id="63" fill="hold" nodeType="clickPar">
                      <p:stCondLst>
                        <p:cond delay="indefinite"/>
                      </p:stCondLst>
                      <p:childTnLst>
                        <p:par>
                          <p:cTn id="64" fill="hold" nodeType="afterGroup">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bg/>
                                          </p:spTgt>
                                        </p:tgtEl>
                                        <p:attrNameLst>
                                          <p:attrName>style.visibility</p:attrName>
                                        </p:attrNameLst>
                                      </p:cBhvr>
                                      <p:to>
                                        <p:strVal val="visible"/>
                                      </p:to>
                                    </p:set>
                                    <p:animEffect transition="in" filter="fade">
                                      <p:cBhvr>
                                        <p:cTn id="67" dur="2000"/>
                                        <p:tgtEl>
                                          <p:spTgt spid="5">
                                            <p:bg/>
                                          </p:spTgt>
                                        </p:tgtEl>
                                      </p:cBhvr>
                                    </p:animEffect>
                                  </p:childTnLst>
                                </p:cTn>
                              </p:par>
                            </p:childTnLst>
                          </p:cTn>
                        </p:par>
                      </p:childTnLst>
                    </p:cTn>
                  </p:par>
                  <p:par>
                    <p:cTn id="68" fill="hold" nodeType="clickPar">
                      <p:stCondLst>
                        <p:cond delay="indefinite"/>
                      </p:stCondLst>
                      <p:childTnLst>
                        <p:par>
                          <p:cTn id="69" fill="hold" nodeType="afterGroup">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xEl>
                                              <p:pRg st="0" end="0"/>
                                            </p:txEl>
                                          </p:spTgt>
                                        </p:tgtEl>
                                        <p:attrNameLst>
                                          <p:attrName>style.visibility</p:attrName>
                                        </p:attrNameLst>
                                      </p:cBhvr>
                                      <p:to>
                                        <p:strVal val="visible"/>
                                      </p:to>
                                    </p:set>
                                    <p:animEffect transition="in" filter="fade">
                                      <p:cBhvr>
                                        <p:cTn id="72" dur="2000"/>
                                        <p:tgtEl>
                                          <p:spTgt spid="5">
                                            <p:txEl>
                                              <p:pRg st="0" end="0"/>
                                            </p:txEl>
                                          </p:spTgt>
                                        </p:tgtEl>
                                      </p:cBhvr>
                                    </p:animEffect>
                                  </p:childTnLst>
                                </p:cTn>
                              </p:par>
                            </p:childTnLst>
                          </p:cTn>
                        </p:par>
                      </p:childTnLst>
                    </p:cTn>
                  </p:par>
                  <p:par>
                    <p:cTn id="73" fill="hold" nodeType="clickPar">
                      <p:stCondLst>
                        <p:cond delay="indefinite"/>
                      </p:stCondLst>
                      <p:childTnLst>
                        <p:par>
                          <p:cTn id="74" fill="hold" nodeType="afterGroup">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
                                            <p:txEl>
                                              <p:pRg st="1" end="1"/>
                                            </p:txEl>
                                          </p:spTgt>
                                        </p:tgtEl>
                                        <p:attrNameLst>
                                          <p:attrName>style.visibility</p:attrName>
                                        </p:attrNameLst>
                                      </p:cBhvr>
                                      <p:to>
                                        <p:strVal val="visible"/>
                                      </p:to>
                                    </p:set>
                                    <p:animEffect transition="in" filter="fade">
                                      <p:cBhvr>
                                        <p:cTn id="77" dur="2000"/>
                                        <p:tgtEl>
                                          <p:spTgt spid="5">
                                            <p:txEl>
                                              <p:pRg st="1" end="1"/>
                                            </p:txEl>
                                          </p:spTgt>
                                        </p:tgtEl>
                                      </p:cBhvr>
                                    </p:animEffect>
                                  </p:childTnLst>
                                </p:cTn>
                              </p:par>
                            </p:childTnLst>
                          </p:cTn>
                        </p:par>
                      </p:childTnLst>
                    </p:cTn>
                  </p:par>
                  <p:par>
                    <p:cTn id="78" fill="hold" nodeType="clickPar">
                      <p:stCondLst>
                        <p:cond delay="indefinite"/>
                      </p:stCondLst>
                      <p:childTnLst>
                        <p:par>
                          <p:cTn id="79" fill="hold" nodeType="afterGroup">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
                                            <p:txEl>
                                              <p:pRg st="2" end="2"/>
                                            </p:txEl>
                                          </p:spTgt>
                                        </p:tgtEl>
                                        <p:attrNameLst>
                                          <p:attrName>style.visibility</p:attrName>
                                        </p:attrNameLst>
                                      </p:cBhvr>
                                      <p:to>
                                        <p:strVal val="visible"/>
                                      </p:to>
                                    </p:set>
                                    <p:animEffect transition="in" filter="fade">
                                      <p:cBhvr>
                                        <p:cTn id="82" dur="2000"/>
                                        <p:tgtEl>
                                          <p:spTgt spid="5">
                                            <p:txEl>
                                              <p:pRg st="2" end="2"/>
                                            </p:txEl>
                                          </p:spTgt>
                                        </p:tgtEl>
                                      </p:cBhvr>
                                    </p:animEffect>
                                  </p:childTnLst>
                                </p:cTn>
                              </p:par>
                            </p:childTnLst>
                          </p:cTn>
                        </p:par>
                      </p:childTnLst>
                    </p:cTn>
                  </p:par>
                  <p:par>
                    <p:cTn id="83" fill="hold" nodeType="clickPar">
                      <p:stCondLst>
                        <p:cond delay="indefinite"/>
                      </p:stCondLst>
                      <p:childTnLst>
                        <p:par>
                          <p:cTn id="84" fill="hold" nodeType="afterGroup">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
                                            <p:txEl>
                                              <p:pRg st="3" end="3"/>
                                            </p:txEl>
                                          </p:spTgt>
                                        </p:tgtEl>
                                        <p:attrNameLst>
                                          <p:attrName>style.visibility</p:attrName>
                                        </p:attrNameLst>
                                      </p:cBhvr>
                                      <p:to>
                                        <p:strVal val="visible"/>
                                      </p:to>
                                    </p:set>
                                    <p:animEffect transition="in" filter="fade">
                                      <p:cBhvr>
                                        <p:cTn id="87" dur="2000"/>
                                        <p:tgtEl>
                                          <p:spTgt spid="5">
                                            <p:txEl>
                                              <p:pRg st="3" end="3"/>
                                            </p:txEl>
                                          </p:spTgt>
                                        </p:tgtEl>
                                      </p:cBhvr>
                                    </p:animEffect>
                                  </p:childTnLst>
                                </p:cTn>
                              </p:par>
                            </p:childTnLst>
                          </p:cTn>
                        </p:par>
                      </p:childTnLst>
                    </p:cTn>
                  </p:par>
                  <p:par>
                    <p:cTn id="88" fill="hold" nodeType="clickPar">
                      <p:stCondLst>
                        <p:cond delay="indefinite"/>
                      </p:stCondLst>
                      <p:childTnLst>
                        <p:par>
                          <p:cTn id="89" fill="hold" nodeType="afterGroup">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
                                            <p:txEl>
                                              <p:pRg st="4" end="4"/>
                                            </p:txEl>
                                          </p:spTgt>
                                        </p:tgtEl>
                                        <p:attrNameLst>
                                          <p:attrName>style.visibility</p:attrName>
                                        </p:attrNameLst>
                                      </p:cBhvr>
                                      <p:to>
                                        <p:strVal val="visible"/>
                                      </p:to>
                                    </p:set>
                                    <p:animEffect transition="in" filter="fade">
                                      <p:cBhvr>
                                        <p:cTn id="92" dur="2000"/>
                                        <p:tgtEl>
                                          <p:spTgt spid="5">
                                            <p:txEl>
                                              <p:pRg st="4" end="4"/>
                                            </p:txEl>
                                          </p:spTgt>
                                        </p:tgtEl>
                                      </p:cBhvr>
                                    </p:animEffect>
                                  </p:childTnLst>
                                </p:cTn>
                              </p:par>
                            </p:childTnLst>
                          </p:cTn>
                        </p:par>
                      </p:childTnLst>
                    </p:cTn>
                  </p:par>
                  <p:par>
                    <p:cTn id="93" fill="hold" nodeType="clickPar">
                      <p:stCondLst>
                        <p:cond delay="indefinite"/>
                      </p:stCondLst>
                      <p:childTnLst>
                        <p:par>
                          <p:cTn id="94" fill="hold" nodeType="afterGroup">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5">
                                            <p:txEl>
                                              <p:pRg st="5" end="5"/>
                                            </p:txEl>
                                          </p:spTgt>
                                        </p:tgtEl>
                                        <p:attrNameLst>
                                          <p:attrName>style.visibility</p:attrName>
                                        </p:attrNameLst>
                                      </p:cBhvr>
                                      <p:to>
                                        <p:strVal val="visible"/>
                                      </p:to>
                                    </p:set>
                                    <p:animEffect transition="in" filter="fade">
                                      <p:cBhvr>
                                        <p:cTn id="97" dur="2000"/>
                                        <p:tgtEl>
                                          <p:spTgt spid="5">
                                            <p:txEl>
                                              <p:pRg st="5" end="5"/>
                                            </p:txEl>
                                          </p:spTgt>
                                        </p:tgtEl>
                                      </p:cBhvr>
                                    </p:animEffect>
                                  </p:childTnLst>
                                </p:cTn>
                              </p:par>
                            </p:childTnLst>
                          </p:cTn>
                        </p:par>
                      </p:childTnLst>
                    </p:cTn>
                  </p:par>
                  <p:par>
                    <p:cTn id="98" fill="hold" nodeType="clickPar">
                      <p:stCondLst>
                        <p:cond delay="indefinite"/>
                      </p:stCondLst>
                      <p:childTnLst>
                        <p:par>
                          <p:cTn id="99" fill="hold" nodeType="afterGroup">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5">
                                            <p:txEl>
                                              <p:pRg st="6" end="6"/>
                                            </p:txEl>
                                          </p:spTgt>
                                        </p:tgtEl>
                                        <p:attrNameLst>
                                          <p:attrName>style.visibility</p:attrName>
                                        </p:attrNameLst>
                                      </p:cBhvr>
                                      <p:to>
                                        <p:strVal val="visible"/>
                                      </p:to>
                                    </p:set>
                                    <p:animEffect transition="in" filter="fade">
                                      <p:cBhvr>
                                        <p:cTn id="102" dur="2000"/>
                                        <p:tgtEl>
                                          <p:spTgt spid="5">
                                            <p:txEl>
                                              <p:pRg st="6" end="6"/>
                                            </p:txEl>
                                          </p:spTgt>
                                        </p:tgtEl>
                                      </p:cBhvr>
                                    </p:animEffect>
                                  </p:childTnLst>
                                </p:cTn>
                              </p:par>
                            </p:childTnLst>
                          </p:cTn>
                        </p:par>
                      </p:childTnLst>
                    </p:cTn>
                  </p:par>
                  <p:par>
                    <p:cTn id="103" fill="hold" nodeType="clickPar">
                      <p:stCondLst>
                        <p:cond delay="indefinite"/>
                      </p:stCondLst>
                      <p:childTnLst>
                        <p:par>
                          <p:cTn id="104" fill="hold" nodeType="afterGroup">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5">
                                            <p:txEl>
                                              <p:pRg st="7" end="7"/>
                                            </p:txEl>
                                          </p:spTgt>
                                        </p:tgtEl>
                                        <p:attrNameLst>
                                          <p:attrName>style.visibility</p:attrName>
                                        </p:attrNameLst>
                                      </p:cBhvr>
                                      <p:to>
                                        <p:strVal val="visible"/>
                                      </p:to>
                                    </p:set>
                                    <p:animEffect transition="in" filter="fade">
                                      <p:cBhvr>
                                        <p:cTn id="107" dur="2000"/>
                                        <p:tgtEl>
                                          <p:spTgt spid="5">
                                            <p:txEl>
                                              <p:pRg st="7" end="7"/>
                                            </p:txEl>
                                          </p:spTgt>
                                        </p:tgtEl>
                                      </p:cBhvr>
                                    </p:animEffect>
                                  </p:childTnLst>
                                </p:cTn>
                              </p:par>
                            </p:childTnLst>
                          </p:cTn>
                        </p:par>
                      </p:childTnLst>
                    </p:cTn>
                  </p:par>
                  <p:par>
                    <p:cTn id="108" fill="hold" nodeType="clickPar">
                      <p:stCondLst>
                        <p:cond delay="indefinite"/>
                      </p:stCondLst>
                      <p:childTnLst>
                        <p:par>
                          <p:cTn id="109" fill="hold" nodeType="afterGroup">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5">
                                            <p:txEl>
                                              <p:pRg st="8" end="8"/>
                                            </p:txEl>
                                          </p:spTgt>
                                        </p:tgtEl>
                                        <p:attrNameLst>
                                          <p:attrName>style.visibility</p:attrName>
                                        </p:attrNameLst>
                                      </p:cBhvr>
                                      <p:to>
                                        <p:strVal val="visible"/>
                                      </p:to>
                                    </p:set>
                                    <p:animEffect transition="in" filter="fade">
                                      <p:cBhvr>
                                        <p:cTn id="112" dur="2000"/>
                                        <p:tgtEl>
                                          <p:spTgt spid="5">
                                            <p:txEl>
                                              <p:pRg st="8" end="8"/>
                                            </p:txEl>
                                          </p:spTgt>
                                        </p:tgtEl>
                                      </p:cBhvr>
                                    </p:animEffect>
                                  </p:childTnLst>
                                </p:cTn>
                              </p:par>
                            </p:childTnLst>
                          </p:cTn>
                        </p:par>
                      </p:childTnLst>
                    </p:cTn>
                  </p:par>
                  <p:par>
                    <p:cTn id="113" fill="hold" nodeType="clickPar">
                      <p:stCondLst>
                        <p:cond delay="indefinite"/>
                      </p:stCondLst>
                      <p:childTnLst>
                        <p:par>
                          <p:cTn id="114" fill="hold" nodeType="afterGroup">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5">
                                            <p:txEl>
                                              <p:pRg st="9" end="9"/>
                                            </p:txEl>
                                          </p:spTgt>
                                        </p:tgtEl>
                                        <p:attrNameLst>
                                          <p:attrName>style.visibility</p:attrName>
                                        </p:attrNameLst>
                                      </p:cBhvr>
                                      <p:to>
                                        <p:strVal val="visible"/>
                                      </p:to>
                                    </p:set>
                                    <p:animEffect transition="in" filter="fade">
                                      <p:cBhvr>
                                        <p:cTn id="117" dur="2000"/>
                                        <p:tgtEl>
                                          <p:spTgt spid="5">
                                            <p:txEl>
                                              <p:pRg st="9" end="9"/>
                                            </p:txEl>
                                          </p:spTgt>
                                        </p:tgtEl>
                                      </p:cBhvr>
                                    </p:animEffect>
                                  </p:childTnLst>
                                </p:cTn>
                              </p:par>
                            </p:childTnLst>
                          </p:cTn>
                        </p:par>
                      </p:childTnLst>
                    </p:cTn>
                  </p:par>
                  <p:par>
                    <p:cTn id="118" fill="hold" nodeType="clickPar">
                      <p:stCondLst>
                        <p:cond delay="indefinite"/>
                      </p:stCondLst>
                      <p:childTnLst>
                        <p:par>
                          <p:cTn id="119" fill="hold" nodeType="afterGroup">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5">
                                            <p:txEl>
                                              <p:pRg st="10" end="10"/>
                                            </p:txEl>
                                          </p:spTgt>
                                        </p:tgtEl>
                                        <p:attrNameLst>
                                          <p:attrName>style.visibility</p:attrName>
                                        </p:attrNameLst>
                                      </p:cBhvr>
                                      <p:to>
                                        <p:strVal val="visible"/>
                                      </p:to>
                                    </p:set>
                                    <p:animEffect transition="in" filter="fade">
                                      <p:cBhvr>
                                        <p:cTn id="122" dur="2000"/>
                                        <p:tgtEl>
                                          <p:spTgt spid="5">
                                            <p:txEl>
                                              <p:pRg st="10" end="10"/>
                                            </p:txEl>
                                          </p:spTgt>
                                        </p:tgtEl>
                                      </p:cBhvr>
                                    </p:animEffect>
                                  </p:childTnLst>
                                </p:cTn>
                              </p:par>
                            </p:childTnLst>
                          </p:cTn>
                        </p:par>
                      </p:childTnLst>
                    </p:cTn>
                  </p:par>
                  <p:par>
                    <p:cTn id="123" fill="hold" nodeType="clickPar">
                      <p:stCondLst>
                        <p:cond delay="indefinite"/>
                      </p:stCondLst>
                      <p:childTnLst>
                        <p:par>
                          <p:cTn id="124" fill="hold" nodeType="afterGroup">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5">
                                            <p:txEl>
                                              <p:pRg st="11" end="11"/>
                                            </p:txEl>
                                          </p:spTgt>
                                        </p:tgtEl>
                                        <p:attrNameLst>
                                          <p:attrName>style.visibility</p:attrName>
                                        </p:attrNameLst>
                                      </p:cBhvr>
                                      <p:to>
                                        <p:strVal val="visible"/>
                                      </p:to>
                                    </p:set>
                                    <p:animEffect transition="in" filter="fade">
                                      <p:cBhvr>
                                        <p:cTn id="127" dur="2000"/>
                                        <p:tgtEl>
                                          <p:spTgt spid="5">
                                            <p:txEl>
                                              <p:pRg st="11" end="11"/>
                                            </p:txEl>
                                          </p:spTgt>
                                        </p:tgtEl>
                                      </p:cBhvr>
                                    </p:animEffect>
                                  </p:childTnLst>
                                </p:cTn>
                              </p:par>
                            </p:childTnLst>
                          </p:cTn>
                        </p:par>
                      </p:childTnLst>
                    </p:cTn>
                  </p:par>
                  <p:par>
                    <p:cTn id="128" fill="hold" nodeType="clickPar">
                      <p:stCondLst>
                        <p:cond delay="indefinite"/>
                      </p:stCondLst>
                      <p:childTnLst>
                        <p:par>
                          <p:cTn id="129" fill="hold" nodeType="afterGroup">
                            <p:stCondLst>
                              <p:cond delay="0"/>
                            </p:stCondLst>
                            <p:childTnLst>
                              <p:par>
                                <p:cTn id="130" presetID="3" presetClass="emph" presetSubtype="2" fill="hold" grpId="1" nodeType="clickEffect">
                                  <p:stCondLst>
                                    <p:cond delay="0"/>
                                  </p:stCondLst>
                                  <p:childTnLst>
                                    <p:animClr clrSpc="rgb" dir="cw">
                                      <p:cBhvr override="childStyle">
                                        <p:cTn id="131" dur="2000" fill="hold"/>
                                        <p:tgtEl>
                                          <p:spTgt spid="5">
                                            <p:txEl>
                                              <p:pRg st="0" end="0"/>
                                            </p:txEl>
                                          </p:spTgt>
                                        </p:tgtEl>
                                        <p:attrNameLst>
                                          <p:attrName>style.color</p:attrName>
                                        </p:attrNameLst>
                                      </p:cBhvr>
                                      <p:to>
                                        <a:schemeClr val="accent2"/>
                                      </p:to>
                                    </p:animClr>
                                  </p:childTnLst>
                                </p:cTn>
                              </p:par>
                              <p:par>
                                <p:cTn id="132" presetID="3" presetClass="emph" presetSubtype="2" fill="hold" grpId="1" nodeType="withEffect">
                                  <p:stCondLst>
                                    <p:cond delay="0"/>
                                  </p:stCondLst>
                                  <p:childTnLst>
                                    <p:animClr clrSpc="rgb" dir="cw">
                                      <p:cBhvr override="childStyle">
                                        <p:cTn id="133" dur="2000" fill="hold"/>
                                        <p:tgtEl>
                                          <p:spTgt spid="5">
                                            <p:txEl>
                                              <p:pRg st="1" end="1"/>
                                            </p:txEl>
                                          </p:spTgt>
                                        </p:tgtEl>
                                        <p:attrNameLst>
                                          <p:attrName>style.color</p:attrName>
                                        </p:attrNameLst>
                                      </p:cBhvr>
                                      <p:to>
                                        <a:schemeClr val="accent2"/>
                                      </p:to>
                                    </p:animClr>
                                  </p:childTnLst>
                                </p:cTn>
                              </p:par>
                              <p:par>
                                <p:cTn id="134" presetID="3" presetClass="emph" presetSubtype="2" fill="hold" grpId="1" nodeType="withEffect">
                                  <p:stCondLst>
                                    <p:cond delay="0"/>
                                  </p:stCondLst>
                                  <p:childTnLst>
                                    <p:animClr clrSpc="rgb" dir="cw">
                                      <p:cBhvr override="childStyle">
                                        <p:cTn id="135" dur="2000" fill="hold"/>
                                        <p:tgtEl>
                                          <p:spTgt spid="5">
                                            <p:txEl>
                                              <p:pRg st="2" end="2"/>
                                            </p:txEl>
                                          </p:spTgt>
                                        </p:tgtEl>
                                        <p:attrNameLst>
                                          <p:attrName>style.color</p:attrName>
                                        </p:attrNameLst>
                                      </p:cBhvr>
                                      <p:to>
                                        <a:schemeClr val="accent2"/>
                                      </p:to>
                                    </p:animClr>
                                  </p:childTnLst>
                                </p:cTn>
                              </p:par>
                              <p:par>
                                <p:cTn id="136" presetID="3" presetClass="emph" presetSubtype="2" fill="hold" grpId="1" nodeType="withEffect">
                                  <p:stCondLst>
                                    <p:cond delay="0"/>
                                  </p:stCondLst>
                                  <p:childTnLst>
                                    <p:animClr clrSpc="rgb" dir="cw">
                                      <p:cBhvr override="childStyle">
                                        <p:cTn id="137" dur="2000" fill="hold"/>
                                        <p:tgtEl>
                                          <p:spTgt spid="5">
                                            <p:txEl>
                                              <p:pRg st="3" end="3"/>
                                            </p:txEl>
                                          </p:spTgt>
                                        </p:tgtEl>
                                        <p:attrNameLst>
                                          <p:attrName>style.color</p:attrName>
                                        </p:attrNameLst>
                                      </p:cBhvr>
                                      <p:to>
                                        <a:schemeClr val="accent2"/>
                                      </p:to>
                                    </p:animClr>
                                  </p:childTnLst>
                                </p:cTn>
                              </p:par>
                              <p:par>
                                <p:cTn id="138" presetID="3" presetClass="emph" presetSubtype="2" fill="hold" grpId="1" nodeType="withEffect">
                                  <p:stCondLst>
                                    <p:cond delay="0"/>
                                  </p:stCondLst>
                                  <p:childTnLst>
                                    <p:animClr clrSpc="rgb" dir="cw">
                                      <p:cBhvr override="childStyle">
                                        <p:cTn id="139" dur="2000" fill="hold"/>
                                        <p:tgtEl>
                                          <p:spTgt spid="5">
                                            <p:txEl>
                                              <p:pRg st="4" end="4"/>
                                            </p:txEl>
                                          </p:spTgt>
                                        </p:tgtEl>
                                        <p:attrNameLst>
                                          <p:attrName>style.color</p:attrName>
                                        </p:attrNameLst>
                                      </p:cBhvr>
                                      <p:to>
                                        <a:schemeClr val="accent2"/>
                                      </p:to>
                                    </p:animClr>
                                  </p:childTnLst>
                                </p:cTn>
                              </p:par>
                              <p:par>
                                <p:cTn id="140" presetID="3" presetClass="emph" presetSubtype="2" fill="hold" grpId="1" nodeType="withEffect">
                                  <p:stCondLst>
                                    <p:cond delay="0"/>
                                  </p:stCondLst>
                                  <p:childTnLst>
                                    <p:animClr clrSpc="rgb" dir="cw">
                                      <p:cBhvr override="childStyle">
                                        <p:cTn id="141" dur="2000" fill="hold"/>
                                        <p:tgtEl>
                                          <p:spTgt spid="5">
                                            <p:txEl>
                                              <p:pRg st="5" end="5"/>
                                            </p:txEl>
                                          </p:spTgt>
                                        </p:tgtEl>
                                        <p:attrNameLst>
                                          <p:attrName>style.color</p:attrName>
                                        </p:attrNameLst>
                                      </p:cBhvr>
                                      <p:to>
                                        <a:schemeClr val="accent2"/>
                                      </p:to>
                                    </p:animClr>
                                  </p:childTnLst>
                                </p:cTn>
                              </p:par>
                              <p:par>
                                <p:cTn id="142" presetID="3" presetClass="emph" presetSubtype="2" fill="hold" grpId="1" nodeType="withEffect">
                                  <p:stCondLst>
                                    <p:cond delay="0"/>
                                  </p:stCondLst>
                                  <p:childTnLst>
                                    <p:animClr clrSpc="rgb" dir="cw">
                                      <p:cBhvr override="childStyle">
                                        <p:cTn id="143" dur="2000" fill="hold"/>
                                        <p:tgtEl>
                                          <p:spTgt spid="5">
                                            <p:txEl>
                                              <p:pRg st="6" end="6"/>
                                            </p:txEl>
                                          </p:spTgt>
                                        </p:tgtEl>
                                        <p:attrNameLst>
                                          <p:attrName>style.color</p:attrName>
                                        </p:attrNameLst>
                                      </p:cBhvr>
                                      <p:to>
                                        <a:schemeClr val="accent2"/>
                                      </p:to>
                                    </p:animClr>
                                  </p:childTnLst>
                                </p:cTn>
                              </p:par>
                              <p:par>
                                <p:cTn id="144" presetID="3" presetClass="emph" presetSubtype="2" fill="hold" grpId="1" nodeType="withEffect">
                                  <p:stCondLst>
                                    <p:cond delay="0"/>
                                  </p:stCondLst>
                                  <p:childTnLst>
                                    <p:animClr clrSpc="rgb" dir="cw">
                                      <p:cBhvr override="childStyle">
                                        <p:cTn id="145" dur="2000" fill="hold"/>
                                        <p:tgtEl>
                                          <p:spTgt spid="5">
                                            <p:txEl>
                                              <p:pRg st="7" end="7"/>
                                            </p:txEl>
                                          </p:spTgt>
                                        </p:tgtEl>
                                        <p:attrNameLst>
                                          <p:attrName>style.color</p:attrName>
                                        </p:attrNameLst>
                                      </p:cBhvr>
                                      <p:to>
                                        <a:schemeClr val="accent2"/>
                                      </p:to>
                                    </p:animClr>
                                  </p:childTnLst>
                                </p:cTn>
                              </p:par>
                              <p:par>
                                <p:cTn id="146" presetID="3" presetClass="emph" presetSubtype="2" fill="hold" grpId="1" nodeType="withEffect">
                                  <p:stCondLst>
                                    <p:cond delay="0"/>
                                  </p:stCondLst>
                                  <p:childTnLst>
                                    <p:animClr clrSpc="rgb" dir="cw">
                                      <p:cBhvr override="childStyle">
                                        <p:cTn id="147" dur="2000" fill="hold"/>
                                        <p:tgtEl>
                                          <p:spTgt spid="5">
                                            <p:txEl>
                                              <p:pRg st="8" end="8"/>
                                            </p:txEl>
                                          </p:spTgt>
                                        </p:tgtEl>
                                        <p:attrNameLst>
                                          <p:attrName>style.color</p:attrName>
                                        </p:attrNameLst>
                                      </p:cBhvr>
                                      <p:to>
                                        <a:schemeClr val="accent2"/>
                                      </p:to>
                                    </p:animClr>
                                  </p:childTnLst>
                                </p:cTn>
                              </p:par>
                              <p:par>
                                <p:cTn id="148" presetID="3" presetClass="emph" presetSubtype="2" fill="hold" grpId="1" nodeType="withEffect">
                                  <p:stCondLst>
                                    <p:cond delay="0"/>
                                  </p:stCondLst>
                                  <p:childTnLst>
                                    <p:animClr clrSpc="rgb" dir="cw">
                                      <p:cBhvr override="childStyle">
                                        <p:cTn id="149" dur="2000" fill="hold"/>
                                        <p:tgtEl>
                                          <p:spTgt spid="5">
                                            <p:txEl>
                                              <p:pRg st="9" end="9"/>
                                            </p:txEl>
                                          </p:spTgt>
                                        </p:tgtEl>
                                        <p:attrNameLst>
                                          <p:attrName>style.color</p:attrName>
                                        </p:attrNameLst>
                                      </p:cBhvr>
                                      <p:to>
                                        <a:schemeClr val="accent2"/>
                                      </p:to>
                                    </p:animClr>
                                  </p:childTnLst>
                                </p:cTn>
                              </p:par>
                              <p:par>
                                <p:cTn id="150" presetID="3" presetClass="emph" presetSubtype="2" fill="hold" grpId="1" nodeType="withEffect">
                                  <p:stCondLst>
                                    <p:cond delay="0"/>
                                  </p:stCondLst>
                                  <p:childTnLst>
                                    <p:animClr clrSpc="rgb" dir="cw">
                                      <p:cBhvr override="childStyle">
                                        <p:cTn id="151" dur="2000" fill="hold"/>
                                        <p:tgtEl>
                                          <p:spTgt spid="5">
                                            <p:txEl>
                                              <p:pRg st="10" end="10"/>
                                            </p:txEl>
                                          </p:spTgt>
                                        </p:tgtEl>
                                        <p:attrNameLst>
                                          <p:attrName>style.color</p:attrName>
                                        </p:attrNameLst>
                                      </p:cBhvr>
                                      <p:to>
                                        <a:schemeClr val="accent2"/>
                                      </p:to>
                                    </p:animClr>
                                  </p:childTnLst>
                                </p:cTn>
                              </p:par>
                              <p:par>
                                <p:cTn id="152" presetID="3" presetClass="emph" presetSubtype="2" fill="hold" grpId="1" nodeType="withEffect">
                                  <p:stCondLst>
                                    <p:cond delay="0"/>
                                  </p:stCondLst>
                                  <p:childTnLst>
                                    <p:animClr clrSpc="rgb" dir="cw">
                                      <p:cBhvr override="childStyle">
                                        <p:cTn id="153" dur="2000" fill="hold"/>
                                        <p:tgtEl>
                                          <p:spTgt spid="5">
                                            <p:txEl>
                                              <p:pRg st="11" end="1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uiExpand="1" build="p" animBg="1"/>
      <p:bldP spid="5" grpId="1" uiExpand="1"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83684" y="18006"/>
            <a:ext cx="7886700" cy="1325563"/>
          </a:xfrm>
        </p:spPr>
        <p:txBody>
          <a:bodyPr/>
          <a:lstStyle>
            <a:defPPr/>
          </a:lstStyle>
          <a:p>
            <a:pPr algn="l"/>
            <a:r>
              <a:rPr lang="en-US" altLang="en-US" dirty="0"/>
              <a:t>Output</a:t>
            </a:r>
          </a:p>
        </p:txBody>
      </p:sp>
      <p:sp>
        <p:nvSpPr>
          <p:cNvPr id="19459" name="Content Placeholder 2"/>
          <p:cNvSpPr>
            <a:spLocks noGrp="1"/>
          </p:cNvSpPr>
          <p:nvPr>
            <p:ph idx="1"/>
          </p:nvPr>
        </p:nvSpPr>
        <p:spPr>
          <a:xfrm>
            <a:off x="268288" y="1025525"/>
            <a:ext cx="8494712" cy="5603875"/>
          </a:xfrm>
        </p:spPr>
        <p:txBody>
          <a:bodyPr/>
          <a:lstStyle>
            <a:defPPr/>
          </a:lstStyle>
          <a:p>
            <a:pPr lvl="2">
              <a:buFontTx/>
              <a:buNone/>
            </a:pPr>
            <a:r>
              <a:rPr lang="en-US" altLang="en-US"/>
              <a:t>I am in main</a:t>
            </a:r>
          </a:p>
          <a:p>
            <a:pPr lvl="2">
              <a:buFontTx/>
              <a:buNone/>
            </a:pPr>
            <a:r>
              <a:rPr lang="en-US" altLang="en-US"/>
              <a:t>I am in italy</a:t>
            </a:r>
          </a:p>
          <a:p>
            <a:pPr lvl="2">
              <a:buFontTx/>
              <a:buNone/>
            </a:pPr>
            <a:r>
              <a:rPr lang="en-US" altLang="en-US"/>
              <a:t>I am in brazil</a:t>
            </a:r>
          </a:p>
          <a:p>
            <a:pPr lvl="2">
              <a:buFontTx/>
              <a:buNone/>
            </a:pPr>
            <a:r>
              <a:rPr lang="en-US" altLang="en-US"/>
              <a:t>I am in argentina</a:t>
            </a:r>
          </a:p>
        </p:txBody>
      </p:sp>
    </p:spTree>
    <p:extLst>
      <p:ext uri="{BB962C8B-B14F-4D97-AF65-F5344CB8AC3E}">
        <p14:creationId xmlns:p14="http://schemas.microsoft.com/office/powerpoint/2010/main" val="2441194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93753" y="-297656"/>
            <a:ext cx="7886700" cy="1325563"/>
          </a:xfrm>
        </p:spPr>
        <p:txBody>
          <a:bodyPr/>
          <a:lstStyle>
            <a:defPPr/>
          </a:lstStyle>
          <a:p>
            <a:pPr algn="l"/>
            <a:r>
              <a:rPr lang="en-US" altLang="en-US" sz="4000" dirty="0"/>
              <a:t>Structure of C program with functions</a:t>
            </a:r>
          </a:p>
        </p:txBody>
      </p:sp>
      <p:sp>
        <p:nvSpPr>
          <p:cNvPr id="28675" name="Content Placeholder 2"/>
          <p:cNvSpPr>
            <a:spLocks noGrp="1"/>
          </p:cNvSpPr>
          <p:nvPr>
            <p:ph idx="1"/>
          </p:nvPr>
        </p:nvSpPr>
        <p:spPr>
          <a:xfrm>
            <a:off x="0" y="852488"/>
            <a:ext cx="8763000" cy="6005512"/>
          </a:xfrm>
        </p:spPr>
        <p:txBody>
          <a:bodyPr/>
          <a:lstStyle>
            <a:defPPr/>
          </a:lstStyle>
          <a:p>
            <a:pPr marL="342900" lvl="1" indent="-342900">
              <a:spcBef>
                <a:spcPct val="0"/>
              </a:spcBef>
              <a:buClr>
                <a:schemeClr val="tx2"/>
              </a:buClr>
              <a:buSzPct val="70000"/>
              <a:buFont typeface="Monotype Sorts" charset="2"/>
              <a:buChar char="n"/>
            </a:pPr>
            <a:r>
              <a:rPr lang="en-US" altLang="en-US" sz="2200" b="1" dirty="0"/>
              <a:t>Include statements</a:t>
            </a:r>
          </a:p>
          <a:p>
            <a:pPr marL="342900" lvl="1" indent="-342900">
              <a:spcBef>
                <a:spcPct val="0"/>
              </a:spcBef>
              <a:buClr>
                <a:schemeClr val="tx2"/>
              </a:buClr>
              <a:buSzPct val="70000"/>
              <a:buFont typeface="Monotype Sorts" charset="2"/>
              <a:buChar char="n"/>
            </a:pPr>
            <a:r>
              <a:rPr lang="en-US" altLang="en-US" sz="2200" b="1" dirty="0"/>
              <a:t>Function prototypes/Declarations</a:t>
            </a:r>
          </a:p>
          <a:p>
            <a:pPr marL="342900" lvl="1" indent="-342900">
              <a:spcBef>
                <a:spcPct val="0"/>
              </a:spcBef>
              <a:buClr>
                <a:schemeClr val="tx2"/>
              </a:buClr>
              <a:buSzPct val="70000"/>
              <a:buFont typeface="Monotype Sorts" charset="2"/>
              <a:buChar char="n"/>
            </a:pPr>
            <a:r>
              <a:rPr lang="en-US" altLang="en-US" sz="2200" b="1" dirty="0"/>
              <a:t>Main function</a:t>
            </a:r>
          </a:p>
          <a:p>
            <a:pPr marL="342900" lvl="1" indent="-342900">
              <a:spcBef>
                <a:spcPct val="0"/>
              </a:spcBef>
              <a:buClr>
                <a:schemeClr val="tx2"/>
              </a:buClr>
              <a:buSzPct val="70000"/>
              <a:buFont typeface="Monotype Sorts" charset="2"/>
              <a:buChar char="n"/>
            </a:pPr>
            <a:r>
              <a:rPr lang="en-US" altLang="en-US" sz="2200" b="1" dirty="0"/>
              <a:t>Body of main function &amp; call to the functions</a:t>
            </a:r>
          </a:p>
          <a:p>
            <a:pPr marL="342900" lvl="1" indent="-342900">
              <a:spcBef>
                <a:spcPct val="0"/>
              </a:spcBef>
              <a:buClr>
                <a:schemeClr val="tx2"/>
              </a:buClr>
              <a:buSzPct val="70000"/>
              <a:buFont typeface="Monotype Sorts" charset="2"/>
              <a:buChar char="n"/>
            </a:pPr>
            <a:r>
              <a:rPr lang="en-US" altLang="en-US" sz="2200" b="1" dirty="0"/>
              <a:t>Function definitions</a:t>
            </a:r>
          </a:p>
          <a:p>
            <a:pPr marL="342900" lvl="1" indent="-342900">
              <a:spcBef>
                <a:spcPct val="0"/>
              </a:spcBef>
              <a:buClr>
                <a:schemeClr val="tx2"/>
              </a:buClr>
              <a:buSzPct val="70000"/>
              <a:buFontTx/>
              <a:buNone/>
            </a:pPr>
            <a:r>
              <a:rPr lang="en-US" altLang="en-US" sz="2200" b="1" dirty="0">
                <a:solidFill>
                  <a:srgbClr val="FF0000"/>
                </a:solidFill>
              </a:rPr>
              <a:t>	#include&lt;stdio.h&gt;</a:t>
            </a:r>
          </a:p>
          <a:p>
            <a:pPr marL="342900" lvl="1" indent="-342900">
              <a:spcBef>
                <a:spcPct val="0"/>
              </a:spcBef>
              <a:buClr>
                <a:schemeClr val="tx2"/>
              </a:buClr>
              <a:buSzPct val="70000"/>
              <a:buFontTx/>
              <a:buNone/>
            </a:pPr>
            <a:r>
              <a:rPr lang="en-US" altLang="en-US" sz="2200" b="1" dirty="0">
                <a:solidFill>
                  <a:srgbClr val="FF0000"/>
                </a:solidFill>
              </a:rPr>
              <a:t>	void add();</a:t>
            </a:r>
          </a:p>
          <a:p>
            <a:pPr marL="342900" lvl="1" indent="-342900">
              <a:spcBef>
                <a:spcPct val="0"/>
              </a:spcBef>
              <a:buClr>
                <a:schemeClr val="tx2"/>
              </a:buClr>
              <a:buSzPct val="70000"/>
              <a:buFontTx/>
              <a:buNone/>
            </a:pPr>
            <a:r>
              <a:rPr lang="en-US" altLang="en-US" sz="2200" b="1" dirty="0">
                <a:solidFill>
                  <a:srgbClr val="FF0000"/>
                </a:solidFill>
              </a:rPr>
              <a:t>	void main()</a:t>
            </a:r>
          </a:p>
          <a:p>
            <a:pPr marL="342900" lvl="1" indent="-342900">
              <a:spcBef>
                <a:spcPct val="0"/>
              </a:spcBef>
              <a:buClr>
                <a:schemeClr val="tx2"/>
              </a:buClr>
              <a:buSzPct val="70000"/>
              <a:buFontTx/>
              <a:buNone/>
            </a:pPr>
            <a:r>
              <a:rPr lang="en-US" altLang="en-US" sz="2200" b="1" dirty="0">
                <a:solidFill>
                  <a:srgbClr val="FF0000"/>
                </a:solidFill>
              </a:rPr>
              <a:t>	{</a:t>
            </a:r>
          </a:p>
          <a:p>
            <a:pPr marL="742950" lvl="2" indent="-342900">
              <a:spcBef>
                <a:spcPct val="0"/>
              </a:spcBef>
              <a:buClr>
                <a:schemeClr val="tx2"/>
              </a:buClr>
              <a:buSzPct val="70000"/>
              <a:buFontTx/>
              <a:buNone/>
            </a:pPr>
            <a:r>
              <a:rPr lang="en-US" altLang="en-US" sz="2200" b="1" dirty="0">
                <a:solidFill>
                  <a:srgbClr val="FF0000"/>
                </a:solidFill>
              </a:rPr>
              <a:t>		add();</a:t>
            </a:r>
          </a:p>
          <a:p>
            <a:pPr marL="742950" lvl="2" indent="-342900">
              <a:spcBef>
                <a:spcPct val="0"/>
              </a:spcBef>
              <a:buClr>
                <a:schemeClr val="tx2"/>
              </a:buClr>
              <a:buSzPct val="70000"/>
              <a:buFontTx/>
              <a:buNone/>
            </a:pPr>
            <a:r>
              <a:rPr lang="en-US" altLang="en-US" sz="2200" b="1" dirty="0">
                <a:solidFill>
                  <a:srgbClr val="FF0000"/>
                </a:solidFill>
              </a:rPr>
              <a:t>}</a:t>
            </a:r>
          </a:p>
          <a:p>
            <a:pPr marL="742950" lvl="2" indent="-342900">
              <a:spcBef>
                <a:spcPct val="0"/>
              </a:spcBef>
              <a:buClr>
                <a:schemeClr val="tx2"/>
              </a:buClr>
              <a:buSzPct val="70000"/>
              <a:buFontTx/>
              <a:buNone/>
            </a:pPr>
            <a:r>
              <a:rPr lang="en-US" altLang="en-US" sz="2200" b="1" dirty="0">
                <a:solidFill>
                  <a:srgbClr val="FF0000"/>
                </a:solidFill>
              </a:rPr>
              <a:t>void add()</a:t>
            </a:r>
          </a:p>
          <a:p>
            <a:pPr marL="742950" lvl="2" indent="-342900">
              <a:spcBef>
                <a:spcPct val="0"/>
              </a:spcBef>
              <a:buClr>
                <a:schemeClr val="tx2"/>
              </a:buClr>
              <a:buSzPct val="70000"/>
              <a:buFontTx/>
              <a:buNone/>
            </a:pPr>
            <a:r>
              <a:rPr lang="en-US" altLang="en-US" sz="2200" b="1" dirty="0">
                <a:solidFill>
                  <a:srgbClr val="FF0000"/>
                </a:solidFill>
              </a:rPr>
              <a:t>{</a:t>
            </a:r>
          </a:p>
          <a:p>
            <a:pPr marL="742950" lvl="2" indent="-342900">
              <a:spcBef>
                <a:spcPct val="0"/>
              </a:spcBef>
              <a:buClr>
                <a:schemeClr val="tx2"/>
              </a:buClr>
              <a:buSzPct val="70000"/>
              <a:buFontTx/>
              <a:buNone/>
            </a:pPr>
            <a:r>
              <a:rPr lang="en-US" altLang="en-US" sz="2200" b="1" dirty="0">
                <a:solidFill>
                  <a:srgbClr val="FF0000"/>
                </a:solidFill>
              </a:rPr>
              <a:t>	Body of add function</a:t>
            </a:r>
          </a:p>
          <a:p>
            <a:pPr marL="742950" lvl="2" indent="-342900">
              <a:spcBef>
                <a:spcPct val="0"/>
              </a:spcBef>
              <a:buClr>
                <a:schemeClr val="tx2"/>
              </a:buClr>
              <a:buSzPct val="70000"/>
              <a:buFontTx/>
              <a:buNone/>
            </a:pPr>
            <a:r>
              <a:rPr lang="en-US" altLang="en-US" sz="2200" b="1" dirty="0">
                <a:solidFill>
                  <a:srgbClr val="FF0000"/>
                </a:solidFill>
              </a:rPr>
              <a:t>}</a:t>
            </a:r>
          </a:p>
          <a:p>
            <a:pPr marL="342900" lvl="1" indent="-342900">
              <a:spcBef>
                <a:spcPct val="0"/>
              </a:spcBef>
              <a:buClr>
                <a:schemeClr val="tx2"/>
              </a:buClr>
              <a:buSzPct val="70000"/>
              <a:buFont typeface="Monotype Sorts" charset="2"/>
              <a:buChar char="n"/>
            </a:pPr>
            <a:endParaRPr lang="en-US" altLang="en-US" sz="2200" b="1" dirty="0"/>
          </a:p>
          <a:p>
            <a:pPr>
              <a:spcBef>
                <a:spcPct val="0"/>
              </a:spcBef>
            </a:pPr>
            <a:endParaRPr lang="en-US" altLang="en-US" sz="2200" b="1" dirty="0"/>
          </a:p>
        </p:txBody>
      </p:sp>
    </p:spTree>
    <p:extLst>
      <p:ext uri="{BB962C8B-B14F-4D97-AF65-F5344CB8AC3E}">
        <p14:creationId xmlns:p14="http://schemas.microsoft.com/office/powerpoint/2010/main" val="1290184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2000"/>
                                        <p:tgtEl>
                                          <p:spTgt spid="28675">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fade">
                                      <p:cBhvr>
                                        <p:cTn id="12" dur="2000"/>
                                        <p:tgtEl>
                                          <p:spTgt spid="28675">
                                            <p:txEl>
                                              <p:pRg st="1" end="1"/>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fade">
                                      <p:cBhvr>
                                        <p:cTn id="17" dur="2000"/>
                                        <p:tgtEl>
                                          <p:spTgt spid="28675">
                                            <p:txEl>
                                              <p:pRg st="2" end="2"/>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fade">
                                      <p:cBhvr>
                                        <p:cTn id="22" dur="2000"/>
                                        <p:tgtEl>
                                          <p:spTgt spid="28675">
                                            <p:txEl>
                                              <p:pRg st="3" end="3"/>
                                            </p:txEl>
                                          </p:spTgt>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Effect transition="in" filter="fade">
                                      <p:cBhvr>
                                        <p:cTn id="27" dur="2000"/>
                                        <p:tgtEl>
                                          <p:spTgt spid="28675">
                                            <p:txEl>
                                              <p:pRg st="4" end="4"/>
                                            </p:txEl>
                                          </p:spTgt>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675">
                                            <p:txEl>
                                              <p:pRg st="5" end="5"/>
                                            </p:txEl>
                                          </p:spTgt>
                                        </p:tgtEl>
                                        <p:attrNameLst>
                                          <p:attrName>style.visibility</p:attrName>
                                        </p:attrNameLst>
                                      </p:cBhvr>
                                      <p:to>
                                        <p:strVal val="visible"/>
                                      </p:to>
                                    </p:set>
                                    <p:animEffect transition="in" filter="fade">
                                      <p:cBhvr>
                                        <p:cTn id="32" dur="2000"/>
                                        <p:tgtEl>
                                          <p:spTgt spid="28675">
                                            <p:txEl>
                                              <p:pRg st="5" end="5"/>
                                            </p:txEl>
                                          </p:spTgt>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675">
                                            <p:txEl>
                                              <p:pRg st="6" end="6"/>
                                            </p:txEl>
                                          </p:spTgt>
                                        </p:tgtEl>
                                        <p:attrNameLst>
                                          <p:attrName>style.visibility</p:attrName>
                                        </p:attrNameLst>
                                      </p:cBhvr>
                                      <p:to>
                                        <p:strVal val="visible"/>
                                      </p:to>
                                    </p:set>
                                    <p:animEffect transition="in" filter="fade">
                                      <p:cBhvr>
                                        <p:cTn id="37" dur="2000"/>
                                        <p:tgtEl>
                                          <p:spTgt spid="28675">
                                            <p:txEl>
                                              <p:pRg st="6" end="6"/>
                                            </p:txEl>
                                          </p:spTgt>
                                        </p:tgtEl>
                                      </p:cBhvr>
                                    </p:animEffect>
                                  </p:childTnLst>
                                </p:cTn>
                              </p:par>
                            </p:childTnLst>
                          </p:cTn>
                        </p:par>
                      </p:childTnLst>
                    </p:cTn>
                  </p:par>
                  <p:par>
                    <p:cTn id="38" fill="hold" nodeType="clickPar">
                      <p:stCondLst>
                        <p:cond delay="indefinite"/>
                      </p:stCondLst>
                      <p:childTnLst>
                        <p:par>
                          <p:cTn id="39" fill="hold" nodeType="after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675">
                                            <p:txEl>
                                              <p:pRg st="7" end="7"/>
                                            </p:txEl>
                                          </p:spTgt>
                                        </p:tgtEl>
                                        <p:attrNameLst>
                                          <p:attrName>style.visibility</p:attrName>
                                        </p:attrNameLst>
                                      </p:cBhvr>
                                      <p:to>
                                        <p:strVal val="visible"/>
                                      </p:to>
                                    </p:set>
                                    <p:animEffect transition="in" filter="fade">
                                      <p:cBhvr>
                                        <p:cTn id="42" dur="2000"/>
                                        <p:tgtEl>
                                          <p:spTgt spid="28675">
                                            <p:txEl>
                                              <p:pRg st="7" end="7"/>
                                            </p:txEl>
                                          </p:spTgt>
                                        </p:tgtEl>
                                      </p:cBhvr>
                                    </p:animEffect>
                                  </p:childTnLst>
                                </p:cTn>
                              </p:par>
                            </p:childTnLst>
                          </p:cTn>
                        </p:par>
                      </p:childTnLst>
                    </p:cTn>
                  </p:par>
                  <p:par>
                    <p:cTn id="43" fill="hold" nodeType="clickPar">
                      <p:stCondLst>
                        <p:cond delay="indefinite"/>
                      </p:stCondLst>
                      <p:childTnLst>
                        <p:par>
                          <p:cTn id="44" fill="hold" nodeType="after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675">
                                            <p:txEl>
                                              <p:pRg st="8" end="8"/>
                                            </p:txEl>
                                          </p:spTgt>
                                        </p:tgtEl>
                                        <p:attrNameLst>
                                          <p:attrName>style.visibility</p:attrName>
                                        </p:attrNameLst>
                                      </p:cBhvr>
                                      <p:to>
                                        <p:strVal val="visible"/>
                                      </p:to>
                                    </p:set>
                                    <p:animEffect transition="in" filter="fade">
                                      <p:cBhvr>
                                        <p:cTn id="47" dur="2000"/>
                                        <p:tgtEl>
                                          <p:spTgt spid="28675">
                                            <p:txEl>
                                              <p:pRg st="8" end="8"/>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8675">
                                            <p:txEl>
                                              <p:pRg st="9" end="9"/>
                                            </p:txEl>
                                          </p:spTgt>
                                        </p:tgtEl>
                                        <p:attrNameLst>
                                          <p:attrName>style.visibility</p:attrName>
                                        </p:attrNameLst>
                                      </p:cBhvr>
                                      <p:to>
                                        <p:strVal val="visible"/>
                                      </p:to>
                                    </p:set>
                                    <p:animEffect transition="in" filter="fade">
                                      <p:cBhvr>
                                        <p:cTn id="50" dur="2000"/>
                                        <p:tgtEl>
                                          <p:spTgt spid="28675">
                                            <p:txEl>
                                              <p:pRg st="9" end="9"/>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8675">
                                            <p:txEl>
                                              <p:pRg st="10" end="10"/>
                                            </p:txEl>
                                          </p:spTgt>
                                        </p:tgtEl>
                                        <p:attrNameLst>
                                          <p:attrName>style.visibility</p:attrName>
                                        </p:attrNameLst>
                                      </p:cBhvr>
                                      <p:to>
                                        <p:strVal val="visible"/>
                                      </p:to>
                                    </p:set>
                                    <p:animEffect transition="in" filter="fade">
                                      <p:cBhvr>
                                        <p:cTn id="53" dur="2000"/>
                                        <p:tgtEl>
                                          <p:spTgt spid="28675">
                                            <p:txEl>
                                              <p:pRg st="10" end="10"/>
                                            </p:txEl>
                                          </p:spTgt>
                                        </p:tgtEl>
                                      </p:cBhvr>
                                    </p:animEffect>
                                  </p:childTnLst>
                                </p:cTn>
                              </p:par>
                            </p:childTnLst>
                          </p:cTn>
                        </p:par>
                      </p:childTnLst>
                    </p:cTn>
                  </p:par>
                  <p:par>
                    <p:cTn id="54" fill="hold" nodeType="clickPar">
                      <p:stCondLst>
                        <p:cond delay="indefinite"/>
                      </p:stCondLst>
                      <p:childTnLst>
                        <p:par>
                          <p:cTn id="55" fill="hold" nodeType="afterGroup">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8675">
                                            <p:txEl>
                                              <p:pRg st="11" end="11"/>
                                            </p:txEl>
                                          </p:spTgt>
                                        </p:tgtEl>
                                        <p:attrNameLst>
                                          <p:attrName>style.visibility</p:attrName>
                                        </p:attrNameLst>
                                      </p:cBhvr>
                                      <p:to>
                                        <p:strVal val="visible"/>
                                      </p:to>
                                    </p:set>
                                    <p:animEffect transition="in" filter="fade">
                                      <p:cBhvr>
                                        <p:cTn id="58" dur="2000"/>
                                        <p:tgtEl>
                                          <p:spTgt spid="28675">
                                            <p:txEl>
                                              <p:pRg st="11" end="11"/>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8675">
                                            <p:txEl>
                                              <p:pRg st="12" end="12"/>
                                            </p:txEl>
                                          </p:spTgt>
                                        </p:tgtEl>
                                        <p:attrNameLst>
                                          <p:attrName>style.visibility</p:attrName>
                                        </p:attrNameLst>
                                      </p:cBhvr>
                                      <p:to>
                                        <p:strVal val="visible"/>
                                      </p:to>
                                    </p:set>
                                    <p:animEffect transition="in" filter="fade">
                                      <p:cBhvr>
                                        <p:cTn id="61" dur="2000"/>
                                        <p:tgtEl>
                                          <p:spTgt spid="28675">
                                            <p:txEl>
                                              <p:pRg st="12" end="12"/>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8675">
                                            <p:txEl>
                                              <p:pRg st="13" end="13"/>
                                            </p:txEl>
                                          </p:spTgt>
                                        </p:tgtEl>
                                        <p:attrNameLst>
                                          <p:attrName>style.visibility</p:attrName>
                                        </p:attrNameLst>
                                      </p:cBhvr>
                                      <p:to>
                                        <p:strVal val="visible"/>
                                      </p:to>
                                    </p:set>
                                    <p:animEffect transition="in" filter="fade">
                                      <p:cBhvr>
                                        <p:cTn id="64" dur="2000"/>
                                        <p:tgtEl>
                                          <p:spTgt spid="28675">
                                            <p:txEl>
                                              <p:pRg st="13" end="13"/>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8675">
                                            <p:txEl>
                                              <p:pRg st="14" end="14"/>
                                            </p:txEl>
                                          </p:spTgt>
                                        </p:tgtEl>
                                        <p:attrNameLst>
                                          <p:attrName>style.visibility</p:attrName>
                                        </p:attrNameLst>
                                      </p:cBhvr>
                                      <p:to>
                                        <p:strVal val="visible"/>
                                      </p:to>
                                    </p:set>
                                    <p:animEffect transition="in" filter="fade">
                                      <p:cBhvr>
                                        <p:cTn id="67" dur="2000"/>
                                        <p:tgtEl>
                                          <p:spTgt spid="2867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38357" y="0"/>
            <a:ext cx="7886700" cy="1325563"/>
          </a:xfrm>
        </p:spPr>
        <p:txBody>
          <a:bodyPr/>
          <a:lstStyle>
            <a:defPPr/>
          </a:lstStyle>
          <a:p>
            <a:pPr algn="l"/>
            <a:r>
              <a:rPr lang="en-US" altLang="en-US" sz="2500" dirty="0"/>
              <a:t>Example 1 – how values are passed &amp; how program will execute</a:t>
            </a:r>
          </a:p>
        </p:txBody>
      </p:sp>
      <p:sp>
        <p:nvSpPr>
          <p:cNvPr id="28675" name="Content Placeholder 2"/>
          <p:cNvSpPr>
            <a:spLocks noGrp="1"/>
          </p:cNvSpPr>
          <p:nvPr>
            <p:ph idx="1"/>
          </p:nvPr>
        </p:nvSpPr>
        <p:spPr>
          <a:xfrm>
            <a:off x="0" y="962025"/>
            <a:ext cx="8763000" cy="5667375"/>
          </a:xfrm>
        </p:spPr>
        <p:txBody>
          <a:bodyPr/>
          <a:lstStyle>
            <a:defPPr/>
          </a:lstStyle>
          <a:p>
            <a:pPr lvl="2">
              <a:buFontTx/>
              <a:buNone/>
            </a:pPr>
            <a:r>
              <a:rPr lang="en-US" altLang="en-US" sz="2000" b="1"/>
              <a:t>void calsum(int, int, int);</a:t>
            </a:r>
          </a:p>
          <a:p>
            <a:pPr lvl="2">
              <a:buFontTx/>
              <a:buNone/>
            </a:pPr>
            <a:r>
              <a:rPr lang="en-US" altLang="en-US" sz="2000" b="1"/>
              <a:t>void main( )</a:t>
            </a:r>
          </a:p>
          <a:p>
            <a:pPr lvl="2">
              <a:buFontTx/>
              <a:buNone/>
            </a:pPr>
            <a:r>
              <a:rPr lang="en-US" altLang="en-US" sz="2000" b="1"/>
              <a:t>{</a:t>
            </a:r>
          </a:p>
          <a:p>
            <a:pPr lvl="2">
              <a:buFontTx/>
              <a:buNone/>
            </a:pPr>
            <a:r>
              <a:rPr lang="en-US" altLang="en-US" sz="2000" b="1"/>
              <a:t>	int a, b, c;</a:t>
            </a:r>
          </a:p>
          <a:p>
            <a:pPr lvl="2">
              <a:buFontTx/>
              <a:buNone/>
            </a:pPr>
            <a:r>
              <a:rPr lang="en-US" altLang="en-US" sz="2000" b="1"/>
              <a:t>	printf ( "\n Enter any three numbers " ) ;</a:t>
            </a:r>
          </a:p>
          <a:p>
            <a:pPr lvl="2">
              <a:buFontTx/>
              <a:buNone/>
            </a:pPr>
            <a:r>
              <a:rPr lang="it-IT" altLang="en-US" sz="2000" b="1"/>
              <a:t>	scanf ( "%d %d %d", &amp;a, &amp;b, &amp;c ) ;</a:t>
            </a:r>
          </a:p>
          <a:p>
            <a:pPr lvl="2">
              <a:buFontTx/>
              <a:buNone/>
            </a:pPr>
            <a:r>
              <a:rPr lang="pt-BR" altLang="en-US" sz="2000" b="1"/>
              <a:t>    calsum ( a, b, c ) ;</a:t>
            </a:r>
          </a:p>
          <a:p>
            <a:pPr lvl="2">
              <a:buFontTx/>
              <a:buNone/>
            </a:pPr>
            <a:r>
              <a:rPr lang="en-US" altLang="en-US" sz="2000" b="1"/>
              <a:t>	}</a:t>
            </a:r>
          </a:p>
          <a:p>
            <a:pPr lvl="2">
              <a:buFontTx/>
              <a:buNone/>
            </a:pPr>
            <a:r>
              <a:rPr lang="en-US" altLang="en-US" sz="2000" b="1"/>
              <a:t>void calsum ( int x, int y, int z )</a:t>
            </a:r>
          </a:p>
          <a:p>
            <a:pPr lvl="2">
              <a:buFontTx/>
              <a:buNone/>
            </a:pPr>
            <a:r>
              <a:rPr lang="en-US" altLang="en-US" sz="2000" b="1"/>
              <a:t>{</a:t>
            </a:r>
          </a:p>
          <a:p>
            <a:pPr lvl="2">
              <a:buFontTx/>
              <a:buNone/>
            </a:pPr>
            <a:r>
              <a:rPr lang="en-US" altLang="en-US" sz="2000" b="1"/>
              <a:t>	int d ;</a:t>
            </a:r>
          </a:p>
          <a:p>
            <a:pPr lvl="2">
              <a:buFontTx/>
              <a:buNone/>
            </a:pPr>
            <a:r>
              <a:rPr lang="en-US" altLang="en-US" sz="2000" b="1"/>
              <a:t>	d = x + y + z ;</a:t>
            </a:r>
          </a:p>
          <a:p>
            <a:pPr lvl="2">
              <a:buFontTx/>
              <a:buNone/>
            </a:pPr>
            <a:r>
              <a:rPr lang="en-US" altLang="en-US" sz="2000" b="1"/>
              <a:t>	printf ( "\nSum = %d", d) ;</a:t>
            </a:r>
          </a:p>
          <a:p>
            <a:pPr lvl="2">
              <a:buFontTx/>
              <a:buNone/>
            </a:pPr>
            <a:r>
              <a:rPr lang="en-US" altLang="en-US" sz="2000" b="1"/>
              <a:t>}</a:t>
            </a:r>
          </a:p>
        </p:txBody>
      </p:sp>
    </p:spTree>
    <p:extLst>
      <p:ext uri="{BB962C8B-B14F-4D97-AF65-F5344CB8AC3E}">
        <p14:creationId xmlns:p14="http://schemas.microsoft.com/office/powerpoint/2010/main" val="3210730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81000" y="6855"/>
            <a:ext cx="7886700" cy="1325563"/>
          </a:xfrm>
        </p:spPr>
        <p:txBody>
          <a:bodyPr/>
          <a:lstStyle>
            <a:defPPr/>
          </a:lstStyle>
          <a:p>
            <a:pPr algn="l"/>
            <a:r>
              <a:rPr lang="en-US" altLang="en-US" dirty="0"/>
              <a:t>Example 1</a:t>
            </a:r>
          </a:p>
        </p:txBody>
      </p:sp>
      <p:sp>
        <p:nvSpPr>
          <p:cNvPr id="29699" name="Content Placeholder 2"/>
          <p:cNvSpPr>
            <a:spLocks noGrp="1"/>
          </p:cNvSpPr>
          <p:nvPr>
            <p:ph idx="1"/>
          </p:nvPr>
        </p:nvSpPr>
        <p:spPr>
          <a:xfrm>
            <a:off x="0" y="962025"/>
            <a:ext cx="8763000" cy="5667375"/>
          </a:xfrm>
        </p:spPr>
        <p:txBody>
          <a:bodyPr/>
          <a:lstStyle>
            <a:defPPr/>
          </a:lstStyle>
          <a:p>
            <a:pPr lvl="2">
              <a:buFontTx/>
              <a:buNone/>
            </a:pPr>
            <a:r>
              <a:rPr lang="en-US" altLang="en-US" sz="2000" b="1"/>
              <a:t>void calsum(int, int, int);</a:t>
            </a:r>
          </a:p>
          <a:p>
            <a:pPr lvl="2">
              <a:buFontTx/>
              <a:buNone/>
            </a:pPr>
            <a:r>
              <a:rPr lang="en-US" altLang="en-US" sz="2000" b="1">
                <a:solidFill>
                  <a:srgbClr val="FF0000"/>
                </a:solidFill>
              </a:rPr>
              <a:t>void main( )</a:t>
            </a:r>
          </a:p>
          <a:p>
            <a:pPr lvl="2">
              <a:buFontTx/>
              <a:buNone/>
            </a:pPr>
            <a:r>
              <a:rPr lang="en-US" altLang="en-US" sz="2000" b="1"/>
              <a:t>{</a:t>
            </a:r>
          </a:p>
          <a:p>
            <a:pPr lvl="2">
              <a:buFontTx/>
              <a:buNone/>
            </a:pPr>
            <a:r>
              <a:rPr lang="en-US" altLang="en-US" sz="2000" b="1"/>
              <a:t>	int a, b, c ;</a:t>
            </a:r>
          </a:p>
          <a:p>
            <a:pPr lvl="2">
              <a:buFontTx/>
              <a:buNone/>
            </a:pPr>
            <a:r>
              <a:rPr lang="en-US" altLang="en-US" sz="2000" b="1"/>
              <a:t>	printf ( "\n Enter any three numbers " ) ;</a:t>
            </a:r>
          </a:p>
          <a:p>
            <a:pPr lvl="2">
              <a:buFontTx/>
              <a:buNone/>
            </a:pPr>
            <a:r>
              <a:rPr lang="it-IT" altLang="en-US" sz="2000" b="1"/>
              <a:t>	scanf ( "%d %d %d", &amp;a, &amp;b, &amp;c ) ;</a:t>
            </a:r>
          </a:p>
          <a:p>
            <a:pPr lvl="2">
              <a:buFontTx/>
              <a:buNone/>
            </a:pPr>
            <a:r>
              <a:rPr lang="pt-BR" altLang="en-US" sz="2000" b="1"/>
              <a:t>    calsum ( a, b, c ) ;</a:t>
            </a:r>
          </a:p>
          <a:p>
            <a:pPr lvl="2">
              <a:buFontTx/>
              <a:buNone/>
            </a:pPr>
            <a:r>
              <a:rPr lang="en-US" altLang="en-US" sz="2000" b="1"/>
              <a:t>	}</a:t>
            </a:r>
          </a:p>
          <a:p>
            <a:pPr lvl="2">
              <a:buFontTx/>
              <a:buNone/>
            </a:pPr>
            <a:r>
              <a:rPr lang="en-US" altLang="en-US" sz="2000" b="1"/>
              <a:t>void calsum ( int x, int y, int z )</a:t>
            </a:r>
          </a:p>
          <a:p>
            <a:pPr lvl="2">
              <a:buFontTx/>
              <a:buNone/>
            </a:pPr>
            <a:r>
              <a:rPr lang="en-US" altLang="en-US" sz="2000" b="1"/>
              <a:t>{</a:t>
            </a:r>
          </a:p>
          <a:p>
            <a:pPr lvl="2">
              <a:buFontTx/>
              <a:buNone/>
            </a:pPr>
            <a:r>
              <a:rPr lang="en-US" altLang="en-US" sz="2000" b="1"/>
              <a:t>	int d ;</a:t>
            </a:r>
          </a:p>
          <a:p>
            <a:pPr lvl="2">
              <a:buFontTx/>
              <a:buNone/>
            </a:pPr>
            <a:r>
              <a:rPr lang="en-US" altLang="en-US" sz="2000" b="1"/>
              <a:t>	d = x + y + z ;</a:t>
            </a:r>
          </a:p>
          <a:p>
            <a:pPr lvl="2">
              <a:buFontTx/>
              <a:buNone/>
            </a:pPr>
            <a:r>
              <a:rPr lang="en-US" altLang="en-US" sz="2000" b="1"/>
              <a:t>	printf ( "\nSum = %d", d) ;</a:t>
            </a:r>
          </a:p>
          <a:p>
            <a:pPr lvl="2">
              <a:buFontTx/>
              <a:buNone/>
            </a:pPr>
            <a:r>
              <a:rPr lang="en-US" altLang="en-US" sz="2000" b="1"/>
              <a:t>}</a:t>
            </a:r>
          </a:p>
        </p:txBody>
      </p:sp>
    </p:spTree>
    <p:extLst>
      <p:ext uri="{BB962C8B-B14F-4D97-AF65-F5344CB8AC3E}">
        <p14:creationId xmlns:p14="http://schemas.microsoft.com/office/powerpoint/2010/main" val="2657912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27206" y="-114376"/>
            <a:ext cx="7886700" cy="1325563"/>
          </a:xfrm>
        </p:spPr>
        <p:txBody>
          <a:bodyPr/>
          <a:lstStyle>
            <a:defPPr/>
          </a:lstStyle>
          <a:p>
            <a:pPr algn="l"/>
            <a:r>
              <a:rPr lang="en-US" altLang="en-US" dirty="0"/>
              <a:t>Example 1</a:t>
            </a:r>
          </a:p>
        </p:txBody>
      </p:sp>
      <p:sp>
        <p:nvSpPr>
          <p:cNvPr id="30723" name="Content Placeholder 2"/>
          <p:cNvSpPr>
            <a:spLocks noGrp="1"/>
          </p:cNvSpPr>
          <p:nvPr>
            <p:ph idx="1"/>
          </p:nvPr>
        </p:nvSpPr>
        <p:spPr>
          <a:xfrm>
            <a:off x="0" y="962025"/>
            <a:ext cx="8763000" cy="5667375"/>
          </a:xfrm>
        </p:spPr>
        <p:txBody>
          <a:bodyPr/>
          <a:lstStyle>
            <a:defPPr/>
          </a:lstStyle>
          <a:p>
            <a:pPr lvl="2">
              <a:buFontTx/>
              <a:buNone/>
            </a:pPr>
            <a:r>
              <a:rPr lang="en-US" altLang="en-US" sz="2000" b="1" dirty="0"/>
              <a:t>void </a:t>
            </a:r>
            <a:r>
              <a:rPr lang="en-US" altLang="en-US" sz="2000" b="1" dirty="0" err="1"/>
              <a:t>calsum</a:t>
            </a:r>
            <a:r>
              <a:rPr lang="en-US" altLang="en-US" sz="2000" b="1" dirty="0"/>
              <a:t>(int, int, int);</a:t>
            </a:r>
          </a:p>
          <a:p>
            <a:pPr lvl="2">
              <a:buFontTx/>
              <a:buNone/>
            </a:pPr>
            <a:r>
              <a:rPr lang="en-US" altLang="en-US" sz="2000" b="1" dirty="0"/>
              <a:t>void main( )</a:t>
            </a:r>
          </a:p>
          <a:p>
            <a:pPr lvl="2">
              <a:buFontTx/>
              <a:buNone/>
            </a:pPr>
            <a:r>
              <a:rPr lang="en-US" altLang="en-US" sz="2000" b="1" dirty="0">
                <a:solidFill>
                  <a:srgbClr val="FF0000"/>
                </a:solidFill>
              </a:rPr>
              <a:t>{</a:t>
            </a:r>
          </a:p>
          <a:p>
            <a:pPr lvl="2">
              <a:buFontTx/>
              <a:buNone/>
            </a:pPr>
            <a:r>
              <a:rPr lang="en-US" altLang="en-US" sz="2000" b="1" dirty="0"/>
              <a:t>	int a, b, c;</a:t>
            </a:r>
          </a:p>
          <a:p>
            <a:pPr lvl="2">
              <a:buFontTx/>
              <a:buNone/>
            </a:pPr>
            <a:r>
              <a:rPr lang="en-US" altLang="en-US" sz="2000" b="1" dirty="0"/>
              <a:t>	</a:t>
            </a:r>
            <a:r>
              <a:rPr lang="en-US" altLang="en-US" sz="2000" b="1" dirty="0" err="1"/>
              <a:t>printf</a:t>
            </a:r>
            <a:r>
              <a:rPr lang="en-US" altLang="en-US" sz="2000" b="1" dirty="0"/>
              <a:t> ( "\n Enter any three numbers " ) ;</a:t>
            </a:r>
          </a:p>
          <a:p>
            <a:pPr lvl="2">
              <a:buFontTx/>
              <a:buNone/>
            </a:pPr>
            <a:r>
              <a:rPr lang="it-IT" altLang="en-US" sz="2000" b="1" dirty="0"/>
              <a:t>	scanf ( "%d %d %d", &amp;a, &amp;b, &amp;c ) ;</a:t>
            </a:r>
          </a:p>
          <a:p>
            <a:pPr lvl="2">
              <a:buFontTx/>
              <a:buNone/>
            </a:pPr>
            <a:r>
              <a:rPr lang="pt-BR" altLang="en-US" sz="2000" b="1" dirty="0"/>
              <a:t>    calsum ( a, b, c ) ;</a:t>
            </a:r>
          </a:p>
          <a:p>
            <a:pPr lvl="2">
              <a:buFontTx/>
              <a:buNone/>
            </a:pPr>
            <a:r>
              <a:rPr lang="en-US" altLang="en-US" sz="2000" b="1" dirty="0"/>
              <a:t>	}</a:t>
            </a:r>
          </a:p>
          <a:p>
            <a:pPr lvl="2">
              <a:buFontTx/>
              <a:buNone/>
            </a:pPr>
            <a:r>
              <a:rPr lang="en-US" altLang="en-US" sz="2000" b="1" dirty="0"/>
              <a:t>void </a:t>
            </a:r>
            <a:r>
              <a:rPr lang="en-US" altLang="en-US" sz="2000" b="1" dirty="0" err="1"/>
              <a:t>calsum</a:t>
            </a:r>
            <a:r>
              <a:rPr lang="en-US" altLang="en-US" sz="2000" b="1" dirty="0"/>
              <a:t> ( int x, int y, int z )</a:t>
            </a:r>
          </a:p>
          <a:p>
            <a:pPr lvl="2">
              <a:buFontTx/>
              <a:buNone/>
            </a:pPr>
            <a:r>
              <a:rPr lang="en-US" altLang="en-US" sz="2000" b="1" dirty="0"/>
              <a:t>{</a:t>
            </a:r>
          </a:p>
          <a:p>
            <a:pPr lvl="2">
              <a:buFontTx/>
              <a:buNone/>
            </a:pPr>
            <a:r>
              <a:rPr lang="en-US" altLang="en-US" sz="2000" b="1" dirty="0"/>
              <a:t>	int d ;</a:t>
            </a:r>
          </a:p>
          <a:p>
            <a:pPr lvl="2">
              <a:buFontTx/>
              <a:buNone/>
            </a:pPr>
            <a:r>
              <a:rPr lang="en-US" altLang="en-US" sz="2000" b="1" dirty="0"/>
              <a:t>	d = x + y + z ;</a:t>
            </a:r>
          </a:p>
          <a:p>
            <a:pPr lvl="2">
              <a:buFontTx/>
              <a:buNone/>
            </a:pPr>
            <a:r>
              <a:rPr lang="en-US" altLang="en-US" sz="2000" b="1" dirty="0"/>
              <a:t>	</a:t>
            </a:r>
            <a:r>
              <a:rPr lang="en-US" altLang="en-US" sz="2000" b="1" dirty="0" err="1"/>
              <a:t>printf</a:t>
            </a:r>
            <a:r>
              <a:rPr lang="en-US" altLang="en-US" sz="2000" b="1" dirty="0"/>
              <a:t> ( "\</a:t>
            </a:r>
            <a:r>
              <a:rPr lang="en-US" altLang="en-US" sz="2000" b="1" dirty="0" err="1"/>
              <a:t>nSum</a:t>
            </a:r>
            <a:r>
              <a:rPr lang="en-US" altLang="en-US" sz="2000" b="1" dirty="0"/>
              <a:t> = %d", d) ;</a:t>
            </a:r>
          </a:p>
          <a:p>
            <a:pPr lvl="2">
              <a:buFontTx/>
              <a:buNone/>
            </a:pPr>
            <a:r>
              <a:rPr lang="en-US" altLang="en-US" sz="2000" b="1" dirty="0"/>
              <a:t>}</a:t>
            </a:r>
          </a:p>
        </p:txBody>
      </p:sp>
    </p:spTree>
    <p:extLst>
      <p:ext uri="{BB962C8B-B14F-4D97-AF65-F5344CB8AC3E}">
        <p14:creationId xmlns:p14="http://schemas.microsoft.com/office/powerpoint/2010/main" val="2007520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381000" y="-4296"/>
            <a:ext cx="7886700" cy="1325563"/>
          </a:xfrm>
        </p:spPr>
        <p:txBody>
          <a:bodyPr/>
          <a:lstStyle>
            <a:defPPr/>
          </a:lstStyle>
          <a:p>
            <a:pPr algn="l"/>
            <a:r>
              <a:rPr lang="en-US" altLang="en-US" dirty="0"/>
              <a:t>Example 1</a:t>
            </a:r>
          </a:p>
        </p:txBody>
      </p:sp>
      <p:sp>
        <p:nvSpPr>
          <p:cNvPr id="31747" name="Content Placeholder 2"/>
          <p:cNvSpPr>
            <a:spLocks noGrp="1"/>
          </p:cNvSpPr>
          <p:nvPr>
            <p:ph idx="1"/>
          </p:nvPr>
        </p:nvSpPr>
        <p:spPr>
          <a:xfrm>
            <a:off x="0" y="962025"/>
            <a:ext cx="8763000" cy="5667375"/>
          </a:xfrm>
        </p:spPr>
        <p:txBody>
          <a:bodyPr/>
          <a:lstStyle>
            <a:defPPr/>
          </a:lstStyle>
          <a:p>
            <a:pPr lvl="2">
              <a:buFontTx/>
              <a:buNone/>
            </a:pPr>
            <a:r>
              <a:rPr lang="en-US" altLang="en-US" sz="2000" b="1"/>
              <a:t>void calsum(int, int, int);</a:t>
            </a:r>
          </a:p>
          <a:p>
            <a:pPr lvl="2">
              <a:buFontTx/>
              <a:buNone/>
            </a:pPr>
            <a:r>
              <a:rPr lang="en-US" altLang="en-US" sz="2000" b="1"/>
              <a:t>void main( )</a:t>
            </a:r>
          </a:p>
          <a:p>
            <a:pPr lvl="2">
              <a:buFontTx/>
              <a:buNone/>
            </a:pPr>
            <a:r>
              <a:rPr lang="en-US" altLang="en-US" sz="2000" b="1"/>
              <a:t>{</a:t>
            </a:r>
          </a:p>
          <a:p>
            <a:pPr lvl="2">
              <a:buFontTx/>
              <a:buNone/>
            </a:pPr>
            <a:r>
              <a:rPr lang="en-US" altLang="en-US" sz="2000" b="1">
                <a:solidFill>
                  <a:srgbClr val="FF0000"/>
                </a:solidFill>
              </a:rPr>
              <a:t>	int a, b, c;</a:t>
            </a:r>
          </a:p>
          <a:p>
            <a:pPr lvl="2">
              <a:buFontTx/>
              <a:buNone/>
            </a:pPr>
            <a:r>
              <a:rPr lang="en-US" altLang="en-US" sz="2000" b="1"/>
              <a:t>	printf ( "\n Enter any three numbers " ) ;</a:t>
            </a:r>
          </a:p>
          <a:p>
            <a:pPr lvl="2">
              <a:buFontTx/>
              <a:buNone/>
            </a:pPr>
            <a:r>
              <a:rPr lang="it-IT" altLang="en-US" sz="2000" b="1"/>
              <a:t>	scanf ( "%d %d %d", &amp;a, &amp;b, &amp;c ) ;</a:t>
            </a:r>
          </a:p>
          <a:p>
            <a:pPr lvl="2">
              <a:buFontTx/>
              <a:buNone/>
            </a:pPr>
            <a:r>
              <a:rPr lang="pt-BR" altLang="en-US" sz="2000" b="1"/>
              <a:t>    calsum ( a, b, c ) ;</a:t>
            </a:r>
          </a:p>
          <a:p>
            <a:pPr lvl="2">
              <a:buFontTx/>
              <a:buNone/>
            </a:pPr>
            <a:r>
              <a:rPr lang="en-US" altLang="en-US" sz="2000" b="1"/>
              <a:t>	}</a:t>
            </a:r>
          </a:p>
          <a:p>
            <a:pPr lvl="2">
              <a:buFontTx/>
              <a:buNone/>
            </a:pPr>
            <a:r>
              <a:rPr lang="en-US" altLang="en-US" sz="2000" b="1"/>
              <a:t>void calsum ( int x, int y, int z )</a:t>
            </a:r>
          </a:p>
          <a:p>
            <a:pPr lvl="2">
              <a:buFontTx/>
              <a:buNone/>
            </a:pPr>
            <a:r>
              <a:rPr lang="en-US" altLang="en-US" sz="2000" b="1"/>
              <a:t>{</a:t>
            </a:r>
          </a:p>
          <a:p>
            <a:pPr lvl="2">
              <a:buFontTx/>
              <a:buNone/>
            </a:pPr>
            <a:r>
              <a:rPr lang="en-US" altLang="en-US" sz="2000" b="1"/>
              <a:t>	int d ;</a:t>
            </a:r>
          </a:p>
          <a:p>
            <a:pPr lvl="2">
              <a:buFontTx/>
              <a:buNone/>
            </a:pPr>
            <a:r>
              <a:rPr lang="en-US" altLang="en-US" sz="2000" b="1"/>
              <a:t>	d = x + y + z ;</a:t>
            </a:r>
          </a:p>
          <a:p>
            <a:pPr lvl="2">
              <a:buFontTx/>
              <a:buNone/>
            </a:pPr>
            <a:r>
              <a:rPr lang="en-US" altLang="en-US" sz="2000" b="1"/>
              <a:t>	printf ( "\nSum = %d", d) ;</a:t>
            </a:r>
          </a:p>
          <a:p>
            <a:pPr lvl="2">
              <a:buFontTx/>
              <a:buNone/>
            </a:pPr>
            <a:r>
              <a:rPr lang="en-US" altLang="en-US" sz="2000" b="1"/>
              <a:t>}</a:t>
            </a:r>
          </a:p>
        </p:txBody>
      </p:sp>
    </p:spTree>
    <p:extLst>
      <p:ext uri="{BB962C8B-B14F-4D97-AF65-F5344CB8AC3E}">
        <p14:creationId xmlns:p14="http://schemas.microsoft.com/office/powerpoint/2010/main" val="2175622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381000" y="-114377"/>
            <a:ext cx="7886700" cy="1325563"/>
          </a:xfrm>
        </p:spPr>
        <p:txBody>
          <a:bodyPr/>
          <a:lstStyle>
            <a:defPPr/>
          </a:lstStyle>
          <a:p>
            <a:pPr algn="l"/>
            <a:r>
              <a:rPr lang="en-US" altLang="en-US" dirty="0"/>
              <a:t>Example 1</a:t>
            </a:r>
          </a:p>
        </p:txBody>
      </p:sp>
      <p:sp>
        <p:nvSpPr>
          <p:cNvPr id="32771" name="Content Placeholder 2"/>
          <p:cNvSpPr>
            <a:spLocks noGrp="1"/>
          </p:cNvSpPr>
          <p:nvPr>
            <p:ph idx="1"/>
          </p:nvPr>
        </p:nvSpPr>
        <p:spPr>
          <a:xfrm>
            <a:off x="0" y="962025"/>
            <a:ext cx="8763000" cy="5667375"/>
          </a:xfrm>
        </p:spPr>
        <p:txBody>
          <a:bodyPr/>
          <a:lstStyle>
            <a:defPPr/>
          </a:lstStyle>
          <a:p>
            <a:pPr lvl="2">
              <a:buFontTx/>
              <a:buNone/>
            </a:pPr>
            <a:r>
              <a:rPr lang="en-US" altLang="en-US" sz="2000" b="1" dirty="0"/>
              <a:t>void </a:t>
            </a:r>
            <a:r>
              <a:rPr lang="en-US" altLang="en-US" sz="2000" b="1" dirty="0" err="1"/>
              <a:t>calsum</a:t>
            </a:r>
            <a:r>
              <a:rPr lang="en-US" altLang="en-US" sz="2000" b="1" dirty="0"/>
              <a:t>(int, int, int);</a:t>
            </a:r>
          </a:p>
          <a:p>
            <a:pPr lvl="2">
              <a:buFontTx/>
              <a:buNone/>
            </a:pPr>
            <a:r>
              <a:rPr lang="en-US" altLang="en-US" sz="2000" b="1" dirty="0"/>
              <a:t>void main( )</a:t>
            </a:r>
          </a:p>
          <a:p>
            <a:pPr lvl="2">
              <a:buFontTx/>
              <a:buNone/>
            </a:pPr>
            <a:r>
              <a:rPr lang="en-US" altLang="en-US" sz="2000" b="1" dirty="0"/>
              <a:t>{</a:t>
            </a:r>
          </a:p>
          <a:p>
            <a:pPr lvl="2">
              <a:buFontTx/>
              <a:buNone/>
            </a:pPr>
            <a:r>
              <a:rPr lang="en-US" altLang="en-US" sz="2000" b="1" dirty="0">
                <a:solidFill>
                  <a:srgbClr val="FF0000"/>
                </a:solidFill>
              </a:rPr>
              <a:t>	int a, b, c;</a:t>
            </a:r>
          </a:p>
          <a:p>
            <a:pPr lvl="2">
              <a:buFontTx/>
              <a:buNone/>
            </a:pPr>
            <a:r>
              <a:rPr lang="en-US" altLang="en-US" sz="2000" b="1" dirty="0">
                <a:solidFill>
                  <a:srgbClr val="FF0000"/>
                </a:solidFill>
              </a:rPr>
              <a:t>	</a:t>
            </a:r>
            <a:r>
              <a:rPr lang="en-US" altLang="en-US" sz="2000" b="1" dirty="0" err="1">
                <a:solidFill>
                  <a:srgbClr val="FF0000"/>
                </a:solidFill>
              </a:rPr>
              <a:t>printf</a:t>
            </a:r>
            <a:r>
              <a:rPr lang="en-US" altLang="en-US" sz="2000" b="1" dirty="0">
                <a:solidFill>
                  <a:srgbClr val="FF0000"/>
                </a:solidFill>
              </a:rPr>
              <a:t> ( "\n Enter any three numbers " ) ;</a:t>
            </a:r>
          </a:p>
          <a:p>
            <a:pPr lvl="2">
              <a:buFontTx/>
              <a:buNone/>
            </a:pPr>
            <a:r>
              <a:rPr lang="it-IT" altLang="en-US" sz="2000" b="1" dirty="0"/>
              <a:t>	scanf ( "%d %d %d", &amp;a, &amp;b, &amp;c ) ;</a:t>
            </a:r>
          </a:p>
          <a:p>
            <a:pPr lvl="2">
              <a:buFontTx/>
              <a:buNone/>
            </a:pPr>
            <a:r>
              <a:rPr lang="pt-BR" altLang="en-US" sz="2000" b="1" dirty="0"/>
              <a:t>    calsum ( a, b, c ) ;</a:t>
            </a:r>
          </a:p>
          <a:p>
            <a:pPr lvl="2">
              <a:buFontTx/>
              <a:buNone/>
            </a:pPr>
            <a:r>
              <a:rPr lang="en-US" altLang="en-US" sz="2000" b="1" dirty="0"/>
              <a:t>	}</a:t>
            </a:r>
          </a:p>
          <a:p>
            <a:pPr lvl="2">
              <a:buFontTx/>
              <a:buNone/>
            </a:pPr>
            <a:r>
              <a:rPr lang="en-US" altLang="en-US" sz="2000" b="1" dirty="0"/>
              <a:t>void </a:t>
            </a:r>
            <a:r>
              <a:rPr lang="en-US" altLang="en-US" sz="2000" b="1" dirty="0" err="1"/>
              <a:t>calsum</a:t>
            </a:r>
            <a:r>
              <a:rPr lang="en-US" altLang="en-US" sz="2000" b="1" dirty="0"/>
              <a:t> ( int x, int y, int z )</a:t>
            </a:r>
          </a:p>
          <a:p>
            <a:pPr lvl="2">
              <a:buFontTx/>
              <a:buNone/>
            </a:pPr>
            <a:r>
              <a:rPr lang="en-US" altLang="en-US" sz="2000" b="1" dirty="0"/>
              <a:t>{</a:t>
            </a:r>
          </a:p>
          <a:p>
            <a:pPr lvl="2">
              <a:buFontTx/>
              <a:buNone/>
            </a:pPr>
            <a:r>
              <a:rPr lang="en-US" altLang="en-US" sz="2000" b="1" dirty="0"/>
              <a:t>	int d ;</a:t>
            </a:r>
          </a:p>
          <a:p>
            <a:pPr lvl="2">
              <a:buFontTx/>
              <a:buNone/>
            </a:pPr>
            <a:r>
              <a:rPr lang="en-US" altLang="en-US" sz="2000" b="1" dirty="0"/>
              <a:t>	d = x + y + z ;</a:t>
            </a:r>
          </a:p>
          <a:p>
            <a:pPr lvl="2">
              <a:buFontTx/>
              <a:buNone/>
            </a:pPr>
            <a:r>
              <a:rPr lang="en-US" altLang="en-US" sz="2000" b="1" dirty="0"/>
              <a:t>	</a:t>
            </a:r>
            <a:r>
              <a:rPr lang="en-US" altLang="en-US" sz="2000" b="1" dirty="0" err="1"/>
              <a:t>printf</a:t>
            </a:r>
            <a:r>
              <a:rPr lang="en-US" altLang="en-US" sz="2000" b="1" dirty="0"/>
              <a:t> ( "\</a:t>
            </a:r>
            <a:r>
              <a:rPr lang="en-US" altLang="en-US" sz="2000" b="1" dirty="0" err="1"/>
              <a:t>nSum</a:t>
            </a:r>
            <a:r>
              <a:rPr lang="en-US" altLang="en-US" sz="2000" b="1" dirty="0"/>
              <a:t> = %d", d) ;</a:t>
            </a:r>
          </a:p>
          <a:p>
            <a:pPr lvl="2">
              <a:buFontTx/>
              <a:buNone/>
            </a:pPr>
            <a:r>
              <a:rPr lang="en-US" altLang="en-US" sz="2000" b="1" dirty="0"/>
              <a:t>}</a:t>
            </a:r>
          </a:p>
        </p:txBody>
      </p:sp>
    </p:spTree>
    <p:extLst>
      <p:ext uri="{BB962C8B-B14F-4D97-AF65-F5344CB8AC3E}">
        <p14:creationId xmlns:p14="http://schemas.microsoft.com/office/powerpoint/2010/main" val="3208528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0" y="1039813"/>
            <a:ext cx="8763000" cy="5589587"/>
          </a:xfrm>
        </p:spPr>
        <p:txBody>
          <a:bodyPr/>
          <a:lstStyle>
            <a:defPPr/>
          </a:lstStyle>
          <a:p>
            <a:pPr>
              <a:buFont typeface="Monotype Sorts" charset="2"/>
              <a:buNone/>
            </a:pPr>
            <a:r>
              <a:rPr lang="en-US" altLang="en-US" sz="4000"/>
              <a:t>Enter any three numbers</a:t>
            </a:r>
          </a:p>
        </p:txBody>
      </p:sp>
    </p:spTree>
    <p:extLst>
      <p:ext uri="{BB962C8B-B14F-4D97-AF65-F5344CB8AC3E}">
        <p14:creationId xmlns:p14="http://schemas.microsoft.com/office/powerpoint/2010/main" val="393205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01707" y="0"/>
            <a:ext cx="7886700" cy="1325563"/>
          </a:xfrm>
        </p:spPr>
        <p:txBody>
          <a:bodyPr/>
          <a:lstStyle>
            <a:defPPr/>
          </a:lstStyle>
          <a:p>
            <a:r>
              <a:rPr lang="en-US" altLang="en-US" dirty="0">
                <a:solidFill>
                  <a:srgbClr val="FF0000"/>
                </a:solidFill>
              </a:rPr>
              <a:t>Contd.</a:t>
            </a:r>
          </a:p>
        </p:txBody>
      </p:sp>
      <p:sp>
        <p:nvSpPr>
          <p:cNvPr id="5123" name="Rectangle 3"/>
          <p:cNvSpPr>
            <a:spLocks noGrp="1" noChangeArrowheads="1"/>
          </p:cNvSpPr>
          <p:nvPr>
            <p:ph idx="1"/>
          </p:nvPr>
        </p:nvSpPr>
        <p:spPr>
          <a:xfrm>
            <a:off x="0" y="1009650"/>
            <a:ext cx="8942293" cy="5619750"/>
          </a:xfrm>
        </p:spPr>
        <p:txBody>
          <a:bodyPr/>
          <a:lstStyle>
            <a:defPPr/>
          </a:lstStyle>
          <a:p>
            <a:pPr algn="just"/>
            <a:r>
              <a:rPr lang="en-US" altLang="en-US" dirty="0">
                <a:solidFill>
                  <a:srgbClr val="0070C0"/>
                </a:solidFill>
              </a:rPr>
              <a:t>A function is a sub-program i.e. subset of the program.</a:t>
            </a:r>
          </a:p>
          <a:p>
            <a:pPr algn="just"/>
            <a:r>
              <a:rPr lang="en-US" altLang="en-US" dirty="0"/>
              <a:t>A function is a group of statements that together perform a task. </a:t>
            </a:r>
          </a:p>
          <a:p>
            <a:pPr algn="just"/>
            <a:r>
              <a:rPr lang="en-US" altLang="en-US" dirty="0"/>
              <a:t>It is written only once and re-used whenever required, as many times as required.</a:t>
            </a:r>
          </a:p>
          <a:p>
            <a:pPr algn="just"/>
            <a:r>
              <a:rPr lang="en-US" altLang="en-US" dirty="0">
                <a:solidFill>
                  <a:srgbClr val="0070C0"/>
                </a:solidFill>
              </a:rPr>
              <a:t>Every C program has at least one function, which is main().</a:t>
            </a:r>
          </a:p>
          <a:p>
            <a:pPr algn="just"/>
            <a:endParaRPr lang="en-US" altLang="en-US" dirty="0">
              <a:solidFill>
                <a:srgbClr val="0070C0"/>
              </a:solidFill>
            </a:endParaRPr>
          </a:p>
          <a:p>
            <a:pPr algn="just">
              <a:buFont typeface="Monotype Sorts" pitchFamily="2" charset="2"/>
              <a:buNone/>
              <a:defRPr/>
            </a:pPr>
            <a:r>
              <a:rPr lang="en-US" dirty="0"/>
              <a:t>	</a:t>
            </a:r>
            <a:r>
              <a:rPr lang="en-US" dirty="0">
                <a:solidFill>
                  <a:srgbClr val="00B050"/>
                </a:solidFill>
              </a:rPr>
              <a:t>– </a:t>
            </a:r>
            <a:r>
              <a:rPr lang="en-US" b="1" dirty="0">
                <a:solidFill>
                  <a:srgbClr val="00B050"/>
                </a:solidFill>
              </a:rPr>
              <a:t>Every C program consists of one or more functions.</a:t>
            </a:r>
          </a:p>
          <a:p>
            <a:pPr algn="just">
              <a:buFont typeface="Monotype Sorts" pitchFamily="2" charset="2"/>
              <a:buNone/>
              <a:defRPr/>
            </a:pPr>
            <a:r>
              <a:rPr lang="en-US" dirty="0"/>
              <a:t>	</a:t>
            </a:r>
            <a:r>
              <a:rPr lang="en-US" dirty="0">
                <a:solidFill>
                  <a:srgbClr val="00B050"/>
                </a:solidFill>
              </a:rPr>
              <a:t>– </a:t>
            </a:r>
            <a:r>
              <a:rPr lang="en-US" b="1" dirty="0">
                <a:solidFill>
                  <a:srgbClr val="00B050"/>
                </a:solidFill>
              </a:rPr>
              <a:t>A function will carry out its intended action whenever it    </a:t>
            </a:r>
          </a:p>
          <a:p>
            <a:pPr algn="just">
              <a:buFont typeface="Monotype Sorts" pitchFamily="2" charset="2"/>
              <a:buNone/>
              <a:defRPr/>
            </a:pPr>
            <a:r>
              <a:rPr lang="en-US" b="1" dirty="0">
                <a:solidFill>
                  <a:srgbClr val="00B050"/>
                </a:solidFill>
              </a:rPr>
              <a:t>       is </a:t>
            </a:r>
            <a:r>
              <a:rPr lang="en-US" b="1" i="1" dirty="0">
                <a:solidFill>
                  <a:srgbClr val="00B050"/>
                </a:solidFill>
              </a:rPr>
              <a:t>called or invoked.</a:t>
            </a:r>
            <a:endParaRPr lang="en-US" dirty="0">
              <a:solidFill>
                <a:srgbClr val="00B050"/>
              </a:solidFill>
            </a:endParaRPr>
          </a:p>
          <a:p>
            <a:pPr algn="just"/>
            <a:endParaRPr lang="en-US" altLang="en-US" dirty="0">
              <a:solidFill>
                <a:srgbClr val="0070C0"/>
              </a:solidFill>
            </a:endParaRPr>
          </a:p>
          <a:p>
            <a:pPr algn="just"/>
            <a:endParaRPr lang="en-US" altLang="en-US" dirty="0"/>
          </a:p>
        </p:txBody>
      </p:sp>
    </p:spTree>
    <p:extLst>
      <p:ext uri="{BB962C8B-B14F-4D97-AF65-F5344CB8AC3E}">
        <p14:creationId xmlns:p14="http://schemas.microsoft.com/office/powerpoint/2010/main" val="933053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38150" y="29157"/>
            <a:ext cx="7886700" cy="1325563"/>
          </a:xfrm>
        </p:spPr>
        <p:txBody>
          <a:bodyPr/>
          <a:lstStyle>
            <a:defPPr/>
          </a:lstStyle>
          <a:p>
            <a:pPr algn="l"/>
            <a:r>
              <a:rPr lang="en-US" altLang="en-US" dirty="0"/>
              <a:t>Example 1</a:t>
            </a:r>
          </a:p>
        </p:txBody>
      </p:sp>
      <p:sp>
        <p:nvSpPr>
          <p:cNvPr id="34819" name="Content Placeholder 2"/>
          <p:cNvSpPr>
            <a:spLocks noGrp="1"/>
          </p:cNvSpPr>
          <p:nvPr>
            <p:ph idx="1"/>
          </p:nvPr>
        </p:nvSpPr>
        <p:spPr>
          <a:xfrm>
            <a:off x="0" y="962025"/>
            <a:ext cx="8763000" cy="5667375"/>
          </a:xfrm>
        </p:spPr>
        <p:txBody>
          <a:bodyPr/>
          <a:lstStyle>
            <a:defPPr/>
          </a:lstStyle>
          <a:p>
            <a:pPr lvl="2">
              <a:buFontTx/>
              <a:buNone/>
            </a:pPr>
            <a:r>
              <a:rPr lang="en-US" altLang="en-US" sz="2000" b="1"/>
              <a:t>void calsum(int, int, int);</a:t>
            </a:r>
          </a:p>
          <a:p>
            <a:pPr lvl="2">
              <a:buFontTx/>
              <a:buNone/>
            </a:pPr>
            <a:r>
              <a:rPr lang="en-US" altLang="en-US" sz="2000" b="1"/>
              <a:t>void main( )</a:t>
            </a:r>
          </a:p>
          <a:p>
            <a:pPr lvl="2">
              <a:buFontTx/>
              <a:buNone/>
            </a:pPr>
            <a:r>
              <a:rPr lang="en-US" altLang="en-US" sz="2000" b="1"/>
              <a:t>{</a:t>
            </a:r>
          </a:p>
          <a:p>
            <a:pPr lvl="2">
              <a:buFontTx/>
              <a:buNone/>
            </a:pPr>
            <a:r>
              <a:rPr lang="en-US" altLang="en-US" sz="2000" b="1">
                <a:solidFill>
                  <a:srgbClr val="FF0000"/>
                </a:solidFill>
              </a:rPr>
              <a:t>	int a, b, c;</a:t>
            </a:r>
          </a:p>
          <a:p>
            <a:pPr lvl="2">
              <a:buFontTx/>
              <a:buNone/>
            </a:pPr>
            <a:r>
              <a:rPr lang="en-US" altLang="en-US" sz="2000" b="1"/>
              <a:t>	</a:t>
            </a:r>
            <a:r>
              <a:rPr lang="en-US" altLang="en-US" sz="2000" b="1">
                <a:solidFill>
                  <a:srgbClr val="FF0000"/>
                </a:solidFill>
              </a:rPr>
              <a:t>printf ( "\n Enter any three numbers " ) ;</a:t>
            </a:r>
          </a:p>
          <a:p>
            <a:pPr lvl="2">
              <a:buFontTx/>
              <a:buNone/>
            </a:pPr>
            <a:r>
              <a:rPr lang="it-IT" altLang="en-US" sz="2000" b="1">
                <a:solidFill>
                  <a:srgbClr val="FF0000"/>
                </a:solidFill>
              </a:rPr>
              <a:t>	scanf ( "%d %d %d", &amp;a, &amp;b, &amp;c ) ;</a:t>
            </a:r>
          </a:p>
          <a:p>
            <a:pPr lvl="2">
              <a:buFontTx/>
              <a:buNone/>
            </a:pPr>
            <a:r>
              <a:rPr lang="pt-BR" altLang="en-US" sz="2000" b="1"/>
              <a:t>    calsum ( a, b, c ) ;</a:t>
            </a:r>
          </a:p>
          <a:p>
            <a:pPr lvl="2">
              <a:buFontTx/>
              <a:buNone/>
            </a:pPr>
            <a:r>
              <a:rPr lang="en-US" altLang="en-US" sz="2000" b="1"/>
              <a:t>	}</a:t>
            </a:r>
          </a:p>
          <a:p>
            <a:pPr lvl="2">
              <a:buFontTx/>
              <a:buNone/>
            </a:pPr>
            <a:r>
              <a:rPr lang="en-US" altLang="en-US" sz="2000" b="1"/>
              <a:t>void calsum ( int x, int y, int z )</a:t>
            </a:r>
          </a:p>
          <a:p>
            <a:pPr lvl="2">
              <a:buFontTx/>
              <a:buNone/>
            </a:pPr>
            <a:r>
              <a:rPr lang="en-US" altLang="en-US" sz="2000" b="1"/>
              <a:t>{</a:t>
            </a:r>
          </a:p>
          <a:p>
            <a:pPr lvl="2">
              <a:buFontTx/>
              <a:buNone/>
            </a:pPr>
            <a:r>
              <a:rPr lang="en-US" altLang="en-US" sz="2000" b="1"/>
              <a:t>	int d ;</a:t>
            </a:r>
          </a:p>
          <a:p>
            <a:pPr lvl="2">
              <a:buFontTx/>
              <a:buNone/>
            </a:pPr>
            <a:r>
              <a:rPr lang="en-US" altLang="en-US" sz="2000" b="1"/>
              <a:t>	d = x + y + z ;</a:t>
            </a:r>
          </a:p>
          <a:p>
            <a:pPr lvl="2">
              <a:buFontTx/>
              <a:buNone/>
            </a:pPr>
            <a:r>
              <a:rPr lang="en-US" altLang="en-US" sz="2000" b="1"/>
              <a:t>	printf ( "\nSum = %d", d) ;</a:t>
            </a:r>
          </a:p>
          <a:p>
            <a:pPr lvl="2">
              <a:buFontTx/>
              <a:buNone/>
            </a:pPr>
            <a:r>
              <a:rPr lang="en-US" altLang="en-US" sz="2000" b="1"/>
              <a:t>}</a:t>
            </a:r>
          </a:p>
        </p:txBody>
      </p:sp>
    </p:spTree>
    <p:extLst>
      <p:ext uri="{BB962C8B-B14F-4D97-AF65-F5344CB8AC3E}">
        <p14:creationId xmlns:p14="http://schemas.microsoft.com/office/powerpoint/2010/main" val="4132288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0" y="1039813"/>
            <a:ext cx="8763000" cy="5589587"/>
          </a:xfrm>
        </p:spPr>
        <p:txBody>
          <a:bodyPr/>
          <a:lstStyle>
            <a:defPPr/>
          </a:lstStyle>
          <a:p>
            <a:pPr>
              <a:buFont typeface="Monotype Sorts" charset="2"/>
              <a:buNone/>
            </a:pPr>
            <a:r>
              <a:rPr lang="en-US" altLang="en-US" sz="4000"/>
              <a:t>Enter any three numbers 10 20 30</a:t>
            </a:r>
          </a:p>
        </p:txBody>
      </p:sp>
    </p:spTree>
    <p:extLst>
      <p:ext uri="{BB962C8B-B14F-4D97-AF65-F5344CB8AC3E}">
        <p14:creationId xmlns:p14="http://schemas.microsoft.com/office/powerpoint/2010/main" val="3233139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28650" y="-136679"/>
            <a:ext cx="7886700" cy="1325563"/>
          </a:xfrm>
        </p:spPr>
        <p:txBody>
          <a:bodyPr/>
          <a:lstStyle>
            <a:defPPr/>
          </a:lstStyle>
          <a:p>
            <a:pPr algn="l"/>
            <a:r>
              <a:rPr lang="en-US" altLang="en-US" dirty="0"/>
              <a:t>Example 1</a:t>
            </a:r>
          </a:p>
        </p:txBody>
      </p:sp>
      <p:sp>
        <p:nvSpPr>
          <p:cNvPr id="30723" name="Content Placeholder 2"/>
          <p:cNvSpPr>
            <a:spLocks noGrp="1"/>
          </p:cNvSpPr>
          <p:nvPr>
            <p:ph idx="1"/>
          </p:nvPr>
        </p:nvSpPr>
        <p:spPr>
          <a:xfrm>
            <a:off x="0" y="962025"/>
            <a:ext cx="8763000" cy="5667375"/>
          </a:xfrm>
        </p:spPr>
        <p:txBody>
          <a:bodyPr/>
          <a:lstStyle>
            <a:defPPr/>
          </a:lstStyle>
          <a:p>
            <a:pPr lvl="2">
              <a:buFontTx/>
              <a:buNone/>
              <a:defRPr/>
            </a:pPr>
            <a:r>
              <a:rPr lang="en-US" sz="2000" b="1" dirty="0"/>
              <a:t>void </a:t>
            </a:r>
            <a:r>
              <a:rPr lang="en-US" sz="2000" b="1" dirty="0" err="1"/>
              <a:t>calsum</a:t>
            </a:r>
            <a:r>
              <a:rPr lang="en-US" sz="2000" b="1" dirty="0"/>
              <a:t>(int, int, int);</a:t>
            </a:r>
          </a:p>
          <a:p>
            <a:pPr lvl="2">
              <a:buFontTx/>
              <a:buNone/>
              <a:defRPr/>
            </a:pPr>
            <a:r>
              <a:rPr lang="en-US" sz="2000" b="1" dirty="0"/>
              <a:t>void main( )</a:t>
            </a:r>
          </a:p>
          <a:p>
            <a:pPr lvl="2">
              <a:buFontTx/>
              <a:buNone/>
              <a:defRPr/>
            </a:pPr>
            <a:r>
              <a:rPr lang="en-US" sz="2000" b="1" dirty="0"/>
              <a:t>{</a:t>
            </a:r>
          </a:p>
          <a:p>
            <a:pPr lvl="2">
              <a:buFontTx/>
              <a:buNone/>
              <a:defRPr/>
            </a:pPr>
            <a:r>
              <a:rPr lang="en-US" sz="2000" b="1" dirty="0">
                <a:solidFill>
                  <a:srgbClr val="FF0000"/>
                </a:solidFill>
              </a:rPr>
              <a:t>	int a, b, c;</a:t>
            </a:r>
          </a:p>
          <a:p>
            <a:pPr lvl="2">
              <a:buFontTx/>
              <a:buNone/>
              <a:defRPr/>
            </a:pPr>
            <a:r>
              <a:rPr lang="en-US" sz="2000" b="1" dirty="0"/>
              <a:t>	</a:t>
            </a:r>
            <a:r>
              <a:rPr lang="en-US" sz="2000" b="1" dirty="0" err="1">
                <a:solidFill>
                  <a:srgbClr val="FF0000"/>
                </a:solidFill>
              </a:rPr>
              <a:t>printf</a:t>
            </a:r>
            <a:r>
              <a:rPr lang="en-US" sz="2000" b="1" dirty="0">
                <a:solidFill>
                  <a:srgbClr val="FF0000"/>
                </a:solidFill>
              </a:rPr>
              <a:t> ( "\n Enter any three numbers " ) ;</a:t>
            </a:r>
          </a:p>
          <a:p>
            <a:pPr lvl="2">
              <a:buFontTx/>
              <a:buNone/>
              <a:defRPr/>
            </a:pPr>
            <a:r>
              <a:rPr lang="it-IT" sz="2000" b="1" dirty="0">
                <a:solidFill>
                  <a:srgbClr val="FF0000"/>
                </a:solidFill>
              </a:rPr>
              <a:t>	scanf ( "%d %d %d", &amp;a, &amp;b, &amp;c ) ;</a:t>
            </a:r>
          </a:p>
          <a:p>
            <a:pPr lvl="2">
              <a:buFontTx/>
              <a:buNone/>
              <a:defRPr/>
            </a:pPr>
            <a:r>
              <a:rPr lang="pt-BR" sz="2000" b="1" dirty="0"/>
              <a:t>    </a:t>
            </a:r>
            <a:r>
              <a:rPr lang="pt-BR" sz="2000" b="1" dirty="0">
                <a:solidFill>
                  <a:schemeClr val="tx2">
                    <a:lumMod val="75000"/>
                  </a:schemeClr>
                </a:solidFill>
              </a:rPr>
              <a:t>calsum ( a, b, c ) ;</a:t>
            </a:r>
          </a:p>
          <a:p>
            <a:pPr lvl="2">
              <a:buFontTx/>
              <a:buNone/>
              <a:defRPr/>
            </a:pPr>
            <a:r>
              <a:rPr lang="en-US" sz="2000" b="1" dirty="0"/>
              <a:t>	}</a:t>
            </a:r>
          </a:p>
          <a:p>
            <a:pPr lvl="2">
              <a:buFontTx/>
              <a:buNone/>
              <a:defRPr/>
            </a:pPr>
            <a:r>
              <a:rPr lang="en-US" sz="2000" b="1" dirty="0"/>
              <a:t>void </a:t>
            </a:r>
            <a:r>
              <a:rPr lang="en-US" sz="2000" b="1" dirty="0" err="1"/>
              <a:t>calsum</a:t>
            </a:r>
            <a:r>
              <a:rPr lang="en-US" sz="2000" b="1" dirty="0"/>
              <a:t> ( int x, int y, int z )</a:t>
            </a:r>
          </a:p>
          <a:p>
            <a:pPr lvl="2">
              <a:buFontTx/>
              <a:buNone/>
              <a:defRPr/>
            </a:pPr>
            <a:r>
              <a:rPr lang="en-US" sz="2000" b="1" dirty="0"/>
              <a:t>{</a:t>
            </a:r>
          </a:p>
          <a:p>
            <a:pPr lvl="2">
              <a:buFontTx/>
              <a:buNone/>
              <a:defRPr/>
            </a:pPr>
            <a:r>
              <a:rPr lang="en-US" sz="2000" b="1" dirty="0"/>
              <a:t>	int d ;</a:t>
            </a:r>
          </a:p>
          <a:p>
            <a:pPr lvl="2">
              <a:buFontTx/>
              <a:buNone/>
              <a:defRPr/>
            </a:pPr>
            <a:r>
              <a:rPr lang="en-US" sz="2000" b="1" dirty="0"/>
              <a:t>	d = x + y + z ;</a:t>
            </a:r>
          </a:p>
          <a:p>
            <a:pPr lvl="2">
              <a:buFontTx/>
              <a:buNone/>
              <a:defRPr/>
            </a:pPr>
            <a:r>
              <a:rPr lang="en-US" sz="2000" b="1" dirty="0"/>
              <a:t>	</a:t>
            </a:r>
            <a:r>
              <a:rPr lang="en-US" sz="2000" b="1" dirty="0" err="1"/>
              <a:t>printf</a:t>
            </a:r>
            <a:r>
              <a:rPr lang="en-US" sz="2000" b="1" dirty="0"/>
              <a:t> ( "\</a:t>
            </a:r>
            <a:r>
              <a:rPr lang="en-US" sz="2000" b="1" dirty="0" err="1"/>
              <a:t>nSum</a:t>
            </a:r>
            <a:r>
              <a:rPr lang="en-US" sz="2000" b="1" dirty="0"/>
              <a:t> = %d", d) ;</a:t>
            </a:r>
          </a:p>
          <a:p>
            <a:pPr lvl="2">
              <a:buFontTx/>
              <a:buNone/>
              <a:defRPr/>
            </a:pPr>
            <a:r>
              <a:rPr lang="en-US" sz="2000" b="1" dirty="0"/>
              <a:t>}</a:t>
            </a:r>
          </a:p>
        </p:txBody>
      </p:sp>
    </p:spTree>
    <p:extLst>
      <p:ext uri="{BB962C8B-B14F-4D97-AF65-F5344CB8AC3E}">
        <p14:creationId xmlns:p14="http://schemas.microsoft.com/office/powerpoint/2010/main" val="1154426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28650" y="-37750"/>
            <a:ext cx="7886700" cy="1325563"/>
          </a:xfrm>
        </p:spPr>
        <p:txBody>
          <a:bodyPr/>
          <a:lstStyle>
            <a:defPPr/>
          </a:lstStyle>
          <a:p>
            <a:pPr algn="l"/>
            <a:r>
              <a:rPr lang="en-US" altLang="en-US" dirty="0"/>
              <a:t>Example 1</a:t>
            </a:r>
          </a:p>
        </p:txBody>
      </p:sp>
      <p:sp>
        <p:nvSpPr>
          <p:cNvPr id="30723" name="Content Placeholder 2"/>
          <p:cNvSpPr>
            <a:spLocks noGrp="1"/>
          </p:cNvSpPr>
          <p:nvPr>
            <p:ph idx="1"/>
          </p:nvPr>
        </p:nvSpPr>
        <p:spPr>
          <a:xfrm>
            <a:off x="0" y="962025"/>
            <a:ext cx="8763000" cy="5667375"/>
          </a:xfrm>
        </p:spPr>
        <p:txBody>
          <a:bodyPr/>
          <a:lstStyle>
            <a:defPPr/>
          </a:lstStyle>
          <a:p>
            <a:pPr lvl="2">
              <a:buFontTx/>
              <a:buNone/>
            </a:pPr>
            <a:r>
              <a:rPr lang="en-US" altLang="en-US" sz="2000" b="1"/>
              <a:t>void calsum(int, int, int);</a:t>
            </a:r>
          </a:p>
          <a:p>
            <a:pPr lvl="2">
              <a:buFontTx/>
              <a:buNone/>
            </a:pPr>
            <a:r>
              <a:rPr lang="en-US" altLang="en-US" sz="2000" b="1"/>
              <a:t>void main( )</a:t>
            </a:r>
          </a:p>
          <a:p>
            <a:pPr lvl="2">
              <a:buFontTx/>
              <a:buNone/>
            </a:pPr>
            <a:r>
              <a:rPr lang="en-US" altLang="en-US" sz="2000" b="1"/>
              <a:t>{</a:t>
            </a:r>
          </a:p>
          <a:p>
            <a:pPr lvl="2">
              <a:buFontTx/>
              <a:buNone/>
            </a:pPr>
            <a:r>
              <a:rPr lang="en-US" altLang="en-US" sz="2000" b="1">
                <a:solidFill>
                  <a:srgbClr val="FF0000"/>
                </a:solidFill>
              </a:rPr>
              <a:t>	</a:t>
            </a:r>
            <a:r>
              <a:rPr lang="en-US" altLang="en-US" sz="2000" b="1"/>
              <a:t>int a, b, c;</a:t>
            </a:r>
          </a:p>
          <a:p>
            <a:pPr lvl="2">
              <a:buFontTx/>
              <a:buNone/>
            </a:pPr>
            <a:r>
              <a:rPr lang="en-US" altLang="en-US" sz="2000" b="1"/>
              <a:t>	printf ( "\n Enter any three numbers " ) ;</a:t>
            </a:r>
          </a:p>
          <a:p>
            <a:pPr lvl="2">
              <a:buFontTx/>
              <a:buNone/>
            </a:pPr>
            <a:r>
              <a:rPr lang="it-IT" altLang="en-US" sz="2000" b="1"/>
              <a:t>	scanf ( "%d %d %d", &amp;a, &amp;b, &amp;c ) ;</a:t>
            </a:r>
          </a:p>
          <a:p>
            <a:pPr lvl="2">
              <a:buFontTx/>
              <a:buNone/>
            </a:pPr>
            <a:r>
              <a:rPr lang="pt-BR" altLang="en-US" sz="2000" b="1"/>
              <a:t>    calsum ( a, b, c ) ;</a:t>
            </a:r>
          </a:p>
          <a:p>
            <a:pPr lvl="2">
              <a:buFontTx/>
              <a:buNone/>
            </a:pPr>
            <a:r>
              <a:rPr lang="en-US" altLang="en-US" sz="2000" b="1"/>
              <a:t>	}</a:t>
            </a:r>
          </a:p>
          <a:p>
            <a:pPr lvl="2">
              <a:buFontTx/>
              <a:buNone/>
            </a:pPr>
            <a:r>
              <a:rPr lang="en-US" altLang="en-US" sz="2000" b="1"/>
              <a:t>void calsum ( int x, int y, int z )</a:t>
            </a:r>
          </a:p>
          <a:p>
            <a:pPr lvl="2">
              <a:buFontTx/>
              <a:buNone/>
            </a:pPr>
            <a:r>
              <a:rPr lang="en-US" altLang="en-US" sz="2000" b="1"/>
              <a:t>{</a:t>
            </a:r>
          </a:p>
          <a:p>
            <a:pPr lvl="2">
              <a:buFontTx/>
              <a:buNone/>
            </a:pPr>
            <a:r>
              <a:rPr lang="en-US" altLang="en-US" sz="2000" b="1"/>
              <a:t>	int d ;</a:t>
            </a:r>
          </a:p>
          <a:p>
            <a:pPr lvl="2">
              <a:buFontTx/>
              <a:buNone/>
            </a:pPr>
            <a:r>
              <a:rPr lang="en-US" altLang="en-US" sz="2000" b="1"/>
              <a:t>	d = x + y + z ;</a:t>
            </a:r>
          </a:p>
          <a:p>
            <a:pPr lvl="2">
              <a:buFontTx/>
              <a:buNone/>
            </a:pPr>
            <a:r>
              <a:rPr lang="en-US" altLang="en-US" sz="2000" b="1"/>
              <a:t>	printf ( "\nSum = %d", d) ;</a:t>
            </a:r>
          </a:p>
          <a:p>
            <a:pPr lvl="2">
              <a:buFontTx/>
              <a:buNone/>
            </a:pPr>
            <a:r>
              <a:rPr lang="en-US" altLang="en-US" sz="2000" b="1"/>
              <a:t>}</a:t>
            </a:r>
          </a:p>
        </p:txBody>
      </p:sp>
    </p:spTree>
    <p:extLst>
      <p:ext uri="{BB962C8B-B14F-4D97-AF65-F5344CB8AC3E}">
        <p14:creationId xmlns:p14="http://schemas.microsoft.com/office/powerpoint/2010/main" val="1086504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mph" presetSubtype="2" fill="hold" nodeType="clickEffect">
                                  <p:stCondLst>
                                    <p:cond delay="0"/>
                                  </p:stCondLst>
                                  <p:childTnLst>
                                    <p:animClr clrSpc="rgb" dir="cw">
                                      <p:cBhvr override="childStyle">
                                        <p:cTn id="6" dur="2000" fill="hold"/>
                                        <p:tgtEl>
                                          <p:spTgt spid="30723">
                                            <p:txEl>
                                              <p:pRg st="0" end="0"/>
                                            </p:txEl>
                                          </p:spTgt>
                                        </p:tgtEl>
                                        <p:attrNameLst>
                                          <p:attrName>style.color</p:attrName>
                                        </p:attrNameLst>
                                      </p:cBhvr>
                                      <p:to>
                                        <a:schemeClr val="bg2"/>
                                      </p:to>
                                    </p:animClr>
                                  </p:childTnLst>
                                </p:cTn>
                              </p:par>
                            </p:childTnLst>
                          </p:cTn>
                        </p:par>
                      </p:childTnLst>
                    </p:cTn>
                  </p:par>
                  <p:par>
                    <p:cTn id="7" fill="hold" nodeType="clickPar">
                      <p:stCondLst>
                        <p:cond delay="indefinite"/>
                      </p:stCondLst>
                      <p:childTnLst>
                        <p:par>
                          <p:cTn id="8" fill="hold" nodeType="afterGroup">
                            <p:stCondLst>
                              <p:cond delay="0"/>
                            </p:stCondLst>
                            <p:childTnLst>
                              <p:par>
                                <p:cTn id="9" presetID="3" presetClass="emph" presetSubtype="2" fill="hold" nodeType="clickEffect">
                                  <p:stCondLst>
                                    <p:cond delay="0"/>
                                  </p:stCondLst>
                                  <p:childTnLst>
                                    <p:animClr clrSpc="rgb" dir="cw">
                                      <p:cBhvr override="childStyle">
                                        <p:cTn id="10" dur="2000" fill="hold"/>
                                        <p:tgtEl>
                                          <p:spTgt spid="30723">
                                            <p:txEl>
                                              <p:pRg st="6" end="6"/>
                                            </p:txEl>
                                          </p:spTgt>
                                        </p:tgtEl>
                                        <p:attrNameLst>
                                          <p:attrName>style.color</p:attrName>
                                        </p:attrNameLst>
                                      </p:cBhvr>
                                      <p:to>
                                        <a:schemeClr val="bg2"/>
                                      </p:to>
                                    </p:animClr>
                                  </p:childTnLst>
                                </p:cTn>
                              </p:par>
                            </p:childTnLst>
                          </p:cTn>
                        </p:par>
                      </p:childTnLst>
                    </p:cTn>
                  </p:par>
                  <p:par>
                    <p:cTn id="11" fill="hold" nodeType="clickPar">
                      <p:stCondLst>
                        <p:cond delay="indefinite"/>
                      </p:stCondLst>
                      <p:childTnLst>
                        <p:par>
                          <p:cTn id="12" fill="hold" nodeType="afterGroup">
                            <p:stCondLst>
                              <p:cond delay="0"/>
                            </p:stCondLst>
                            <p:childTnLst>
                              <p:par>
                                <p:cTn id="13" presetID="3" presetClass="emph" presetSubtype="2" fill="hold" nodeType="clickEffect">
                                  <p:stCondLst>
                                    <p:cond delay="0"/>
                                  </p:stCondLst>
                                  <p:childTnLst>
                                    <p:animClr clrSpc="rgb" dir="cw">
                                      <p:cBhvr override="childStyle">
                                        <p:cTn id="14" dur="2000" fill="hold"/>
                                        <p:tgtEl>
                                          <p:spTgt spid="30723">
                                            <p:txEl>
                                              <p:pRg st="8" end="8"/>
                                            </p:txEl>
                                          </p:spTgt>
                                        </p:tgtEl>
                                        <p:attrNameLst>
                                          <p:attrName>style.color</p:attrName>
                                        </p:attrNameLst>
                                      </p:cBhvr>
                                      <p:to>
                                        <a:schemeClr val="bg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28650" y="0"/>
            <a:ext cx="7886700" cy="1325563"/>
          </a:xfrm>
        </p:spPr>
        <p:txBody>
          <a:bodyPr/>
          <a:lstStyle>
            <a:defPPr/>
          </a:lstStyle>
          <a:p>
            <a:pPr algn="l"/>
            <a:r>
              <a:rPr lang="en-US" altLang="en-US" dirty="0"/>
              <a:t>Example 1</a:t>
            </a:r>
          </a:p>
        </p:txBody>
      </p:sp>
      <p:sp>
        <p:nvSpPr>
          <p:cNvPr id="30723" name="Content Placeholder 2"/>
          <p:cNvSpPr>
            <a:spLocks noGrp="1"/>
          </p:cNvSpPr>
          <p:nvPr>
            <p:ph idx="1"/>
          </p:nvPr>
        </p:nvSpPr>
        <p:spPr>
          <a:xfrm>
            <a:off x="0" y="962025"/>
            <a:ext cx="8763000" cy="5667375"/>
          </a:xfrm>
        </p:spPr>
        <p:txBody>
          <a:bodyPr/>
          <a:lstStyle>
            <a:defPPr/>
          </a:lstStyle>
          <a:p>
            <a:pPr lvl="2">
              <a:buFontTx/>
              <a:buNone/>
              <a:defRPr/>
            </a:pPr>
            <a:r>
              <a:rPr lang="en-US" sz="2000" b="1" dirty="0"/>
              <a:t>void </a:t>
            </a:r>
            <a:r>
              <a:rPr lang="en-US" sz="2000" b="1" dirty="0" err="1"/>
              <a:t>calsum</a:t>
            </a:r>
            <a:r>
              <a:rPr lang="en-US" sz="2000" b="1" dirty="0"/>
              <a:t>(int, int, int);</a:t>
            </a:r>
          </a:p>
          <a:p>
            <a:pPr lvl="2">
              <a:buFontTx/>
              <a:buNone/>
              <a:defRPr/>
            </a:pPr>
            <a:r>
              <a:rPr lang="en-US" sz="2000" b="1" dirty="0">
                <a:solidFill>
                  <a:schemeClr val="bg1"/>
                </a:solidFill>
              </a:rPr>
              <a:t>void main( )</a:t>
            </a:r>
          </a:p>
          <a:p>
            <a:pPr lvl="2">
              <a:buFontTx/>
              <a:buNone/>
              <a:defRPr/>
            </a:pPr>
            <a:r>
              <a:rPr lang="en-US" sz="2000" b="1" dirty="0">
                <a:solidFill>
                  <a:schemeClr val="bg1"/>
                </a:solidFill>
              </a:rPr>
              <a:t>{</a:t>
            </a:r>
          </a:p>
          <a:p>
            <a:pPr lvl="2">
              <a:buFontTx/>
              <a:buNone/>
              <a:defRPr/>
            </a:pPr>
            <a:r>
              <a:rPr lang="en-US" sz="2000" b="1" dirty="0">
                <a:solidFill>
                  <a:schemeClr val="bg1"/>
                </a:solidFill>
              </a:rPr>
              <a:t>	int a, b, c;</a:t>
            </a:r>
          </a:p>
          <a:p>
            <a:pPr lvl="2">
              <a:buFontTx/>
              <a:buNone/>
              <a:defRPr/>
            </a:pPr>
            <a:r>
              <a:rPr lang="en-US" sz="2000" b="1" dirty="0">
                <a:solidFill>
                  <a:schemeClr val="bg1"/>
                </a:solidFill>
              </a:rPr>
              <a:t>	</a:t>
            </a:r>
            <a:r>
              <a:rPr lang="en-US" sz="2000" b="1" dirty="0" err="1">
                <a:solidFill>
                  <a:schemeClr val="bg1"/>
                </a:solidFill>
              </a:rPr>
              <a:t>printf</a:t>
            </a:r>
            <a:r>
              <a:rPr lang="en-US" sz="2000" b="1" dirty="0">
                <a:solidFill>
                  <a:schemeClr val="bg1"/>
                </a:solidFill>
              </a:rPr>
              <a:t> ( "\n Enter any three numbers " ) ;</a:t>
            </a:r>
          </a:p>
          <a:p>
            <a:pPr lvl="2">
              <a:buFontTx/>
              <a:buNone/>
              <a:defRPr/>
            </a:pPr>
            <a:r>
              <a:rPr lang="it-IT" sz="2000" b="1" dirty="0">
                <a:solidFill>
                  <a:schemeClr val="bg1"/>
                </a:solidFill>
              </a:rPr>
              <a:t>	scanf ( "%d %d %d", &amp;a, &amp;b, &amp;c ) ;</a:t>
            </a:r>
          </a:p>
          <a:p>
            <a:pPr lvl="2">
              <a:buFontTx/>
              <a:buNone/>
              <a:defRPr/>
            </a:pPr>
            <a:r>
              <a:rPr lang="pt-BR" sz="2000" b="1" dirty="0">
                <a:solidFill>
                  <a:schemeClr val="bg1"/>
                </a:solidFill>
              </a:rPr>
              <a:t>    calsum ( a, b, c ) ;</a:t>
            </a:r>
          </a:p>
          <a:p>
            <a:pPr lvl="2">
              <a:buFontTx/>
              <a:buNone/>
              <a:defRPr/>
            </a:pPr>
            <a:r>
              <a:rPr lang="en-US" sz="2000" b="1" dirty="0">
                <a:solidFill>
                  <a:schemeClr val="bg1"/>
                </a:solidFill>
              </a:rPr>
              <a:t>	}</a:t>
            </a:r>
          </a:p>
          <a:p>
            <a:pPr lvl="2">
              <a:buFontTx/>
              <a:buNone/>
              <a:defRPr/>
            </a:pPr>
            <a:r>
              <a:rPr lang="en-US" sz="2000" b="1" dirty="0">
                <a:solidFill>
                  <a:schemeClr val="tx2">
                    <a:lumMod val="60000"/>
                    <a:lumOff val="40000"/>
                  </a:schemeClr>
                </a:solidFill>
              </a:rPr>
              <a:t>void </a:t>
            </a:r>
            <a:r>
              <a:rPr lang="en-US" sz="2000" b="1" dirty="0" err="1">
                <a:solidFill>
                  <a:schemeClr val="tx2">
                    <a:lumMod val="60000"/>
                    <a:lumOff val="40000"/>
                  </a:schemeClr>
                </a:solidFill>
              </a:rPr>
              <a:t>calsum</a:t>
            </a:r>
            <a:r>
              <a:rPr lang="en-US" sz="2000" b="1" dirty="0">
                <a:solidFill>
                  <a:schemeClr val="tx2">
                    <a:lumMod val="60000"/>
                    <a:lumOff val="40000"/>
                  </a:schemeClr>
                </a:solidFill>
              </a:rPr>
              <a:t> ( int x, int y, int z )</a:t>
            </a:r>
          </a:p>
          <a:p>
            <a:pPr lvl="2">
              <a:buFontTx/>
              <a:buNone/>
              <a:defRPr/>
            </a:pPr>
            <a:r>
              <a:rPr lang="en-US" sz="2000" b="1" dirty="0"/>
              <a:t>{</a:t>
            </a:r>
          </a:p>
          <a:p>
            <a:pPr lvl="2">
              <a:buFontTx/>
              <a:buNone/>
              <a:defRPr/>
            </a:pPr>
            <a:r>
              <a:rPr lang="en-US" sz="2000" b="1" dirty="0"/>
              <a:t>	int d ;</a:t>
            </a:r>
          </a:p>
          <a:p>
            <a:pPr lvl="2">
              <a:buFontTx/>
              <a:buNone/>
              <a:defRPr/>
            </a:pPr>
            <a:r>
              <a:rPr lang="en-US" sz="2000" b="1" dirty="0"/>
              <a:t>	d = x + y + z ;</a:t>
            </a:r>
          </a:p>
          <a:p>
            <a:pPr lvl="2">
              <a:buFontTx/>
              <a:buNone/>
              <a:defRPr/>
            </a:pPr>
            <a:r>
              <a:rPr lang="en-US" sz="2000" b="1" dirty="0"/>
              <a:t>	</a:t>
            </a:r>
            <a:r>
              <a:rPr lang="en-US" sz="2000" b="1" dirty="0" err="1"/>
              <a:t>printf</a:t>
            </a:r>
            <a:r>
              <a:rPr lang="en-US" sz="2000" b="1" dirty="0"/>
              <a:t> ( "\</a:t>
            </a:r>
            <a:r>
              <a:rPr lang="en-US" sz="2000" b="1" dirty="0" err="1"/>
              <a:t>nSum</a:t>
            </a:r>
            <a:r>
              <a:rPr lang="en-US" sz="2000" b="1" dirty="0"/>
              <a:t> = %d", d) ;</a:t>
            </a:r>
          </a:p>
          <a:p>
            <a:pPr lvl="2">
              <a:buFontTx/>
              <a:buNone/>
              <a:defRPr/>
            </a:pPr>
            <a:r>
              <a:rPr lang="en-US" sz="2000" b="1" dirty="0"/>
              <a:t>}</a:t>
            </a:r>
          </a:p>
        </p:txBody>
      </p:sp>
    </p:spTree>
    <p:extLst>
      <p:ext uri="{BB962C8B-B14F-4D97-AF65-F5344CB8AC3E}">
        <p14:creationId xmlns:p14="http://schemas.microsoft.com/office/powerpoint/2010/main" val="32159841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28650" y="119799"/>
            <a:ext cx="7886700" cy="1325563"/>
          </a:xfrm>
        </p:spPr>
        <p:txBody>
          <a:bodyPr/>
          <a:lstStyle>
            <a:defPPr/>
          </a:lstStyle>
          <a:p>
            <a:pPr algn="l"/>
            <a:r>
              <a:rPr lang="en-US" altLang="en-US" dirty="0"/>
              <a:t>Example 1</a:t>
            </a:r>
          </a:p>
        </p:txBody>
      </p:sp>
      <p:sp>
        <p:nvSpPr>
          <p:cNvPr id="30723" name="Content Placeholder 2"/>
          <p:cNvSpPr>
            <a:spLocks noGrp="1"/>
          </p:cNvSpPr>
          <p:nvPr>
            <p:ph idx="1"/>
          </p:nvPr>
        </p:nvSpPr>
        <p:spPr>
          <a:xfrm>
            <a:off x="0" y="962025"/>
            <a:ext cx="8763000" cy="5667375"/>
          </a:xfrm>
        </p:spPr>
        <p:txBody>
          <a:bodyPr/>
          <a:lstStyle>
            <a:defPPr/>
          </a:lstStyle>
          <a:p>
            <a:pPr lvl="2">
              <a:buFontTx/>
              <a:buNone/>
              <a:defRPr/>
            </a:pPr>
            <a:r>
              <a:rPr lang="en-US" sz="2000" b="1"/>
              <a:t>void calsum(int, int, int);</a:t>
            </a:r>
          </a:p>
          <a:p>
            <a:pPr lvl="2">
              <a:buFontTx/>
              <a:buNone/>
              <a:defRPr/>
            </a:pPr>
            <a:r>
              <a:rPr lang="en-US" sz="2000" b="1">
                <a:solidFill>
                  <a:schemeClr val="bg1"/>
                </a:solidFill>
              </a:rPr>
              <a:t>void main( )</a:t>
            </a:r>
          </a:p>
          <a:p>
            <a:pPr lvl="2">
              <a:buFontTx/>
              <a:buNone/>
              <a:defRPr/>
            </a:pPr>
            <a:r>
              <a:rPr lang="en-US" sz="2000" b="1">
                <a:solidFill>
                  <a:schemeClr val="bg1"/>
                </a:solidFill>
              </a:rPr>
              <a:t>{</a:t>
            </a:r>
          </a:p>
          <a:p>
            <a:pPr lvl="2">
              <a:buFontTx/>
              <a:buNone/>
              <a:defRPr/>
            </a:pPr>
            <a:r>
              <a:rPr lang="en-US" sz="2000" b="1">
                <a:solidFill>
                  <a:schemeClr val="bg1"/>
                </a:solidFill>
              </a:rPr>
              <a:t>	int a, b, c;</a:t>
            </a:r>
          </a:p>
          <a:p>
            <a:pPr lvl="2">
              <a:buFontTx/>
              <a:buNone/>
              <a:defRPr/>
            </a:pPr>
            <a:r>
              <a:rPr lang="en-US" sz="2000" b="1">
                <a:solidFill>
                  <a:schemeClr val="bg1"/>
                </a:solidFill>
              </a:rPr>
              <a:t>	printf ( "\n Enter any three numbers " ) ;</a:t>
            </a:r>
          </a:p>
          <a:p>
            <a:pPr lvl="2">
              <a:buFontTx/>
              <a:buNone/>
              <a:defRPr/>
            </a:pPr>
            <a:r>
              <a:rPr lang="it-IT" sz="2000" b="1">
                <a:solidFill>
                  <a:schemeClr val="bg1"/>
                </a:solidFill>
              </a:rPr>
              <a:t>	scanf ( "%d %d %d", &amp;a, &amp;b, &amp;c ) ;</a:t>
            </a:r>
          </a:p>
          <a:p>
            <a:pPr lvl="2">
              <a:buFontTx/>
              <a:buNone/>
              <a:defRPr/>
            </a:pPr>
            <a:r>
              <a:rPr lang="pt-BR" sz="2000" b="1">
                <a:solidFill>
                  <a:schemeClr val="bg1"/>
                </a:solidFill>
              </a:rPr>
              <a:t>    calsum ( a, b, c ) ;</a:t>
            </a:r>
          </a:p>
          <a:p>
            <a:pPr lvl="2">
              <a:buFontTx/>
              <a:buNone/>
              <a:defRPr/>
            </a:pPr>
            <a:r>
              <a:rPr lang="en-US" sz="2000" b="1">
                <a:solidFill>
                  <a:schemeClr val="bg1"/>
                </a:solidFill>
              </a:rPr>
              <a:t>	}</a:t>
            </a:r>
          </a:p>
          <a:p>
            <a:pPr lvl="2">
              <a:buFontTx/>
              <a:buNone/>
              <a:defRPr/>
            </a:pPr>
            <a:r>
              <a:rPr lang="en-US" sz="2000" b="1">
                <a:solidFill>
                  <a:schemeClr val="tx2">
                    <a:lumMod val="60000"/>
                    <a:lumOff val="40000"/>
                  </a:schemeClr>
                </a:solidFill>
              </a:rPr>
              <a:t>void calsum ( int x, int y, int z )</a:t>
            </a:r>
          </a:p>
          <a:p>
            <a:pPr lvl="2">
              <a:buFontTx/>
              <a:buNone/>
              <a:defRPr/>
            </a:pPr>
            <a:r>
              <a:rPr lang="en-US" sz="2000" b="1">
                <a:solidFill>
                  <a:schemeClr val="tx2">
                    <a:lumMod val="60000"/>
                    <a:lumOff val="40000"/>
                  </a:schemeClr>
                </a:solidFill>
              </a:rPr>
              <a:t>{</a:t>
            </a:r>
          </a:p>
          <a:p>
            <a:pPr lvl="2">
              <a:buFontTx/>
              <a:buNone/>
              <a:defRPr/>
            </a:pPr>
            <a:r>
              <a:rPr lang="en-US" sz="2000" b="1"/>
              <a:t>	int d ;</a:t>
            </a:r>
          </a:p>
          <a:p>
            <a:pPr lvl="2">
              <a:buFontTx/>
              <a:buNone/>
              <a:defRPr/>
            </a:pPr>
            <a:r>
              <a:rPr lang="en-US" sz="2000" b="1"/>
              <a:t>	d = x + y + z ;</a:t>
            </a:r>
          </a:p>
          <a:p>
            <a:pPr lvl="2">
              <a:buFontTx/>
              <a:buNone/>
              <a:defRPr/>
            </a:pPr>
            <a:r>
              <a:rPr lang="en-US" sz="2000" b="1"/>
              <a:t>	printf ( "\nSum = %d", d) ;</a:t>
            </a:r>
          </a:p>
          <a:p>
            <a:pPr lvl="2">
              <a:buFontTx/>
              <a:buNone/>
              <a:defRPr/>
            </a:pPr>
            <a:r>
              <a:rPr lang="en-US" sz="2000" b="1"/>
              <a:t>}</a:t>
            </a:r>
          </a:p>
        </p:txBody>
      </p:sp>
    </p:spTree>
    <p:extLst>
      <p:ext uri="{BB962C8B-B14F-4D97-AF65-F5344CB8AC3E}">
        <p14:creationId xmlns:p14="http://schemas.microsoft.com/office/powerpoint/2010/main" val="1855009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28650" y="0"/>
            <a:ext cx="7886700" cy="1325563"/>
          </a:xfrm>
        </p:spPr>
        <p:txBody>
          <a:bodyPr/>
          <a:lstStyle>
            <a:defPPr/>
          </a:lstStyle>
          <a:p>
            <a:pPr algn="l"/>
            <a:r>
              <a:rPr lang="en-US" altLang="en-US" dirty="0"/>
              <a:t>Example 1</a:t>
            </a:r>
          </a:p>
        </p:txBody>
      </p:sp>
      <p:sp>
        <p:nvSpPr>
          <p:cNvPr id="30723" name="Content Placeholder 2"/>
          <p:cNvSpPr>
            <a:spLocks noGrp="1"/>
          </p:cNvSpPr>
          <p:nvPr>
            <p:ph idx="1"/>
          </p:nvPr>
        </p:nvSpPr>
        <p:spPr>
          <a:xfrm>
            <a:off x="0" y="962025"/>
            <a:ext cx="8763000" cy="5667375"/>
          </a:xfrm>
        </p:spPr>
        <p:txBody>
          <a:bodyPr/>
          <a:lstStyle>
            <a:defPPr/>
          </a:lstStyle>
          <a:p>
            <a:pPr lvl="2">
              <a:buFontTx/>
              <a:buNone/>
              <a:defRPr/>
            </a:pPr>
            <a:r>
              <a:rPr lang="en-US" sz="2000" b="1" dirty="0"/>
              <a:t>void </a:t>
            </a:r>
            <a:r>
              <a:rPr lang="en-US" sz="2000" b="1" dirty="0" err="1"/>
              <a:t>calsum</a:t>
            </a:r>
            <a:r>
              <a:rPr lang="en-US" sz="2000" b="1" dirty="0"/>
              <a:t>(int, int, int);</a:t>
            </a:r>
          </a:p>
          <a:p>
            <a:pPr lvl="2">
              <a:buFontTx/>
              <a:buNone/>
              <a:defRPr/>
            </a:pPr>
            <a:r>
              <a:rPr lang="en-US" sz="2000" b="1" dirty="0">
                <a:solidFill>
                  <a:schemeClr val="bg1"/>
                </a:solidFill>
              </a:rPr>
              <a:t>void main( )</a:t>
            </a:r>
          </a:p>
          <a:p>
            <a:pPr lvl="2">
              <a:buFontTx/>
              <a:buNone/>
              <a:defRPr/>
            </a:pPr>
            <a:r>
              <a:rPr lang="en-US" sz="2000" b="1" dirty="0">
                <a:solidFill>
                  <a:schemeClr val="bg1"/>
                </a:solidFill>
              </a:rPr>
              <a:t>{</a:t>
            </a:r>
          </a:p>
          <a:p>
            <a:pPr lvl="2">
              <a:buFontTx/>
              <a:buNone/>
              <a:defRPr/>
            </a:pPr>
            <a:r>
              <a:rPr lang="en-US" sz="2000" b="1" dirty="0">
                <a:solidFill>
                  <a:schemeClr val="bg1"/>
                </a:solidFill>
              </a:rPr>
              <a:t>	int a, b, c;</a:t>
            </a:r>
          </a:p>
          <a:p>
            <a:pPr lvl="2">
              <a:buFontTx/>
              <a:buNone/>
              <a:defRPr/>
            </a:pPr>
            <a:r>
              <a:rPr lang="en-US" sz="2000" b="1" dirty="0">
                <a:solidFill>
                  <a:schemeClr val="bg1"/>
                </a:solidFill>
              </a:rPr>
              <a:t>	</a:t>
            </a:r>
            <a:r>
              <a:rPr lang="en-US" sz="2000" b="1" dirty="0" err="1">
                <a:solidFill>
                  <a:schemeClr val="bg1"/>
                </a:solidFill>
              </a:rPr>
              <a:t>printf</a:t>
            </a:r>
            <a:r>
              <a:rPr lang="en-US" sz="2000" b="1" dirty="0">
                <a:solidFill>
                  <a:schemeClr val="bg1"/>
                </a:solidFill>
              </a:rPr>
              <a:t> ( "\n Enter any three numbers " ) ;</a:t>
            </a:r>
          </a:p>
          <a:p>
            <a:pPr lvl="2">
              <a:buFontTx/>
              <a:buNone/>
              <a:defRPr/>
            </a:pPr>
            <a:r>
              <a:rPr lang="it-IT" sz="2000" b="1" dirty="0">
                <a:solidFill>
                  <a:schemeClr val="bg1"/>
                </a:solidFill>
              </a:rPr>
              <a:t>	scanf ( "%d %d %d", &amp;a, &amp;b, &amp;c ) ;</a:t>
            </a:r>
          </a:p>
          <a:p>
            <a:pPr lvl="2">
              <a:buFontTx/>
              <a:buNone/>
              <a:defRPr/>
            </a:pPr>
            <a:r>
              <a:rPr lang="pt-BR" sz="2000" b="1" dirty="0">
                <a:solidFill>
                  <a:schemeClr val="bg1"/>
                </a:solidFill>
              </a:rPr>
              <a:t>    calsum ( a, b, c ) ;</a:t>
            </a:r>
          </a:p>
          <a:p>
            <a:pPr lvl="2">
              <a:buFontTx/>
              <a:buNone/>
              <a:defRPr/>
            </a:pPr>
            <a:r>
              <a:rPr lang="en-US" sz="2000" b="1" dirty="0">
                <a:solidFill>
                  <a:schemeClr val="bg1"/>
                </a:solidFill>
              </a:rPr>
              <a:t>	}</a:t>
            </a:r>
          </a:p>
          <a:p>
            <a:pPr lvl="2">
              <a:buFontTx/>
              <a:buNone/>
              <a:defRPr/>
            </a:pPr>
            <a:r>
              <a:rPr lang="en-US" sz="2000" b="1" dirty="0">
                <a:solidFill>
                  <a:schemeClr val="tx2">
                    <a:lumMod val="60000"/>
                    <a:lumOff val="40000"/>
                  </a:schemeClr>
                </a:solidFill>
              </a:rPr>
              <a:t>void </a:t>
            </a:r>
            <a:r>
              <a:rPr lang="en-US" sz="2000" b="1" dirty="0" err="1">
                <a:solidFill>
                  <a:schemeClr val="tx2">
                    <a:lumMod val="60000"/>
                    <a:lumOff val="40000"/>
                  </a:schemeClr>
                </a:solidFill>
              </a:rPr>
              <a:t>calsum</a:t>
            </a:r>
            <a:r>
              <a:rPr lang="en-US" sz="2000" b="1" dirty="0">
                <a:solidFill>
                  <a:schemeClr val="tx2">
                    <a:lumMod val="60000"/>
                    <a:lumOff val="40000"/>
                  </a:schemeClr>
                </a:solidFill>
              </a:rPr>
              <a:t> ( int x, int y, int z )</a:t>
            </a:r>
          </a:p>
          <a:p>
            <a:pPr lvl="2">
              <a:buFontTx/>
              <a:buNone/>
              <a:defRPr/>
            </a:pPr>
            <a:r>
              <a:rPr lang="en-US" sz="2000" b="1" dirty="0">
                <a:solidFill>
                  <a:schemeClr val="tx2">
                    <a:lumMod val="60000"/>
                    <a:lumOff val="40000"/>
                  </a:schemeClr>
                </a:solidFill>
              </a:rPr>
              <a:t>{</a:t>
            </a:r>
          </a:p>
          <a:p>
            <a:pPr lvl="2">
              <a:buFontTx/>
              <a:buNone/>
              <a:defRPr/>
            </a:pPr>
            <a:r>
              <a:rPr lang="en-US" sz="2000" b="1" dirty="0">
                <a:solidFill>
                  <a:schemeClr val="tx2">
                    <a:lumMod val="60000"/>
                    <a:lumOff val="40000"/>
                  </a:schemeClr>
                </a:solidFill>
              </a:rPr>
              <a:t>	int d ;</a:t>
            </a:r>
          </a:p>
          <a:p>
            <a:pPr lvl="2">
              <a:buFontTx/>
              <a:buNone/>
              <a:defRPr/>
            </a:pPr>
            <a:r>
              <a:rPr lang="en-US" sz="2000" b="1" dirty="0"/>
              <a:t>	d = x + y + z ;</a:t>
            </a:r>
          </a:p>
          <a:p>
            <a:pPr lvl="2">
              <a:buFontTx/>
              <a:buNone/>
              <a:defRPr/>
            </a:pPr>
            <a:r>
              <a:rPr lang="en-US" sz="2000" b="1" dirty="0"/>
              <a:t>	</a:t>
            </a:r>
            <a:r>
              <a:rPr lang="en-US" sz="2000" b="1" dirty="0" err="1"/>
              <a:t>printf</a:t>
            </a:r>
            <a:r>
              <a:rPr lang="en-US" sz="2000" b="1" dirty="0"/>
              <a:t> ( "\</a:t>
            </a:r>
            <a:r>
              <a:rPr lang="en-US" sz="2000" b="1" dirty="0" err="1"/>
              <a:t>nSum</a:t>
            </a:r>
            <a:r>
              <a:rPr lang="en-US" sz="2000" b="1" dirty="0"/>
              <a:t> = %d", d) ;</a:t>
            </a:r>
          </a:p>
          <a:p>
            <a:pPr lvl="2">
              <a:buFontTx/>
              <a:buNone/>
              <a:defRPr/>
            </a:pPr>
            <a:r>
              <a:rPr lang="en-US" sz="2000" b="1" dirty="0"/>
              <a:t>}</a:t>
            </a:r>
          </a:p>
        </p:txBody>
      </p:sp>
    </p:spTree>
    <p:extLst>
      <p:ext uri="{BB962C8B-B14F-4D97-AF65-F5344CB8AC3E}">
        <p14:creationId xmlns:p14="http://schemas.microsoft.com/office/powerpoint/2010/main" val="2340949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628650" y="119799"/>
            <a:ext cx="7886700" cy="1325563"/>
          </a:xfrm>
        </p:spPr>
        <p:txBody>
          <a:bodyPr/>
          <a:lstStyle>
            <a:defPPr/>
          </a:lstStyle>
          <a:p>
            <a:pPr algn="l"/>
            <a:r>
              <a:rPr lang="en-US" altLang="en-US" dirty="0"/>
              <a:t>Example 1</a:t>
            </a:r>
          </a:p>
        </p:txBody>
      </p:sp>
      <p:sp>
        <p:nvSpPr>
          <p:cNvPr id="30723" name="Content Placeholder 2"/>
          <p:cNvSpPr>
            <a:spLocks noGrp="1"/>
          </p:cNvSpPr>
          <p:nvPr>
            <p:ph idx="1"/>
          </p:nvPr>
        </p:nvSpPr>
        <p:spPr>
          <a:xfrm>
            <a:off x="0" y="962025"/>
            <a:ext cx="8763000" cy="5667375"/>
          </a:xfrm>
        </p:spPr>
        <p:txBody>
          <a:bodyPr/>
          <a:lstStyle>
            <a:defPPr/>
          </a:lstStyle>
          <a:p>
            <a:pPr lvl="2">
              <a:buFontTx/>
              <a:buNone/>
              <a:defRPr/>
            </a:pPr>
            <a:r>
              <a:rPr lang="en-US" sz="2000" b="1"/>
              <a:t>void calsum(int, int, int);</a:t>
            </a:r>
          </a:p>
          <a:p>
            <a:pPr lvl="2">
              <a:buFontTx/>
              <a:buNone/>
              <a:defRPr/>
            </a:pPr>
            <a:r>
              <a:rPr lang="en-US" sz="2000" b="1">
                <a:solidFill>
                  <a:schemeClr val="bg1"/>
                </a:solidFill>
              </a:rPr>
              <a:t>void main( )</a:t>
            </a:r>
          </a:p>
          <a:p>
            <a:pPr lvl="2">
              <a:buFontTx/>
              <a:buNone/>
              <a:defRPr/>
            </a:pPr>
            <a:r>
              <a:rPr lang="en-US" sz="2000" b="1">
                <a:solidFill>
                  <a:schemeClr val="bg1"/>
                </a:solidFill>
              </a:rPr>
              <a:t>{</a:t>
            </a:r>
          </a:p>
          <a:p>
            <a:pPr lvl="2">
              <a:buFontTx/>
              <a:buNone/>
              <a:defRPr/>
            </a:pPr>
            <a:r>
              <a:rPr lang="en-US" sz="2000" b="1">
                <a:solidFill>
                  <a:schemeClr val="bg1"/>
                </a:solidFill>
              </a:rPr>
              <a:t>	int a, b, c;</a:t>
            </a:r>
          </a:p>
          <a:p>
            <a:pPr lvl="2">
              <a:buFontTx/>
              <a:buNone/>
              <a:defRPr/>
            </a:pPr>
            <a:r>
              <a:rPr lang="en-US" sz="2000" b="1">
                <a:solidFill>
                  <a:schemeClr val="bg1"/>
                </a:solidFill>
              </a:rPr>
              <a:t>	printf ( "\n Enter any three numbers " ) ;</a:t>
            </a:r>
          </a:p>
          <a:p>
            <a:pPr lvl="2">
              <a:buFontTx/>
              <a:buNone/>
              <a:defRPr/>
            </a:pPr>
            <a:r>
              <a:rPr lang="it-IT" sz="2000" b="1">
                <a:solidFill>
                  <a:schemeClr val="bg1"/>
                </a:solidFill>
              </a:rPr>
              <a:t>	scanf ( "%d %d %d", &amp;a, &amp;b, &amp;c ) ;</a:t>
            </a:r>
          </a:p>
          <a:p>
            <a:pPr lvl="2">
              <a:buFontTx/>
              <a:buNone/>
              <a:defRPr/>
            </a:pPr>
            <a:r>
              <a:rPr lang="pt-BR" sz="2000" b="1">
                <a:solidFill>
                  <a:schemeClr val="bg1"/>
                </a:solidFill>
              </a:rPr>
              <a:t>    calsum ( a, b, c ) ;</a:t>
            </a:r>
          </a:p>
          <a:p>
            <a:pPr lvl="2">
              <a:buFontTx/>
              <a:buNone/>
              <a:defRPr/>
            </a:pPr>
            <a:r>
              <a:rPr lang="en-US" sz="2000" b="1">
                <a:solidFill>
                  <a:schemeClr val="bg1"/>
                </a:solidFill>
              </a:rPr>
              <a:t>	}</a:t>
            </a:r>
          </a:p>
          <a:p>
            <a:pPr lvl="2">
              <a:buFontTx/>
              <a:buNone/>
              <a:defRPr/>
            </a:pPr>
            <a:r>
              <a:rPr lang="en-US" sz="2000" b="1">
                <a:solidFill>
                  <a:schemeClr val="tx2">
                    <a:lumMod val="60000"/>
                    <a:lumOff val="40000"/>
                  </a:schemeClr>
                </a:solidFill>
              </a:rPr>
              <a:t>void calsum ( int x, int y, int z )</a:t>
            </a:r>
          </a:p>
          <a:p>
            <a:pPr lvl="2">
              <a:buFontTx/>
              <a:buNone/>
              <a:defRPr/>
            </a:pPr>
            <a:r>
              <a:rPr lang="en-US" sz="2000" b="1">
                <a:solidFill>
                  <a:schemeClr val="tx2">
                    <a:lumMod val="60000"/>
                    <a:lumOff val="40000"/>
                  </a:schemeClr>
                </a:solidFill>
              </a:rPr>
              <a:t>{</a:t>
            </a:r>
          </a:p>
          <a:p>
            <a:pPr lvl="2">
              <a:buFontTx/>
              <a:buNone/>
              <a:defRPr/>
            </a:pPr>
            <a:r>
              <a:rPr lang="en-US" sz="2000" b="1">
                <a:solidFill>
                  <a:schemeClr val="tx2">
                    <a:lumMod val="60000"/>
                    <a:lumOff val="40000"/>
                  </a:schemeClr>
                </a:solidFill>
              </a:rPr>
              <a:t>	int d ;</a:t>
            </a:r>
          </a:p>
          <a:p>
            <a:pPr lvl="2">
              <a:buFontTx/>
              <a:buNone/>
              <a:defRPr/>
            </a:pPr>
            <a:r>
              <a:rPr lang="en-US" sz="2000" b="1">
                <a:solidFill>
                  <a:schemeClr val="tx2">
                    <a:lumMod val="60000"/>
                    <a:lumOff val="40000"/>
                  </a:schemeClr>
                </a:solidFill>
              </a:rPr>
              <a:t>	d = x + y + z ;</a:t>
            </a:r>
          </a:p>
          <a:p>
            <a:pPr lvl="2">
              <a:buFontTx/>
              <a:buNone/>
              <a:defRPr/>
            </a:pPr>
            <a:r>
              <a:rPr lang="en-US" sz="2000" b="1"/>
              <a:t>	printf ( "\nSum = %d", d) ;</a:t>
            </a:r>
          </a:p>
          <a:p>
            <a:pPr lvl="2">
              <a:buFontTx/>
              <a:buNone/>
              <a:defRPr/>
            </a:pPr>
            <a:r>
              <a:rPr lang="en-US" sz="2000" b="1"/>
              <a:t>}</a:t>
            </a:r>
          </a:p>
        </p:txBody>
      </p:sp>
    </p:spTree>
    <p:extLst>
      <p:ext uri="{BB962C8B-B14F-4D97-AF65-F5344CB8AC3E}">
        <p14:creationId xmlns:p14="http://schemas.microsoft.com/office/powerpoint/2010/main" val="1745060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defPPr/>
          </a:lstStyle>
          <a:p>
            <a:pPr algn="l"/>
            <a:r>
              <a:rPr lang="en-US" altLang="en-US"/>
              <a:t>Example 1</a:t>
            </a:r>
          </a:p>
        </p:txBody>
      </p:sp>
      <p:sp>
        <p:nvSpPr>
          <p:cNvPr id="30723" name="Content Placeholder 2"/>
          <p:cNvSpPr>
            <a:spLocks noGrp="1"/>
          </p:cNvSpPr>
          <p:nvPr>
            <p:ph idx="1"/>
          </p:nvPr>
        </p:nvSpPr>
        <p:spPr>
          <a:xfrm>
            <a:off x="0" y="1173898"/>
            <a:ext cx="8763000" cy="5667375"/>
          </a:xfrm>
        </p:spPr>
        <p:txBody>
          <a:bodyPr/>
          <a:lstStyle>
            <a:defPPr/>
          </a:lstStyle>
          <a:p>
            <a:pPr lvl="2">
              <a:buFontTx/>
              <a:buNone/>
              <a:defRPr/>
            </a:pPr>
            <a:r>
              <a:rPr lang="en-US" sz="2000" b="1" dirty="0"/>
              <a:t>void </a:t>
            </a:r>
            <a:r>
              <a:rPr lang="en-US" sz="2000" b="1" dirty="0" err="1"/>
              <a:t>calsum</a:t>
            </a:r>
            <a:r>
              <a:rPr lang="en-US" sz="2000" b="1" dirty="0"/>
              <a:t>(int, int, int);</a:t>
            </a:r>
          </a:p>
          <a:p>
            <a:pPr lvl="2">
              <a:buFontTx/>
              <a:buNone/>
              <a:defRPr/>
            </a:pPr>
            <a:r>
              <a:rPr lang="en-US" sz="2000" b="1" dirty="0">
                <a:solidFill>
                  <a:schemeClr val="bg1"/>
                </a:solidFill>
              </a:rPr>
              <a:t>void main( )</a:t>
            </a:r>
          </a:p>
          <a:p>
            <a:pPr lvl="2">
              <a:buFontTx/>
              <a:buNone/>
              <a:defRPr/>
            </a:pPr>
            <a:r>
              <a:rPr lang="en-US" sz="2000" b="1" dirty="0">
                <a:solidFill>
                  <a:schemeClr val="bg1"/>
                </a:solidFill>
              </a:rPr>
              <a:t>{</a:t>
            </a:r>
          </a:p>
          <a:p>
            <a:pPr lvl="2">
              <a:buFontTx/>
              <a:buNone/>
              <a:defRPr/>
            </a:pPr>
            <a:r>
              <a:rPr lang="en-US" sz="2000" b="1" dirty="0">
                <a:solidFill>
                  <a:schemeClr val="bg1"/>
                </a:solidFill>
              </a:rPr>
              <a:t>	int a, b, c;</a:t>
            </a:r>
          </a:p>
          <a:p>
            <a:pPr lvl="2">
              <a:buFontTx/>
              <a:buNone/>
              <a:defRPr/>
            </a:pPr>
            <a:r>
              <a:rPr lang="en-US" sz="2000" b="1" dirty="0">
                <a:solidFill>
                  <a:schemeClr val="bg1"/>
                </a:solidFill>
              </a:rPr>
              <a:t>	</a:t>
            </a:r>
            <a:r>
              <a:rPr lang="en-US" sz="2000" b="1" dirty="0" err="1">
                <a:solidFill>
                  <a:schemeClr val="bg1"/>
                </a:solidFill>
              </a:rPr>
              <a:t>printf</a:t>
            </a:r>
            <a:r>
              <a:rPr lang="en-US" sz="2000" b="1" dirty="0">
                <a:solidFill>
                  <a:schemeClr val="bg1"/>
                </a:solidFill>
              </a:rPr>
              <a:t> ( "\n Enter any three numbers " ) ;</a:t>
            </a:r>
          </a:p>
          <a:p>
            <a:pPr lvl="2">
              <a:buFontTx/>
              <a:buNone/>
              <a:defRPr/>
            </a:pPr>
            <a:r>
              <a:rPr lang="it-IT" sz="2000" b="1" dirty="0">
                <a:solidFill>
                  <a:schemeClr val="bg1"/>
                </a:solidFill>
              </a:rPr>
              <a:t>	scanf ( "%d %d %d", &amp;a, &amp;b, &amp;c ) ;</a:t>
            </a:r>
          </a:p>
          <a:p>
            <a:pPr lvl="2">
              <a:buFontTx/>
              <a:buNone/>
              <a:defRPr/>
            </a:pPr>
            <a:r>
              <a:rPr lang="pt-BR" sz="2000" b="1" dirty="0">
                <a:solidFill>
                  <a:schemeClr val="bg1"/>
                </a:solidFill>
              </a:rPr>
              <a:t>    calsum ( a, b, c ) ;</a:t>
            </a:r>
          </a:p>
          <a:p>
            <a:pPr lvl="2">
              <a:buFontTx/>
              <a:buNone/>
              <a:defRPr/>
            </a:pPr>
            <a:r>
              <a:rPr lang="en-US" sz="2000" b="1" dirty="0">
                <a:solidFill>
                  <a:schemeClr val="bg1"/>
                </a:solidFill>
              </a:rPr>
              <a:t>	}</a:t>
            </a:r>
          </a:p>
          <a:p>
            <a:pPr lvl="2">
              <a:buFontTx/>
              <a:buNone/>
              <a:defRPr/>
            </a:pPr>
            <a:r>
              <a:rPr lang="en-US" sz="2000" b="1" dirty="0">
                <a:solidFill>
                  <a:schemeClr val="tx2">
                    <a:lumMod val="60000"/>
                    <a:lumOff val="40000"/>
                  </a:schemeClr>
                </a:solidFill>
              </a:rPr>
              <a:t>void </a:t>
            </a:r>
            <a:r>
              <a:rPr lang="en-US" sz="2000" b="1" dirty="0" err="1">
                <a:solidFill>
                  <a:schemeClr val="tx2">
                    <a:lumMod val="60000"/>
                    <a:lumOff val="40000"/>
                  </a:schemeClr>
                </a:solidFill>
              </a:rPr>
              <a:t>calsum</a:t>
            </a:r>
            <a:r>
              <a:rPr lang="en-US" sz="2000" b="1" dirty="0">
                <a:solidFill>
                  <a:schemeClr val="tx2">
                    <a:lumMod val="60000"/>
                    <a:lumOff val="40000"/>
                  </a:schemeClr>
                </a:solidFill>
              </a:rPr>
              <a:t> ( int x, int y, int z )</a:t>
            </a:r>
          </a:p>
          <a:p>
            <a:pPr lvl="2">
              <a:buFontTx/>
              <a:buNone/>
              <a:defRPr/>
            </a:pPr>
            <a:r>
              <a:rPr lang="en-US" sz="2000" b="1" dirty="0">
                <a:solidFill>
                  <a:schemeClr val="tx2">
                    <a:lumMod val="60000"/>
                    <a:lumOff val="40000"/>
                  </a:schemeClr>
                </a:solidFill>
              </a:rPr>
              <a:t>{</a:t>
            </a:r>
          </a:p>
          <a:p>
            <a:pPr lvl="2">
              <a:buFontTx/>
              <a:buNone/>
              <a:defRPr/>
            </a:pPr>
            <a:r>
              <a:rPr lang="en-US" sz="2000" b="1" dirty="0">
                <a:solidFill>
                  <a:schemeClr val="tx2">
                    <a:lumMod val="60000"/>
                    <a:lumOff val="40000"/>
                  </a:schemeClr>
                </a:solidFill>
              </a:rPr>
              <a:t>	int d ;</a:t>
            </a:r>
          </a:p>
          <a:p>
            <a:pPr lvl="2">
              <a:buFontTx/>
              <a:buNone/>
              <a:defRPr/>
            </a:pPr>
            <a:r>
              <a:rPr lang="en-US" sz="2000" b="1" dirty="0">
                <a:solidFill>
                  <a:schemeClr val="tx2">
                    <a:lumMod val="60000"/>
                    <a:lumOff val="40000"/>
                  </a:schemeClr>
                </a:solidFill>
              </a:rPr>
              <a:t>	d = x + y + z ;</a:t>
            </a:r>
          </a:p>
          <a:p>
            <a:pPr lvl="2">
              <a:buFontTx/>
              <a:buNone/>
              <a:defRPr/>
            </a:pPr>
            <a:r>
              <a:rPr lang="en-US" sz="2000" b="1" dirty="0">
                <a:solidFill>
                  <a:schemeClr val="tx2">
                    <a:lumMod val="60000"/>
                    <a:lumOff val="40000"/>
                  </a:schemeClr>
                </a:solidFill>
              </a:rPr>
              <a:t>	</a:t>
            </a:r>
            <a:r>
              <a:rPr lang="en-US" sz="2000" b="1" dirty="0" err="1">
                <a:solidFill>
                  <a:schemeClr val="tx2">
                    <a:lumMod val="60000"/>
                    <a:lumOff val="40000"/>
                  </a:schemeClr>
                </a:solidFill>
              </a:rPr>
              <a:t>printf</a:t>
            </a:r>
            <a:r>
              <a:rPr lang="en-US" sz="2000" b="1" dirty="0">
                <a:solidFill>
                  <a:schemeClr val="tx2">
                    <a:lumMod val="60000"/>
                    <a:lumOff val="40000"/>
                  </a:schemeClr>
                </a:solidFill>
              </a:rPr>
              <a:t> ( "\</a:t>
            </a:r>
            <a:r>
              <a:rPr lang="en-US" sz="2000" b="1" dirty="0" err="1">
                <a:solidFill>
                  <a:schemeClr val="tx2">
                    <a:lumMod val="60000"/>
                    <a:lumOff val="40000"/>
                  </a:schemeClr>
                </a:solidFill>
              </a:rPr>
              <a:t>nSum</a:t>
            </a:r>
            <a:r>
              <a:rPr lang="en-US" sz="2000" b="1" dirty="0">
                <a:solidFill>
                  <a:schemeClr val="tx2">
                    <a:lumMod val="60000"/>
                    <a:lumOff val="40000"/>
                  </a:schemeClr>
                </a:solidFill>
              </a:rPr>
              <a:t> = %d", d) ;</a:t>
            </a:r>
          </a:p>
          <a:p>
            <a:pPr lvl="2">
              <a:buFontTx/>
              <a:buNone/>
              <a:defRPr/>
            </a:pPr>
            <a:r>
              <a:rPr lang="en-US" sz="2000" b="1" dirty="0"/>
              <a:t>}</a:t>
            </a:r>
          </a:p>
        </p:txBody>
      </p:sp>
    </p:spTree>
    <p:extLst>
      <p:ext uri="{BB962C8B-B14F-4D97-AF65-F5344CB8AC3E}">
        <p14:creationId xmlns:p14="http://schemas.microsoft.com/office/powerpoint/2010/main" val="11712190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defPPr/>
          </a:lstStyle>
          <a:p>
            <a:endParaRPr lang="en-US" altLang="en-US"/>
          </a:p>
        </p:txBody>
      </p:sp>
      <p:sp>
        <p:nvSpPr>
          <p:cNvPr id="45059" name="Content Placeholder 2"/>
          <p:cNvSpPr>
            <a:spLocks noGrp="1"/>
          </p:cNvSpPr>
          <p:nvPr>
            <p:ph idx="1"/>
          </p:nvPr>
        </p:nvSpPr>
        <p:spPr>
          <a:xfrm>
            <a:off x="0" y="1039813"/>
            <a:ext cx="8763000" cy="5589587"/>
          </a:xfrm>
        </p:spPr>
        <p:txBody>
          <a:bodyPr/>
          <a:lstStyle>
            <a:defPPr/>
          </a:lstStyle>
          <a:p>
            <a:pPr>
              <a:buFont typeface="Monotype Sorts" charset="2"/>
              <a:buNone/>
            </a:pPr>
            <a:r>
              <a:rPr lang="en-US" altLang="en-US"/>
              <a:t>Enter any three numbers 10 20 30</a:t>
            </a:r>
          </a:p>
          <a:p>
            <a:pPr>
              <a:buFont typeface="Monotype Sorts" charset="2"/>
              <a:buNone/>
            </a:pPr>
            <a:r>
              <a:rPr lang="en-US" altLang="en-US"/>
              <a:t>Sum = 60</a:t>
            </a:r>
          </a:p>
        </p:txBody>
      </p:sp>
    </p:spTree>
    <p:extLst>
      <p:ext uri="{BB962C8B-B14F-4D97-AF65-F5344CB8AC3E}">
        <p14:creationId xmlns:p14="http://schemas.microsoft.com/office/powerpoint/2010/main" val="1965276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94129" y="0"/>
            <a:ext cx="7886700" cy="1325563"/>
          </a:xfrm>
        </p:spPr>
        <p:txBody>
          <a:bodyPr/>
          <a:lstStyle>
            <a:defPPr/>
          </a:lstStyle>
          <a:p>
            <a:r>
              <a:rPr lang="en-US" altLang="en-US" dirty="0">
                <a:solidFill>
                  <a:srgbClr val="FF0000"/>
                </a:solidFill>
              </a:rPr>
              <a:t>Contd.</a:t>
            </a:r>
          </a:p>
        </p:txBody>
      </p:sp>
      <p:sp>
        <p:nvSpPr>
          <p:cNvPr id="3" name="Content Placeholder 2"/>
          <p:cNvSpPr>
            <a:spLocks noGrp="1"/>
          </p:cNvSpPr>
          <p:nvPr>
            <p:ph idx="1"/>
          </p:nvPr>
        </p:nvSpPr>
        <p:spPr>
          <a:xfrm>
            <a:off x="94129" y="977900"/>
            <a:ext cx="9018121" cy="5880100"/>
          </a:xfrm>
        </p:spPr>
        <p:txBody>
          <a:bodyPr/>
          <a:lstStyle>
            <a:defPPr/>
          </a:lstStyle>
          <a:p>
            <a:pPr algn="just">
              <a:buFont typeface="Monotype Sorts" pitchFamily="2" charset="2"/>
              <a:buChar char="n"/>
              <a:defRPr/>
            </a:pPr>
            <a:r>
              <a:rPr lang="en-US" b="1" dirty="0">
                <a:solidFill>
                  <a:schemeClr val="tx2">
                    <a:lumMod val="75000"/>
                  </a:schemeClr>
                </a:solidFill>
              </a:rPr>
              <a:t>Function</a:t>
            </a:r>
          </a:p>
          <a:p>
            <a:pPr algn="just">
              <a:buFont typeface="Monotype Sorts" pitchFamily="2" charset="2"/>
              <a:buNone/>
              <a:defRPr/>
            </a:pPr>
            <a:r>
              <a:rPr lang="en-US" dirty="0">
                <a:solidFill>
                  <a:srgbClr val="00B050"/>
                </a:solidFill>
              </a:rPr>
              <a:t>	self-contained block of statements that perform some specific, well-defined task.</a:t>
            </a:r>
          </a:p>
          <a:p>
            <a:pPr algn="just">
              <a:buFont typeface="Monotype Sorts" pitchFamily="2" charset="2"/>
              <a:buNone/>
              <a:defRPr/>
            </a:pPr>
            <a:r>
              <a:rPr lang="en-US" dirty="0"/>
              <a:t>	</a:t>
            </a:r>
            <a:r>
              <a:rPr lang="en-US" b="1" dirty="0"/>
              <a:t>using a function is something like hiring a person to do a specific job for you. Sometimes the  interaction with this person is very simple; sometimes it’s complex.</a:t>
            </a:r>
          </a:p>
          <a:p>
            <a:pPr algn="just">
              <a:buFont typeface="Monotype Sorts" pitchFamily="2" charset="2"/>
              <a:buNone/>
              <a:defRPr/>
            </a:pPr>
            <a:endParaRPr lang="en-US" b="1" dirty="0"/>
          </a:p>
          <a:p>
            <a:pPr algn="just">
              <a:buFont typeface="Monotype Sorts" pitchFamily="2" charset="2"/>
              <a:buChar char="n"/>
              <a:defRPr/>
            </a:pPr>
            <a:r>
              <a:rPr lang="en-US" b="1" dirty="0">
                <a:solidFill>
                  <a:schemeClr val="tx2">
                    <a:lumMod val="75000"/>
                  </a:schemeClr>
                </a:solidFill>
              </a:rPr>
              <a:t>A function can also be referred as a method or a sub-routine or a procedure, etc.</a:t>
            </a:r>
          </a:p>
          <a:p>
            <a:pPr algn="just">
              <a:buFont typeface="Monotype Sorts" pitchFamily="2" charset="2"/>
              <a:buNone/>
              <a:defRPr/>
            </a:pPr>
            <a:endParaRPr lang="en-US" b="1" dirty="0"/>
          </a:p>
          <a:p>
            <a:pPr algn="just">
              <a:buFont typeface="Monotype Sorts" pitchFamily="2" charset="2"/>
              <a:buChar char="n"/>
              <a:defRPr/>
            </a:pPr>
            <a:endParaRPr lang="en-US" dirty="0">
              <a:solidFill>
                <a:srgbClr val="00B050"/>
              </a:solidFill>
              <a:latin typeface="+mj-l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defPPr/>
          </a:lstStyle>
          <a:p>
            <a:pPr algn="l"/>
            <a:r>
              <a:rPr lang="en-US" altLang="en-US"/>
              <a:t>Example 1</a:t>
            </a:r>
          </a:p>
        </p:txBody>
      </p:sp>
      <p:sp>
        <p:nvSpPr>
          <p:cNvPr id="30723" name="Content Placeholder 2"/>
          <p:cNvSpPr>
            <a:spLocks noGrp="1"/>
          </p:cNvSpPr>
          <p:nvPr>
            <p:ph idx="1"/>
          </p:nvPr>
        </p:nvSpPr>
        <p:spPr>
          <a:xfrm>
            <a:off x="0" y="1190625"/>
            <a:ext cx="8763000" cy="5667375"/>
          </a:xfrm>
        </p:spPr>
        <p:txBody>
          <a:bodyPr/>
          <a:lstStyle>
            <a:defPPr/>
          </a:lstStyle>
          <a:p>
            <a:pPr lvl="2">
              <a:buFontTx/>
              <a:buNone/>
              <a:defRPr/>
            </a:pPr>
            <a:r>
              <a:rPr lang="en-US" sz="2000" b="1" dirty="0"/>
              <a:t>void </a:t>
            </a:r>
            <a:r>
              <a:rPr lang="en-US" sz="2000" b="1" dirty="0" err="1"/>
              <a:t>calsum</a:t>
            </a:r>
            <a:r>
              <a:rPr lang="en-US" sz="2000" b="1" dirty="0"/>
              <a:t>(int, int, int);</a:t>
            </a:r>
          </a:p>
          <a:p>
            <a:pPr lvl="2">
              <a:buFontTx/>
              <a:buNone/>
              <a:defRPr/>
            </a:pPr>
            <a:r>
              <a:rPr lang="en-US" sz="2000" b="1" dirty="0">
                <a:solidFill>
                  <a:schemeClr val="bg1"/>
                </a:solidFill>
              </a:rPr>
              <a:t>void main( )</a:t>
            </a:r>
          </a:p>
          <a:p>
            <a:pPr lvl="2">
              <a:buFontTx/>
              <a:buNone/>
              <a:defRPr/>
            </a:pPr>
            <a:r>
              <a:rPr lang="en-US" sz="2000" b="1" dirty="0">
                <a:solidFill>
                  <a:schemeClr val="bg1"/>
                </a:solidFill>
              </a:rPr>
              <a:t>{</a:t>
            </a:r>
          </a:p>
          <a:p>
            <a:pPr lvl="2">
              <a:buFontTx/>
              <a:buNone/>
              <a:defRPr/>
            </a:pPr>
            <a:r>
              <a:rPr lang="en-US" sz="2000" b="1" dirty="0">
                <a:solidFill>
                  <a:schemeClr val="bg1"/>
                </a:solidFill>
              </a:rPr>
              <a:t>	int a, b, c;</a:t>
            </a:r>
          </a:p>
          <a:p>
            <a:pPr lvl="2">
              <a:buFontTx/>
              <a:buNone/>
              <a:defRPr/>
            </a:pPr>
            <a:r>
              <a:rPr lang="en-US" sz="2000" b="1" dirty="0">
                <a:solidFill>
                  <a:schemeClr val="bg1"/>
                </a:solidFill>
              </a:rPr>
              <a:t>	</a:t>
            </a:r>
            <a:r>
              <a:rPr lang="en-US" sz="2000" b="1" dirty="0" err="1">
                <a:solidFill>
                  <a:schemeClr val="bg1"/>
                </a:solidFill>
              </a:rPr>
              <a:t>printf</a:t>
            </a:r>
            <a:r>
              <a:rPr lang="en-US" sz="2000" b="1" dirty="0">
                <a:solidFill>
                  <a:schemeClr val="bg1"/>
                </a:solidFill>
              </a:rPr>
              <a:t> ( "\n Enter any three numbers " ) ;</a:t>
            </a:r>
          </a:p>
          <a:p>
            <a:pPr lvl="2">
              <a:buFontTx/>
              <a:buNone/>
              <a:defRPr/>
            </a:pPr>
            <a:r>
              <a:rPr lang="it-IT" sz="2000" b="1" dirty="0">
                <a:solidFill>
                  <a:schemeClr val="bg1"/>
                </a:solidFill>
              </a:rPr>
              <a:t>	scanf ( "%d %d %d", &amp;a, &amp;b, &amp;c ) ;</a:t>
            </a:r>
          </a:p>
          <a:p>
            <a:pPr lvl="2">
              <a:buFontTx/>
              <a:buNone/>
              <a:defRPr/>
            </a:pPr>
            <a:r>
              <a:rPr lang="pt-BR" sz="2000" b="1" dirty="0">
                <a:solidFill>
                  <a:schemeClr val="bg1"/>
                </a:solidFill>
              </a:rPr>
              <a:t>    calsum ( a, b, c ) ;</a:t>
            </a:r>
          </a:p>
          <a:p>
            <a:pPr lvl="2">
              <a:buFontTx/>
              <a:buNone/>
              <a:defRPr/>
            </a:pPr>
            <a:r>
              <a:rPr lang="en-US" sz="2000" b="1" dirty="0">
                <a:solidFill>
                  <a:schemeClr val="bg1"/>
                </a:solidFill>
              </a:rPr>
              <a:t>	}</a:t>
            </a:r>
          </a:p>
          <a:p>
            <a:pPr lvl="2">
              <a:buFontTx/>
              <a:buNone/>
              <a:defRPr/>
            </a:pPr>
            <a:r>
              <a:rPr lang="en-US" sz="2000" b="1" dirty="0">
                <a:solidFill>
                  <a:schemeClr val="tx2">
                    <a:lumMod val="60000"/>
                    <a:lumOff val="40000"/>
                  </a:schemeClr>
                </a:solidFill>
              </a:rPr>
              <a:t>void </a:t>
            </a:r>
            <a:r>
              <a:rPr lang="en-US" sz="2000" b="1" dirty="0" err="1">
                <a:solidFill>
                  <a:schemeClr val="tx2">
                    <a:lumMod val="60000"/>
                    <a:lumOff val="40000"/>
                  </a:schemeClr>
                </a:solidFill>
              </a:rPr>
              <a:t>calsum</a:t>
            </a:r>
            <a:r>
              <a:rPr lang="en-US" sz="2000" b="1" dirty="0">
                <a:solidFill>
                  <a:schemeClr val="tx2">
                    <a:lumMod val="60000"/>
                    <a:lumOff val="40000"/>
                  </a:schemeClr>
                </a:solidFill>
              </a:rPr>
              <a:t> ( int x, int y, int z )</a:t>
            </a:r>
          </a:p>
          <a:p>
            <a:pPr lvl="2">
              <a:buFontTx/>
              <a:buNone/>
              <a:defRPr/>
            </a:pPr>
            <a:r>
              <a:rPr lang="en-US" sz="2000" b="1" dirty="0">
                <a:solidFill>
                  <a:schemeClr val="tx2">
                    <a:lumMod val="60000"/>
                    <a:lumOff val="40000"/>
                  </a:schemeClr>
                </a:solidFill>
              </a:rPr>
              <a:t>{</a:t>
            </a:r>
          </a:p>
          <a:p>
            <a:pPr lvl="2">
              <a:buFontTx/>
              <a:buNone/>
              <a:defRPr/>
            </a:pPr>
            <a:r>
              <a:rPr lang="en-US" sz="2000" b="1" dirty="0">
                <a:solidFill>
                  <a:schemeClr val="tx2">
                    <a:lumMod val="60000"/>
                    <a:lumOff val="40000"/>
                  </a:schemeClr>
                </a:solidFill>
              </a:rPr>
              <a:t>	int d ;</a:t>
            </a:r>
          </a:p>
          <a:p>
            <a:pPr lvl="2">
              <a:buFontTx/>
              <a:buNone/>
              <a:defRPr/>
            </a:pPr>
            <a:r>
              <a:rPr lang="en-US" sz="2000" b="1" dirty="0">
                <a:solidFill>
                  <a:schemeClr val="tx2">
                    <a:lumMod val="60000"/>
                    <a:lumOff val="40000"/>
                  </a:schemeClr>
                </a:solidFill>
              </a:rPr>
              <a:t>	d = x + y + z ;</a:t>
            </a:r>
          </a:p>
          <a:p>
            <a:pPr lvl="2">
              <a:buFontTx/>
              <a:buNone/>
              <a:defRPr/>
            </a:pPr>
            <a:r>
              <a:rPr lang="en-US" sz="2000" b="1" dirty="0">
                <a:solidFill>
                  <a:schemeClr val="tx2">
                    <a:lumMod val="60000"/>
                    <a:lumOff val="40000"/>
                  </a:schemeClr>
                </a:solidFill>
              </a:rPr>
              <a:t>	</a:t>
            </a:r>
            <a:r>
              <a:rPr lang="en-US" sz="2000" b="1" dirty="0" err="1">
                <a:solidFill>
                  <a:schemeClr val="tx2">
                    <a:lumMod val="60000"/>
                    <a:lumOff val="40000"/>
                  </a:schemeClr>
                </a:solidFill>
              </a:rPr>
              <a:t>printf</a:t>
            </a:r>
            <a:r>
              <a:rPr lang="en-US" sz="2000" b="1" dirty="0">
                <a:solidFill>
                  <a:schemeClr val="tx2">
                    <a:lumMod val="60000"/>
                    <a:lumOff val="40000"/>
                  </a:schemeClr>
                </a:solidFill>
              </a:rPr>
              <a:t> ( "\</a:t>
            </a:r>
            <a:r>
              <a:rPr lang="en-US" sz="2000" b="1" dirty="0" err="1">
                <a:solidFill>
                  <a:schemeClr val="tx2">
                    <a:lumMod val="60000"/>
                    <a:lumOff val="40000"/>
                  </a:schemeClr>
                </a:solidFill>
              </a:rPr>
              <a:t>nSum</a:t>
            </a:r>
            <a:r>
              <a:rPr lang="en-US" sz="2000" b="1" dirty="0">
                <a:solidFill>
                  <a:schemeClr val="tx2">
                    <a:lumMod val="60000"/>
                    <a:lumOff val="40000"/>
                  </a:schemeClr>
                </a:solidFill>
              </a:rPr>
              <a:t> = %d", d) ;</a:t>
            </a:r>
          </a:p>
          <a:p>
            <a:pPr lvl="2">
              <a:buFontTx/>
              <a:buNone/>
              <a:defRPr/>
            </a:pPr>
            <a:r>
              <a:rPr lang="en-US" sz="2000" b="1" dirty="0">
                <a:solidFill>
                  <a:schemeClr val="tx2">
                    <a:lumMod val="60000"/>
                    <a:lumOff val="40000"/>
                  </a:schemeClr>
                </a:solidFill>
              </a:rPr>
              <a:t>    return;</a:t>
            </a:r>
          </a:p>
          <a:p>
            <a:pPr lvl="2">
              <a:buFontTx/>
              <a:buNone/>
              <a:defRPr/>
            </a:pPr>
            <a:r>
              <a:rPr lang="en-US" sz="2000" b="1" dirty="0">
                <a:solidFill>
                  <a:schemeClr val="tx2">
                    <a:lumMod val="60000"/>
                    <a:lumOff val="40000"/>
                  </a:schemeClr>
                </a:solidFill>
              </a:rPr>
              <a:t>}</a:t>
            </a:r>
          </a:p>
        </p:txBody>
      </p:sp>
    </p:spTree>
    <p:extLst>
      <p:ext uri="{BB962C8B-B14F-4D97-AF65-F5344CB8AC3E}">
        <p14:creationId xmlns:p14="http://schemas.microsoft.com/office/powerpoint/2010/main" val="35497824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defPPr/>
          </a:lstStyle>
          <a:p>
            <a:pPr algn="l"/>
            <a:r>
              <a:rPr lang="en-US" altLang="en-US"/>
              <a:t>Example 1</a:t>
            </a:r>
          </a:p>
        </p:txBody>
      </p:sp>
      <p:sp>
        <p:nvSpPr>
          <p:cNvPr id="30723" name="Content Placeholder 2"/>
          <p:cNvSpPr>
            <a:spLocks noGrp="1"/>
          </p:cNvSpPr>
          <p:nvPr>
            <p:ph idx="1"/>
          </p:nvPr>
        </p:nvSpPr>
        <p:spPr>
          <a:xfrm>
            <a:off x="0" y="1190625"/>
            <a:ext cx="8763000" cy="5667375"/>
          </a:xfrm>
        </p:spPr>
        <p:txBody>
          <a:bodyPr/>
          <a:lstStyle>
            <a:defPPr/>
          </a:lstStyle>
          <a:p>
            <a:pPr lvl="2">
              <a:buFontTx/>
              <a:buNone/>
              <a:defRPr/>
            </a:pPr>
            <a:r>
              <a:rPr lang="en-US" sz="2000" b="1" dirty="0"/>
              <a:t>void </a:t>
            </a:r>
            <a:r>
              <a:rPr lang="en-US" sz="2000" b="1" dirty="0" err="1"/>
              <a:t>calsum</a:t>
            </a:r>
            <a:r>
              <a:rPr lang="en-US" sz="2000" b="1" dirty="0"/>
              <a:t>(int, int, int);</a:t>
            </a:r>
          </a:p>
          <a:p>
            <a:pPr lvl="2">
              <a:buFontTx/>
              <a:buNone/>
              <a:defRPr/>
            </a:pPr>
            <a:r>
              <a:rPr lang="en-US" sz="2000" b="1" dirty="0"/>
              <a:t>void main( )</a:t>
            </a:r>
          </a:p>
          <a:p>
            <a:pPr lvl="2">
              <a:buFontTx/>
              <a:buNone/>
              <a:defRPr/>
            </a:pPr>
            <a:r>
              <a:rPr lang="en-US" sz="2000" b="1" dirty="0"/>
              <a:t>{</a:t>
            </a:r>
          </a:p>
          <a:p>
            <a:pPr lvl="2">
              <a:buFontTx/>
              <a:buNone/>
              <a:defRPr/>
            </a:pPr>
            <a:r>
              <a:rPr lang="en-US" sz="2000" b="1" dirty="0">
                <a:solidFill>
                  <a:srgbClr val="FF0000"/>
                </a:solidFill>
              </a:rPr>
              <a:t>	int a, b, c;</a:t>
            </a:r>
          </a:p>
          <a:p>
            <a:pPr lvl="2">
              <a:buFontTx/>
              <a:buNone/>
              <a:defRPr/>
            </a:pPr>
            <a:r>
              <a:rPr lang="en-US" sz="2000" b="1" dirty="0">
                <a:solidFill>
                  <a:srgbClr val="FF0000"/>
                </a:solidFill>
              </a:rPr>
              <a:t>	</a:t>
            </a:r>
            <a:r>
              <a:rPr lang="en-US" sz="2000" b="1" dirty="0" err="1">
                <a:solidFill>
                  <a:srgbClr val="FF0000"/>
                </a:solidFill>
              </a:rPr>
              <a:t>printf</a:t>
            </a:r>
            <a:r>
              <a:rPr lang="en-US" sz="2000" b="1" dirty="0">
                <a:solidFill>
                  <a:srgbClr val="FF0000"/>
                </a:solidFill>
              </a:rPr>
              <a:t> ( "\n Enter any three numbers " ) ;</a:t>
            </a:r>
          </a:p>
          <a:p>
            <a:pPr lvl="2">
              <a:buFontTx/>
              <a:buNone/>
              <a:defRPr/>
            </a:pPr>
            <a:r>
              <a:rPr lang="it-IT" sz="2000" b="1" dirty="0">
                <a:solidFill>
                  <a:srgbClr val="FF0000"/>
                </a:solidFill>
              </a:rPr>
              <a:t>	scanf ( "%d %d %d", &amp;a, &amp;b, &amp;c ) ;</a:t>
            </a:r>
          </a:p>
          <a:p>
            <a:pPr lvl="2">
              <a:buFontTx/>
              <a:buNone/>
              <a:defRPr/>
            </a:pPr>
            <a:r>
              <a:rPr lang="pt-BR" sz="2000" b="1" dirty="0">
                <a:solidFill>
                  <a:schemeClr val="tx2">
                    <a:lumMod val="60000"/>
                    <a:lumOff val="40000"/>
                  </a:schemeClr>
                </a:solidFill>
              </a:rPr>
              <a:t>    calsum ( a, b, c ) ;</a:t>
            </a:r>
          </a:p>
          <a:p>
            <a:pPr lvl="2">
              <a:buFontTx/>
              <a:buNone/>
              <a:defRPr/>
            </a:pPr>
            <a:r>
              <a:rPr lang="en-US" sz="2000" b="1" dirty="0">
                <a:solidFill>
                  <a:srgbClr val="FF0000"/>
                </a:solidFill>
              </a:rPr>
              <a:t>	}</a:t>
            </a:r>
          </a:p>
          <a:p>
            <a:pPr lvl="2">
              <a:buFontTx/>
              <a:buNone/>
              <a:defRPr/>
            </a:pPr>
            <a:r>
              <a:rPr lang="en-US" sz="2000" b="1" dirty="0"/>
              <a:t>void </a:t>
            </a:r>
            <a:r>
              <a:rPr lang="en-US" sz="2000" b="1" dirty="0" err="1"/>
              <a:t>calsum</a:t>
            </a:r>
            <a:r>
              <a:rPr lang="en-US" sz="2000" b="1" dirty="0"/>
              <a:t> ( int x, int y, int z )</a:t>
            </a:r>
          </a:p>
          <a:p>
            <a:pPr lvl="2">
              <a:buFontTx/>
              <a:buNone/>
              <a:defRPr/>
            </a:pPr>
            <a:r>
              <a:rPr lang="en-US" sz="2000" b="1" dirty="0"/>
              <a:t>{</a:t>
            </a:r>
          </a:p>
          <a:p>
            <a:pPr lvl="2">
              <a:buFontTx/>
              <a:buNone/>
              <a:defRPr/>
            </a:pPr>
            <a:r>
              <a:rPr lang="en-US" sz="2000" b="1" dirty="0"/>
              <a:t>	int d ;</a:t>
            </a:r>
          </a:p>
          <a:p>
            <a:pPr lvl="2">
              <a:buFontTx/>
              <a:buNone/>
              <a:defRPr/>
            </a:pPr>
            <a:r>
              <a:rPr lang="en-US" sz="2000" b="1" dirty="0"/>
              <a:t>	d = x + y + z ;</a:t>
            </a:r>
          </a:p>
          <a:p>
            <a:pPr lvl="2">
              <a:buFontTx/>
              <a:buNone/>
              <a:defRPr/>
            </a:pPr>
            <a:r>
              <a:rPr lang="en-US" sz="2000" b="1" dirty="0"/>
              <a:t>	</a:t>
            </a:r>
            <a:r>
              <a:rPr lang="en-US" sz="2000" b="1" dirty="0" err="1"/>
              <a:t>printf</a:t>
            </a:r>
            <a:r>
              <a:rPr lang="en-US" sz="2000" b="1" dirty="0"/>
              <a:t> ( "\</a:t>
            </a:r>
            <a:r>
              <a:rPr lang="en-US" sz="2000" b="1" dirty="0" err="1"/>
              <a:t>nSum</a:t>
            </a:r>
            <a:r>
              <a:rPr lang="en-US" sz="2000" b="1" dirty="0"/>
              <a:t> = %d", d) ;</a:t>
            </a:r>
          </a:p>
          <a:p>
            <a:pPr lvl="2">
              <a:buFontTx/>
              <a:buNone/>
              <a:defRPr/>
            </a:pPr>
            <a:r>
              <a:rPr lang="en-US" sz="2000" b="1" dirty="0"/>
              <a:t>    return;</a:t>
            </a:r>
          </a:p>
          <a:p>
            <a:pPr lvl="2">
              <a:buFontTx/>
              <a:buNone/>
              <a:defRPr/>
            </a:pPr>
            <a:r>
              <a:rPr lang="en-US" sz="2000" b="1" dirty="0"/>
              <a:t>}</a:t>
            </a:r>
          </a:p>
        </p:txBody>
      </p:sp>
    </p:spTree>
    <p:extLst>
      <p:ext uri="{BB962C8B-B14F-4D97-AF65-F5344CB8AC3E}">
        <p14:creationId xmlns:p14="http://schemas.microsoft.com/office/powerpoint/2010/main" val="18114136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defPPr/>
          </a:lstStyle>
          <a:p>
            <a:pPr algn="l"/>
            <a:r>
              <a:rPr lang="en-US" altLang="en-US"/>
              <a:t>Example 2</a:t>
            </a:r>
          </a:p>
        </p:txBody>
      </p:sp>
      <p:sp>
        <p:nvSpPr>
          <p:cNvPr id="48131" name="Content Placeholder 2"/>
          <p:cNvSpPr>
            <a:spLocks noGrp="1"/>
          </p:cNvSpPr>
          <p:nvPr>
            <p:ph idx="1"/>
          </p:nvPr>
        </p:nvSpPr>
        <p:spPr>
          <a:xfrm>
            <a:off x="0" y="1285411"/>
            <a:ext cx="9144000" cy="5667375"/>
          </a:xfrm>
        </p:spPr>
        <p:txBody>
          <a:bodyPr/>
          <a:lstStyle>
            <a:defPPr/>
          </a:lstStyle>
          <a:p>
            <a:pPr lvl="2">
              <a:buFontTx/>
              <a:buNone/>
            </a:pPr>
            <a:r>
              <a:rPr lang="en-US" altLang="en-US" sz="2000" b="1" dirty="0"/>
              <a:t>int </a:t>
            </a:r>
            <a:r>
              <a:rPr lang="en-US" altLang="en-US" sz="2000" b="1" dirty="0" err="1"/>
              <a:t>calsum</a:t>
            </a:r>
            <a:r>
              <a:rPr lang="en-US" altLang="en-US" sz="2000" b="1" dirty="0"/>
              <a:t>(int, int, int);</a:t>
            </a:r>
          </a:p>
          <a:p>
            <a:pPr lvl="2">
              <a:buFontTx/>
              <a:buNone/>
            </a:pPr>
            <a:r>
              <a:rPr lang="en-US" altLang="en-US" sz="2000" b="1" dirty="0"/>
              <a:t>void main( )</a:t>
            </a:r>
          </a:p>
          <a:p>
            <a:pPr lvl="2">
              <a:buFontTx/>
              <a:buNone/>
            </a:pPr>
            <a:r>
              <a:rPr lang="en-US" altLang="en-US" sz="2000" b="1" dirty="0"/>
              <a:t>{</a:t>
            </a:r>
          </a:p>
          <a:p>
            <a:pPr lvl="2">
              <a:buFontTx/>
              <a:buNone/>
            </a:pPr>
            <a:r>
              <a:rPr lang="en-US" altLang="en-US" sz="2000" b="1" dirty="0"/>
              <a:t>	int a, b, c, </a:t>
            </a:r>
            <a:r>
              <a:rPr lang="en-US" altLang="en-US" sz="2000" b="1" dirty="0">
                <a:solidFill>
                  <a:srgbClr val="FF0000"/>
                </a:solidFill>
              </a:rPr>
              <a:t>sum; //new variable to catch value returned by </a:t>
            </a:r>
            <a:r>
              <a:rPr lang="en-US" altLang="en-US" sz="2000" b="1" dirty="0" err="1">
                <a:solidFill>
                  <a:srgbClr val="FF0000"/>
                </a:solidFill>
              </a:rPr>
              <a:t>calsum</a:t>
            </a:r>
            <a:endParaRPr lang="en-US" altLang="en-US" sz="2000" b="1" dirty="0">
              <a:solidFill>
                <a:srgbClr val="FF0000"/>
              </a:solidFill>
            </a:endParaRPr>
          </a:p>
          <a:p>
            <a:pPr lvl="2">
              <a:buFontTx/>
              <a:buNone/>
            </a:pPr>
            <a:r>
              <a:rPr lang="en-US" altLang="en-US" sz="2000" b="1" dirty="0"/>
              <a:t>	</a:t>
            </a:r>
            <a:r>
              <a:rPr lang="en-US" altLang="en-US" sz="2000" b="1" dirty="0" err="1"/>
              <a:t>printf</a:t>
            </a:r>
            <a:r>
              <a:rPr lang="en-US" altLang="en-US" sz="2000" b="1" dirty="0"/>
              <a:t> ( "\n Enter any three numbers " ) ;</a:t>
            </a:r>
          </a:p>
          <a:p>
            <a:pPr lvl="2">
              <a:buFontTx/>
              <a:buNone/>
            </a:pPr>
            <a:r>
              <a:rPr lang="it-IT" altLang="en-US" sz="2000" b="1" dirty="0"/>
              <a:t>	scanf ( "%d %d %d", &amp;a, &amp;b, &amp;c ) ;</a:t>
            </a:r>
          </a:p>
          <a:p>
            <a:pPr lvl="2">
              <a:buFontTx/>
              <a:buNone/>
            </a:pPr>
            <a:r>
              <a:rPr lang="pt-BR" altLang="en-US" sz="2000" b="1" dirty="0"/>
              <a:t>    sum=calsum ( a, b, c ) ;</a:t>
            </a:r>
          </a:p>
          <a:p>
            <a:pPr lvl="2">
              <a:buFontTx/>
              <a:buNone/>
            </a:pPr>
            <a:r>
              <a:rPr lang="en-US" altLang="en-US" sz="2000" b="1" dirty="0"/>
              <a:t>	</a:t>
            </a:r>
            <a:r>
              <a:rPr lang="en-US" altLang="en-US" sz="2000" b="1" dirty="0" err="1"/>
              <a:t>printf</a:t>
            </a:r>
            <a:r>
              <a:rPr lang="en-US" altLang="en-US" sz="2000" b="1" dirty="0"/>
              <a:t> ( "\</a:t>
            </a:r>
            <a:r>
              <a:rPr lang="en-US" altLang="en-US" sz="2000" b="1" dirty="0" err="1"/>
              <a:t>nSum</a:t>
            </a:r>
            <a:r>
              <a:rPr lang="en-US" altLang="en-US" sz="2000" b="1" dirty="0"/>
              <a:t> = %d", sum) ;</a:t>
            </a:r>
          </a:p>
          <a:p>
            <a:pPr lvl="2">
              <a:buFontTx/>
              <a:buNone/>
            </a:pPr>
            <a:r>
              <a:rPr lang="en-US" altLang="en-US" sz="2000" b="1" dirty="0"/>
              <a:t>	}</a:t>
            </a:r>
          </a:p>
          <a:p>
            <a:pPr lvl="2">
              <a:buFontTx/>
              <a:buNone/>
            </a:pPr>
            <a:r>
              <a:rPr lang="en-US" altLang="en-US" sz="2000" b="1" dirty="0"/>
              <a:t>int </a:t>
            </a:r>
            <a:r>
              <a:rPr lang="en-US" altLang="en-US" sz="2000" b="1" dirty="0" err="1"/>
              <a:t>calsum</a:t>
            </a:r>
            <a:r>
              <a:rPr lang="en-US" altLang="en-US" sz="2000" b="1" dirty="0"/>
              <a:t> ( int x, int y, int z )</a:t>
            </a:r>
          </a:p>
          <a:p>
            <a:pPr lvl="2">
              <a:buFontTx/>
              <a:buNone/>
            </a:pPr>
            <a:r>
              <a:rPr lang="en-US" altLang="en-US" sz="2000" b="1" dirty="0"/>
              <a:t>{</a:t>
            </a:r>
          </a:p>
          <a:p>
            <a:pPr lvl="2">
              <a:buFontTx/>
              <a:buNone/>
            </a:pPr>
            <a:r>
              <a:rPr lang="en-US" altLang="en-US" sz="2000" b="1" dirty="0"/>
              <a:t>	int d ;</a:t>
            </a:r>
          </a:p>
          <a:p>
            <a:pPr lvl="2">
              <a:buFontTx/>
              <a:buNone/>
            </a:pPr>
            <a:r>
              <a:rPr lang="en-US" altLang="en-US" sz="2000" b="1" dirty="0"/>
              <a:t>	d = x + y + z ;</a:t>
            </a:r>
          </a:p>
          <a:p>
            <a:pPr lvl="2">
              <a:buFontTx/>
              <a:buNone/>
            </a:pPr>
            <a:r>
              <a:rPr lang="en-US" altLang="en-US" sz="2000" b="1" dirty="0"/>
              <a:t>	return d;</a:t>
            </a:r>
          </a:p>
          <a:p>
            <a:pPr lvl="2">
              <a:buFontTx/>
              <a:buNone/>
            </a:pPr>
            <a:r>
              <a:rPr lang="en-US" altLang="en-US" sz="2000" b="1" dirty="0"/>
              <a:t>}</a:t>
            </a:r>
          </a:p>
        </p:txBody>
      </p:sp>
    </p:spTree>
    <p:extLst>
      <p:ext uri="{BB962C8B-B14F-4D97-AF65-F5344CB8AC3E}">
        <p14:creationId xmlns:p14="http://schemas.microsoft.com/office/powerpoint/2010/main" val="3858696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defPPr/>
          </a:lstStyle>
          <a:p>
            <a:pPr algn="l"/>
            <a:r>
              <a:rPr lang="en-US" altLang="en-US"/>
              <a:t>Example 2</a:t>
            </a:r>
          </a:p>
        </p:txBody>
      </p:sp>
      <p:sp>
        <p:nvSpPr>
          <p:cNvPr id="49155" name="Content Placeholder 2"/>
          <p:cNvSpPr>
            <a:spLocks noGrp="1"/>
          </p:cNvSpPr>
          <p:nvPr>
            <p:ph idx="1"/>
          </p:nvPr>
        </p:nvSpPr>
        <p:spPr>
          <a:xfrm>
            <a:off x="0" y="1190625"/>
            <a:ext cx="8763000" cy="5667375"/>
          </a:xfrm>
        </p:spPr>
        <p:txBody>
          <a:bodyPr/>
          <a:lstStyle>
            <a:defPPr/>
          </a:lstStyle>
          <a:p>
            <a:pPr lvl="2">
              <a:buFontTx/>
              <a:buNone/>
            </a:pPr>
            <a:r>
              <a:rPr lang="en-US" altLang="en-US" sz="2000" b="1" dirty="0"/>
              <a:t>int </a:t>
            </a:r>
            <a:r>
              <a:rPr lang="en-US" altLang="en-US" sz="2000" b="1" dirty="0" err="1"/>
              <a:t>calsum</a:t>
            </a:r>
            <a:r>
              <a:rPr lang="en-US" altLang="en-US" sz="2000" b="1" dirty="0"/>
              <a:t>(int, int, int);</a:t>
            </a:r>
          </a:p>
          <a:p>
            <a:pPr lvl="2">
              <a:buFontTx/>
              <a:buNone/>
            </a:pPr>
            <a:r>
              <a:rPr lang="en-US" altLang="en-US" sz="2000" b="1" dirty="0">
                <a:solidFill>
                  <a:srgbClr val="FF0000"/>
                </a:solidFill>
              </a:rPr>
              <a:t>void main( )</a:t>
            </a:r>
          </a:p>
          <a:p>
            <a:pPr lvl="2">
              <a:buFontTx/>
              <a:buNone/>
            </a:pPr>
            <a:r>
              <a:rPr lang="en-US" altLang="en-US" sz="2000" b="1" dirty="0">
                <a:solidFill>
                  <a:srgbClr val="FF0000"/>
                </a:solidFill>
              </a:rPr>
              <a:t>{</a:t>
            </a:r>
          </a:p>
          <a:p>
            <a:pPr lvl="2">
              <a:buFontTx/>
              <a:buNone/>
            </a:pPr>
            <a:r>
              <a:rPr lang="en-US" altLang="en-US" sz="2000" b="1" dirty="0"/>
              <a:t>	int a, b, c, sum ;</a:t>
            </a:r>
          </a:p>
          <a:p>
            <a:pPr lvl="2">
              <a:buFontTx/>
              <a:buNone/>
            </a:pPr>
            <a:r>
              <a:rPr lang="en-US" altLang="en-US" sz="2000" b="1" dirty="0"/>
              <a:t>	</a:t>
            </a:r>
            <a:r>
              <a:rPr lang="en-US" altLang="en-US" sz="2000" b="1" dirty="0" err="1"/>
              <a:t>printf</a:t>
            </a:r>
            <a:r>
              <a:rPr lang="en-US" altLang="en-US" sz="2000" b="1" dirty="0"/>
              <a:t> ( "\n Enter any three numbers " ) ;</a:t>
            </a:r>
          </a:p>
          <a:p>
            <a:pPr lvl="2">
              <a:buFontTx/>
              <a:buNone/>
            </a:pPr>
            <a:r>
              <a:rPr lang="it-IT" altLang="en-US" sz="2000" b="1" dirty="0"/>
              <a:t>	scanf ( "%d %d %d", &amp;a, &amp;b, &amp;c ) ;</a:t>
            </a:r>
          </a:p>
          <a:p>
            <a:pPr lvl="2">
              <a:buFontTx/>
              <a:buNone/>
            </a:pPr>
            <a:r>
              <a:rPr lang="pt-BR" altLang="en-US" sz="2000" b="1" dirty="0"/>
              <a:t>    sum=calsum ( a, b, c ) ;</a:t>
            </a:r>
          </a:p>
          <a:p>
            <a:pPr lvl="2">
              <a:buFontTx/>
              <a:buNone/>
            </a:pPr>
            <a:r>
              <a:rPr lang="en-US" altLang="en-US" sz="2000" b="1" dirty="0"/>
              <a:t>	</a:t>
            </a:r>
            <a:r>
              <a:rPr lang="en-US" altLang="en-US" sz="2000" b="1" dirty="0" err="1"/>
              <a:t>printf</a:t>
            </a:r>
            <a:r>
              <a:rPr lang="en-US" altLang="en-US" sz="2000" b="1" dirty="0"/>
              <a:t> ( "\</a:t>
            </a:r>
            <a:r>
              <a:rPr lang="en-US" altLang="en-US" sz="2000" b="1" dirty="0" err="1"/>
              <a:t>nSum</a:t>
            </a:r>
            <a:r>
              <a:rPr lang="en-US" altLang="en-US" sz="2000" b="1" dirty="0"/>
              <a:t> = %d", sum) ;</a:t>
            </a:r>
          </a:p>
          <a:p>
            <a:pPr lvl="2">
              <a:buFontTx/>
              <a:buNone/>
            </a:pPr>
            <a:r>
              <a:rPr lang="en-US" altLang="en-US" sz="2000" b="1" dirty="0"/>
              <a:t>	}</a:t>
            </a:r>
          </a:p>
          <a:p>
            <a:pPr lvl="2">
              <a:buFontTx/>
              <a:buNone/>
            </a:pPr>
            <a:r>
              <a:rPr lang="en-US" altLang="en-US" sz="2000" b="1" dirty="0"/>
              <a:t>int </a:t>
            </a:r>
            <a:r>
              <a:rPr lang="en-US" altLang="en-US" sz="2000" b="1" dirty="0" err="1"/>
              <a:t>calsum</a:t>
            </a:r>
            <a:r>
              <a:rPr lang="en-US" altLang="en-US" sz="2000" b="1" dirty="0"/>
              <a:t> ( int x, int y, int z )</a:t>
            </a:r>
          </a:p>
          <a:p>
            <a:pPr lvl="2">
              <a:buFontTx/>
              <a:buNone/>
            </a:pPr>
            <a:r>
              <a:rPr lang="en-US" altLang="en-US" sz="2000" b="1" dirty="0"/>
              <a:t>{</a:t>
            </a:r>
          </a:p>
          <a:p>
            <a:pPr lvl="2">
              <a:buFontTx/>
              <a:buNone/>
            </a:pPr>
            <a:r>
              <a:rPr lang="en-US" altLang="en-US" sz="2000" b="1" dirty="0"/>
              <a:t>	int d ;</a:t>
            </a:r>
          </a:p>
          <a:p>
            <a:pPr lvl="2">
              <a:buFontTx/>
              <a:buNone/>
            </a:pPr>
            <a:r>
              <a:rPr lang="en-US" altLang="en-US" sz="2000" b="1" dirty="0"/>
              <a:t>	d = x + y + z ;</a:t>
            </a:r>
          </a:p>
          <a:p>
            <a:pPr lvl="2">
              <a:buFontTx/>
              <a:buNone/>
            </a:pPr>
            <a:r>
              <a:rPr lang="en-US" altLang="en-US" sz="2000" b="1" dirty="0"/>
              <a:t>return d;</a:t>
            </a:r>
          </a:p>
          <a:p>
            <a:pPr lvl="2">
              <a:buFontTx/>
              <a:buNone/>
            </a:pPr>
            <a:r>
              <a:rPr lang="en-US" altLang="en-US" sz="2000" b="1" dirty="0"/>
              <a:t>}</a:t>
            </a:r>
          </a:p>
        </p:txBody>
      </p:sp>
    </p:spTree>
    <p:extLst>
      <p:ext uri="{BB962C8B-B14F-4D97-AF65-F5344CB8AC3E}">
        <p14:creationId xmlns:p14="http://schemas.microsoft.com/office/powerpoint/2010/main" val="35264772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defPPr/>
          </a:lstStyle>
          <a:p>
            <a:pPr algn="l"/>
            <a:r>
              <a:rPr lang="en-US" altLang="en-US"/>
              <a:t>Example 2</a:t>
            </a:r>
          </a:p>
        </p:txBody>
      </p:sp>
      <p:sp>
        <p:nvSpPr>
          <p:cNvPr id="50179" name="Content Placeholder 2"/>
          <p:cNvSpPr>
            <a:spLocks noGrp="1"/>
          </p:cNvSpPr>
          <p:nvPr>
            <p:ph idx="1"/>
          </p:nvPr>
        </p:nvSpPr>
        <p:spPr>
          <a:xfrm>
            <a:off x="0" y="1190625"/>
            <a:ext cx="8763000" cy="5667375"/>
          </a:xfrm>
        </p:spPr>
        <p:txBody>
          <a:bodyPr/>
          <a:lstStyle>
            <a:defPPr/>
          </a:lstStyle>
          <a:p>
            <a:pPr lvl="2">
              <a:buFontTx/>
              <a:buNone/>
            </a:pPr>
            <a:r>
              <a:rPr lang="en-US" altLang="en-US" sz="2000" b="1" dirty="0"/>
              <a:t>int </a:t>
            </a:r>
            <a:r>
              <a:rPr lang="en-US" altLang="en-US" sz="2000" b="1" dirty="0" err="1"/>
              <a:t>calsum</a:t>
            </a:r>
            <a:r>
              <a:rPr lang="en-US" altLang="en-US" sz="2000" b="1" dirty="0"/>
              <a:t>(int, int, int);</a:t>
            </a:r>
          </a:p>
          <a:p>
            <a:pPr lvl="2">
              <a:buFontTx/>
              <a:buNone/>
            </a:pPr>
            <a:r>
              <a:rPr lang="en-US" altLang="en-US" sz="2000" b="1" dirty="0"/>
              <a:t>void main( )</a:t>
            </a:r>
          </a:p>
          <a:p>
            <a:pPr lvl="2">
              <a:buFontTx/>
              <a:buNone/>
            </a:pPr>
            <a:r>
              <a:rPr lang="en-US" altLang="en-US" sz="2000" b="1" dirty="0"/>
              <a:t>{</a:t>
            </a:r>
          </a:p>
          <a:p>
            <a:pPr lvl="2">
              <a:buFontTx/>
              <a:buNone/>
            </a:pPr>
            <a:r>
              <a:rPr lang="en-US" altLang="en-US" sz="2000" b="1" dirty="0">
                <a:solidFill>
                  <a:srgbClr val="FF0000"/>
                </a:solidFill>
              </a:rPr>
              <a:t>	int a, b, c, sum;</a:t>
            </a:r>
          </a:p>
          <a:p>
            <a:pPr lvl="2">
              <a:buFontTx/>
              <a:buNone/>
            </a:pPr>
            <a:r>
              <a:rPr lang="en-US" altLang="en-US" sz="2000" b="1" dirty="0"/>
              <a:t>	</a:t>
            </a:r>
            <a:r>
              <a:rPr lang="en-US" altLang="en-US" sz="2000" b="1" dirty="0" err="1"/>
              <a:t>printf</a:t>
            </a:r>
            <a:r>
              <a:rPr lang="en-US" altLang="en-US" sz="2000" b="1" dirty="0"/>
              <a:t> ( "\n Enter any three numbers " ) ;</a:t>
            </a:r>
          </a:p>
          <a:p>
            <a:pPr lvl="2">
              <a:buFontTx/>
              <a:buNone/>
            </a:pPr>
            <a:r>
              <a:rPr lang="it-IT" altLang="en-US" sz="2000" b="1" dirty="0"/>
              <a:t>	scanf ( "%d %d %d", &amp;a, &amp;b, &amp;c ) ;</a:t>
            </a:r>
          </a:p>
          <a:p>
            <a:pPr lvl="2">
              <a:buFontTx/>
              <a:buNone/>
            </a:pPr>
            <a:r>
              <a:rPr lang="pt-BR" altLang="en-US" sz="2000" b="1" dirty="0"/>
              <a:t>    sum=calsum ( a, b, c ) ;</a:t>
            </a:r>
          </a:p>
          <a:p>
            <a:pPr lvl="2">
              <a:buFontTx/>
              <a:buNone/>
            </a:pPr>
            <a:r>
              <a:rPr lang="en-US" altLang="en-US" sz="2000" b="1" dirty="0"/>
              <a:t>	</a:t>
            </a:r>
            <a:r>
              <a:rPr lang="en-US" altLang="en-US" sz="2000" b="1" dirty="0" err="1"/>
              <a:t>printf</a:t>
            </a:r>
            <a:r>
              <a:rPr lang="en-US" altLang="en-US" sz="2000" b="1" dirty="0"/>
              <a:t> ( "\</a:t>
            </a:r>
            <a:r>
              <a:rPr lang="en-US" altLang="en-US" sz="2000" b="1" dirty="0" err="1"/>
              <a:t>nSum</a:t>
            </a:r>
            <a:r>
              <a:rPr lang="en-US" altLang="en-US" sz="2000" b="1" dirty="0"/>
              <a:t> = %d", sum) ;</a:t>
            </a:r>
          </a:p>
          <a:p>
            <a:pPr lvl="2">
              <a:buFontTx/>
              <a:buNone/>
            </a:pPr>
            <a:r>
              <a:rPr lang="en-US" altLang="en-US" sz="2000" b="1" dirty="0"/>
              <a:t>	}</a:t>
            </a:r>
          </a:p>
          <a:p>
            <a:pPr lvl="2">
              <a:buFontTx/>
              <a:buNone/>
            </a:pPr>
            <a:r>
              <a:rPr lang="en-US" altLang="en-US" sz="2000" b="1" dirty="0"/>
              <a:t>int </a:t>
            </a:r>
            <a:r>
              <a:rPr lang="en-US" altLang="en-US" sz="2000" b="1" dirty="0" err="1"/>
              <a:t>calsum</a:t>
            </a:r>
            <a:r>
              <a:rPr lang="en-US" altLang="en-US" sz="2000" b="1" dirty="0"/>
              <a:t> ( int x, int y, int z )</a:t>
            </a:r>
          </a:p>
          <a:p>
            <a:pPr lvl="2">
              <a:buFontTx/>
              <a:buNone/>
            </a:pPr>
            <a:r>
              <a:rPr lang="en-US" altLang="en-US" sz="2000" b="1" dirty="0"/>
              <a:t>{</a:t>
            </a:r>
          </a:p>
          <a:p>
            <a:pPr lvl="2">
              <a:buFontTx/>
              <a:buNone/>
            </a:pPr>
            <a:r>
              <a:rPr lang="en-US" altLang="en-US" sz="2000" b="1" dirty="0"/>
              <a:t>	int d ;</a:t>
            </a:r>
          </a:p>
          <a:p>
            <a:pPr lvl="2">
              <a:buFontTx/>
              <a:buNone/>
            </a:pPr>
            <a:r>
              <a:rPr lang="en-US" altLang="en-US" sz="2000" b="1" dirty="0"/>
              <a:t>	d = x + y + z ;</a:t>
            </a:r>
          </a:p>
          <a:p>
            <a:pPr lvl="2">
              <a:buFontTx/>
              <a:buNone/>
            </a:pPr>
            <a:r>
              <a:rPr lang="en-US" altLang="en-US" sz="2000" b="1" dirty="0"/>
              <a:t>return d;</a:t>
            </a:r>
          </a:p>
          <a:p>
            <a:pPr lvl="2">
              <a:buFontTx/>
              <a:buNone/>
            </a:pPr>
            <a:r>
              <a:rPr lang="en-US" altLang="en-US" sz="2000" b="1" dirty="0"/>
              <a:t>}</a:t>
            </a:r>
          </a:p>
        </p:txBody>
      </p:sp>
    </p:spTree>
    <p:extLst>
      <p:ext uri="{BB962C8B-B14F-4D97-AF65-F5344CB8AC3E}">
        <p14:creationId xmlns:p14="http://schemas.microsoft.com/office/powerpoint/2010/main" val="40484504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defPPr/>
          </a:lstStyle>
          <a:p>
            <a:pPr algn="l"/>
            <a:r>
              <a:rPr lang="en-US" altLang="en-US"/>
              <a:t>Example 2</a:t>
            </a:r>
          </a:p>
        </p:txBody>
      </p:sp>
      <p:sp>
        <p:nvSpPr>
          <p:cNvPr id="51203" name="Content Placeholder 2"/>
          <p:cNvSpPr>
            <a:spLocks noGrp="1"/>
          </p:cNvSpPr>
          <p:nvPr>
            <p:ph idx="1"/>
          </p:nvPr>
        </p:nvSpPr>
        <p:spPr>
          <a:xfrm>
            <a:off x="0" y="1185049"/>
            <a:ext cx="8763000" cy="5667375"/>
          </a:xfrm>
        </p:spPr>
        <p:txBody>
          <a:bodyPr/>
          <a:lstStyle>
            <a:defPPr/>
          </a:lstStyle>
          <a:p>
            <a:pPr lvl="2">
              <a:buFontTx/>
              <a:buNone/>
            </a:pPr>
            <a:r>
              <a:rPr lang="en-US" altLang="en-US" sz="2000" b="1" dirty="0"/>
              <a:t>int </a:t>
            </a:r>
            <a:r>
              <a:rPr lang="en-US" altLang="en-US" sz="2000" b="1" dirty="0" err="1"/>
              <a:t>calsum</a:t>
            </a:r>
            <a:r>
              <a:rPr lang="en-US" altLang="en-US" sz="2000" b="1" dirty="0"/>
              <a:t>(int, int, int);</a:t>
            </a:r>
          </a:p>
          <a:p>
            <a:pPr lvl="2">
              <a:buFontTx/>
              <a:buNone/>
            </a:pPr>
            <a:r>
              <a:rPr lang="en-US" altLang="en-US" sz="2000" b="1" dirty="0"/>
              <a:t>void main( )</a:t>
            </a:r>
          </a:p>
          <a:p>
            <a:pPr lvl="2">
              <a:buFontTx/>
              <a:buNone/>
            </a:pPr>
            <a:r>
              <a:rPr lang="en-US" altLang="en-US" sz="2000" b="1" dirty="0"/>
              <a:t>{</a:t>
            </a:r>
          </a:p>
          <a:p>
            <a:pPr lvl="2">
              <a:buFontTx/>
              <a:buNone/>
            </a:pPr>
            <a:r>
              <a:rPr lang="en-US" altLang="en-US" sz="2000" b="1" dirty="0"/>
              <a:t>	int a, b, c, sum;</a:t>
            </a:r>
          </a:p>
          <a:p>
            <a:pPr lvl="2">
              <a:buFontTx/>
              <a:buNone/>
            </a:pPr>
            <a:r>
              <a:rPr lang="en-US" altLang="en-US" sz="2000" b="1" dirty="0"/>
              <a:t>	</a:t>
            </a:r>
            <a:r>
              <a:rPr lang="en-US" altLang="en-US" sz="2000" b="1" dirty="0" err="1">
                <a:solidFill>
                  <a:srgbClr val="FF0000"/>
                </a:solidFill>
              </a:rPr>
              <a:t>printf</a:t>
            </a:r>
            <a:r>
              <a:rPr lang="en-US" altLang="en-US" sz="2000" b="1" dirty="0">
                <a:solidFill>
                  <a:srgbClr val="FF0000"/>
                </a:solidFill>
              </a:rPr>
              <a:t> ( "\n Enter any three numbers " ) ;</a:t>
            </a:r>
          </a:p>
          <a:p>
            <a:pPr lvl="2">
              <a:buFontTx/>
              <a:buNone/>
            </a:pPr>
            <a:r>
              <a:rPr lang="it-IT" altLang="en-US" sz="2000" b="1" dirty="0"/>
              <a:t>	scanf ( "%d %d %d", &amp;a, &amp;b, &amp;c ) ;</a:t>
            </a:r>
          </a:p>
          <a:p>
            <a:pPr lvl="2">
              <a:buFontTx/>
              <a:buNone/>
            </a:pPr>
            <a:r>
              <a:rPr lang="pt-BR" altLang="en-US" sz="2000" b="1" dirty="0"/>
              <a:t>    sum=calsum ( a, b, c ) ;</a:t>
            </a:r>
          </a:p>
          <a:p>
            <a:pPr lvl="2">
              <a:buFontTx/>
              <a:buNone/>
            </a:pPr>
            <a:r>
              <a:rPr lang="en-US" altLang="en-US" sz="2000" b="1" dirty="0"/>
              <a:t>	</a:t>
            </a:r>
            <a:r>
              <a:rPr lang="en-US" altLang="en-US" sz="2000" b="1" dirty="0" err="1"/>
              <a:t>printf</a:t>
            </a:r>
            <a:r>
              <a:rPr lang="en-US" altLang="en-US" sz="2000" b="1" dirty="0"/>
              <a:t> ( "\</a:t>
            </a:r>
            <a:r>
              <a:rPr lang="en-US" altLang="en-US" sz="2000" b="1" dirty="0" err="1"/>
              <a:t>nSum</a:t>
            </a:r>
            <a:r>
              <a:rPr lang="en-US" altLang="en-US" sz="2000" b="1" dirty="0"/>
              <a:t> = %d", sum) ;</a:t>
            </a:r>
          </a:p>
          <a:p>
            <a:pPr lvl="2">
              <a:buFontTx/>
              <a:buNone/>
            </a:pPr>
            <a:r>
              <a:rPr lang="en-US" altLang="en-US" sz="2000" b="1" dirty="0"/>
              <a:t>	}</a:t>
            </a:r>
          </a:p>
          <a:p>
            <a:pPr lvl="2">
              <a:buFontTx/>
              <a:buNone/>
            </a:pPr>
            <a:r>
              <a:rPr lang="en-US" altLang="en-US" sz="2000" b="1" dirty="0"/>
              <a:t>int </a:t>
            </a:r>
            <a:r>
              <a:rPr lang="en-US" altLang="en-US" sz="2000" b="1" dirty="0" err="1"/>
              <a:t>calsum</a:t>
            </a:r>
            <a:r>
              <a:rPr lang="en-US" altLang="en-US" sz="2000" b="1" dirty="0"/>
              <a:t> ( int x, int y, int z )</a:t>
            </a:r>
          </a:p>
          <a:p>
            <a:pPr lvl="2">
              <a:buFontTx/>
              <a:buNone/>
            </a:pPr>
            <a:r>
              <a:rPr lang="en-US" altLang="en-US" sz="2000" b="1" dirty="0"/>
              <a:t>{</a:t>
            </a:r>
          </a:p>
          <a:p>
            <a:pPr lvl="2">
              <a:buFontTx/>
              <a:buNone/>
            </a:pPr>
            <a:r>
              <a:rPr lang="en-US" altLang="en-US" sz="2000" b="1" dirty="0"/>
              <a:t>	int d ;</a:t>
            </a:r>
          </a:p>
          <a:p>
            <a:pPr lvl="2">
              <a:buFontTx/>
              <a:buNone/>
            </a:pPr>
            <a:r>
              <a:rPr lang="en-US" altLang="en-US" sz="2000" b="1" dirty="0"/>
              <a:t>	d = x + y + z ;</a:t>
            </a:r>
          </a:p>
          <a:p>
            <a:pPr lvl="2">
              <a:buFontTx/>
              <a:buNone/>
            </a:pPr>
            <a:r>
              <a:rPr lang="en-US" altLang="en-US" sz="2000" b="1" dirty="0"/>
              <a:t>return d;</a:t>
            </a:r>
          </a:p>
          <a:p>
            <a:pPr lvl="2">
              <a:buFontTx/>
              <a:buNone/>
            </a:pPr>
            <a:r>
              <a:rPr lang="en-US" altLang="en-US" sz="2000" b="1" dirty="0"/>
              <a:t>}</a:t>
            </a:r>
          </a:p>
        </p:txBody>
      </p:sp>
    </p:spTree>
    <p:extLst>
      <p:ext uri="{BB962C8B-B14F-4D97-AF65-F5344CB8AC3E}">
        <p14:creationId xmlns:p14="http://schemas.microsoft.com/office/powerpoint/2010/main" val="38294719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p:cNvSpPr>
            <a:spLocks noGrp="1"/>
          </p:cNvSpPr>
          <p:nvPr>
            <p:ph idx="1"/>
          </p:nvPr>
        </p:nvSpPr>
        <p:spPr>
          <a:xfrm>
            <a:off x="0" y="1039813"/>
            <a:ext cx="8763000" cy="5589587"/>
          </a:xfrm>
        </p:spPr>
        <p:txBody>
          <a:bodyPr/>
          <a:lstStyle>
            <a:defPPr/>
          </a:lstStyle>
          <a:p>
            <a:pPr>
              <a:buFont typeface="Monotype Sorts" charset="2"/>
              <a:buNone/>
            </a:pPr>
            <a:r>
              <a:rPr lang="en-US" altLang="en-US" sz="3600"/>
              <a:t>Enter any three numbers</a:t>
            </a:r>
          </a:p>
        </p:txBody>
      </p:sp>
    </p:spTree>
    <p:extLst>
      <p:ext uri="{BB962C8B-B14F-4D97-AF65-F5344CB8AC3E}">
        <p14:creationId xmlns:p14="http://schemas.microsoft.com/office/powerpoint/2010/main" val="27334325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defPPr/>
          </a:lstStyle>
          <a:p>
            <a:pPr algn="l"/>
            <a:r>
              <a:rPr lang="en-US" altLang="en-US"/>
              <a:t>Example 2</a:t>
            </a:r>
          </a:p>
        </p:txBody>
      </p:sp>
      <p:sp>
        <p:nvSpPr>
          <p:cNvPr id="53251" name="Content Placeholder 2"/>
          <p:cNvSpPr>
            <a:spLocks noGrp="1"/>
          </p:cNvSpPr>
          <p:nvPr>
            <p:ph idx="1"/>
          </p:nvPr>
        </p:nvSpPr>
        <p:spPr>
          <a:xfrm>
            <a:off x="0" y="1151596"/>
            <a:ext cx="8763000" cy="5667375"/>
          </a:xfrm>
        </p:spPr>
        <p:txBody>
          <a:bodyPr/>
          <a:lstStyle>
            <a:defPPr/>
          </a:lstStyle>
          <a:p>
            <a:pPr lvl="2">
              <a:buFontTx/>
              <a:buNone/>
            </a:pPr>
            <a:r>
              <a:rPr lang="en-US" altLang="en-US" sz="2000" b="1" dirty="0"/>
              <a:t>int </a:t>
            </a:r>
            <a:r>
              <a:rPr lang="en-US" altLang="en-US" sz="2000" b="1" dirty="0" err="1"/>
              <a:t>calsum</a:t>
            </a:r>
            <a:r>
              <a:rPr lang="en-US" altLang="en-US" sz="2000" b="1" dirty="0"/>
              <a:t>(int, int, int);</a:t>
            </a:r>
          </a:p>
          <a:p>
            <a:pPr lvl="2">
              <a:buFontTx/>
              <a:buNone/>
            </a:pPr>
            <a:r>
              <a:rPr lang="en-US" altLang="en-US" sz="2000" b="1" dirty="0">
                <a:solidFill>
                  <a:srgbClr val="FF0000"/>
                </a:solidFill>
              </a:rPr>
              <a:t>void main( )</a:t>
            </a:r>
          </a:p>
          <a:p>
            <a:pPr lvl="2">
              <a:buFontTx/>
              <a:buNone/>
            </a:pPr>
            <a:r>
              <a:rPr lang="en-US" altLang="en-US" sz="2000" b="1" dirty="0">
                <a:solidFill>
                  <a:srgbClr val="FF0000"/>
                </a:solidFill>
              </a:rPr>
              <a:t>{</a:t>
            </a:r>
          </a:p>
          <a:p>
            <a:pPr lvl="2">
              <a:buFontTx/>
              <a:buNone/>
            </a:pPr>
            <a:r>
              <a:rPr lang="en-US" altLang="en-US" sz="2000" b="1" dirty="0">
                <a:solidFill>
                  <a:srgbClr val="FF0000"/>
                </a:solidFill>
              </a:rPr>
              <a:t>	int a, b, c, sum;</a:t>
            </a:r>
          </a:p>
          <a:p>
            <a:pPr lvl="2">
              <a:buFontTx/>
              <a:buNone/>
            </a:pPr>
            <a:r>
              <a:rPr lang="en-US" altLang="en-US" sz="2000" b="1" dirty="0"/>
              <a:t>	</a:t>
            </a:r>
            <a:r>
              <a:rPr lang="en-US" altLang="en-US" sz="2000" b="1" dirty="0" err="1">
                <a:solidFill>
                  <a:srgbClr val="FF0000"/>
                </a:solidFill>
              </a:rPr>
              <a:t>printf</a:t>
            </a:r>
            <a:r>
              <a:rPr lang="en-US" altLang="en-US" sz="2000" b="1" dirty="0">
                <a:solidFill>
                  <a:srgbClr val="FF0000"/>
                </a:solidFill>
              </a:rPr>
              <a:t> ( "\n Enter any three numbers " ) ;</a:t>
            </a:r>
          </a:p>
          <a:p>
            <a:pPr lvl="2">
              <a:buFontTx/>
              <a:buNone/>
            </a:pPr>
            <a:r>
              <a:rPr lang="it-IT" altLang="en-US" sz="2000" b="1" dirty="0">
                <a:solidFill>
                  <a:srgbClr val="FF0000"/>
                </a:solidFill>
              </a:rPr>
              <a:t>	scanf ( "%d %d %d", &amp;a, &amp;b, &amp;c ) ;</a:t>
            </a:r>
          </a:p>
          <a:p>
            <a:pPr lvl="2">
              <a:buFontTx/>
              <a:buNone/>
            </a:pPr>
            <a:r>
              <a:rPr lang="pt-BR" altLang="en-US" sz="2000" b="1" dirty="0"/>
              <a:t>    sum=calsum ( a, b, c ) ;</a:t>
            </a:r>
          </a:p>
          <a:p>
            <a:pPr lvl="2">
              <a:buFontTx/>
              <a:buNone/>
            </a:pPr>
            <a:r>
              <a:rPr lang="en-US" altLang="en-US" sz="2000" b="1" dirty="0"/>
              <a:t>	</a:t>
            </a:r>
            <a:r>
              <a:rPr lang="en-US" altLang="en-US" sz="2000" b="1" dirty="0" err="1"/>
              <a:t>printf</a:t>
            </a:r>
            <a:r>
              <a:rPr lang="en-US" altLang="en-US" sz="2000" b="1" dirty="0"/>
              <a:t> ( "\</a:t>
            </a:r>
            <a:r>
              <a:rPr lang="en-US" altLang="en-US" sz="2000" b="1" dirty="0" err="1"/>
              <a:t>nSum</a:t>
            </a:r>
            <a:r>
              <a:rPr lang="en-US" altLang="en-US" sz="2000" b="1" dirty="0"/>
              <a:t> = %d", sum) ;</a:t>
            </a:r>
          </a:p>
          <a:p>
            <a:pPr lvl="2">
              <a:buFontTx/>
              <a:buNone/>
            </a:pPr>
            <a:r>
              <a:rPr lang="en-US" altLang="en-US" sz="2000" b="1" dirty="0"/>
              <a:t>	}</a:t>
            </a:r>
          </a:p>
          <a:p>
            <a:pPr lvl="2">
              <a:buFontTx/>
              <a:buNone/>
            </a:pPr>
            <a:r>
              <a:rPr lang="en-US" altLang="en-US" sz="2000" b="1" dirty="0"/>
              <a:t>int </a:t>
            </a:r>
            <a:r>
              <a:rPr lang="en-US" altLang="en-US" sz="2000" b="1" dirty="0" err="1"/>
              <a:t>calsum</a:t>
            </a:r>
            <a:r>
              <a:rPr lang="en-US" altLang="en-US" sz="2000" b="1" dirty="0"/>
              <a:t> ( int x, int y, int z )</a:t>
            </a:r>
          </a:p>
          <a:p>
            <a:pPr lvl="2">
              <a:buFontTx/>
              <a:buNone/>
            </a:pPr>
            <a:r>
              <a:rPr lang="en-US" altLang="en-US" sz="2000" b="1" dirty="0"/>
              <a:t>{</a:t>
            </a:r>
          </a:p>
          <a:p>
            <a:pPr lvl="2">
              <a:buFontTx/>
              <a:buNone/>
            </a:pPr>
            <a:r>
              <a:rPr lang="en-US" altLang="en-US" sz="2000" b="1" dirty="0"/>
              <a:t>	int d ;</a:t>
            </a:r>
          </a:p>
          <a:p>
            <a:pPr lvl="2">
              <a:buFontTx/>
              <a:buNone/>
            </a:pPr>
            <a:r>
              <a:rPr lang="en-US" altLang="en-US" sz="2000" b="1" dirty="0"/>
              <a:t>	d = x + y + z ;</a:t>
            </a:r>
          </a:p>
          <a:p>
            <a:pPr lvl="2">
              <a:buFontTx/>
              <a:buNone/>
            </a:pPr>
            <a:r>
              <a:rPr lang="en-US" altLang="en-US" sz="2000" b="1" dirty="0"/>
              <a:t>return d;</a:t>
            </a:r>
          </a:p>
          <a:p>
            <a:pPr lvl="2">
              <a:buFontTx/>
              <a:buNone/>
            </a:pPr>
            <a:r>
              <a:rPr lang="en-US" altLang="en-US" sz="2000" b="1" dirty="0"/>
              <a:t>}</a:t>
            </a:r>
          </a:p>
        </p:txBody>
      </p:sp>
    </p:spTree>
    <p:extLst>
      <p:ext uri="{BB962C8B-B14F-4D97-AF65-F5344CB8AC3E}">
        <p14:creationId xmlns:p14="http://schemas.microsoft.com/office/powerpoint/2010/main" val="20655899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p:cNvSpPr>
            <a:spLocks noGrp="1"/>
          </p:cNvSpPr>
          <p:nvPr>
            <p:ph idx="1"/>
          </p:nvPr>
        </p:nvSpPr>
        <p:spPr>
          <a:xfrm>
            <a:off x="0" y="1039813"/>
            <a:ext cx="8763000" cy="5589587"/>
          </a:xfrm>
        </p:spPr>
        <p:txBody>
          <a:bodyPr/>
          <a:lstStyle>
            <a:defPPr/>
          </a:lstStyle>
          <a:p>
            <a:pPr>
              <a:buFont typeface="Monotype Sorts" charset="2"/>
              <a:buNone/>
            </a:pPr>
            <a:r>
              <a:rPr lang="en-US" altLang="en-US" sz="3600"/>
              <a:t>Enter any three numbers 10 20 30</a:t>
            </a:r>
          </a:p>
        </p:txBody>
      </p:sp>
    </p:spTree>
    <p:extLst>
      <p:ext uri="{BB962C8B-B14F-4D97-AF65-F5344CB8AC3E}">
        <p14:creationId xmlns:p14="http://schemas.microsoft.com/office/powerpoint/2010/main" val="29461145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628650" y="0"/>
            <a:ext cx="7886700" cy="1325563"/>
          </a:xfrm>
        </p:spPr>
        <p:txBody>
          <a:bodyPr/>
          <a:lstStyle>
            <a:defPPr/>
          </a:lstStyle>
          <a:p>
            <a:pPr algn="l"/>
            <a:r>
              <a:rPr lang="en-US" altLang="en-US" dirty="0"/>
              <a:t>Example 2</a:t>
            </a:r>
          </a:p>
        </p:txBody>
      </p:sp>
      <p:sp>
        <p:nvSpPr>
          <p:cNvPr id="55299" name="Content Placeholder 2"/>
          <p:cNvSpPr>
            <a:spLocks noGrp="1"/>
          </p:cNvSpPr>
          <p:nvPr>
            <p:ph idx="1"/>
          </p:nvPr>
        </p:nvSpPr>
        <p:spPr>
          <a:xfrm>
            <a:off x="0" y="962025"/>
            <a:ext cx="8763000" cy="5667375"/>
          </a:xfrm>
        </p:spPr>
        <p:txBody>
          <a:bodyPr/>
          <a:lstStyle>
            <a:defPPr/>
          </a:lstStyle>
          <a:p>
            <a:pPr lvl="2">
              <a:buFontTx/>
              <a:buNone/>
            </a:pPr>
            <a:r>
              <a:rPr lang="en-US" altLang="en-US" sz="2000" b="1"/>
              <a:t>int calsum(int, int, int);</a:t>
            </a:r>
          </a:p>
          <a:p>
            <a:pPr lvl="2">
              <a:buFontTx/>
              <a:buNone/>
            </a:pPr>
            <a:r>
              <a:rPr lang="en-US" altLang="en-US" sz="2000" b="1">
                <a:solidFill>
                  <a:srgbClr val="FF0000"/>
                </a:solidFill>
              </a:rPr>
              <a:t>void main( )</a:t>
            </a:r>
          </a:p>
          <a:p>
            <a:pPr lvl="2">
              <a:buFontTx/>
              <a:buNone/>
            </a:pPr>
            <a:r>
              <a:rPr lang="en-US" altLang="en-US" sz="2000" b="1">
                <a:solidFill>
                  <a:srgbClr val="FF0000"/>
                </a:solidFill>
              </a:rPr>
              <a:t>{</a:t>
            </a:r>
          </a:p>
          <a:p>
            <a:pPr lvl="2">
              <a:buFontTx/>
              <a:buNone/>
            </a:pPr>
            <a:r>
              <a:rPr lang="en-US" altLang="en-US" sz="2000" b="1">
                <a:solidFill>
                  <a:srgbClr val="FF0000"/>
                </a:solidFill>
              </a:rPr>
              <a:t>	int a, b, c, sum;</a:t>
            </a:r>
          </a:p>
          <a:p>
            <a:pPr lvl="2">
              <a:buFontTx/>
              <a:buNone/>
            </a:pPr>
            <a:r>
              <a:rPr lang="en-US" altLang="en-US" sz="2000" b="1"/>
              <a:t>	</a:t>
            </a:r>
            <a:r>
              <a:rPr lang="en-US" altLang="en-US" sz="2000" b="1">
                <a:solidFill>
                  <a:srgbClr val="FF0000"/>
                </a:solidFill>
              </a:rPr>
              <a:t>printf ( "\n Enter any three numbers " ) ;</a:t>
            </a:r>
          </a:p>
          <a:p>
            <a:pPr lvl="2">
              <a:buFontTx/>
              <a:buNone/>
            </a:pPr>
            <a:r>
              <a:rPr lang="it-IT" altLang="en-US" sz="2000" b="1">
                <a:solidFill>
                  <a:srgbClr val="FF0000"/>
                </a:solidFill>
              </a:rPr>
              <a:t>	scanf ( "%d %d %d", &amp;a, &amp;b, &amp;c ) ;</a:t>
            </a:r>
          </a:p>
          <a:p>
            <a:pPr lvl="2">
              <a:buFontTx/>
              <a:buNone/>
            </a:pPr>
            <a:r>
              <a:rPr lang="pt-BR" altLang="en-US" sz="2000" b="1"/>
              <a:t>    </a:t>
            </a:r>
            <a:r>
              <a:rPr lang="pt-BR" altLang="en-US" sz="2000" b="1">
                <a:solidFill>
                  <a:srgbClr val="00B050"/>
                </a:solidFill>
              </a:rPr>
              <a:t>sum=calsum ( a, b, c ) ;</a:t>
            </a:r>
          </a:p>
          <a:p>
            <a:pPr lvl="2">
              <a:buFontTx/>
              <a:buNone/>
            </a:pPr>
            <a:r>
              <a:rPr lang="en-US" altLang="en-US" sz="2000" b="1"/>
              <a:t>	printf ( "\nSum = %d", sum) ;</a:t>
            </a:r>
          </a:p>
          <a:p>
            <a:pPr lvl="2">
              <a:buFontTx/>
              <a:buNone/>
            </a:pPr>
            <a:r>
              <a:rPr lang="en-US" altLang="en-US" sz="2000" b="1"/>
              <a:t>	}</a:t>
            </a:r>
          </a:p>
          <a:p>
            <a:pPr lvl="2">
              <a:buFontTx/>
              <a:buNone/>
            </a:pPr>
            <a:r>
              <a:rPr lang="en-US" altLang="en-US" sz="2000" b="1"/>
              <a:t>int calsum ( int x, int y, int z )</a:t>
            </a:r>
          </a:p>
          <a:p>
            <a:pPr lvl="2">
              <a:buFontTx/>
              <a:buNone/>
            </a:pPr>
            <a:r>
              <a:rPr lang="en-US" altLang="en-US" sz="2000" b="1"/>
              <a:t>{</a:t>
            </a:r>
          </a:p>
          <a:p>
            <a:pPr lvl="2">
              <a:buFontTx/>
              <a:buNone/>
            </a:pPr>
            <a:r>
              <a:rPr lang="en-US" altLang="en-US" sz="2000" b="1"/>
              <a:t>	int d ;</a:t>
            </a:r>
          </a:p>
          <a:p>
            <a:pPr lvl="2">
              <a:buFontTx/>
              <a:buNone/>
            </a:pPr>
            <a:r>
              <a:rPr lang="en-US" altLang="en-US" sz="2000" b="1"/>
              <a:t>	d = x + y + z ;</a:t>
            </a:r>
          </a:p>
          <a:p>
            <a:pPr lvl="2">
              <a:buFontTx/>
              <a:buNone/>
            </a:pPr>
            <a:r>
              <a:rPr lang="en-US" altLang="en-US" sz="2000" b="1"/>
              <a:t>return d;</a:t>
            </a:r>
          </a:p>
          <a:p>
            <a:pPr lvl="2">
              <a:buFontTx/>
              <a:buNone/>
            </a:pPr>
            <a:r>
              <a:rPr lang="en-US" altLang="en-US" sz="2000" b="1"/>
              <a:t>}</a:t>
            </a:r>
          </a:p>
        </p:txBody>
      </p:sp>
    </p:spTree>
    <p:extLst>
      <p:ext uri="{BB962C8B-B14F-4D97-AF65-F5344CB8AC3E}">
        <p14:creationId xmlns:p14="http://schemas.microsoft.com/office/powerpoint/2010/main" val="355045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60299" y="-4296"/>
            <a:ext cx="7886700" cy="1325563"/>
          </a:xfrm>
        </p:spPr>
        <p:txBody>
          <a:bodyPr/>
          <a:lstStyle>
            <a:defPPr/>
          </a:lstStyle>
          <a:p>
            <a:r>
              <a:rPr lang="en-US" altLang="en-US" sz="4000" dirty="0">
                <a:solidFill>
                  <a:srgbClr val="FF0000"/>
                </a:solidFill>
              </a:rPr>
              <a:t>Why Functions?</a:t>
            </a:r>
            <a:endParaRPr lang="en-US" altLang="en-US" sz="4000" dirty="0"/>
          </a:p>
        </p:txBody>
      </p:sp>
      <p:sp>
        <p:nvSpPr>
          <p:cNvPr id="3" name="Content Placeholder 2"/>
          <p:cNvSpPr>
            <a:spLocks noGrp="1"/>
          </p:cNvSpPr>
          <p:nvPr>
            <p:ph idx="1"/>
          </p:nvPr>
        </p:nvSpPr>
        <p:spPr>
          <a:xfrm>
            <a:off x="0" y="977900"/>
            <a:ext cx="9112250" cy="5880100"/>
          </a:xfrm>
        </p:spPr>
        <p:txBody>
          <a:bodyPr/>
          <a:lstStyle>
            <a:defPPr/>
          </a:lstStyle>
          <a:p>
            <a:pPr algn="just">
              <a:defRPr/>
            </a:pPr>
            <a:r>
              <a:rPr lang="en-US" b="1" dirty="0">
                <a:solidFill>
                  <a:srgbClr val="00B050"/>
                </a:solidFill>
              </a:rPr>
              <a:t>Benefits</a:t>
            </a:r>
          </a:p>
          <a:p>
            <a:pPr algn="just">
              <a:buNone/>
              <a:defRPr/>
            </a:pPr>
            <a:r>
              <a:rPr lang="en-US" dirty="0"/>
              <a:t>	– </a:t>
            </a:r>
            <a:r>
              <a:rPr lang="en-US" b="1" dirty="0">
                <a:solidFill>
                  <a:srgbClr val="002060"/>
                </a:solidFill>
              </a:rPr>
              <a:t>Modularity: Break big problems into smaller ones.</a:t>
            </a:r>
            <a:r>
              <a:rPr lang="en-US" dirty="0"/>
              <a:t>		</a:t>
            </a:r>
          </a:p>
          <a:p>
            <a:pPr algn="just">
              <a:buNone/>
              <a:defRPr/>
            </a:pPr>
            <a:r>
              <a:rPr lang="en-US" dirty="0"/>
              <a:t>• </a:t>
            </a:r>
            <a:r>
              <a:rPr lang="en-US" b="1" dirty="0"/>
              <a:t>Manageable program development.</a:t>
            </a:r>
          </a:p>
          <a:p>
            <a:pPr algn="just">
              <a:buFont typeface="Monotype Sorts" charset="2"/>
              <a:buNone/>
              <a:defRPr/>
            </a:pPr>
            <a:r>
              <a:rPr lang="en-US" dirty="0"/>
              <a:t>• </a:t>
            </a:r>
            <a:r>
              <a:rPr lang="en-US" b="1" dirty="0"/>
              <a:t>Construct a program from small pieces or components.</a:t>
            </a:r>
          </a:p>
          <a:p>
            <a:pPr algn="just">
              <a:buNone/>
              <a:defRPr/>
            </a:pPr>
            <a:r>
              <a:rPr lang="en-US" dirty="0"/>
              <a:t>	– </a:t>
            </a:r>
            <a:r>
              <a:rPr lang="en-US" b="1" dirty="0">
                <a:solidFill>
                  <a:srgbClr val="002060"/>
                </a:solidFill>
              </a:rPr>
              <a:t>Re-Use: Build using what others have already built.</a:t>
            </a:r>
            <a:r>
              <a:rPr lang="en-US" dirty="0"/>
              <a:t>		</a:t>
            </a:r>
          </a:p>
          <a:p>
            <a:pPr algn="just">
              <a:buNone/>
              <a:defRPr/>
            </a:pPr>
            <a:r>
              <a:rPr lang="en-US" dirty="0"/>
              <a:t>• </a:t>
            </a:r>
            <a:r>
              <a:rPr lang="en-US" b="1" dirty="0"/>
              <a:t>Use existing functions as building blocks for new   programs.</a:t>
            </a:r>
          </a:p>
          <a:p>
            <a:pPr algn="just">
              <a:buFont typeface="Monotype Sorts" charset="2"/>
              <a:buNone/>
              <a:defRPr/>
            </a:pPr>
            <a:r>
              <a:rPr lang="en-US" dirty="0"/>
              <a:t>	– </a:t>
            </a:r>
            <a:r>
              <a:rPr lang="en-US" b="1" dirty="0">
                <a:solidFill>
                  <a:srgbClr val="002060"/>
                </a:solidFill>
              </a:rPr>
              <a:t>Abstraction</a:t>
            </a:r>
            <a:r>
              <a:rPr lang="en-US" b="1" dirty="0"/>
              <a:t>: </a:t>
            </a:r>
            <a:r>
              <a:rPr lang="en-US" b="1" dirty="0">
                <a:solidFill>
                  <a:srgbClr val="002060"/>
                </a:solidFill>
              </a:rPr>
              <a:t>hide internal details </a:t>
            </a:r>
          </a:p>
          <a:p>
            <a:pPr algn="just">
              <a:buNone/>
              <a:defRPr/>
            </a:pPr>
            <a:r>
              <a:rPr lang="en-US" b="1" dirty="0">
                <a:solidFill>
                  <a:srgbClr val="002060"/>
                </a:solidFill>
              </a:rPr>
              <a:t>            </a:t>
            </a:r>
            <a:r>
              <a:rPr lang="en-US" dirty="0"/>
              <a:t>• </a:t>
            </a:r>
            <a:r>
              <a:rPr lang="en-US" b="1" dirty="0"/>
              <a:t>E.g., library functions.</a:t>
            </a:r>
          </a:p>
          <a:p>
            <a:pPr algn="just">
              <a:buNone/>
              <a:defRPr/>
            </a:pPr>
            <a:r>
              <a:rPr lang="en-US" dirty="0"/>
              <a:t>    – </a:t>
            </a:r>
            <a:r>
              <a:rPr lang="en-US" b="1" dirty="0">
                <a:solidFill>
                  <a:srgbClr val="002060"/>
                </a:solidFill>
              </a:rPr>
              <a:t>In large programs, debugging and editing tasks is easy with the use of functions.</a:t>
            </a:r>
          </a:p>
          <a:p>
            <a:pPr algn="just">
              <a:buNone/>
              <a:defRPr/>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628650" y="18006"/>
            <a:ext cx="7886700" cy="1325563"/>
          </a:xfrm>
        </p:spPr>
        <p:txBody>
          <a:bodyPr/>
          <a:lstStyle>
            <a:defPPr/>
          </a:lstStyle>
          <a:p>
            <a:pPr algn="l"/>
            <a:r>
              <a:rPr lang="en-US" altLang="en-US" dirty="0"/>
              <a:t>Example 2</a:t>
            </a:r>
          </a:p>
        </p:txBody>
      </p:sp>
      <p:sp>
        <p:nvSpPr>
          <p:cNvPr id="30723" name="Content Placeholder 2"/>
          <p:cNvSpPr>
            <a:spLocks noGrp="1"/>
          </p:cNvSpPr>
          <p:nvPr>
            <p:ph idx="1"/>
          </p:nvPr>
        </p:nvSpPr>
        <p:spPr>
          <a:xfrm>
            <a:off x="0" y="962025"/>
            <a:ext cx="8763000" cy="5667375"/>
          </a:xfrm>
        </p:spPr>
        <p:txBody>
          <a:bodyPr/>
          <a:lstStyle>
            <a:defPPr/>
          </a:lstStyle>
          <a:p>
            <a:pPr lvl="2">
              <a:buFontTx/>
              <a:buNone/>
            </a:pPr>
            <a:r>
              <a:rPr lang="en-US" altLang="en-US" sz="2000" b="1">
                <a:solidFill>
                  <a:srgbClr val="00B050"/>
                </a:solidFill>
              </a:rPr>
              <a:t>int calsum(int, int, int);</a:t>
            </a:r>
          </a:p>
          <a:p>
            <a:pPr lvl="2">
              <a:buFontTx/>
              <a:buNone/>
            </a:pPr>
            <a:r>
              <a:rPr lang="en-US" altLang="en-US" sz="2000" b="1"/>
              <a:t>void main( )</a:t>
            </a:r>
          </a:p>
          <a:p>
            <a:pPr lvl="2">
              <a:buFontTx/>
              <a:buNone/>
            </a:pPr>
            <a:r>
              <a:rPr lang="en-US" altLang="en-US" sz="2000" b="1"/>
              <a:t>{</a:t>
            </a:r>
          </a:p>
          <a:p>
            <a:pPr lvl="2">
              <a:buFontTx/>
              <a:buNone/>
            </a:pPr>
            <a:r>
              <a:rPr lang="en-US" altLang="en-US" sz="2000" b="1"/>
              <a:t>	int a, b, c, sum;</a:t>
            </a:r>
          </a:p>
          <a:p>
            <a:pPr lvl="2">
              <a:buFontTx/>
              <a:buNone/>
            </a:pPr>
            <a:r>
              <a:rPr lang="en-US" altLang="en-US" sz="2000" b="1"/>
              <a:t>	printf ( "\n Enter any three numbers " ) ;</a:t>
            </a:r>
          </a:p>
          <a:p>
            <a:pPr lvl="2">
              <a:buFontTx/>
              <a:buNone/>
            </a:pPr>
            <a:r>
              <a:rPr lang="it-IT" altLang="en-US" sz="2000" b="1"/>
              <a:t>	scanf ( "%d %d %d", &amp;a, &amp;b, &amp;c ) </a:t>
            </a:r>
            <a:r>
              <a:rPr lang="it-IT" altLang="en-US" sz="2000" b="1">
                <a:solidFill>
                  <a:srgbClr val="FF0000"/>
                </a:solidFill>
              </a:rPr>
              <a:t>;</a:t>
            </a:r>
          </a:p>
          <a:p>
            <a:pPr lvl="2">
              <a:buFontTx/>
              <a:buNone/>
            </a:pPr>
            <a:r>
              <a:rPr lang="pt-BR" altLang="en-US" sz="2000" b="1"/>
              <a:t>    sum=</a:t>
            </a:r>
            <a:r>
              <a:rPr lang="pt-BR" altLang="en-US" sz="2000" b="1">
                <a:solidFill>
                  <a:srgbClr val="00B050"/>
                </a:solidFill>
              </a:rPr>
              <a:t>calsum ( a, b, c ) </a:t>
            </a:r>
            <a:r>
              <a:rPr lang="pt-BR" altLang="en-US" sz="2000" b="1"/>
              <a:t>;</a:t>
            </a:r>
          </a:p>
          <a:p>
            <a:pPr lvl="2">
              <a:buFontTx/>
              <a:buNone/>
            </a:pPr>
            <a:r>
              <a:rPr lang="en-US" altLang="en-US" sz="2000" b="1"/>
              <a:t>	printf ( "\nSum = %d", sum) ;</a:t>
            </a:r>
          </a:p>
          <a:p>
            <a:pPr lvl="2">
              <a:buFontTx/>
              <a:buNone/>
            </a:pPr>
            <a:r>
              <a:rPr lang="en-US" altLang="en-US" sz="2000" b="1"/>
              <a:t>	}</a:t>
            </a:r>
          </a:p>
          <a:p>
            <a:pPr lvl="2">
              <a:buFontTx/>
              <a:buNone/>
            </a:pPr>
            <a:r>
              <a:rPr lang="en-US" altLang="en-US" sz="2000" b="1"/>
              <a:t>int calsum ( int x, int y, int z )</a:t>
            </a:r>
          </a:p>
          <a:p>
            <a:pPr lvl="2">
              <a:buFontTx/>
              <a:buNone/>
            </a:pPr>
            <a:r>
              <a:rPr lang="en-US" altLang="en-US" sz="2000" b="1"/>
              <a:t>{</a:t>
            </a:r>
          </a:p>
          <a:p>
            <a:pPr lvl="2">
              <a:buFontTx/>
              <a:buNone/>
            </a:pPr>
            <a:r>
              <a:rPr lang="en-US" altLang="en-US" sz="2000" b="1"/>
              <a:t>	int d ;</a:t>
            </a:r>
          </a:p>
          <a:p>
            <a:pPr lvl="2">
              <a:buFontTx/>
              <a:buNone/>
            </a:pPr>
            <a:r>
              <a:rPr lang="en-US" altLang="en-US" sz="2000" b="1"/>
              <a:t>	d = x + y + z ;</a:t>
            </a:r>
          </a:p>
          <a:p>
            <a:pPr lvl="2">
              <a:buFontTx/>
              <a:buNone/>
            </a:pPr>
            <a:r>
              <a:rPr lang="en-US" altLang="en-US" sz="2000" b="1"/>
              <a:t>return d;</a:t>
            </a:r>
          </a:p>
          <a:p>
            <a:pPr lvl="2">
              <a:buFontTx/>
              <a:buNone/>
            </a:pPr>
            <a:r>
              <a:rPr lang="en-US" altLang="en-US" sz="2000" b="1"/>
              <a:t>}</a:t>
            </a:r>
          </a:p>
        </p:txBody>
      </p:sp>
    </p:spTree>
    <p:extLst>
      <p:ext uri="{BB962C8B-B14F-4D97-AF65-F5344CB8AC3E}">
        <p14:creationId xmlns:p14="http://schemas.microsoft.com/office/powerpoint/2010/main" val="11970133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mph" presetSubtype="2" fill="hold" nodeType="clickEffect">
                                  <p:stCondLst>
                                    <p:cond delay="0"/>
                                  </p:stCondLst>
                                  <p:childTnLst>
                                    <p:animClr clrSpc="rgb" dir="cw">
                                      <p:cBhvr override="childStyle">
                                        <p:cTn id="6" dur="2000" fill="hold"/>
                                        <p:tgtEl>
                                          <p:spTgt spid="30723">
                                            <p:txEl>
                                              <p:pRg st="0" end="0"/>
                                            </p:txEl>
                                          </p:spTgt>
                                        </p:tgtEl>
                                        <p:attrNameLst>
                                          <p:attrName>style.color</p:attrName>
                                        </p:attrNameLst>
                                      </p:cBhvr>
                                      <p:to>
                                        <a:srgbClr val="009900"/>
                                      </p:to>
                                    </p:animClr>
                                  </p:childTnLst>
                                </p:cTn>
                              </p:par>
                            </p:childTnLst>
                          </p:cTn>
                        </p:par>
                      </p:childTnLst>
                    </p:cTn>
                  </p:par>
                  <p:par>
                    <p:cTn id="7" fill="hold" nodeType="clickPar">
                      <p:stCondLst>
                        <p:cond delay="indefinite"/>
                      </p:stCondLst>
                      <p:childTnLst>
                        <p:par>
                          <p:cTn id="8" fill="hold" nodeType="afterGroup">
                            <p:stCondLst>
                              <p:cond delay="0"/>
                            </p:stCondLst>
                            <p:childTnLst>
                              <p:par>
                                <p:cTn id="9" presetID="3" presetClass="emph" presetSubtype="2" fill="hold" nodeType="clickEffect">
                                  <p:stCondLst>
                                    <p:cond delay="0"/>
                                  </p:stCondLst>
                                  <p:childTnLst>
                                    <p:animClr clrSpc="rgb" dir="cw">
                                      <p:cBhvr override="childStyle">
                                        <p:cTn id="10" dur="2000" fill="hold"/>
                                        <p:tgtEl>
                                          <p:spTgt spid="30723">
                                            <p:txEl>
                                              <p:pRg st="6" end="6"/>
                                            </p:txEl>
                                          </p:spTgt>
                                        </p:tgtEl>
                                        <p:attrNameLst>
                                          <p:attrName>style.color</p:attrName>
                                        </p:attrNameLst>
                                      </p:cBhvr>
                                      <p:to>
                                        <a:srgbClr val="009900"/>
                                      </p:to>
                                    </p:animClr>
                                  </p:childTnLst>
                                </p:cTn>
                              </p:par>
                            </p:childTnLst>
                          </p:cTn>
                        </p:par>
                      </p:childTnLst>
                    </p:cTn>
                  </p:par>
                  <p:par>
                    <p:cTn id="11" fill="hold" nodeType="clickPar">
                      <p:stCondLst>
                        <p:cond delay="indefinite"/>
                      </p:stCondLst>
                      <p:childTnLst>
                        <p:par>
                          <p:cTn id="12" fill="hold" nodeType="afterGroup">
                            <p:stCondLst>
                              <p:cond delay="0"/>
                            </p:stCondLst>
                            <p:childTnLst>
                              <p:par>
                                <p:cTn id="13" presetID="3" presetClass="emph" presetSubtype="2" fill="hold" nodeType="clickEffect">
                                  <p:stCondLst>
                                    <p:cond delay="0"/>
                                  </p:stCondLst>
                                  <p:childTnLst>
                                    <p:animClr clrSpc="rgb" dir="cw">
                                      <p:cBhvr override="childStyle">
                                        <p:cTn id="14" dur="2000" fill="hold"/>
                                        <p:tgtEl>
                                          <p:spTgt spid="30723">
                                            <p:txEl>
                                              <p:pRg st="9" end="9"/>
                                            </p:txEl>
                                          </p:spTgt>
                                        </p:tgtEl>
                                        <p:attrNameLst>
                                          <p:attrName>style.color</p:attrName>
                                        </p:attrNameLst>
                                      </p:cBhvr>
                                      <p:to>
                                        <a:srgbClr val="00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628650" y="97497"/>
            <a:ext cx="7886700" cy="1325563"/>
          </a:xfrm>
        </p:spPr>
        <p:txBody>
          <a:bodyPr/>
          <a:lstStyle>
            <a:defPPr/>
          </a:lstStyle>
          <a:p>
            <a:pPr algn="l"/>
            <a:r>
              <a:rPr lang="en-US" altLang="en-US" dirty="0"/>
              <a:t>Example 2</a:t>
            </a:r>
          </a:p>
        </p:txBody>
      </p:sp>
      <p:sp>
        <p:nvSpPr>
          <p:cNvPr id="57347" name="Content Placeholder 2"/>
          <p:cNvSpPr>
            <a:spLocks noGrp="1"/>
          </p:cNvSpPr>
          <p:nvPr>
            <p:ph idx="1"/>
          </p:nvPr>
        </p:nvSpPr>
        <p:spPr>
          <a:xfrm>
            <a:off x="0" y="962025"/>
            <a:ext cx="8763000" cy="5667375"/>
          </a:xfrm>
        </p:spPr>
        <p:txBody>
          <a:bodyPr/>
          <a:lstStyle>
            <a:defPPr/>
          </a:lstStyle>
          <a:p>
            <a:pPr lvl="2">
              <a:buFontTx/>
              <a:buNone/>
            </a:pPr>
            <a:r>
              <a:rPr lang="en-US" altLang="en-US" sz="2000" b="1" dirty="0"/>
              <a:t>int </a:t>
            </a:r>
            <a:r>
              <a:rPr lang="en-US" altLang="en-US" sz="2000" b="1" dirty="0" err="1"/>
              <a:t>calsum</a:t>
            </a:r>
            <a:r>
              <a:rPr lang="en-US" altLang="en-US" sz="2000" b="1" dirty="0"/>
              <a:t>(int, int, int);</a:t>
            </a:r>
          </a:p>
          <a:p>
            <a:pPr lvl="2">
              <a:buFontTx/>
              <a:buNone/>
            </a:pPr>
            <a:r>
              <a:rPr lang="en-US" altLang="en-US" sz="2000" b="1" dirty="0">
                <a:solidFill>
                  <a:schemeClr val="bg1"/>
                </a:solidFill>
              </a:rPr>
              <a:t>void main( )</a:t>
            </a:r>
          </a:p>
          <a:p>
            <a:pPr lvl="2">
              <a:buFontTx/>
              <a:buNone/>
            </a:pPr>
            <a:r>
              <a:rPr lang="en-US" altLang="en-US" sz="2000" b="1" dirty="0">
                <a:solidFill>
                  <a:schemeClr val="bg1"/>
                </a:solidFill>
              </a:rPr>
              <a:t>{</a:t>
            </a:r>
          </a:p>
          <a:p>
            <a:pPr lvl="2">
              <a:buFontTx/>
              <a:buNone/>
            </a:pPr>
            <a:r>
              <a:rPr lang="en-US" altLang="en-US" sz="2000" b="1" dirty="0">
                <a:solidFill>
                  <a:schemeClr val="bg1"/>
                </a:solidFill>
              </a:rPr>
              <a:t>	int a, b, c;</a:t>
            </a:r>
          </a:p>
          <a:p>
            <a:pPr lvl="2">
              <a:buFontTx/>
              <a:buNone/>
            </a:pPr>
            <a:r>
              <a:rPr lang="en-US" altLang="en-US" sz="2000" b="1" dirty="0">
                <a:solidFill>
                  <a:schemeClr val="bg1"/>
                </a:solidFill>
              </a:rPr>
              <a:t>	</a:t>
            </a:r>
            <a:r>
              <a:rPr lang="en-US" altLang="en-US" sz="2000" b="1" dirty="0" err="1">
                <a:solidFill>
                  <a:schemeClr val="bg1"/>
                </a:solidFill>
              </a:rPr>
              <a:t>printf</a:t>
            </a:r>
            <a:r>
              <a:rPr lang="en-US" altLang="en-US" sz="2000" b="1" dirty="0">
                <a:solidFill>
                  <a:schemeClr val="bg1"/>
                </a:solidFill>
              </a:rPr>
              <a:t> ( "\n Enter any three numbers " ) ;</a:t>
            </a:r>
          </a:p>
          <a:p>
            <a:pPr lvl="2">
              <a:buFontTx/>
              <a:buNone/>
            </a:pPr>
            <a:r>
              <a:rPr lang="it-IT" altLang="en-US" sz="2000" b="1" dirty="0">
                <a:solidFill>
                  <a:schemeClr val="bg1"/>
                </a:solidFill>
              </a:rPr>
              <a:t>	scanf ( "%d %d %d", &amp;a, &amp;b, &amp;c ) ;</a:t>
            </a:r>
          </a:p>
          <a:p>
            <a:pPr lvl="2">
              <a:buFontTx/>
              <a:buNone/>
            </a:pPr>
            <a:r>
              <a:rPr lang="pt-BR" altLang="en-US" sz="2000" b="1" dirty="0">
                <a:solidFill>
                  <a:schemeClr val="bg1"/>
                </a:solidFill>
              </a:rPr>
              <a:t>    sum=calsum ( a, b, c ) ;</a:t>
            </a:r>
          </a:p>
          <a:p>
            <a:pPr lvl="2">
              <a:buFontTx/>
              <a:buNone/>
            </a:pPr>
            <a:r>
              <a:rPr lang="en-US" altLang="en-US" sz="2000" b="1" dirty="0">
                <a:solidFill>
                  <a:schemeClr val="bg1"/>
                </a:solidFill>
              </a:rPr>
              <a:t>( "\</a:t>
            </a:r>
            <a:r>
              <a:rPr lang="en-US" altLang="en-US" sz="2000" b="1" dirty="0" err="1">
                <a:solidFill>
                  <a:schemeClr val="bg1"/>
                </a:solidFill>
              </a:rPr>
              <a:t>nSum</a:t>
            </a:r>
            <a:r>
              <a:rPr lang="en-US" altLang="en-US" sz="2000" b="1" dirty="0">
                <a:solidFill>
                  <a:schemeClr val="bg1"/>
                </a:solidFill>
              </a:rPr>
              <a:t> = %d", sum) ;</a:t>
            </a:r>
          </a:p>
          <a:p>
            <a:pPr lvl="2">
              <a:buFontTx/>
              <a:buNone/>
            </a:pPr>
            <a:r>
              <a:rPr lang="en-US" altLang="en-US" sz="2000" b="1" dirty="0">
                <a:solidFill>
                  <a:schemeClr val="bg1"/>
                </a:solidFill>
              </a:rPr>
              <a:t>	}</a:t>
            </a:r>
          </a:p>
          <a:p>
            <a:pPr lvl="2">
              <a:buFontTx/>
              <a:buNone/>
            </a:pPr>
            <a:r>
              <a:rPr lang="en-US" altLang="en-US" sz="2000" b="1" dirty="0">
                <a:solidFill>
                  <a:srgbClr val="00B050"/>
                </a:solidFill>
              </a:rPr>
              <a:t>int </a:t>
            </a:r>
            <a:r>
              <a:rPr lang="en-US" altLang="en-US" sz="2000" b="1" dirty="0" err="1">
                <a:solidFill>
                  <a:srgbClr val="00B050"/>
                </a:solidFill>
              </a:rPr>
              <a:t>calsum</a:t>
            </a:r>
            <a:r>
              <a:rPr lang="en-US" altLang="en-US" sz="2000" b="1" dirty="0">
                <a:solidFill>
                  <a:srgbClr val="00B050"/>
                </a:solidFill>
              </a:rPr>
              <a:t> ( int x, int y, int z )</a:t>
            </a:r>
          </a:p>
          <a:p>
            <a:pPr lvl="2">
              <a:buFontTx/>
              <a:buNone/>
            </a:pPr>
            <a:r>
              <a:rPr lang="en-US" altLang="en-US" sz="2000" b="1" dirty="0">
                <a:solidFill>
                  <a:srgbClr val="00B050"/>
                </a:solidFill>
              </a:rPr>
              <a:t>{</a:t>
            </a:r>
          </a:p>
          <a:p>
            <a:pPr lvl="2">
              <a:buFontTx/>
              <a:buNone/>
            </a:pPr>
            <a:r>
              <a:rPr lang="en-US" altLang="en-US" sz="2000" b="1" dirty="0"/>
              <a:t>	int d ;</a:t>
            </a:r>
          </a:p>
          <a:p>
            <a:pPr lvl="2">
              <a:buFontTx/>
              <a:buNone/>
            </a:pPr>
            <a:r>
              <a:rPr lang="en-US" altLang="en-US" sz="2000" b="1" dirty="0"/>
              <a:t>	d = x + y + z ;</a:t>
            </a:r>
          </a:p>
          <a:p>
            <a:pPr lvl="2">
              <a:buFontTx/>
              <a:buNone/>
            </a:pPr>
            <a:r>
              <a:rPr lang="en-US" altLang="en-US" sz="2000" b="1" dirty="0"/>
              <a:t>return d;</a:t>
            </a:r>
          </a:p>
          <a:p>
            <a:pPr lvl="2">
              <a:buFontTx/>
              <a:buNone/>
            </a:pPr>
            <a:r>
              <a:rPr lang="en-US" altLang="en-US" sz="2000" b="1" dirty="0"/>
              <a:t>}</a:t>
            </a:r>
          </a:p>
        </p:txBody>
      </p:sp>
    </p:spTree>
    <p:extLst>
      <p:ext uri="{BB962C8B-B14F-4D97-AF65-F5344CB8AC3E}">
        <p14:creationId xmlns:p14="http://schemas.microsoft.com/office/powerpoint/2010/main" val="31835969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defPPr/>
          </a:lstStyle>
          <a:p>
            <a:pPr algn="l"/>
            <a:r>
              <a:rPr lang="en-US" altLang="en-US"/>
              <a:t>Example 2</a:t>
            </a:r>
          </a:p>
        </p:txBody>
      </p:sp>
      <p:sp>
        <p:nvSpPr>
          <p:cNvPr id="58371" name="Content Placeholder 2"/>
          <p:cNvSpPr>
            <a:spLocks noGrp="1"/>
          </p:cNvSpPr>
          <p:nvPr>
            <p:ph idx="1"/>
          </p:nvPr>
        </p:nvSpPr>
        <p:spPr>
          <a:xfrm>
            <a:off x="0" y="1229654"/>
            <a:ext cx="8763000" cy="5667375"/>
          </a:xfrm>
        </p:spPr>
        <p:txBody>
          <a:bodyPr/>
          <a:lstStyle>
            <a:defPPr/>
          </a:lstStyle>
          <a:p>
            <a:pPr lvl="2">
              <a:buFontTx/>
              <a:buNone/>
            </a:pPr>
            <a:r>
              <a:rPr lang="en-US" altLang="en-US" sz="2000" b="1" dirty="0"/>
              <a:t>int </a:t>
            </a:r>
            <a:r>
              <a:rPr lang="en-US" altLang="en-US" sz="2000" b="1" dirty="0" err="1"/>
              <a:t>calsum</a:t>
            </a:r>
            <a:r>
              <a:rPr lang="en-US" altLang="en-US" sz="2000" b="1" dirty="0"/>
              <a:t>(int, int, int);</a:t>
            </a:r>
          </a:p>
          <a:p>
            <a:pPr lvl="2">
              <a:buFontTx/>
              <a:buNone/>
            </a:pPr>
            <a:r>
              <a:rPr lang="en-US" altLang="en-US" sz="2000" b="1" dirty="0">
                <a:solidFill>
                  <a:schemeClr val="bg1"/>
                </a:solidFill>
              </a:rPr>
              <a:t>void main( )</a:t>
            </a:r>
          </a:p>
          <a:p>
            <a:pPr lvl="2">
              <a:buFontTx/>
              <a:buNone/>
            </a:pPr>
            <a:r>
              <a:rPr lang="en-US" altLang="en-US" sz="2000" b="1" dirty="0">
                <a:solidFill>
                  <a:schemeClr val="bg1"/>
                </a:solidFill>
              </a:rPr>
              <a:t>{</a:t>
            </a:r>
          </a:p>
          <a:p>
            <a:pPr lvl="2">
              <a:buFontTx/>
              <a:buNone/>
            </a:pPr>
            <a:r>
              <a:rPr lang="en-US" altLang="en-US" sz="2000" b="1" dirty="0">
                <a:solidFill>
                  <a:schemeClr val="bg1"/>
                </a:solidFill>
              </a:rPr>
              <a:t>	int a, b, c;</a:t>
            </a:r>
          </a:p>
          <a:p>
            <a:pPr lvl="2">
              <a:buFontTx/>
              <a:buNone/>
            </a:pPr>
            <a:r>
              <a:rPr lang="en-US" altLang="en-US" sz="2000" b="1" dirty="0">
                <a:solidFill>
                  <a:schemeClr val="bg1"/>
                </a:solidFill>
              </a:rPr>
              <a:t>	</a:t>
            </a:r>
            <a:r>
              <a:rPr lang="en-US" altLang="en-US" sz="2000" b="1" dirty="0" err="1">
                <a:solidFill>
                  <a:schemeClr val="bg1"/>
                </a:solidFill>
              </a:rPr>
              <a:t>printf</a:t>
            </a:r>
            <a:r>
              <a:rPr lang="en-US" altLang="en-US" sz="2000" b="1" dirty="0">
                <a:solidFill>
                  <a:schemeClr val="bg1"/>
                </a:solidFill>
              </a:rPr>
              <a:t> ( "\n Enter any three numbers " ) ;</a:t>
            </a:r>
          </a:p>
          <a:p>
            <a:pPr lvl="2">
              <a:buFontTx/>
              <a:buNone/>
            </a:pPr>
            <a:r>
              <a:rPr lang="it-IT" altLang="en-US" sz="2000" b="1" dirty="0">
                <a:solidFill>
                  <a:schemeClr val="bg1"/>
                </a:solidFill>
              </a:rPr>
              <a:t>	scanf ( "%d %d %d", &amp;a, &amp;b, &amp;c ) ;</a:t>
            </a:r>
          </a:p>
          <a:p>
            <a:pPr lvl="2">
              <a:buFontTx/>
              <a:buNone/>
            </a:pPr>
            <a:r>
              <a:rPr lang="pt-BR" altLang="en-US" sz="2000" b="1" dirty="0">
                <a:solidFill>
                  <a:schemeClr val="bg1"/>
                </a:solidFill>
              </a:rPr>
              <a:t>    sum=calsum ( a, b, c ) ;</a:t>
            </a:r>
          </a:p>
          <a:p>
            <a:pPr lvl="2">
              <a:buFontTx/>
              <a:buNone/>
            </a:pPr>
            <a:r>
              <a:rPr lang="en-US" altLang="en-US" sz="2000" b="1" dirty="0">
                <a:solidFill>
                  <a:schemeClr val="bg1"/>
                </a:solidFill>
              </a:rPr>
              <a:t>( "\</a:t>
            </a:r>
            <a:r>
              <a:rPr lang="en-US" altLang="en-US" sz="2000" b="1" dirty="0" err="1">
                <a:solidFill>
                  <a:schemeClr val="bg1"/>
                </a:solidFill>
              </a:rPr>
              <a:t>nSum</a:t>
            </a:r>
            <a:r>
              <a:rPr lang="en-US" altLang="en-US" sz="2000" b="1" dirty="0">
                <a:solidFill>
                  <a:schemeClr val="bg1"/>
                </a:solidFill>
              </a:rPr>
              <a:t> = %d", sum) ;</a:t>
            </a:r>
          </a:p>
          <a:p>
            <a:pPr lvl="2">
              <a:buFontTx/>
              <a:buNone/>
            </a:pPr>
            <a:r>
              <a:rPr lang="en-US" altLang="en-US" sz="2000" b="1" dirty="0">
                <a:solidFill>
                  <a:schemeClr val="bg1"/>
                </a:solidFill>
              </a:rPr>
              <a:t>	}</a:t>
            </a:r>
          </a:p>
          <a:p>
            <a:pPr lvl="2">
              <a:buFontTx/>
              <a:buNone/>
            </a:pPr>
            <a:r>
              <a:rPr lang="en-US" altLang="en-US" sz="2000" b="1" dirty="0">
                <a:solidFill>
                  <a:srgbClr val="00B050"/>
                </a:solidFill>
              </a:rPr>
              <a:t>int </a:t>
            </a:r>
            <a:r>
              <a:rPr lang="en-US" altLang="en-US" sz="2000" b="1" dirty="0" err="1">
                <a:solidFill>
                  <a:srgbClr val="00B050"/>
                </a:solidFill>
              </a:rPr>
              <a:t>calsum</a:t>
            </a:r>
            <a:r>
              <a:rPr lang="en-US" altLang="en-US" sz="2000" b="1" dirty="0">
                <a:solidFill>
                  <a:srgbClr val="00B050"/>
                </a:solidFill>
              </a:rPr>
              <a:t> ( int x, int y, int z )</a:t>
            </a:r>
          </a:p>
          <a:p>
            <a:pPr lvl="2">
              <a:buFontTx/>
              <a:buNone/>
            </a:pPr>
            <a:r>
              <a:rPr lang="en-US" altLang="en-US" sz="2000" b="1" dirty="0">
                <a:solidFill>
                  <a:srgbClr val="00B050"/>
                </a:solidFill>
              </a:rPr>
              <a:t>{</a:t>
            </a:r>
          </a:p>
          <a:p>
            <a:pPr lvl="2">
              <a:buFontTx/>
              <a:buNone/>
            </a:pPr>
            <a:r>
              <a:rPr lang="en-US" altLang="en-US" sz="2000" b="1" dirty="0">
                <a:solidFill>
                  <a:srgbClr val="00B050"/>
                </a:solidFill>
              </a:rPr>
              <a:t>	int d ;</a:t>
            </a:r>
          </a:p>
          <a:p>
            <a:pPr lvl="2">
              <a:buFontTx/>
              <a:buNone/>
            </a:pPr>
            <a:r>
              <a:rPr lang="en-US" altLang="en-US" sz="2000" b="1" dirty="0"/>
              <a:t>	d = x + y + z ;</a:t>
            </a:r>
          </a:p>
          <a:p>
            <a:pPr lvl="2">
              <a:buFontTx/>
              <a:buNone/>
            </a:pPr>
            <a:r>
              <a:rPr lang="en-US" altLang="en-US" sz="2000" b="1" dirty="0"/>
              <a:t>return d;</a:t>
            </a:r>
          </a:p>
          <a:p>
            <a:pPr lvl="2">
              <a:buFontTx/>
              <a:buNone/>
            </a:pPr>
            <a:r>
              <a:rPr lang="en-US" altLang="en-US" sz="2000" b="1" dirty="0"/>
              <a:t>}</a:t>
            </a:r>
          </a:p>
        </p:txBody>
      </p:sp>
    </p:spTree>
    <p:extLst>
      <p:ext uri="{BB962C8B-B14F-4D97-AF65-F5344CB8AC3E}">
        <p14:creationId xmlns:p14="http://schemas.microsoft.com/office/powerpoint/2010/main" val="35849687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defPPr/>
          </a:lstStyle>
          <a:p>
            <a:pPr algn="l"/>
            <a:r>
              <a:rPr lang="en-US" altLang="en-US"/>
              <a:t>Example 2</a:t>
            </a:r>
          </a:p>
        </p:txBody>
      </p:sp>
      <p:sp>
        <p:nvSpPr>
          <p:cNvPr id="59395" name="Content Placeholder 2"/>
          <p:cNvSpPr>
            <a:spLocks noGrp="1"/>
          </p:cNvSpPr>
          <p:nvPr>
            <p:ph idx="1"/>
          </p:nvPr>
        </p:nvSpPr>
        <p:spPr>
          <a:xfrm>
            <a:off x="0" y="1185049"/>
            <a:ext cx="8763000" cy="5667375"/>
          </a:xfrm>
        </p:spPr>
        <p:txBody>
          <a:bodyPr/>
          <a:lstStyle>
            <a:defPPr/>
          </a:lstStyle>
          <a:p>
            <a:pPr lvl="2">
              <a:buFontTx/>
              <a:buNone/>
            </a:pPr>
            <a:r>
              <a:rPr lang="en-US" altLang="en-US" sz="2000" b="1" dirty="0"/>
              <a:t>int </a:t>
            </a:r>
            <a:r>
              <a:rPr lang="en-US" altLang="en-US" sz="2000" b="1" dirty="0" err="1"/>
              <a:t>calsum</a:t>
            </a:r>
            <a:r>
              <a:rPr lang="en-US" altLang="en-US" sz="2000" b="1" dirty="0"/>
              <a:t>(int, int, int);</a:t>
            </a:r>
          </a:p>
          <a:p>
            <a:pPr lvl="2">
              <a:buFontTx/>
              <a:buNone/>
            </a:pPr>
            <a:r>
              <a:rPr lang="en-US" altLang="en-US" sz="2000" b="1" dirty="0">
                <a:solidFill>
                  <a:schemeClr val="bg1"/>
                </a:solidFill>
              </a:rPr>
              <a:t>void main( )</a:t>
            </a:r>
          </a:p>
          <a:p>
            <a:pPr lvl="2">
              <a:buFontTx/>
              <a:buNone/>
            </a:pPr>
            <a:r>
              <a:rPr lang="en-US" altLang="en-US" sz="2000" b="1" dirty="0">
                <a:solidFill>
                  <a:schemeClr val="bg1"/>
                </a:solidFill>
              </a:rPr>
              <a:t>{</a:t>
            </a:r>
          </a:p>
          <a:p>
            <a:pPr lvl="2">
              <a:buFontTx/>
              <a:buNone/>
            </a:pPr>
            <a:r>
              <a:rPr lang="en-US" altLang="en-US" sz="2000" b="1" dirty="0">
                <a:solidFill>
                  <a:schemeClr val="bg1"/>
                </a:solidFill>
              </a:rPr>
              <a:t>	int a, b, c;</a:t>
            </a:r>
          </a:p>
          <a:p>
            <a:pPr lvl="2">
              <a:buFontTx/>
              <a:buNone/>
            </a:pPr>
            <a:r>
              <a:rPr lang="en-US" altLang="en-US" sz="2000" b="1" dirty="0">
                <a:solidFill>
                  <a:schemeClr val="bg1"/>
                </a:solidFill>
              </a:rPr>
              <a:t>	</a:t>
            </a:r>
            <a:r>
              <a:rPr lang="en-US" altLang="en-US" sz="2000" b="1" dirty="0" err="1">
                <a:solidFill>
                  <a:schemeClr val="bg1"/>
                </a:solidFill>
              </a:rPr>
              <a:t>printf</a:t>
            </a:r>
            <a:r>
              <a:rPr lang="en-US" altLang="en-US" sz="2000" b="1" dirty="0">
                <a:solidFill>
                  <a:schemeClr val="bg1"/>
                </a:solidFill>
              </a:rPr>
              <a:t> ( "\n Enter any three numbers " ) ;</a:t>
            </a:r>
          </a:p>
          <a:p>
            <a:pPr lvl="2">
              <a:buFontTx/>
              <a:buNone/>
            </a:pPr>
            <a:r>
              <a:rPr lang="it-IT" altLang="en-US" sz="2000" b="1" dirty="0">
                <a:solidFill>
                  <a:schemeClr val="bg1"/>
                </a:solidFill>
              </a:rPr>
              <a:t>	scanf ( "%d %d %d", &amp;a, &amp;b, &amp;c ) ;</a:t>
            </a:r>
          </a:p>
          <a:p>
            <a:pPr lvl="2">
              <a:buFontTx/>
              <a:buNone/>
            </a:pPr>
            <a:r>
              <a:rPr lang="pt-BR" altLang="en-US" sz="2000" b="1" dirty="0">
                <a:solidFill>
                  <a:schemeClr val="bg1"/>
                </a:solidFill>
              </a:rPr>
              <a:t>    sum=calsum ( a, b, c ) ;</a:t>
            </a:r>
          </a:p>
          <a:p>
            <a:pPr lvl="2">
              <a:buFontTx/>
              <a:buNone/>
            </a:pPr>
            <a:r>
              <a:rPr lang="en-US" altLang="en-US" sz="2000" b="1" dirty="0">
                <a:solidFill>
                  <a:schemeClr val="bg1"/>
                </a:solidFill>
              </a:rPr>
              <a:t>( "\</a:t>
            </a:r>
            <a:r>
              <a:rPr lang="en-US" altLang="en-US" sz="2000" b="1" dirty="0" err="1">
                <a:solidFill>
                  <a:schemeClr val="bg1"/>
                </a:solidFill>
              </a:rPr>
              <a:t>nSum</a:t>
            </a:r>
            <a:r>
              <a:rPr lang="en-US" altLang="en-US" sz="2000" b="1" dirty="0">
                <a:solidFill>
                  <a:schemeClr val="bg1"/>
                </a:solidFill>
              </a:rPr>
              <a:t> = %d", sum) ;</a:t>
            </a:r>
          </a:p>
          <a:p>
            <a:pPr lvl="2">
              <a:buFontTx/>
              <a:buNone/>
            </a:pPr>
            <a:r>
              <a:rPr lang="en-US" altLang="en-US" sz="2000" b="1" dirty="0">
                <a:solidFill>
                  <a:schemeClr val="bg1"/>
                </a:solidFill>
              </a:rPr>
              <a:t>	}</a:t>
            </a:r>
          </a:p>
          <a:p>
            <a:pPr lvl="2">
              <a:buFontTx/>
              <a:buNone/>
            </a:pPr>
            <a:r>
              <a:rPr lang="en-US" altLang="en-US" sz="2000" b="1" dirty="0">
                <a:solidFill>
                  <a:srgbClr val="00B050"/>
                </a:solidFill>
              </a:rPr>
              <a:t>int </a:t>
            </a:r>
            <a:r>
              <a:rPr lang="en-US" altLang="en-US" sz="2000" b="1" dirty="0" err="1">
                <a:solidFill>
                  <a:srgbClr val="00B050"/>
                </a:solidFill>
              </a:rPr>
              <a:t>calsum</a:t>
            </a:r>
            <a:r>
              <a:rPr lang="en-US" altLang="en-US" sz="2000" b="1" dirty="0">
                <a:solidFill>
                  <a:srgbClr val="00B050"/>
                </a:solidFill>
              </a:rPr>
              <a:t> ( int x, int y, int z )</a:t>
            </a:r>
          </a:p>
          <a:p>
            <a:pPr lvl="2">
              <a:buFontTx/>
              <a:buNone/>
            </a:pPr>
            <a:r>
              <a:rPr lang="en-US" altLang="en-US" sz="2000" b="1" dirty="0">
                <a:solidFill>
                  <a:srgbClr val="00B050"/>
                </a:solidFill>
              </a:rPr>
              <a:t>{</a:t>
            </a:r>
          </a:p>
          <a:p>
            <a:pPr lvl="2">
              <a:buFontTx/>
              <a:buNone/>
            </a:pPr>
            <a:r>
              <a:rPr lang="en-US" altLang="en-US" sz="2000" b="1" dirty="0">
                <a:solidFill>
                  <a:srgbClr val="00B050"/>
                </a:solidFill>
              </a:rPr>
              <a:t>	int d ;</a:t>
            </a:r>
          </a:p>
          <a:p>
            <a:pPr lvl="2">
              <a:buFontTx/>
              <a:buNone/>
            </a:pPr>
            <a:r>
              <a:rPr lang="en-US" altLang="en-US" sz="2000" b="1" dirty="0"/>
              <a:t>	</a:t>
            </a:r>
            <a:r>
              <a:rPr lang="en-US" altLang="en-US" sz="2000" b="1" dirty="0">
                <a:solidFill>
                  <a:srgbClr val="00B050"/>
                </a:solidFill>
              </a:rPr>
              <a:t>d = x + y + z ;</a:t>
            </a:r>
          </a:p>
          <a:p>
            <a:pPr lvl="2">
              <a:buFontTx/>
              <a:buNone/>
            </a:pPr>
            <a:r>
              <a:rPr lang="en-US" altLang="en-US" sz="2000" b="1" dirty="0"/>
              <a:t>return d;</a:t>
            </a:r>
          </a:p>
          <a:p>
            <a:pPr lvl="2">
              <a:buFontTx/>
              <a:buNone/>
            </a:pPr>
            <a:r>
              <a:rPr lang="en-US" altLang="en-US" sz="2000" b="1" dirty="0"/>
              <a:t>}</a:t>
            </a:r>
          </a:p>
        </p:txBody>
      </p:sp>
    </p:spTree>
    <p:extLst>
      <p:ext uri="{BB962C8B-B14F-4D97-AF65-F5344CB8AC3E}">
        <p14:creationId xmlns:p14="http://schemas.microsoft.com/office/powerpoint/2010/main" val="28823497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defPPr/>
          </a:lstStyle>
          <a:p>
            <a:pPr algn="l"/>
            <a:r>
              <a:rPr lang="en-US" altLang="en-US"/>
              <a:t>Example 2</a:t>
            </a:r>
          </a:p>
        </p:txBody>
      </p:sp>
      <p:sp>
        <p:nvSpPr>
          <p:cNvPr id="60419" name="Content Placeholder 2"/>
          <p:cNvSpPr>
            <a:spLocks noGrp="1"/>
          </p:cNvSpPr>
          <p:nvPr>
            <p:ph idx="1"/>
          </p:nvPr>
        </p:nvSpPr>
        <p:spPr>
          <a:xfrm>
            <a:off x="0" y="1296561"/>
            <a:ext cx="8763000" cy="5667375"/>
          </a:xfrm>
        </p:spPr>
        <p:txBody>
          <a:bodyPr/>
          <a:lstStyle>
            <a:defPPr/>
          </a:lstStyle>
          <a:p>
            <a:pPr lvl="2">
              <a:buFontTx/>
              <a:buNone/>
            </a:pPr>
            <a:r>
              <a:rPr lang="en-US" altLang="en-US" sz="2000" b="1" dirty="0"/>
              <a:t>int </a:t>
            </a:r>
            <a:r>
              <a:rPr lang="en-US" altLang="en-US" sz="2000" b="1" dirty="0" err="1"/>
              <a:t>calsum</a:t>
            </a:r>
            <a:r>
              <a:rPr lang="en-US" altLang="en-US" sz="2000" b="1" dirty="0"/>
              <a:t>(int, int, int);</a:t>
            </a:r>
          </a:p>
          <a:p>
            <a:pPr lvl="2">
              <a:buFontTx/>
              <a:buNone/>
            </a:pPr>
            <a:r>
              <a:rPr lang="en-US" altLang="en-US" sz="2000" b="1" dirty="0">
                <a:solidFill>
                  <a:schemeClr val="bg1"/>
                </a:solidFill>
              </a:rPr>
              <a:t>void main( )</a:t>
            </a:r>
          </a:p>
          <a:p>
            <a:pPr lvl="2">
              <a:buFontTx/>
              <a:buNone/>
            </a:pPr>
            <a:r>
              <a:rPr lang="en-US" altLang="en-US" sz="2000" b="1" dirty="0">
                <a:solidFill>
                  <a:schemeClr val="bg1"/>
                </a:solidFill>
              </a:rPr>
              <a:t>{</a:t>
            </a:r>
          </a:p>
          <a:p>
            <a:pPr lvl="2">
              <a:buFontTx/>
              <a:buNone/>
            </a:pPr>
            <a:r>
              <a:rPr lang="en-US" altLang="en-US" sz="2000" b="1" dirty="0">
                <a:solidFill>
                  <a:schemeClr val="bg1"/>
                </a:solidFill>
              </a:rPr>
              <a:t>	int a, b, c;</a:t>
            </a:r>
          </a:p>
          <a:p>
            <a:pPr lvl="2">
              <a:buFontTx/>
              <a:buNone/>
            </a:pPr>
            <a:r>
              <a:rPr lang="en-US" altLang="en-US" sz="2000" b="1" dirty="0">
                <a:solidFill>
                  <a:schemeClr val="bg1"/>
                </a:solidFill>
              </a:rPr>
              <a:t>	</a:t>
            </a:r>
            <a:r>
              <a:rPr lang="en-US" altLang="en-US" sz="2000" b="1" dirty="0" err="1">
                <a:solidFill>
                  <a:schemeClr val="bg1"/>
                </a:solidFill>
              </a:rPr>
              <a:t>printf</a:t>
            </a:r>
            <a:r>
              <a:rPr lang="en-US" altLang="en-US" sz="2000" b="1" dirty="0">
                <a:solidFill>
                  <a:schemeClr val="bg1"/>
                </a:solidFill>
              </a:rPr>
              <a:t> ( "\n Enter any three numbers " ) ;</a:t>
            </a:r>
          </a:p>
          <a:p>
            <a:pPr lvl="2">
              <a:buFontTx/>
              <a:buNone/>
            </a:pPr>
            <a:r>
              <a:rPr lang="it-IT" altLang="en-US" sz="2000" b="1" dirty="0">
                <a:solidFill>
                  <a:schemeClr val="bg1"/>
                </a:solidFill>
              </a:rPr>
              <a:t>	scanf ( "%d %d %d", &amp;a, &amp;b, &amp;c ) ;</a:t>
            </a:r>
          </a:p>
          <a:p>
            <a:pPr lvl="2">
              <a:buFontTx/>
              <a:buNone/>
            </a:pPr>
            <a:r>
              <a:rPr lang="pt-BR" altLang="en-US" sz="2000" b="1" dirty="0">
                <a:solidFill>
                  <a:schemeClr val="bg1"/>
                </a:solidFill>
              </a:rPr>
              <a:t>    sum=calsum ( a, b, c ) ;</a:t>
            </a:r>
          </a:p>
          <a:p>
            <a:pPr lvl="2">
              <a:buFontTx/>
              <a:buNone/>
            </a:pPr>
            <a:r>
              <a:rPr lang="en-US" altLang="en-US" sz="2000" b="1" dirty="0">
                <a:solidFill>
                  <a:schemeClr val="bg1"/>
                </a:solidFill>
              </a:rPr>
              <a:t>	</a:t>
            </a:r>
            <a:r>
              <a:rPr lang="en-US" altLang="en-US" sz="2000" b="1" dirty="0" err="1">
                <a:solidFill>
                  <a:schemeClr val="bg1"/>
                </a:solidFill>
              </a:rPr>
              <a:t>printf</a:t>
            </a:r>
            <a:r>
              <a:rPr lang="en-US" altLang="en-US" sz="2000" b="1" dirty="0">
                <a:solidFill>
                  <a:schemeClr val="bg1"/>
                </a:solidFill>
              </a:rPr>
              <a:t> ( "\</a:t>
            </a:r>
            <a:r>
              <a:rPr lang="en-US" altLang="en-US" sz="2000" b="1" dirty="0" err="1">
                <a:solidFill>
                  <a:schemeClr val="bg1"/>
                </a:solidFill>
              </a:rPr>
              <a:t>nSum</a:t>
            </a:r>
            <a:r>
              <a:rPr lang="en-US" altLang="en-US" sz="2000" b="1" dirty="0">
                <a:solidFill>
                  <a:schemeClr val="bg1"/>
                </a:solidFill>
              </a:rPr>
              <a:t> = %d", sum) ;</a:t>
            </a:r>
          </a:p>
          <a:p>
            <a:pPr lvl="2">
              <a:buFontTx/>
              <a:buNone/>
            </a:pPr>
            <a:r>
              <a:rPr lang="en-US" altLang="en-US" sz="2000" b="1" dirty="0">
                <a:solidFill>
                  <a:schemeClr val="bg1"/>
                </a:solidFill>
              </a:rPr>
              <a:t>	}</a:t>
            </a:r>
          </a:p>
          <a:p>
            <a:pPr lvl="2">
              <a:buFontTx/>
              <a:buNone/>
            </a:pPr>
            <a:r>
              <a:rPr lang="en-US" altLang="en-US" sz="2000" b="1" dirty="0">
                <a:solidFill>
                  <a:srgbClr val="00B050"/>
                </a:solidFill>
              </a:rPr>
              <a:t>int </a:t>
            </a:r>
            <a:r>
              <a:rPr lang="en-US" altLang="en-US" sz="2000" b="1" dirty="0" err="1">
                <a:solidFill>
                  <a:srgbClr val="00B050"/>
                </a:solidFill>
              </a:rPr>
              <a:t>calsum</a:t>
            </a:r>
            <a:r>
              <a:rPr lang="en-US" altLang="en-US" sz="2000" b="1" dirty="0">
                <a:solidFill>
                  <a:srgbClr val="00B050"/>
                </a:solidFill>
              </a:rPr>
              <a:t> ( int x, int y, int z )</a:t>
            </a:r>
          </a:p>
          <a:p>
            <a:pPr lvl="2">
              <a:buFontTx/>
              <a:buNone/>
            </a:pPr>
            <a:r>
              <a:rPr lang="en-US" altLang="en-US" sz="2000" b="1" dirty="0">
                <a:solidFill>
                  <a:srgbClr val="00B050"/>
                </a:solidFill>
              </a:rPr>
              <a:t>{</a:t>
            </a:r>
          </a:p>
          <a:p>
            <a:pPr lvl="2">
              <a:buFontTx/>
              <a:buNone/>
            </a:pPr>
            <a:r>
              <a:rPr lang="en-US" altLang="en-US" sz="2000" b="1" dirty="0">
                <a:solidFill>
                  <a:srgbClr val="00B050"/>
                </a:solidFill>
              </a:rPr>
              <a:t>	int d ;</a:t>
            </a:r>
          </a:p>
          <a:p>
            <a:pPr lvl="2">
              <a:buFontTx/>
              <a:buNone/>
            </a:pPr>
            <a:r>
              <a:rPr lang="en-US" altLang="en-US" sz="2000" b="1" dirty="0"/>
              <a:t>	</a:t>
            </a:r>
            <a:r>
              <a:rPr lang="en-US" altLang="en-US" sz="2000" b="1" dirty="0">
                <a:solidFill>
                  <a:srgbClr val="00B050"/>
                </a:solidFill>
              </a:rPr>
              <a:t>d = x + y + z ;</a:t>
            </a:r>
          </a:p>
          <a:p>
            <a:pPr lvl="2">
              <a:buFontTx/>
              <a:buNone/>
            </a:pPr>
            <a:r>
              <a:rPr lang="en-US" altLang="en-US" sz="2000" b="1" dirty="0">
                <a:solidFill>
                  <a:srgbClr val="00B050"/>
                </a:solidFill>
              </a:rPr>
              <a:t>return d;</a:t>
            </a:r>
          </a:p>
          <a:p>
            <a:pPr lvl="2">
              <a:buFontTx/>
              <a:buNone/>
            </a:pPr>
            <a:r>
              <a:rPr lang="en-US" altLang="en-US" sz="2000" b="1" dirty="0"/>
              <a:t>}</a:t>
            </a:r>
          </a:p>
        </p:txBody>
      </p:sp>
    </p:spTree>
    <p:extLst>
      <p:ext uri="{BB962C8B-B14F-4D97-AF65-F5344CB8AC3E}">
        <p14:creationId xmlns:p14="http://schemas.microsoft.com/office/powerpoint/2010/main" val="4849966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628650" y="6855"/>
            <a:ext cx="7886700" cy="1325563"/>
          </a:xfrm>
        </p:spPr>
        <p:txBody>
          <a:bodyPr/>
          <a:lstStyle>
            <a:defPPr/>
          </a:lstStyle>
          <a:p>
            <a:pPr algn="l"/>
            <a:r>
              <a:rPr lang="en-US" altLang="en-US" dirty="0"/>
              <a:t>Example 2</a:t>
            </a:r>
          </a:p>
        </p:txBody>
      </p:sp>
      <p:sp>
        <p:nvSpPr>
          <p:cNvPr id="61443" name="Content Placeholder 2"/>
          <p:cNvSpPr>
            <a:spLocks noGrp="1"/>
          </p:cNvSpPr>
          <p:nvPr>
            <p:ph idx="1"/>
          </p:nvPr>
        </p:nvSpPr>
        <p:spPr>
          <a:xfrm>
            <a:off x="0" y="962025"/>
            <a:ext cx="8763000" cy="5667375"/>
          </a:xfrm>
        </p:spPr>
        <p:txBody>
          <a:bodyPr/>
          <a:lstStyle>
            <a:defPPr/>
          </a:lstStyle>
          <a:p>
            <a:pPr lvl="2">
              <a:buFontTx/>
              <a:buNone/>
            </a:pPr>
            <a:r>
              <a:rPr lang="en-US" altLang="en-US" sz="2000" b="1" dirty="0"/>
              <a:t>int </a:t>
            </a:r>
            <a:r>
              <a:rPr lang="en-US" altLang="en-US" sz="2000" b="1" dirty="0" err="1"/>
              <a:t>calsum</a:t>
            </a:r>
            <a:r>
              <a:rPr lang="en-US" altLang="en-US" sz="2000" b="1" dirty="0"/>
              <a:t>(int, int, int);</a:t>
            </a:r>
          </a:p>
          <a:p>
            <a:pPr lvl="2">
              <a:buFontTx/>
              <a:buNone/>
            </a:pPr>
            <a:r>
              <a:rPr lang="en-US" altLang="en-US" sz="2000" b="1" dirty="0">
                <a:solidFill>
                  <a:srgbClr val="FF0000"/>
                </a:solidFill>
              </a:rPr>
              <a:t>void main( )</a:t>
            </a:r>
          </a:p>
          <a:p>
            <a:pPr lvl="2">
              <a:buFontTx/>
              <a:buNone/>
            </a:pPr>
            <a:r>
              <a:rPr lang="en-US" altLang="en-US" sz="2000" b="1" dirty="0">
                <a:solidFill>
                  <a:srgbClr val="FF0000"/>
                </a:solidFill>
              </a:rPr>
              <a:t>{</a:t>
            </a:r>
          </a:p>
          <a:p>
            <a:pPr lvl="2">
              <a:buFontTx/>
              <a:buNone/>
            </a:pPr>
            <a:r>
              <a:rPr lang="en-US" altLang="en-US" sz="2000" b="1" dirty="0">
                <a:solidFill>
                  <a:srgbClr val="FF0000"/>
                </a:solidFill>
              </a:rPr>
              <a:t>	int a, b, c, sum;</a:t>
            </a:r>
          </a:p>
          <a:p>
            <a:pPr lvl="2">
              <a:buFontTx/>
              <a:buNone/>
            </a:pPr>
            <a:r>
              <a:rPr lang="en-US" altLang="en-US" sz="2000" b="1" dirty="0"/>
              <a:t>	</a:t>
            </a:r>
            <a:r>
              <a:rPr lang="en-US" altLang="en-US" sz="2000" b="1" dirty="0" err="1">
                <a:solidFill>
                  <a:srgbClr val="FF0000"/>
                </a:solidFill>
              </a:rPr>
              <a:t>printf</a:t>
            </a:r>
            <a:r>
              <a:rPr lang="en-US" altLang="en-US" sz="2000" b="1" dirty="0">
                <a:solidFill>
                  <a:srgbClr val="FF0000"/>
                </a:solidFill>
              </a:rPr>
              <a:t> ( "\n Enter any three numbers " ) ;</a:t>
            </a:r>
          </a:p>
          <a:p>
            <a:pPr lvl="2">
              <a:buFontTx/>
              <a:buNone/>
            </a:pPr>
            <a:r>
              <a:rPr lang="it-IT" altLang="en-US" sz="2000" b="1" dirty="0">
                <a:solidFill>
                  <a:srgbClr val="FF0000"/>
                </a:solidFill>
              </a:rPr>
              <a:t>	scanf ( "%d %d %d", &amp;a, &amp;b, &amp;c ) ;</a:t>
            </a:r>
          </a:p>
          <a:p>
            <a:pPr lvl="2">
              <a:buFontTx/>
              <a:buNone/>
            </a:pPr>
            <a:r>
              <a:rPr lang="pt-BR" altLang="en-US" sz="2000" b="1" dirty="0">
                <a:solidFill>
                  <a:srgbClr val="FF0000"/>
                </a:solidFill>
              </a:rPr>
              <a:t>    sum</a:t>
            </a:r>
            <a:r>
              <a:rPr lang="pt-BR" altLang="en-US" sz="2000" b="1" dirty="0">
                <a:solidFill>
                  <a:srgbClr val="00B050"/>
                </a:solidFill>
              </a:rPr>
              <a:t>=calsum ( a, b, c ) ;</a:t>
            </a:r>
          </a:p>
          <a:p>
            <a:pPr lvl="2">
              <a:buFontTx/>
              <a:buNone/>
            </a:pPr>
            <a:r>
              <a:rPr lang="en-US" altLang="en-US" sz="2000" b="1" dirty="0"/>
              <a:t>	</a:t>
            </a:r>
            <a:r>
              <a:rPr lang="en-US" altLang="en-US" sz="2000" b="1" dirty="0" err="1"/>
              <a:t>printf</a:t>
            </a:r>
            <a:r>
              <a:rPr lang="en-US" altLang="en-US" sz="2000" b="1" dirty="0"/>
              <a:t> ( "\</a:t>
            </a:r>
            <a:r>
              <a:rPr lang="en-US" altLang="en-US" sz="2000" b="1" dirty="0" err="1"/>
              <a:t>nSum</a:t>
            </a:r>
            <a:r>
              <a:rPr lang="en-US" altLang="en-US" sz="2000" b="1" dirty="0"/>
              <a:t> = %d", sum) ;</a:t>
            </a:r>
          </a:p>
          <a:p>
            <a:pPr lvl="2">
              <a:buFontTx/>
              <a:buNone/>
            </a:pPr>
            <a:r>
              <a:rPr lang="en-US" altLang="en-US" sz="2000" b="1" dirty="0"/>
              <a:t>	}</a:t>
            </a:r>
          </a:p>
          <a:p>
            <a:pPr lvl="2">
              <a:buFontTx/>
              <a:buNone/>
            </a:pPr>
            <a:r>
              <a:rPr lang="en-US" altLang="en-US" sz="2000" b="1" dirty="0"/>
              <a:t>int </a:t>
            </a:r>
            <a:r>
              <a:rPr lang="en-US" altLang="en-US" sz="2000" b="1" dirty="0" err="1"/>
              <a:t>calsum</a:t>
            </a:r>
            <a:r>
              <a:rPr lang="en-US" altLang="en-US" sz="2000" b="1" dirty="0"/>
              <a:t> ( int x, int y, int z )</a:t>
            </a:r>
          </a:p>
          <a:p>
            <a:pPr lvl="2">
              <a:buFontTx/>
              <a:buNone/>
            </a:pPr>
            <a:r>
              <a:rPr lang="en-US" altLang="en-US" sz="2000" b="1" dirty="0"/>
              <a:t>{</a:t>
            </a:r>
          </a:p>
          <a:p>
            <a:pPr lvl="2">
              <a:buFontTx/>
              <a:buNone/>
            </a:pPr>
            <a:r>
              <a:rPr lang="en-US" altLang="en-US" sz="2000" b="1" dirty="0"/>
              <a:t>	int d ;</a:t>
            </a:r>
          </a:p>
          <a:p>
            <a:pPr lvl="2">
              <a:buFontTx/>
              <a:buNone/>
            </a:pPr>
            <a:r>
              <a:rPr lang="en-US" altLang="en-US" sz="2000" b="1" dirty="0"/>
              <a:t>	d = x + y + z ;</a:t>
            </a:r>
          </a:p>
          <a:p>
            <a:pPr lvl="2">
              <a:buFontTx/>
              <a:buNone/>
            </a:pPr>
            <a:r>
              <a:rPr lang="en-US" altLang="en-US" sz="2000" b="1" dirty="0"/>
              <a:t>return d;</a:t>
            </a:r>
          </a:p>
          <a:p>
            <a:pPr lvl="2">
              <a:buFontTx/>
              <a:buNone/>
            </a:pPr>
            <a:r>
              <a:rPr lang="en-US" altLang="en-US" sz="2000" b="1" dirty="0"/>
              <a:t>}</a:t>
            </a:r>
          </a:p>
          <a:p>
            <a:pPr lvl="2">
              <a:buFontTx/>
              <a:buNone/>
            </a:pPr>
            <a:r>
              <a:rPr lang="en-US" altLang="en-US" sz="2000" b="1" dirty="0" err="1">
                <a:solidFill>
                  <a:schemeClr val="bg1"/>
                </a:solidFill>
              </a:rPr>
              <a:t>nt</a:t>
            </a:r>
            <a:r>
              <a:rPr lang="en-US" altLang="en-US" sz="2000" b="1" dirty="0">
                <a:solidFill>
                  <a:schemeClr val="bg1"/>
                </a:solidFill>
              </a:rPr>
              <a:t> </a:t>
            </a:r>
            <a:r>
              <a:rPr lang="en-US" altLang="en-US" sz="2000" b="1" dirty="0" err="1">
                <a:solidFill>
                  <a:schemeClr val="bg1"/>
                </a:solidFill>
              </a:rPr>
              <a:t>calsum</a:t>
            </a:r>
            <a:r>
              <a:rPr lang="en-US" altLang="en-US" sz="2000" b="1" dirty="0">
                <a:solidFill>
                  <a:schemeClr val="bg1"/>
                </a:solidFill>
              </a:rPr>
              <a:t> ( int x, int y, int z )</a:t>
            </a:r>
          </a:p>
        </p:txBody>
      </p:sp>
    </p:spTree>
    <p:extLst>
      <p:ext uri="{BB962C8B-B14F-4D97-AF65-F5344CB8AC3E}">
        <p14:creationId xmlns:p14="http://schemas.microsoft.com/office/powerpoint/2010/main" val="16318747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628650" y="6855"/>
            <a:ext cx="7886700" cy="1325563"/>
          </a:xfrm>
        </p:spPr>
        <p:txBody>
          <a:bodyPr/>
          <a:lstStyle>
            <a:defPPr/>
          </a:lstStyle>
          <a:p>
            <a:pPr algn="l"/>
            <a:r>
              <a:rPr lang="en-US" altLang="en-US" dirty="0"/>
              <a:t>Example 2</a:t>
            </a:r>
          </a:p>
        </p:txBody>
      </p:sp>
      <p:sp>
        <p:nvSpPr>
          <p:cNvPr id="62467" name="Content Placeholder 2"/>
          <p:cNvSpPr>
            <a:spLocks noGrp="1"/>
          </p:cNvSpPr>
          <p:nvPr>
            <p:ph idx="1"/>
          </p:nvPr>
        </p:nvSpPr>
        <p:spPr>
          <a:xfrm>
            <a:off x="0" y="962025"/>
            <a:ext cx="8763000" cy="5667375"/>
          </a:xfrm>
        </p:spPr>
        <p:txBody>
          <a:bodyPr/>
          <a:lstStyle>
            <a:defPPr/>
          </a:lstStyle>
          <a:p>
            <a:pPr lvl="2">
              <a:buFontTx/>
              <a:buNone/>
            </a:pPr>
            <a:r>
              <a:rPr lang="en-US" altLang="en-US" sz="2000" b="1" dirty="0"/>
              <a:t>int </a:t>
            </a:r>
            <a:r>
              <a:rPr lang="en-US" altLang="en-US" sz="2000" b="1" dirty="0" err="1"/>
              <a:t>calsum</a:t>
            </a:r>
            <a:r>
              <a:rPr lang="en-US" altLang="en-US" sz="2000" b="1" dirty="0"/>
              <a:t>(int, int, int);</a:t>
            </a:r>
          </a:p>
          <a:p>
            <a:pPr lvl="2">
              <a:buFontTx/>
              <a:buNone/>
            </a:pPr>
            <a:r>
              <a:rPr lang="en-US" altLang="en-US" sz="2000" b="1" dirty="0">
                <a:solidFill>
                  <a:srgbClr val="FF0000"/>
                </a:solidFill>
              </a:rPr>
              <a:t>void main( )</a:t>
            </a:r>
          </a:p>
          <a:p>
            <a:pPr lvl="2">
              <a:buFontTx/>
              <a:buNone/>
            </a:pPr>
            <a:r>
              <a:rPr lang="en-US" altLang="en-US" sz="2000" b="1" dirty="0">
                <a:solidFill>
                  <a:srgbClr val="FF0000"/>
                </a:solidFill>
              </a:rPr>
              <a:t>{</a:t>
            </a:r>
          </a:p>
          <a:p>
            <a:pPr lvl="2">
              <a:buFontTx/>
              <a:buNone/>
            </a:pPr>
            <a:r>
              <a:rPr lang="en-US" altLang="en-US" sz="2000" b="1" dirty="0">
                <a:solidFill>
                  <a:srgbClr val="FF0000"/>
                </a:solidFill>
              </a:rPr>
              <a:t>	int a, b, c, sum;</a:t>
            </a:r>
          </a:p>
          <a:p>
            <a:pPr lvl="2">
              <a:buFontTx/>
              <a:buNone/>
            </a:pPr>
            <a:r>
              <a:rPr lang="en-US" altLang="en-US" sz="2000" b="1" dirty="0"/>
              <a:t>	</a:t>
            </a:r>
            <a:r>
              <a:rPr lang="en-US" altLang="en-US" sz="2000" b="1" dirty="0" err="1">
                <a:solidFill>
                  <a:srgbClr val="FF0000"/>
                </a:solidFill>
              </a:rPr>
              <a:t>printf</a:t>
            </a:r>
            <a:r>
              <a:rPr lang="en-US" altLang="en-US" sz="2000" b="1" dirty="0">
                <a:solidFill>
                  <a:srgbClr val="FF0000"/>
                </a:solidFill>
              </a:rPr>
              <a:t> ( "\n Enter any three numbers " ) ;</a:t>
            </a:r>
          </a:p>
          <a:p>
            <a:pPr lvl="2">
              <a:buFontTx/>
              <a:buNone/>
            </a:pPr>
            <a:r>
              <a:rPr lang="it-IT" altLang="en-US" sz="2000" b="1" dirty="0">
                <a:solidFill>
                  <a:srgbClr val="FF0000"/>
                </a:solidFill>
              </a:rPr>
              <a:t>	scanf ( "%d %d %d", &amp;a, &amp;b, &amp;c ) ;</a:t>
            </a:r>
          </a:p>
          <a:p>
            <a:pPr lvl="2">
              <a:buFontTx/>
              <a:buNone/>
            </a:pPr>
            <a:r>
              <a:rPr lang="pt-BR" altLang="en-US" sz="2000" b="1" dirty="0">
                <a:solidFill>
                  <a:srgbClr val="FF0000"/>
                </a:solidFill>
              </a:rPr>
              <a:t>    sum</a:t>
            </a:r>
            <a:r>
              <a:rPr lang="pt-BR" altLang="en-US" sz="2000" b="1" dirty="0">
                <a:solidFill>
                  <a:srgbClr val="00B050"/>
                </a:solidFill>
              </a:rPr>
              <a:t>=calsum ( a, b, c ) ;</a:t>
            </a:r>
          </a:p>
          <a:p>
            <a:pPr lvl="2">
              <a:buFontTx/>
              <a:buNone/>
            </a:pPr>
            <a:r>
              <a:rPr lang="en-US" altLang="en-US" sz="2000" b="1" dirty="0">
                <a:solidFill>
                  <a:srgbClr val="FF0000"/>
                </a:solidFill>
              </a:rPr>
              <a:t>	</a:t>
            </a:r>
            <a:r>
              <a:rPr lang="en-US" altLang="en-US" sz="2000" b="1" dirty="0" err="1">
                <a:solidFill>
                  <a:srgbClr val="FF0000"/>
                </a:solidFill>
              </a:rPr>
              <a:t>printf</a:t>
            </a:r>
            <a:r>
              <a:rPr lang="en-US" altLang="en-US" sz="2000" b="1" dirty="0">
                <a:solidFill>
                  <a:srgbClr val="FF0000"/>
                </a:solidFill>
              </a:rPr>
              <a:t> ( "\</a:t>
            </a:r>
            <a:r>
              <a:rPr lang="en-US" altLang="en-US" sz="2000" b="1" dirty="0" err="1">
                <a:solidFill>
                  <a:srgbClr val="FF0000"/>
                </a:solidFill>
              </a:rPr>
              <a:t>nSum</a:t>
            </a:r>
            <a:r>
              <a:rPr lang="en-US" altLang="en-US" sz="2000" b="1" dirty="0">
                <a:solidFill>
                  <a:srgbClr val="FF0000"/>
                </a:solidFill>
              </a:rPr>
              <a:t> = %d", sum) ;</a:t>
            </a:r>
          </a:p>
          <a:p>
            <a:pPr lvl="2">
              <a:buFontTx/>
              <a:buNone/>
            </a:pPr>
            <a:r>
              <a:rPr lang="en-US" altLang="en-US" sz="2000" b="1" dirty="0"/>
              <a:t>	}</a:t>
            </a:r>
          </a:p>
          <a:p>
            <a:pPr lvl="2">
              <a:buFontTx/>
              <a:buNone/>
            </a:pPr>
            <a:r>
              <a:rPr lang="en-US" altLang="en-US" sz="2000" b="1" dirty="0"/>
              <a:t>int </a:t>
            </a:r>
            <a:r>
              <a:rPr lang="en-US" altLang="en-US" sz="2000" b="1" dirty="0" err="1"/>
              <a:t>calsum</a:t>
            </a:r>
            <a:r>
              <a:rPr lang="en-US" altLang="en-US" sz="2000" b="1" dirty="0"/>
              <a:t> ( int x, int y, int z )</a:t>
            </a:r>
          </a:p>
          <a:p>
            <a:pPr lvl="2">
              <a:buFontTx/>
              <a:buNone/>
            </a:pPr>
            <a:r>
              <a:rPr lang="en-US" altLang="en-US" sz="2000" b="1" dirty="0"/>
              <a:t>{</a:t>
            </a:r>
          </a:p>
          <a:p>
            <a:pPr lvl="2">
              <a:buFontTx/>
              <a:buNone/>
            </a:pPr>
            <a:r>
              <a:rPr lang="en-US" altLang="en-US" sz="2000" b="1" dirty="0"/>
              <a:t>	int d ;</a:t>
            </a:r>
          </a:p>
          <a:p>
            <a:pPr lvl="2">
              <a:buFontTx/>
              <a:buNone/>
            </a:pPr>
            <a:r>
              <a:rPr lang="en-US" altLang="en-US" sz="2000" b="1" dirty="0"/>
              <a:t>	d = x + y + z ;</a:t>
            </a:r>
          </a:p>
          <a:p>
            <a:pPr lvl="2">
              <a:buFontTx/>
              <a:buNone/>
            </a:pPr>
            <a:r>
              <a:rPr lang="en-US" altLang="en-US" sz="2000" b="1" dirty="0"/>
              <a:t>return d;</a:t>
            </a:r>
          </a:p>
          <a:p>
            <a:pPr lvl="2">
              <a:buFontTx/>
              <a:buNone/>
            </a:pPr>
            <a:r>
              <a:rPr lang="en-US" altLang="en-US" sz="2000" b="1" dirty="0"/>
              <a:t>}</a:t>
            </a:r>
          </a:p>
          <a:p>
            <a:pPr lvl="2">
              <a:buFontTx/>
              <a:buNone/>
            </a:pPr>
            <a:r>
              <a:rPr lang="en-US" altLang="en-US" sz="2000" b="1" dirty="0" err="1">
                <a:solidFill>
                  <a:schemeClr val="bg1"/>
                </a:solidFill>
              </a:rPr>
              <a:t>nt</a:t>
            </a:r>
            <a:r>
              <a:rPr lang="en-US" altLang="en-US" sz="2000" b="1" dirty="0">
                <a:solidFill>
                  <a:schemeClr val="bg1"/>
                </a:solidFill>
              </a:rPr>
              <a:t> </a:t>
            </a:r>
            <a:r>
              <a:rPr lang="en-US" altLang="en-US" sz="2000" b="1" dirty="0" err="1">
                <a:solidFill>
                  <a:schemeClr val="bg1"/>
                </a:solidFill>
              </a:rPr>
              <a:t>calsum</a:t>
            </a:r>
            <a:r>
              <a:rPr lang="en-US" altLang="en-US" sz="2000" b="1" dirty="0">
                <a:solidFill>
                  <a:schemeClr val="bg1"/>
                </a:solidFill>
              </a:rPr>
              <a:t> ( int x, int y, int z )</a:t>
            </a:r>
          </a:p>
        </p:txBody>
      </p:sp>
    </p:spTree>
    <p:extLst>
      <p:ext uri="{BB962C8B-B14F-4D97-AF65-F5344CB8AC3E}">
        <p14:creationId xmlns:p14="http://schemas.microsoft.com/office/powerpoint/2010/main" val="17121620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628650" y="0"/>
            <a:ext cx="7886700" cy="1325563"/>
          </a:xfrm>
        </p:spPr>
        <p:txBody>
          <a:bodyPr/>
          <a:lstStyle>
            <a:defPPr/>
          </a:lstStyle>
          <a:p>
            <a:pPr algn="l"/>
            <a:r>
              <a:rPr lang="en-US" altLang="en-US" dirty="0"/>
              <a:t>Example 2</a:t>
            </a:r>
          </a:p>
        </p:txBody>
      </p:sp>
      <p:sp>
        <p:nvSpPr>
          <p:cNvPr id="63491" name="Content Placeholder 2"/>
          <p:cNvSpPr>
            <a:spLocks noGrp="1"/>
          </p:cNvSpPr>
          <p:nvPr>
            <p:ph idx="1"/>
          </p:nvPr>
        </p:nvSpPr>
        <p:spPr>
          <a:xfrm>
            <a:off x="0" y="962025"/>
            <a:ext cx="8763000" cy="5667375"/>
          </a:xfrm>
        </p:spPr>
        <p:txBody>
          <a:bodyPr/>
          <a:lstStyle>
            <a:defPPr/>
          </a:lstStyle>
          <a:p>
            <a:pPr lvl="2">
              <a:buFontTx/>
              <a:buNone/>
            </a:pPr>
            <a:r>
              <a:rPr lang="en-US" altLang="en-US" sz="2000" b="1" dirty="0"/>
              <a:t>int </a:t>
            </a:r>
            <a:r>
              <a:rPr lang="en-US" altLang="en-US" sz="2000" b="1" dirty="0" err="1"/>
              <a:t>calsum</a:t>
            </a:r>
            <a:r>
              <a:rPr lang="en-US" altLang="en-US" sz="2000" b="1" dirty="0"/>
              <a:t>(int, int, int);</a:t>
            </a:r>
          </a:p>
          <a:p>
            <a:pPr lvl="2">
              <a:buFontTx/>
              <a:buNone/>
            </a:pPr>
            <a:r>
              <a:rPr lang="en-US" altLang="en-US" sz="2000" b="1" dirty="0">
                <a:solidFill>
                  <a:srgbClr val="FF0000"/>
                </a:solidFill>
              </a:rPr>
              <a:t>void main( )</a:t>
            </a:r>
          </a:p>
          <a:p>
            <a:pPr lvl="2">
              <a:buFontTx/>
              <a:buNone/>
            </a:pPr>
            <a:r>
              <a:rPr lang="en-US" altLang="en-US" sz="2000" b="1" dirty="0">
                <a:solidFill>
                  <a:srgbClr val="FF0000"/>
                </a:solidFill>
              </a:rPr>
              <a:t>{</a:t>
            </a:r>
          </a:p>
          <a:p>
            <a:pPr lvl="2">
              <a:buFontTx/>
              <a:buNone/>
            </a:pPr>
            <a:r>
              <a:rPr lang="en-US" altLang="en-US" sz="2000" b="1" dirty="0">
                <a:solidFill>
                  <a:srgbClr val="FF0000"/>
                </a:solidFill>
              </a:rPr>
              <a:t>	int a, b, c , sum;</a:t>
            </a:r>
          </a:p>
          <a:p>
            <a:pPr lvl="2">
              <a:buFontTx/>
              <a:buNone/>
            </a:pPr>
            <a:r>
              <a:rPr lang="en-US" altLang="en-US" sz="2000" b="1" dirty="0"/>
              <a:t>	</a:t>
            </a:r>
            <a:r>
              <a:rPr lang="en-US" altLang="en-US" sz="2000" b="1" dirty="0" err="1">
                <a:solidFill>
                  <a:srgbClr val="FF0000"/>
                </a:solidFill>
              </a:rPr>
              <a:t>printf</a:t>
            </a:r>
            <a:r>
              <a:rPr lang="en-US" altLang="en-US" sz="2000" b="1" dirty="0">
                <a:solidFill>
                  <a:srgbClr val="FF0000"/>
                </a:solidFill>
              </a:rPr>
              <a:t> ( "\n Enter any three numbers " ) ;</a:t>
            </a:r>
          </a:p>
          <a:p>
            <a:pPr lvl="2">
              <a:buFontTx/>
              <a:buNone/>
            </a:pPr>
            <a:r>
              <a:rPr lang="it-IT" altLang="en-US" sz="2000" b="1" dirty="0">
                <a:solidFill>
                  <a:srgbClr val="FF0000"/>
                </a:solidFill>
              </a:rPr>
              <a:t>	scanf ( "%d %d %d", &amp;a, &amp;b, &amp;c ) ;</a:t>
            </a:r>
          </a:p>
          <a:p>
            <a:pPr lvl="2">
              <a:buFontTx/>
              <a:buNone/>
            </a:pPr>
            <a:r>
              <a:rPr lang="pt-BR" altLang="en-US" sz="2000" b="1" dirty="0">
                <a:solidFill>
                  <a:srgbClr val="FF0000"/>
                </a:solidFill>
              </a:rPr>
              <a:t>    sum</a:t>
            </a:r>
            <a:r>
              <a:rPr lang="pt-BR" altLang="en-US" sz="2000" b="1" dirty="0">
                <a:solidFill>
                  <a:srgbClr val="00B050"/>
                </a:solidFill>
              </a:rPr>
              <a:t>=calsum ( a, b, c ) ;</a:t>
            </a:r>
          </a:p>
          <a:p>
            <a:pPr lvl="2">
              <a:buFontTx/>
              <a:buNone/>
            </a:pPr>
            <a:r>
              <a:rPr lang="en-US" altLang="en-US" sz="2000" b="1" dirty="0">
                <a:solidFill>
                  <a:srgbClr val="FF0000"/>
                </a:solidFill>
              </a:rPr>
              <a:t>	</a:t>
            </a:r>
            <a:r>
              <a:rPr lang="en-US" altLang="en-US" sz="2000" b="1" dirty="0" err="1">
                <a:solidFill>
                  <a:srgbClr val="FF0000"/>
                </a:solidFill>
              </a:rPr>
              <a:t>printf</a:t>
            </a:r>
            <a:r>
              <a:rPr lang="en-US" altLang="en-US" sz="2000" b="1" dirty="0">
                <a:solidFill>
                  <a:srgbClr val="FF0000"/>
                </a:solidFill>
              </a:rPr>
              <a:t> ( "\</a:t>
            </a:r>
            <a:r>
              <a:rPr lang="en-US" altLang="en-US" sz="2000" b="1" dirty="0" err="1">
                <a:solidFill>
                  <a:srgbClr val="FF0000"/>
                </a:solidFill>
              </a:rPr>
              <a:t>nSum</a:t>
            </a:r>
            <a:r>
              <a:rPr lang="en-US" altLang="en-US" sz="2000" b="1" dirty="0">
                <a:solidFill>
                  <a:srgbClr val="FF0000"/>
                </a:solidFill>
              </a:rPr>
              <a:t> = %d", sum) ;</a:t>
            </a:r>
          </a:p>
          <a:p>
            <a:pPr lvl="2">
              <a:buFontTx/>
              <a:buNone/>
            </a:pPr>
            <a:r>
              <a:rPr lang="en-US" altLang="en-US" sz="2000" b="1" dirty="0">
                <a:solidFill>
                  <a:srgbClr val="FF0000"/>
                </a:solidFill>
              </a:rPr>
              <a:t>	}</a:t>
            </a:r>
          </a:p>
          <a:p>
            <a:pPr lvl="2">
              <a:buFontTx/>
              <a:buNone/>
            </a:pPr>
            <a:r>
              <a:rPr lang="en-US" altLang="en-US" sz="2000" b="1" dirty="0"/>
              <a:t>int </a:t>
            </a:r>
            <a:r>
              <a:rPr lang="en-US" altLang="en-US" sz="2000" b="1" dirty="0" err="1"/>
              <a:t>calsum</a:t>
            </a:r>
            <a:r>
              <a:rPr lang="en-US" altLang="en-US" sz="2000" b="1" dirty="0"/>
              <a:t> ( int x, int y, int z )</a:t>
            </a:r>
          </a:p>
          <a:p>
            <a:pPr lvl="2">
              <a:buFontTx/>
              <a:buNone/>
            </a:pPr>
            <a:r>
              <a:rPr lang="en-US" altLang="en-US" sz="2000" b="1" dirty="0"/>
              <a:t>{</a:t>
            </a:r>
          </a:p>
          <a:p>
            <a:pPr lvl="2">
              <a:buFontTx/>
              <a:buNone/>
            </a:pPr>
            <a:r>
              <a:rPr lang="en-US" altLang="en-US" sz="2000" b="1" dirty="0"/>
              <a:t>	int d ;</a:t>
            </a:r>
          </a:p>
          <a:p>
            <a:pPr lvl="2">
              <a:buFontTx/>
              <a:buNone/>
            </a:pPr>
            <a:r>
              <a:rPr lang="en-US" altLang="en-US" sz="2000" b="1" dirty="0"/>
              <a:t>	d = x + y + z ;</a:t>
            </a:r>
          </a:p>
          <a:p>
            <a:pPr lvl="2">
              <a:buFontTx/>
              <a:buNone/>
            </a:pPr>
            <a:r>
              <a:rPr lang="en-US" altLang="en-US" sz="2000" b="1" dirty="0"/>
              <a:t>return d;</a:t>
            </a:r>
          </a:p>
          <a:p>
            <a:pPr lvl="2">
              <a:buFontTx/>
              <a:buNone/>
            </a:pPr>
            <a:r>
              <a:rPr lang="en-US" altLang="en-US" sz="2000" b="1" dirty="0"/>
              <a:t>}</a:t>
            </a:r>
          </a:p>
          <a:p>
            <a:pPr lvl="2">
              <a:buFontTx/>
              <a:buNone/>
            </a:pPr>
            <a:endParaRPr lang="en-US" altLang="en-US" sz="2000" b="1" dirty="0"/>
          </a:p>
        </p:txBody>
      </p:sp>
    </p:spTree>
    <p:extLst>
      <p:ext uri="{BB962C8B-B14F-4D97-AF65-F5344CB8AC3E}">
        <p14:creationId xmlns:p14="http://schemas.microsoft.com/office/powerpoint/2010/main" val="4258387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2"/>
          <p:cNvSpPr>
            <a:spLocks noGrp="1"/>
          </p:cNvSpPr>
          <p:nvPr>
            <p:ph idx="1"/>
          </p:nvPr>
        </p:nvSpPr>
        <p:spPr>
          <a:xfrm>
            <a:off x="0" y="1039813"/>
            <a:ext cx="8763000" cy="5589587"/>
          </a:xfrm>
        </p:spPr>
        <p:txBody>
          <a:bodyPr/>
          <a:lstStyle>
            <a:defPPr/>
          </a:lstStyle>
          <a:p>
            <a:pPr>
              <a:buFont typeface="Monotype Sorts" charset="2"/>
              <a:buNone/>
            </a:pPr>
            <a:r>
              <a:rPr lang="en-US" altLang="en-US" sz="3200"/>
              <a:t>Enter any three numbers 10 20 30</a:t>
            </a:r>
          </a:p>
          <a:p>
            <a:pPr>
              <a:buFont typeface="Monotype Sorts" charset="2"/>
              <a:buNone/>
            </a:pPr>
            <a:r>
              <a:rPr lang="en-US" altLang="en-US" sz="3200"/>
              <a:t>Sum = 60</a:t>
            </a:r>
          </a:p>
        </p:txBody>
      </p:sp>
    </p:spTree>
    <p:extLst>
      <p:ext uri="{BB962C8B-B14F-4D97-AF65-F5344CB8AC3E}">
        <p14:creationId xmlns:p14="http://schemas.microsoft.com/office/powerpoint/2010/main" val="5728006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49870" y="0"/>
            <a:ext cx="7886700" cy="1325563"/>
          </a:xfrm>
        </p:spPr>
        <p:txBody>
          <a:bodyPr/>
          <a:lstStyle>
            <a:defPPr/>
          </a:lstStyle>
          <a:p>
            <a:r>
              <a:rPr lang="en-US" altLang="en-US" sz="3600" i="0" dirty="0">
                <a:solidFill>
                  <a:srgbClr val="0070C0"/>
                </a:solidFill>
              </a:rPr>
              <a:t>Function Return Value</a:t>
            </a:r>
          </a:p>
        </p:txBody>
      </p:sp>
      <p:sp>
        <p:nvSpPr>
          <p:cNvPr id="12290" name="Content Placeholder 2"/>
          <p:cNvSpPr>
            <a:spLocks noGrp="1"/>
          </p:cNvSpPr>
          <p:nvPr>
            <p:ph idx="1"/>
          </p:nvPr>
        </p:nvSpPr>
        <p:spPr>
          <a:xfrm>
            <a:off x="0" y="977900"/>
            <a:ext cx="9112250" cy="5651500"/>
          </a:xfrm>
        </p:spPr>
        <p:txBody>
          <a:bodyPr/>
          <a:lstStyle>
            <a:defPPr/>
          </a:lstStyle>
          <a:p>
            <a:pPr algn="just"/>
            <a:r>
              <a:rPr lang="en-US" sz="2300"/>
              <a:t>Information is returned from the function to the calling portion of the program via the return statement.</a:t>
            </a:r>
          </a:p>
          <a:p>
            <a:pPr algn="just"/>
            <a:endParaRPr lang="en-US" sz="2300"/>
          </a:p>
          <a:p>
            <a:pPr algn="just"/>
            <a:r>
              <a:rPr lang="en-US" sz="2300"/>
              <a:t>The return statement also causes the program logic to return to the point from which the function was accessed.</a:t>
            </a:r>
          </a:p>
          <a:p>
            <a:pPr algn="just"/>
            <a:r>
              <a:rPr lang="en-US" sz="2300"/>
              <a:t>In general terms, the return statement is written as</a:t>
            </a:r>
          </a:p>
          <a:p>
            <a:pPr marL="0" indent="0" algn="just">
              <a:buNone/>
            </a:pPr>
            <a:r>
              <a:rPr lang="en-US" sz="2300"/>
              <a:t>	return </a:t>
            </a:r>
            <a:r>
              <a:rPr lang="en-US" sz="2300" b="1" i="1"/>
              <a:t>expression,</a:t>
            </a:r>
          </a:p>
          <a:p>
            <a:pPr marL="0" indent="0" algn="just">
              <a:buNone/>
            </a:pPr>
            <a:endParaRPr lang="en-US" sz="2300" b="1" i="1"/>
          </a:p>
          <a:p>
            <a:pPr algn="just"/>
            <a:r>
              <a:rPr lang="en-US" sz="2300"/>
              <a:t>The value of the </a:t>
            </a:r>
            <a:r>
              <a:rPr lang="en-US" sz="2300" b="1" i="1"/>
              <a:t>expression </a:t>
            </a:r>
            <a:r>
              <a:rPr lang="en-US" sz="2300"/>
              <a:t>is returned to the calling portion of the program. </a:t>
            </a:r>
          </a:p>
          <a:p>
            <a:pPr algn="just"/>
            <a:endParaRPr lang="en-US" sz="2300"/>
          </a:p>
          <a:p>
            <a:pPr algn="just"/>
            <a:r>
              <a:rPr lang="en-US" sz="2300"/>
              <a:t>The </a:t>
            </a:r>
            <a:r>
              <a:rPr lang="en-US" sz="2300" b="1" i="1"/>
              <a:t>expression </a:t>
            </a:r>
            <a:r>
              <a:rPr lang="en-US" sz="2300"/>
              <a:t>is optional. If the </a:t>
            </a:r>
            <a:r>
              <a:rPr lang="en-US" sz="2300" b="1" i="1"/>
              <a:t>expression </a:t>
            </a:r>
            <a:r>
              <a:rPr lang="en-US" sz="2300"/>
              <a:t>is omitted, the return statement simply causes control to revert back to the calling portion of the program, without any transfer of information.</a:t>
            </a:r>
          </a:p>
          <a:p>
            <a:pPr algn="just"/>
            <a:endParaRPr lang="en-US" sz="2300"/>
          </a:p>
        </p:txBody>
      </p:sp>
    </p:spTree>
    <p:extLst>
      <p:ext uri="{BB962C8B-B14F-4D97-AF65-F5344CB8AC3E}">
        <p14:creationId xmlns:p14="http://schemas.microsoft.com/office/powerpoint/2010/main" val="4215787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182601" y="-136679"/>
            <a:ext cx="7886700" cy="1325563"/>
          </a:xfrm>
        </p:spPr>
        <p:txBody>
          <a:bodyPr/>
          <a:lstStyle>
            <a:defPPr/>
          </a:lstStyle>
          <a:p>
            <a:r>
              <a:rPr lang="en-US" sz="4000" i="0" dirty="0"/>
              <a:t>Type of Function</a:t>
            </a:r>
          </a:p>
        </p:txBody>
      </p:sp>
      <p:sp>
        <p:nvSpPr>
          <p:cNvPr id="9218" name="Content Placeholder 2"/>
          <p:cNvSpPr>
            <a:spLocks noGrp="1"/>
          </p:cNvSpPr>
          <p:nvPr>
            <p:ph idx="1"/>
          </p:nvPr>
        </p:nvSpPr>
        <p:spPr>
          <a:xfrm>
            <a:off x="0" y="977900"/>
            <a:ext cx="9144000" cy="5651500"/>
          </a:xfrm>
        </p:spPr>
        <p:txBody>
          <a:bodyPr/>
          <a:lstStyle>
            <a:defPPr/>
          </a:lstStyle>
          <a:p>
            <a:pPr algn="just"/>
            <a:r>
              <a:rPr lang="en-US" dirty="0"/>
              <a:t>There are two type of function in C Language. </a:t>
            </a:r>
          </a:p>
          <a:p>
            <a:pPr algn="just"/>
            <a:r>
              <a:rPr lang="en-US" dirty="0">
                <a:solidFill>
                  <a:srgbClr val="002060"/>
                </a:solidFill>
              </a:rPr>
              <a:t>Library function or pre-defined or built-in function.</a:t>
            </a:r>
          </a:p>
          <a:p>
            <a:pPr marL="625475" indent="-168275" algn="just">
              <a:buFont typeface="Arial" pitchFamily="34" charset="0"/>
              <a:buChar char="•"/>
            </a:pPr>
            <a:r>
              <a:rPr lang="en-US" sz="2300" dirty="0"/>
              <a:t>These functions are provided by the system and stored in library, therefore it is also called ‘Library Functions‘.</a:t>
            </a:r>
            <a:br>
              <a:rPr lang="en-US" sz="2300" dirty="0"/>
            </a:br>
            <a:r>
              <a:rPr lang="en-US" sz="2300" dirty="0"/>
              <a:t>e.g. </a:t>
            </a:r>
            <a:r>
              <a:rPr lang="en-US" sz="2300" dirty="0" err="1"/>
              <a:t>scanf</a:t>
            </a:r>
            <a:r>
              <a:rPr lang="en-US" sz="2300" dirty="0"/>
              <a:t>(), </a:t>
            </a:r>
            <a:r>
              <a:rPr lang="en-US" sz="2300" dirty="0" err="1"/>
              <a:t>printf</a:t>
            </a:r>
            <a:r>
              <a:rPr lang="en-US" sz="2300" dirty="0"/>
              <a:t>(), sqrt(), pow(), </a:t>
            </a:r>
            <a:r>
              <a:rPr lang="en-US" sz="2300" dirty="0" err="1"/>
              <a:t>strcmp</a:t>
            </a:r>
            <a:r>
              <a:rPr lang="en-US" sz="2300" dirty="0"/>
              <a:t>(), </a:t>
            </a:r>
            <a:r>
              <a:rPr lang="en-US" sz="2300" dirty="0" err="1"/>
              <a:t>strlen</a:t>
            </a:r>
            <a:r>
              <a:rPr lang="en-US" sz="2300" dirty="0"/>
              <a:t>() etc.</a:t>
            </a:r>
          </a:p>
          <a:p>
            <a:pPr marL="625475" indent="-168275" algn="just">
              <a:buFont typeface="Arial" pitchFamily="34" charset="0"/>
              <a:buChar char="•"/>
            </a:pPr>
            <a:r>
              <a:rPr lang="en-US" sz="2300" dirty="0"/>
              <a:t>To use these functions, you just need to include the appropriate C header files.</a:t>
            </a:r>
          </a:p>
          <a:p>
            <a:pPr algn="just"/>
            <a:endParaRPr lang="en-US" dirty="0"/>
          </a:p>
          <a:p>
            <a:pPr algn="just"/>
            <a:r>
              <a:rPr lang="en-US" dirty="0">
                <a:solidFill>
                  <a:srgbClr val="002060"/>
                </a:solidFill>
              </a:rPr>
              <a:t>User defined function.</a:t>
            </a:r>
          </a:p>
          <a:p>
            <a:pPr marL="625475" indent="-168275" algn="just">
              <a:buFont typeface="Arial" pitchFamily="34" charset="0"/>
              <a:buChar char="•"/>
            </a:pPr>
            <a:r>
              <a:rPr lang="en-US" sz="2300" dirty="0"/>
              <a:t>These functions are defined by the user at the time of writing the program according to their requirement.</a:t>
            </a:r>
          </a:p>
          <a:p>
            <a:pPr marL="625475" indent="-168275" algn="just">
              <a:buFont typeface="Arial" pitchFamily="34" charset="0"/>
              <a:buChar char="•"/>
            </a:pPr>
            <a:r>
              <a:rPr lang="en-US" sz="2300" dirty="0"/>
              <a:t>For example suppose user want to create a function to add two number then he can create a function with name sum().</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39079" y="119799"/>
            <a:ext cx="7886700" cy="1325563"/>
          </a:xfrm>
        </p:spPr>
        <p:txBody>
          <a:bodyPr/>
          <a:lstStyle>
            <a:defPPr/>
          </a:lstStyle>
          <a:p>
            <a:r>
              <a:rPr lang="en-US" altLang="en-US" sz="3600" i="0" dirty="0">
                <a:solidFill>
                  <a:srgbClr val="0070C0"/>
                </a:solidFill>
              </a:rPr>
              <a:t>Function Return Value</a:t>
            </a:r>
          </a:p>
        </p:txBody>
      </p:sp>
      <p:sp>
        <p:nvSpPr>
          <p:cNvPr id="12290" name="Content Placeholder 2"/>
          <p:cNvSpPr>
            <a:spLocks noGrp="1"/>
          </p:cNvSpPr>
          <p:nvPr>
            <p:ph idx="1"/>
          </p:nvPr>
        </p:nvSpPr>
        <p:spPr>
          <a:xfrm>
            <a:off x="0" y="977900"/>
            <a:ext cx="9112250" cy="5651500"/>
          </a:xfrm>
        </p:spPr>
        <p:txBody>
          <a:bodyPr/>
          <a:lstStyle>
            <a:defPPr/>
          </a:lstStyle>
          <a:p>
            <a:pPr algn="just"/>
            <a:r>
              <a:rPr lang="en-US" dirty="0"/>
              <a:t>Only one expression can be included in the return statement. Thus, a function can return only one value to the calling portion of the program via return</a:t>
            </a:r>
          </a:p>
          <a:p>
            <a:pPr algn="just"/>
            <a:endParaRPr lang="en-US" dirty="0"/>
          </a:p>
          <a:p>
            <a:pPr algn="just"/>
            <a:r>
              <a:rPr lang="en-US" dirty="0"/>
              <a:t>A</a:t>
            </a:r>
            <a:r>
              <a:rPr lang="en-US" b="1" dirty="0"/>
              <a:t> </a:t>
            </a:r>
            <a:r>
              <a:rPr lang="en-US" dirty="0"/>
              <a:t>function definition can include multiple return statements, each containing a different expression. </a:t>
            </a:r>
            <a:r>
              <a:rPr lang="en-US" altLang="en-US" dirty="0">
                <a:solidFill>
                  <a:srgbClr val="FF0000"/>
                </a:solidFill>
              </a:rPr>
              <a:t>But only one return statement gets executed.</a:t>
            </a:r>
          </a:p>
          <a:p>
            <a:pPr algn="just"/>
            <a:endParaRPr lang="en-US" dirty="0"/>
          </a:p>
          <a:p>
            <a:pPr algn="just"/>
            <a:r>
              <a:rPr lang="en-US" dirty="0"/>
              <a:t>Functions that include multiple branches often require multiple returns. For example, as shown on next slide.</a:t>
            </a:r>
          </a:p>
          <a:p>
            <a:pPr algn="just"/>
            <a:endParaRPr lang="en-US" dirty="0"/>
          </a:p>
          <a:p>
            <a:pPr algn="just"/>
            <a:r>
              <a:rPr lang="en-US" altLang="en-US" dirty="0"/>
              <a:t>Also, the </a:t>
            </a:r>
            <a:r>
              <a:rPr lang="en-US" altLang="en-US" b="1" dirty="0"/>
              <a:t>return statement </a:t>
            </a:r>
            <a:r>
              <a:rPr lang="en-US" altLang="en-US" dirty="0"/>
              <a:t>need not always be present at the end of the called function. </a:t>
            </a:r>
          </a:p>
        </p:txBody>
      </p:sp>
    </p:spTree>
    <p:extLst>
      <p:ext uri="{BB962C8B-B14F-4D97-AF65-F5344CB8AC3E}">
        <p14:creationId xmlns:p14="http://schemas.microsoft.com/office/powerpoint/2010/main" val="36633786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612775" y="97497"/>
            <a:ext cx="7886700" cy="1325563"/>
          </a:xfrm>
        </p:spPr>
        <p:txBody>
          <a:bodyPr/>
          <a:lstStyle>
            <a:defPPr/>
          </a:lstStyle>
          <a:p>
            <a:r>
              <a:rPr lang="en-US" altLang="en-US" sz="3600" i="0" dirty="0">
                <a:solidFill>
                  <a:srgbClr val="0070C0"/>
                </a:solidFill>
              </a:rPr>
              <a:t>Function Return Value</a:t>
            </a:r>
          </a:p>
        </p:txBody>
      </p:sp>
      <p:sp>
        <p:nvSpPr>
          <p:cNvPr id="12290" name="Content Placeholder 2"/>
          <p:cNvSpPr>
            <a:spLocks noGrp="1"/>
          </p:cNvSpPr>
          <p:nvPr>
            <p:ph idx="1"/>
          </p:nvPr>
        </p:nvSpPr>
        <p:spPr>
          <a:xfrm>
            <a:off x="0" y="977900"/>
            <a:ext cx="9112250" cy="5651500"/>
          </a:xfrm>
        </p:spPr>
        <p:txBody>
          <a:bodyPr/>
          <a:lstStyle>
            <a:defPPr/>
          </a:lstStyle>
          <a:p>
            <a:pPr indent="0" algn="just">
              <a:buNone/>
            </a:pPr>
            <a:r>
              <a:rPr lang="en-US" sz="2300" dirty="0"/>
              <a:t>char lower-to-upper(char c1)</a:t>
            </a:r>
          </a:p>
          <a:p>
            <a:pPr indent="0" algn="just">
              <a:buNone/>
            </a:pPr>
            <a:r>
              <a:rPr lang="en-US" sz="2300" dirty="0"/>
              <a:t>{</a:t>
            </a:r>
          </a:p>
          <a:p>
            <a:pPr indent="0" algn="just">
              <a:buNone/>
            </a:pPr>
            <a:r>
              <a:rPr lang="en-US" sz="2300" dirty="0"/>
              <a:t>if (c1 &gt;= 'a' &amp;&amp; c1 &lt;= 'z')</a:t>
            </a:r>
          </a:p>
          <a:p>
            <a:pPr indent="0" algn="just">
              <a:buNone/>
            </a:pPr>
            <a:r>
              <a:rPr lang="en-US" sz="2300" dirty="0"/>
              <a:t>return('A' + C1 - 'a');</a:t>
            </a:r>
          </a:p>
          <a:p>
            <a:pPr indent="0" algn="just">
              <a:buNone/>
            </a:pPr>
            <a:r>
              <a:rPr lang="en-US" sz="2300" dirty="0"/>
              <a:t>else</a:t>
            </a:r>
          </a:p>
          <a:p>
            <a:pPr indent="0" algn="just">
              <a:buNone/>
            </a:pPr>
            <a:r>
              <a:rPr lang="en-US" sz="2300" dirty="0"/>
              <a:t>return(c1);</a:t>
            </a:r>
          </a:p>
          <a:p>
            <a:pPr indent="0" algn="just">
              <a:buNone/>
            </a:pPr>
            <a:r>
              <a:rPr lang="en-US" sz="2300" dirty="0"/>
              <a:t>}</a:t>
            </a:r>
          </a:p>
          <a:p>
            <a:pPr indent="0" algn="just">
              <a:buNone/>
            </a:pPr>
            <a:endParaRPr lang="en-US" sz="2300" dirty="0"/>
          </a:p>
          <a:p>
            <a:pPr algn="just"/>
            <a:r>
              <a:rPr lang="en-US" sz="2300" dirty="0"/>
              <a:t>The return statement can be absent altogether from a function definition, though this is generally regarded as poor programming practice. </a:t>
            </a:r>
          </a:p>
        </p:txBody>
      </p:sp>
    </p:spTree>
    <p:extLst>
      <p:ext uri="{BB962C8B-B14F-4D97-AF65-F5344CB8AC3E}">
        <p14:creationId xmlns:p14="http://schemas.microsoft.com/office/powerpoint/2010/main" val="28953762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61021" y="-103225"/>
            <a:ext cx="7886700" cy="1325563"/>
          </a:xfrm>
        </p:spPr>
        <p:txBody>
          <a:bodyPr/>
          <a:lstStyle>
            <a:defPPr/>
          </a:lstStyle>
          <a:p>
            <a:r>
              <a:rPr lang="en-US" altLang="en-US" sz="3600" i="0" dirty="0">
                <a:solidFill>
                  <a:srgbClr val="0070C0"/>
                </a:solidFill>
              </a:rPr>
              <a:t>Function Return Value</a:t>
            </a:r>
          </a:p>
        </p:txBody>
      </p:sp>
      <p:sp>
        <p:nvSpPr>
          <p:cNvPr id="12290" name="Content Placeholder 2"/>
          <p:cNvSpPr>
            <a:spLocks noGrp="1"/>
          </p:cNvSpPr>
          <p:nvPr>
            <p:ph idx="1"/>
          </p:nvPr>
        </p:nvSpPr>
        <p:spPr>
          <a:xfrm>
            <a:off x="0" y="977900"/>
            <a:ext cx="9112250" cy="5651500"/>
          </a:xfrm>
        </p:spPr>
        <p:txBody>
          <a:bodyPr/>
          <a:lstStyle>
            <a:defPPr/>
          </a:lstStyle>
          <a:p>
            <a:pPr algn="just"/>
            <a:r>
              <a:rPr lang="en-US" altLang="en-US" b="1"/>
              <a:t>Returning control</a:t>
            </a:r>
          </a:p>
          <a:p>
            <a:pPr algn="just">
              <a:buFont typeface="Monotype Sorts" charset="2"/>
              <a:buNone/>
            </a:pPr>
            <a:r>
              <a:rPr lang="en-US" altLang="en-US"/>
              <a:t>	– </a:t>
            </a:r>
            <a:r>
              <a:rPr lang="en-US" altLang="en-US" b="1"/>
              <a:t>If nothing returned</a:t>
            </a:r>
          </a:p>
          <a:p>
            <a:pPr algn="just">
              <a:buFont typeface="Monotype Sorts" charset="2"/>
              <a:buNone/>
            </a:pPr>
            <a:r>
              <a:rPr lang="en-US" altLang="en-US"/>
              <a:t>		• </a:t>
            </a:r>
            <a:r>
              <a:rPr lang="en-US" altLang="en-US" b="1">
                <a:solidFill>
                  <a:srgbClr val="00B050"/>
                </a:solidFill>
              </a:rPr>
              <a:t>return;</a:t>
            </a:r>
          </a:p>
          <a:p>
            <a:pPr algn="just">
              <a:buFont typeface="Monotype Sorts" charset="2"/>
              <a:buNone/>
            </a:pPr>
            <a:r>
              <a:rPr lang="en-US" altLang="en-US"/>
              <a:t>		• </a:t>
            </a:r>
            <a:r>
              <a:rPr lang="en-US" altLang="en-US" b="1"/>
              <a:t>or, until reaches </a:t>
            </a:r>
            <a:r>
              <a:rPr lang="en-US" altLang="en-US" b="1">
                <a:solidFill>
                  <a:srgbClr val="00B050"/>
                </a:solidFill>
              </a:rPr>
              <a:t>right brace }</a:t>
            </a:r>
          </a:p>
          <a:p>
            <a:pPr algn="just">
              <a:buFont typeface="Monotype Sorts" charset="2"/>
              <a:buNone/>
            </a:pPr>
            <a:r>
              <a:rPr lang="en-US" altLang="en-US"/>
              <a:t>	– </a:t>
            </a:r>
            <a:r>
              <a:rPr lang="en-US" altLang="en-US" b="1"/>
              <a:t>If something returned</a:t>
            </a:r>
          </a:p>
          <a:p>
            <a:pPr algn="just">
              <a:buFont typeface="Monotype Sorts" charset="2"/>
              <a:buNone/>
            </a:pPr>
            <a:r>
              <a:rPr lang="en-US" altLang="en-US"/>
              <a:t>		• </a:t>
            </a:r>
            <a:r>
              <a:rPr lang="en-US" altLang="en-US" b="1"/>
              <a:t>return </a:t>
            </a:r>
            <a:r>
              <a:rPr lang="en-US" altLang="en-US" b="1" i="1">
                <a:solidFill>
                  <a:srgbClr val="00B050"/>
                </a:solidFill>
              </a:rPr>
              <a:t>expression;</a:t>
            </a:r>
          </a:p>
          <a:p>
            <a:pPr algn="just"/>
            <a:r>
              <a:rPr lang="en-US"/>
              <a:t>If the data type specified in the first line of definition is inconsistent with the expression appearing in the </a:t>
            </a:r>
            <a:r>
              <a:rPr lang="en-US" b="1"/>
              <a:t>return </a:t>
            </a:r>
            <a:r>
              <a:rPr lang="en-US"/>
              <a:t>statement, the compiler will attempt to convert the quantity represented by the expression to the data type specified in the first line. </a:t>
            </a:r>
          </a:p>
          <a:p>
            <a:pPr algn="just"/>
            <a:r>
              <a:rPr lang="en-US"/>
              <a:t>This could result in a compilation error, or it may involve a partial loss of data (e.g., due to truncation). </a:t>
            </a:r>
          </a:p>
          <a:p>
            <a:pPr algn="just"/>
            <a:r>
              <a:rPr lang="en-US"/>
              <a:t>In any event, inconsistencies of this type should be avoided.</a:t>
            </a:r>
            <a:endParaRPr lang="en-US" altLang="en-US"/>
          </a:p>
        </p:txBody>
      </p:sp>
    </p:spTree>
    <p:extLst>
      <p:ext uri="{BB962C8B-B14F-4D97-AF65-F5344CB8AC3E}">
        <p14:creationId xmlns:p14="http://schemas.microsoft.com/office/powerpoint/2010/main" val="22079307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94474" y="0"/>
            <a:ext cx="7886700" cy="1325563"/>
          </a:xfrm>
        </p:spPr>
        <p:txBody>
          <a:bodyPr/>
          <a:lstStyle>
            <a:defPPr/>
          </a:lstStyle>
          <a:p>
            <a:r>
              <a:rPr lang="en-US" sz="3600" i="0" dirty="0"/>
              <a:t>Function Calling Types</a:t>
            </a:r>
          </a:p>
        </p:txBody>
      </p:sp>
      <p:sp>
        <p:nvSpPr>
          <p:cNvPr id="12290" name="Content Placeholder 2"/>
          <p:cNvSpPr>
            <a:spLocks noGrp="1"/>
          </p:cNvSpPr>
          <p:nvPr>
            <p:ph idx="1"/>
          </p:nvPr>
        </p:nvSpPr>
        <p:spPr>
          <a:xfrm>
            <a:off x="0" y="977900"/>
            <a:ext cx="9112250" cy="5651500"/>
          </a:xfrm>
        </p:spPr>
        <p:txBody>
          <a:bodyPr/>
          <a:lstStyle>
            <a:defPPr/>
          </a:lstStyle>
          <a:p>
            <a:pPr algn="just"/>
            <a:r>
              <a:rPr lang="en-US" dirty="0"/>
              <a:t>There are different types of function calling. Depending on the number of parameters it can accept , function can be classified into following 4 types –</a:t>
            </a:r>
          </a:p>
          <a:p>
            <a:pPr algn="just"/>
            <a:endParaRPr lang="en-US" altLang="en-US" dirty="0"/>
          </a:p>
        </p:txBody>
      </p:sp>
      <p:graphicFrame>
        <p:nvGraphicFramePr>
          <p:cNvPr id="2" name="Table 1"/>
          <p:cNvGraphicFramePr>
            <a:graphicFrameLocks noGrp="1"/>
          </p:cNvGraphicFramePr>
          <p:nvPr>
            <p:extLst>
              <p:ext uri="{D42A27DB-BD31-4B8C-83A1-F6EECF244321}">
                <p14:modId xmlns:p14="http://schemas.microsoft.com/office/powerpoint/2010/main" val="3079815173"/>
              </p:ext>
            </p:extLst>
          </p:nvPr>
        </p:nvGraphicFramePr>
        <p:xfrm>
          <a:off x="1175657" y="2640872"/>
          <a:ext cx="6645729" cy="3237413"/>
        </p:xfrm>
        <a:graphic>
          <a:graphicData uri="http://schemas.openxmlformats.org/drawingml/2006/table">
            <a:tbl>
              <a:tblPr>
                <a:tableStyleId>{35758FB7-9AC5-4552-8A53-C91805E547FA}</a:tableStyleId>
              </a:tblPr>
              <a:tblGrid>
                <a:gridCol w="1796143">
                  <a:extLst>
                    <a:ext uri="{9D8B030D-6E8A-4147-A177-3AD203B41FA5}">
                      <a16:colId xmlns:a16="http://schemas.microsoft.com/office/drawing/2014/main" val="20000"/>
                    </a:ext>
                  </a:extLst>
                </a:gridCol>
                <a:gridCol w="2634343">
                  <a:extLst>
                    <a:ext uri="{9D8B030D-6E8A-4147-A177-3AD203B41FA5}">
                      <a16:colId xmlns:a16="http://schemas.microsoft.com/office/drawing/2014/main" val="20001"/>
                    </a:ext>
                  </a:extLst>
                </a:gridCol>
                <a:gridCol w="2215243">
                  <a:extLst>
                    <a:ext uri="{9D8B030D-6E8A-4147-A177-3AD203B41FA5}">
                      <a16:colId xmlns:a16="http://schemas.microsoft.com/office/drawing/2014/main" val="20002"/>
                    </a:ext>
                  </a:extLst>
                </a:gridCol>
              </a:tblGrid>
              <a:tr h="515043">
                <a:tc>
                  <a:txBody>
                    <a:bodyPr/>
                    <a:lstStyle>
                      <a:defPPr/>
                    </a:lstStyle>
                    <a:p>
                      <a:pPr algn="l"/>
                      <a:r>
                        <a:rPr lang="en-US" b="1">
                          <a:effectLst/>
                        </a:rPr>
                        <a:t>Function Type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pPr algn="l"/>
                      <a:r>
                        <a:rPr lang="en-US" b="1">
                          <a:effectLst/>
                        </a:rPr>
                        <a:t>Parameter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pPr algn="l"/>
                      <a:r>
                        <a:rPr lang="en-US" b="1">
                          <a:effectLst/>
                        </a:rPr>
                        <a:t>Return Value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5043">
                <a:tc>
                  <a:txBody>
                    <a:bodyPr/>
                    <a:lstStyle>
                      <a:defPPr/>
                    </a:lstStyle>
                    <a:p>
                      <a:r>
                        <a:rPr lang="en-US">
                          <a:effectLst/>
                        </a:rPr>
                        <a:t>Type 1</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r>
                        <a:rPr lang="en-US">
                          <a:effectLst/>
                        </a:rPr>
                        <a:t>Accepting Parameter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r>
                        <a:rPr lang="en-US">
                          <a:effectLst/>
                        </a:rPr>
                        <a:t>Returning Value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5043">
                <a:tc>
                  <a:txBody>
                    <a:bodyPr/>
                    <a:lstStyle>
                      <a:defPPr/>
                    </a:lstStyle>
                    <a:p>
                      <a:r>
                        <a:rPr lang="en-US">
                          <a:effectLst/>
                        </a:rPr>
                        <a:t>Type 2</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r>
                        <a:rPr lang="en-US">
                          <a:effectLst/>
                        </a:rPr>
                        <a:t>Accepting Parameter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r>
                        <a:rPr lang="en-US">
                          <a:effectLst/>
                        </a:rPr>
                        <a:t>Not Returning Value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846142">
                <a:tc>
                  <a:txBody>
                    <a:bodyPr/>
                    <a:lstStyle>
                      <a:defPPr/>
                    </a:lstStyle>
                    <a:p>
                      <a:r>
                        <a:rPr lang="en-US">
                          <a:effectLst/>
                        </a:rPr>
                        <a:t>Type 3</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r>
                        <a:rPr lang="en-US">
                          <a:effectLst/>
                        </a:rPr>
                        <a:t>Not Accepting Parameter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r>
                        <a:rPr lang="en-US">
                          <a:effectLst/>
                        </a:rPr>
                        <a:t>Returning Value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846142">
                <a:tc>
                  <a:txBody>
                    <a:bodyPr/>
                    <a:lstStyle>
                      <a:defPPr/>
                    </a:lstStyle>
                    <a:p>
                      <a:r>
                        <a:rPr lang="en-US">
                          <a:effectLst/>
                        </a:rPr>
                        <a:t>Type 4</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r>
                        <a:rPr lang="en-US">
                          <a:effectLst/>
                        </a:rPr>
                        <a:t>Not Accepting Parameter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r>
                        <a:rPr lang="en-US">
                          <a:effectLst/>
                        </a:rPr>
                        <a:t>Not Returning Value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748254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defPPr/>
          </a:lstStyle>
          <a:p>
            <a:r>
              <a:rPr lang="en-US" sz="3200" b="0" i="0"/>
              <a:t>Type 1 : Accepting Parameter and Returning Value</a:t>
            </a:r>
          </a:p>
        </p:txBody>
      </p:sp>
      <p:sp>
        <p:nvSpPr>
          <p:cNvPr id="3" name="Content Placeholder 2"/>
          <p:cNvSpPr>
            <a:spLocks noGrp="1"/>
          </p:cNvSpPr>
          <p:nvPr>
            <p:ph idx="1"/>
          </p:nvPr>
        </p:nvSpPr>
        <p:spPr>
          <a:xfrm>
            <a:off x="31750" y="1540185"/>
            <a:ext cx="9112250" cy="5150547"/>
          </a:xfrm>
        </p:spPr>
        <p:txBody>
          <a:bodyPr/>
          <a:lstStyle>
            <a:defPPr/>
          </a:lstStyle>
          <a:p>
            <a:pPr algn="just"/>
            <a:r>
              <a:rPr lang="en-US" dirty="0"/>
              <a:t>Above type of method is written like this –</a:t>
            </a:r>
          </a:p>
          <a:p>
            <a:pPr algn="just"/>
            <a:endParaRPr lang="en-US" dirty="0"/>
          </a:p>
          <a:p>
            <a:pPr marL="407988" indent="0" algn="just">
              <a:buNone/>
            </a:pPr>
            <a:r>
              <a:rPr lang="en-US" dirty="0">
                <a:solidFill>
                  <a:srgbClr val="0070C0"/>
                </a:solidFill>
              </a:rPr>
              <a:t>int add(int </a:t>
            </a:r>
            <a:r>
              <a:rPr lang="en-US" dirty="0" err="1">
                <a:solidFill>
                  <a:srgbClr val="0070C0"/>
                </a:solidFill>
              </a:rPr>
              <a:t>i</a:t>
            </a:r>
            <a:r>
              <a:rPr lang="en-US" dirty="0">
                <a:solidFill>
                  <a:srgbClr val="0070C0"/>
                </a:solidFill>
              </a:rPr>
              <a:t>, int j)</a:t>
            </a:r>
          </a:p>
          <a:p>
            <a:pPr marL="407988" indent="0" algn="just">
              <a:buNone/>
            </a:pPr>
            <a:r>
              <a:rPr lang="en-US" dirty="0">
                <a:solidFill>
                  <a:srgbClr val="0070C0"/>
                </a:solidFill>
              </a:rPr>
              <a:t>{</a:t>
            </a:r>
          </a:p>
          <a:p>
            <a:pPr marL="407988" indent="0" algn="just">
              <a:buNone/>
            </a:pPr>
            <a:r>
              <a:rPr lang="en-US" dirty="0">
                <a:solidFill>
                  <a:srgbClr val="0070C0"/>
                </a:solidFill>
              </a:rPr>
              <a:t>  return </a:t>
            </a:r>
            <a:r>
              <a:rPr lang="en-US" dirty="0" err="1">
                <a:solidFill>
                  <a:srgbClr val="0070C0"/>
                </a:solidFill>
              </a:rPr>
              <a:t>i</a:t>
            </a:r>
            <a:r>
              <a:rPr lang="en-US" dirty="0">
                <a:solidFill>
                  <a:srgbClr val="0070C0"/>
                </a:solidFill>
              </a:rPr>
              <a:t> + j;</a:t>
            </a:r>
          </a:p>
          <a:p>
            <a:pPr marL="407988" indent="0" algn="just">
              <a:buNone/>
            </a:pPr>
            <a:r>
              <a:rPr lang="en-US" dirty="0">
                <a:solidFill>
                  <a:srgbClr val="0070C0"/>
                </a:solidFill>
              </a:rPr>
              <a:t>}</a:t>
            </a:r>
          </a:p>
          <a:p>
            <a:pPr marL="0" indent="0" algn="just">
              <a:buNone/>
            </a:pPr>
            <a:r>
              <a:rPr lang="en-US" dirty="0"/>
              <a:t> </a:t>
            </a:r>
          </a:p>
          <a:p>
            <a:pPr marL="0" indent="0" algn="just">
              <a:buNone/>
            </a:pPr>
            <a:r>
              <a:rPr lang="en-US" dirty="0"/>
              <a:t>and Called like this –</a:t>
            </a:r>
          </a:p>
          <a:p>
            <a:pPr algn="just"/>
            <a:endParaRPr lang="en-US" dirty="0"/>
          </a:p>
          <a:p>
            <a:pPr marL="457200" indent="-49213" algn="just">
              <a:buNone/>
            </a:pPr>
            <a:r>
              <a:rPr lang="en-US" dirty="0">
                <a:solidFill>
                  <a:srgbClr val="0070C0"/>
                </a:solidFill>
              </a:rPr>
              <a:t>int answer = sum(2,3);</a:t>
            </a:r>
          </a:p>
          <a:p>
            <a:pPr algn="just"/>
            <a:r>
              <a:rPr lang="en-US" dirty="0"/>
              <a:t>We need to assign the function call to any of the variable since we need to capture returned value.</a:t>
            </a:r>
          </a:p>
        </p:txBody>
      </p:sp>
    </p:spTree>
    <p:extLst>
      <p:ext uri="{BB962C8B-B14F-4D97-AF65-F5344CB8AC3E}">
        <p14:creationId xmlns:p14="http://schemas.microsoft.com/office/powerpoint/2010/main" val="5395983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nodeType="clickPar">
                      <p:stCondLst>
                        <p:cond delay="indefinite"/>
                      </p:stCondLst>
                      <p:childTnLst>
                        <p:par>
                          <p:cTn id="39" fill="hold" nodeType="after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2000"/>
                                        <p:tgtEl>
                                          <p:spTgt spid="3">
                                            <p:txEl>
                                              <p:pRg st="9" end="9"/>
                                            </p:txEl>
                                          </p:spTgt>
                                        </p:tgtEl>
                                      </p:cBhvr>
                                    </p:animEffect>
                                  </p:childTnLst>
                                </p:cTn>
                              </p:par>
                            </p:childTnLst>
                          </p:cTn>
                        </p:par>
                      </p:childTnLst>
                    </p:cTn>
                  </p:par>
                  <p:par>
                    <p:cTn id="43" fill="hold" nodeType="clickPar">
                      <p:stCondLst>
                        <p:cond delay="indefinite"/>
                      </p:stCondLst>
                      <p:childTnLst>
                        <p:par>
                          <p:cTn id="44" fill="hold" nodeType="after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defPPr/>
          </a:lstStyle>
          <a:p>
            <a:r>
              <a:rPr lang="en-US" sz="2800" b="0" i="0"/>
              <a:t>Type 2 : Accepting Parameter and Not Returning Value</a:t>
            </a:r>
          </a:p>
        </p:txBody>
      </p:sp>
      <p:sp>
        <p:nvSpPr>
          <p:cNvPr id="3" name="Content Placeholder 2"/>
          <p:cNvSpPr>
            <a:spLocks noGrp="1"/>
          </p:cNvSpPr>
          <p:nvPr>
            <p:ph idx="1"/>
          </p:nvPr>
        </p:nvSpPr>
        <p:spPr>
          <a:xfrm>
            <a:off x="31750" y="1595941"/>
            <a:ext cx="9112250" cy="4436869"/>
          </a:xfrm>
        </p:spPr>
        <p:txBody>
          <a:bodyPr/>
          <a:lstStyle>
            <a:defPPr/>
          </a:lstStyle>
          <a:p>
            <a:pPr algn="just"/>
            <a:r>
              <a:rPr lang="en-US" dirty="0"/>
              <a:t>Above type of method is written like this –</a:t>
            </a:r>
          </a:p>
          <a:p>
            <a:pPr algn="just"/>
            <a:endParaRPr lang="en-US" dirty="0"/>
          </a:p>
          <a:p>
            <a:pPr marL="457200" indent="-49213" algn="just">
              <a:buNone/>
            </a:pPr>
            <a:r>
              <a:rPr lang="en-US" dirty="0">
                <a:solidFill>
                  <a:srgbClr val="0070C0"/>
                </a:solidFill>
              </a:rPr>
              <a:t>void add(int </a:t>
            </a:r>
            <a:r>
              <a:rPr lang="en-US" dirty="0" err="1">
                <a:solidFill>
                  <a:srgbClr val="0070C0"/>
                </a:solidFill>
              </a:rPr>
              <a:t>i</a:t>
            </a:r>
            <a:r>
              <a:rPr lang="en-US" dirty="0">
                <a:solidFill>
                  <a:srgbClr val="0070C0"/>
                </a:solidFill>
              </a:rPr>
              <a:t>, int j)</a:t>
            </a:r>
          </a:p>
          <a:p>
            <a:pPr marL="457200" indent="-49213" algn="just">
              <a:buNone/>
            </a:pPr>
            <a:r>
              <a:rPr lang="en-US" dirty="0">
                <a:solidFill>
                  <a:srgbClr val="0070C0"/>
                </a:solidFill>
              </a:rPr>
              <a:t>{</a:t>
            </a:r>
          </a:p>
          <a:p>
            <a:pPr marL="457200" indent="-49213" algn="just">
              <a:buNone/>
            </a:pPr>
            <a:r>
              <a:rPr lang="en-US" dirty="0">
                <a:solidFill>
                  <a:srgbClr val="0070C0"/>
                </a:solidFill>
              </a:rPr>
              <a:t>  </a:t>
            </a:r>
            <a:r>
              <a:rPr lang="en-US" dirty="0" err="1">
                <a:solidFill>
                  <a:srgbClr val="0070C0"/>
                </a:solidFill>
              </a:rPr>
              <a:t>printf</a:t>
            </a:r>
            <a:r>
              <a:rPr lang="en-US" dirty="0">
                <a:solidFill>
                  <a:srgbClr val="0070C0"/>
                </a:solidFill>
              </a:rPr>
              <a:t>("%d",</a:t>
            </a:r>
            <a:r>
              <a:rPr lang="en-US" dirty="0" err="1">
                <a:solidFill>
                  <a:srgbClr val="0070C0"/>
                </a:solidFill>
              </a:rPr>
              <a:t>i+j</a:t>
            </a:r>
            <a:r>
              <a:rPr lang="en-US" dirty="0">
                <a:solidFill>
                  <a:srgbClr val="0070C0"/>
                </a:solidFill>
              </a:rPr>
              <a:t>);</a:t>
            </a:r>
          </a:p>
          <a:p>
            <a:pPr marL="457200" indent="-49213" algn="just">
              <a:buNone/>
            </a:pPr>
            <a:r>
              <a:rPr lang="en-US" dirty="0">
                <a:solidFill>
                  <a:srgbClr val="0070C0"/>
                </a:solidFill>
              </a:rPr>
              <a:t>}</a:t>
            </a:r>
          </a:p>
          <a:p>
            <a:pPr marL="0" indent="0" algn="just">
              <a:buNone/>
            </a:pPr>
            <a:endParaRPr lang="en-US" dirty="0"/>
          </a:p>
          <a:p>
            <a:pPr marL="0" indent="0" algn="just">
              <a:buNone/>
            </a:pPr>
            <a:r>
              <a:rPr lang="en-US" dirty="0"/>
              <a:t>above method can be called using following syntax –</a:t>
            </a:r>
          </a:p>
          <a:p>
            <a:pPr algn="just"/>
            <a:endParaRPr lang="en-US" dirty="0"/>
          </a:p>
          <a:p>
            <a:pPr marL="457200" indent="-49213" algn="just">
              <a:buNone/>
            </a:pPr>
            <a:r>
              <a:rPr lang="en-US" dirty="0">
                <a:solidFill>
                  <a:srgbClr val="0070C0"/>
                </a:solidFill>
              </a:rPr>
              <a:t>sum(2,3);</a:t>
            </a:r>
          </a:p>
        </p:txBody>
      </p:sp>
    </p:spTree>
    <p:extLst>
      <p:ext uri="{BB962C8B-B14F-4D97-AF65-F5344CB8AC3E}">
        <p14:creationId xmlns:p14="http://schemas.microsoft.com/office/powerpoint/2010/main" val="29078762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505986" y="-15448"/>
            <a:ext cx="7886700" cy="1325563"/>
          </a:xfrm>
        </p:spPr>
        <p:txBody>
          <a:bodyPr/>
          <a:lstStyle>
            <a:defPPr/>
          </a:lstStyle>
          <a:p>
            <a:r>
              <a:rPr lang="en-US" sz="2800" b="0" i="0" dirty="0"/>
              <a:t>Type 3 : Not Accepting Parameter but Returning Value</a:t>
            </a:r>
          </a:p>
        </p:txBody>
      </p:sp>
      <p:sp>
        <p:nvSpPr>
          <p:cNvPr id="3" name="Content Placeholder 2"/>
          <p:cNvSpPr>
            <a:spLocks noGrp="1"/>
          </p:cNvSpPr>
          <p:nvPr>
            <p:ph idx="1"/>
          </p:nvPr>
        </p:nvSpPr>
        <p:spPr>
          <a:xfrm>
            <a:off x="0" y="993775"/>
            <a:ext cx="9112250" cy="5864225"/>
          </a:xfrm>
        </p:spPr>
        <p:txBody>
          <a:bodyPr/>
          <a:lstStyle>
            <a:defPPr/>
          </a:lstStyle>
          <a:p>
            <a:pPr algn="just"/>
            <a:r>
              <a:rPr lang="en-US" dirty="0"/>
              <a:t>Above type of method is written like this –</a:t>
            </a:r>
          </a:p>
          <a:p>
            <a:pPr algn="just"/>
            <a:endParaRPr lang="en-US" dirty="0"/>
          </a:p>
          <a:p>
            <a:pPr marL="457200" indent="-49213" algn="just">
              <a:buNone/>
            </a:pPr>
            <a:r>
              <a:rPr lang="en-US" dirty="0">
                <a:solidFill>
                  <a:srgbClr val="0070C0"/>
                </a:solidFill>
              </a:rPr>
              <a:t>int add()</a:t>
            </a:r>
          </a:p>
          <a:p>
            <a:pPr marL="457200" indent="-49213" algn="just">
              <a:buNone/>
            </a:pPr>
            <a:r>
              <a:rPr lang="en-US" dirty="0">
                <a:solidFill>
                  <a:srgbClr val="0070C0"/>
                </a:solidFill>
              </a:rPr>
              <a:t>{</a:t>
            </a:r>
          </a:p>
          <a:p>
            <a:pPr marL="457200" indent="-49213" algn="just">
              <a:buNone/>
            </a:pPr>
            <a:r>
              <a:rPr lang="en-US" dirty="0">
                <a:solidFill>
                  <a:srgbClr val="0070C0"/>
                </a:solidFill>
              </a:rPr>
              <a:t>  int </a:t>
            </a:r>
            <a:r>
              <a:rPr lang="en-US" dirty="0" err="1">
                <a:solidFill>
                  <a:srgbClr val="0070C0"/>
                </a:solidFill>
              </a:rPr>
              <a:t>i</a:t>
            </a:r>
            <a:r>
              <a:rPr lang="en-US" dirty="0">
                <a:solidFill>
                  <a:srgbClr val="0070C0"/>
                </a:solidFill>
              </a:rPr>
              <a:t>, int j;</a:t>
            </a:r>
          </a:p>
          <a:p>
            <a:pPr marL="457200" indent="-49213" algn="just">
              <a:buNone/>
            </a:pPr>
            <a:r>
              <a:rPr lang="en-US" dirty="0">
                <a:solidFill>
                  <a:srgbClr val="0070C0"/>
                </a:solidFill>
              </a:rPr>
              <a:t>  </a:t>
            </a:r>
            <a:r>
              <a:rPr lang="en-US" dirty="0" err="1">
                <a:solidFill>
                  <a:srgbClr val="0070C0"/>
                </a:solidFill>
              </a:rPr>
              <a:t>i</a:t>
            </a:r>
            <a:r>
              <a:rPr lang="en-US" dirty="0">
                <a:solidFill>
                  <a:srgbClr val="0070C0"/>
                </a:solidFill>
              </a:rPr>
              <a:t> = 10;</a:t>
            </a:r>
          </a:p>
          <a:p>
            <a:pPr marL="457200" indent="-49213" algn="just">
              <a:buNone/>
            </a:pPr>
            <a:r>
              <a:rPr lang="en-US" dirty="0">
                <a:solidFill>
                  <a:srgbClr val="0070C0"/>
                </a:solidFill>
              </a:rPr>
              <a:t>  j = 20;</a:t>
            </a:r>
          </a:p>
          <a:p>
            <a:pPr marL="457200" indent="-49213" algn="just">
              <a:buNone/>
            </a:pPr>
            <a:r>
              <a:rPr lang="en-US" dirty="0">
                <a:solidFill>
                  <a:srgbClr val="0070C0"/>
                </a:solidFill>
              </a:rPr>
              <a:t>  return </a:t>
            </a:r>
            <a:r>
              <a:rPr lang="en-US" dirty="0" err="1">
                <a:solidFill>
                  <a:srgbClr val="0070C0"/>
                </a:solidFill>
              </a:rPr>
              <a:t>i</a:t>
            </a:r>
            <a:r>
              <a:rPr lang="en-US" dirty="0">
                <a:solidFill>
                  <a:srgbClr val="0070C0"/>
                </a:solidFill>
              </a:rPr>
              <a:t> + j;</a:t>
            </a:r>
          </a:p>
          <a:p>
            <a:pPr marL="457200" indent="-49213" algn="just">
              <a:buNone/>
            </a:pPr>
            <a:r>
              <a:rPr lang="en-US" dirty="0">
                <a:solidFill>
                  <a:srgbClr val="0070C0"/>
                </a:solidFill>
              </a:rPr>
              <a:t>}</a:t>
            </a:r>
          </a:p>
          <a:p>
            <a:pPr marL="0" indent="0" algn="just">
              <a:buNone/>
            </a:pPr>
            <a:endParaRPr lang="en-US" dirty="0"/>
          </a:p>
          <a:p>
            <a:pPr marL="0" indent="0" algn="just">
              <a:buNone/>
            </a:pPr>
            <a:r>
              <a:rPr lang="en-US" dirty="0"/>
              <a:t>called using following syntax –</a:t>
            </a:r>
          </a:p>
          <a:p>
            <a:pPr algn="just"/>
            <a:endParaRPr lang="en-US" dirty="0"/>
          </a:p>
          <a:p>
            <a:pPr marL="457200" indent="-49213" algn="just">
              <a:buNone/>
            </a:pPr>
            <a:r>
              <a:rPr lang="en-US" dirty="0">
                <a:solidFill>
                  <a:srgbClr val="0070C0"/>
                </a:solidFill>
              </a:rPr>
              <a:t>result = add();</a:t>
            </a:r>
          </a:p>
        </p:txBody>
      </p:sp>
    </p:spTree>
    <p:extLst>
      <p:ext uri="{BB962C8B-B14F-4D97-AF65-F5344CB8AC3E}">
        <p14:creationId xmlns:p14="http://schemas.microsoft.com/office/powerpoint/2010/main" val="3491682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nodeType="clickPar">
                      <p:stCondLst>
                        <p:cond delay="indefinite"/>
                      </p:stCondLst>
                      <p:childTnLst>
                        <p:par>
                          <p:cTn id="39" fill="hold" nodeType="after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2000"/>
                                        <p:tgtEl>
                                          <p:spTgt spid="3">
                                            <p:txEl>
                                              <p:pRg st="8" end="8"/>
                                            </p:txEl>
                                          </p:spTgt>
                                        </p:tgtEl>
                                      </p:cBhvr>
                                    </p:animEffect>
                                  </p:childTnLst>
                                </p:cTn>
                              </p:par>
                            </p:childTnLst>
                          </p:cTn>
                        </p:par>
                      </p:childTnLst>
                    </p:cTn>
                  </p:par>
                  <p:par>
                    <p:cTn id="43" fill="hold" nodeType="clickPar">
                      <p:stCondLst>
                        <p:cond delay="indefinite"/>
                      </p:stCondLst>
                      <p:childTnLst>
                        <p:par>
                          <p:cTn id="44" fill="hold" nodeType="after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2000"/>
                                        <p:tgtEl>
                                          <p:spTgt spid="3">
                                            <p:txEl>
                                              <p:pRg st="10" end="10"/>
                                            </p:txEl>
                                          </p:spTgt>
                                        </p:tgtEl>
                                      </p:cBhvr>
                                    </p:animEffect>
                                  </p:childTnLst>
                                </p:cTn>
                              </p:par>
                            </p:childTnLst>
                          </p:cTn>
                        </p:par>
                      </p:childTnLst>
                    </p:cTn>
                  </p:par>
                  <p:par>
                    <p:cTn id="48" fill="hold" nodeType="clickPar">
                      <p:stCondLst>
                        <p:cond delay="indefinite"/>
                      </p:stCondLst>
                      <p:childTnLst>
                        <p:par>
                          <p:cTn id="49" fill="hold" nodeType="after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12775" y="0"/>
            <a:ext cx="7886700" cy="1325563"/>
          </a:xfrm>
        </p:spPr>
        <p:txBody>
          <a:bodyPr/>
          <a:lstStyle>
            <a:defPPr/>
          </a:lstStyle>
          <a:p>
            <a:r>
              <a:rPr lang="en-US" sz="2800" b="0" i="0"/>
              <a:t>Type 4 : Not Accepting Parameter and Not Returning Value</a:t>
            </a:r>
          </a:p>
        </p:txBody>
      </p:sp>
      <p:sp>
        <p:nvSpPr>
          <p:cNvPr id="3" name="Content Placeholder 2"/>
          <p:cNvSpPr>
            <a:spLocks noGrp="1"/>
          </p:cNvSpPr>
          <p:nvPr>
            <p:ph idx="1"/>
          </p:nvPr>
        </p:nvSpPr>
        <p:spPr>
          <a:xfrm>
            <a:off x="0" y="993775"/>
            <a:ext cx="9112250" cy="5864225"/>
          </a:xfrm>
        </p:spPr>
        <p:txBody>
          <a:bodyPr/>
          <a:lstStyle>
            <a:defPPr/>
          </a:lstStyle>
          <a:p>
            <a:pPr algn="just"/>
            <a:r>
              <a:rPr lang="en-US"/>
              <a:t>Above type of method is written like this –</a:t>
            </a:r>
          </a:p>
          <a:p>
            <a:pPr algn="just"/>
            <a:endParaRPr lang="en-US"/>
          </a:p>
          <a:p>
            <a:pPr marL="457200" indent="-49213" algn="just">
              <a:buNone/>
            </a:pPr>
            <a:r>
              <a:rPr lang="en-US">
                <a:solidFill>
                  <a:srgbClr val="0070C0"/>
                </a:solidFill>
              </a:rPr>
              <a:t>void add()</a:t>
            </a:r>
          </a:p>
          <a:p>
            <a:pPr marL="457200" indent="-49213" algn="just">
              <a:buNone/>
            </a:pPr>
            <a:r>
              <a:rPr lang="en-US">
                <a:solidFill>
                  <a:srgbClr val="0070C0"/>
                </a:solidFill>
              </a:rPr>
              <a:t>{</a:t>
            </a:r>
          </a:p>
          <a:p>
            <a:pPr marL="457200" indent="-49213" algn="just">
              <a:buNone/>
            </a:pPr>
            <a:r>
              <a:rPr lang="en-US">
                <a:solidFill>
                  <a:srgbClr val="0070C0"/>
                </a:solidFill>
              </a:rPr>
              <a:t>  int i, int j;</a:t>
            </a:r>
          </a:p>
          <a:p>
            <a:pPr marL="457200" indent="-49213" algn="just">
              <a:buNone/>
            </a:pPr>
            <a:r>
              <a:rPr lang="en-US">
                <a:solidFill>
                  <a:srgbClr val="0070C0"/>
                </a:solidFill>
              </a:rPr>
              <a:t>  i = 10;</a:t>
            </a:r>
          </a:p>
          <a:p>
            <a:pPr marL="457200" indent="-49213" algn="just">
              <a:buNone/>
            </a:pPr>
            <a:r>
              <a:rPr lang="en-US">
                <a:solidFill>
                  <a:srgbClr val="0070C0"/>
                </a:solidFill>
              </a:rPr>
              <a:t>  j = 20;</a:t>
            </a:r>
          </a:p>
          <a:p>
            <a:pPr marL="457200" indent="-49213" algn="just">
              <a:buNone/>
            </a:pPr>
            <a:r>
              <a:rPr lang="en-US">
                <a:solidFill>
                  <a:srgbClr val="0070C0"/>
                </a:solidFill>
              </a:rPr>
              <a:t>  printf("Result : %d",i+j);;</a:t>
            </a:r>
          </a:p>
          <a:p>
            <a:pPr marL="457200" indent="-49213" algn="just">
              <a:buNone/>
            </a:pPr>
            <a:r>
              <a:rPr lang="en-US">
                <a:solidFill>
                  <a:srgbClr val="0070C0"/>
                </a:solidFill>
              </a:rPr>
              <a:t>}</a:t>
            </a:r>
          </a:p>
          <a:p>
            <a:pPr marL="0" indent="0" algn="just">
              <a:buNone/>
            </a:pPr>
            <a:endParaRPr lang="en-US"/>
          </a:p>
          <a:p>
            <a:pPr marL="0" indent="0" algn="just">
              <a:buNone/>
            </a:pPr>
            <a:r>
              <a:rPr lang="en-US"/>
              <a:t>and called like this –</a:t>
            </a:r>
          </a:p>
          <a:p>
            <a:pPr algn="just"/>
            <a:endParaRPr lang="en-US"/>
          </a:p>
          <a:p>
            <a:pPr marL="457200" indent="-49213" algn="just">
              <a:buNone/>
            </a:pPr>
            <a:r>
              <a:rPr lang="en-US">
                <a:solidFill>
                  <a:srgbClr val="0070C0"/>
                </a:solidFill>
              </a:rPr>
              <a:t>add();</a:t>
            </a:r>
          </a:p>
        </p:txBody>
      </p:sp>
    </p:spTree>
    <p:extLst>
      <p:ext uri="{BB962C8B-B14F-4D97-AF65-F5344CB8AC3E}">
        <p14:creationId xmlns:p14="http://schemas.microsoft.com/office/powerpoint/2010/main" val="4072276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nodeType="clickPar">
                      <p:stCondLst>
                        <p:cond delay="indefinite"/>
                      </p:stCondLst>
                      <p:childTnLst>
                        <p:par>
                          <p:cTn id="39" fill="hold" nodeType="after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2000"/>
                                        <p:tgtEl>
                                          <p:spTgt spid="3">
                                            <p:txEl>
                                              <p:pRg st="8" end="8"/>
                                            </p:txEl>
                                          </p:spTgt>
                                        </p:tgtEl>
                                      </p:cBhvr>
                                    </p:animEffect>
                                  </p:childTnLst>
                                </p:cTn>
                              </p:par>
                            </p:childTnLst>
                          </p:cTn>
                        </p:par>
                      </p:childTnLst>
                    </p:cTn>
                  </p:par>
                  <p:par>
                    <p:cTn id="43" fill="hold" nodeType="clickPar">
                      <p:stCondLst>
                        <p:cond delay="indefinite"/>
                      </p:stCondLst>
                      <p:childTnLst>
                        <p:par>
                          <p:cTn id="44" fill="hold" nodeType="after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2000"/>
                                        <p:tgtEl>
                                          <p:spTgt spid="3">
                                            <p:txEl>
                                              <p:pRg st="10" end="10"/>
                                            </p:txEl>
                                          </p:spTgt>
                                        </p:tgtEl>
                                      </p:cBhvr>
                                    </p:animEffect>
                                  </p:childTnLst>
                                </p:cTn>
                              </p:par>
                            </p:childTnLst>
                          </p:cTn>
                        </p:par>
                      </p:childTnLst>
                    </p:cTn>
                  </p:par>
                  <p:par>
                    <p:cTn id="48" fill="hold" nodeType="clickPar">
                      <p:stCondLst>
                        <p:cond delay="indefinite"/>
                      </p:stCondLst>
                      <p:childTnLst>
                        <p:par>
                          <p:cTn id="49" fill="hold" nodeType="after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61381" y="-37750"/>
            <a:ext cx="7886700" cy="1325563"/>
          </a:xfrm>
        </p:spPr>
        <p:txBody>
          <a:bodyPr/>
          <a:lstStyle>
            <a:defPPr/>
          </a:lstStyle>
          <a:p>
            <a:r>
              <a:rPr lang="en-US" sz="3600" dirty="0"/>
              <a:t>Rules of Writing Function in C Programming</a:t>
            </a:r>
          </a:p>
        </p:txBody>
      </p:sp>
      <p:sp>
        <p:nvSpPr>
          <p:cNvPr id="3" name="Content Placeholder 2"/>
          <p:cNvSpPr>
            <a:spLocks noGrp="1"/>
          </p:cNvSpPr>
          <p:nvPr>
            <p:ph idx="1"/>
          </p:nvPr>
        </p:nvSpPr>
        <p:spPr>
          <a:xfrm>
            <a:off x="0" y="993775"/>
            <a:ext cx="9112250" cy="5864225"/>
          </a:xfrm>
        </p:spPr>
        <p:txBody>
          <a:bodyPr/>
          <a:lstStyle>
            <a:defPPr/>
          </a:lstStyle>
          <a:p>
            <a:pPr algn="just"/>
            <a:r>
              <a:rPr lang="en-US" dirty="0">
                <a:solidFill>
                  <a:srgbClr val="0070C0"/>
                </a:solidFill>
              </a:rPr>
              <a:t>Rule 1. C program is a collection of one or more functions</a:t>
            </a:r>
          </a:p>
          <a:p>
            <a:pPr marL="2922588" indent="0">
              <a:buNone/>
            </a:pPr>
            <a:r>
              <a:rPr lang="en-US" sz="2000" dirty="0"/>
              <a:t>main()</a:t>
            </a:r>
          </a:p>
          <a:p>
            <a:pPr marL="2922588" indent="0">
              <a:buNone/>
            </a:pPr>
            <a:r>
              <a:rPr lang="en-US" sz="2000" dirty="0"/>
              <a:t>{</a:t>
            </a:r>
          </a:p>
          <a:p>
            <a:pPr marL="2922588" indent="0">
              <a:buNone/>
            </a:pPr>
            <a:r>
              <a:rPr lang="en-US" sz="2000" dirty="0" err="1"/>
              <a:t>pune</a:t>
            </a:r>
            <a:r>
              <a:rPr lang="en-US" sz="2000" dirty="0"/>
              <a:t>();</a:t>
            </a:r>
          </a:p>
          <a:p>
            <a:pPr marL="2922588" indent="0">
              <a:buNone/>
            </a:pPr>
            <a:r>
              <a:rPr lang="en-US" sz="2000" dirty="0" err="1"/>
              <a:t>mumbai</a:t>
            </a:r>
            <a:r>
              <a:rPr lang="en-US" sz="2000" dirty="0"/>
              <a:t>();</a:t>
            </a:r>
          </a:p>
          <a:p>
            <a:pPr marL="2922588" indent="0">
              <a:buNone/>
            </a:pPr>
            <a:r>
              <a:rPr lang="en-US" sz="2000" dirty="0" err="1"/>
              <a:t>maharashtra</a:t>
            </a:r>
            <a:r>
              <a:rPr lang="en-US" sz="2000" dirty="0"/>
              <a:t>();</a:t>
            </a:r>
          </a:p>
          <a:p>
            <a:pPr marL="2922588" indent="0">
              <a:buNone/>
            </a:pPr>
            <a:r>
              <a:rPr lang="en-US" sz="2000" dirty="0"/>
              <a:t>}</a:t>
            </a:r>
          </a:p>
          <a:p>
            <a:pPr algn="just"/>
            <a:r>
              <a:rPr lang="en-US" dirty="0">
                <a:solidFill>
                  <a:srgbClr val="0070C0"/>
                </a:solidFill>
              </a:rPr>
              <a:t>Rule 2. A function gets called when the function name is followed by a semicolon.</a:t>
            </a:r>
          </a:p>
          <a:p>
            <a:pPr marL="2922588" indent="0" algn="just">
              <a:buNone/>
              <a:tabLst>
                <a:tab pos="2636838" algn="l"/>
              </a:tabLst>
            </a:pPr>
            <a:r>
              <a:rPr lang="en-US" sz="2000" dirty="0"/>
              <a:t>main( )</a:t>
            </a:r>
          </a:p>
          <a:p>
            <a:pPr marL="2922588" indent="0" algn="just">
              <a:buNone/>
              <a:tabLst>
                <a:tab pos="2636838" algn="l"/>
              </a:tabLst>
            </a:pPr>
            <a:r>
              <a:rPr lang="en-US" sz="2000" dirty="0"/>
              <a:t> {</a:t>
            </a:r>
          </a:p>
          <a:p>
            <a:pPr marL="2922588" indent="0" algn="just">
              <a:buNone/>
              <a:tabLst>
                <a:tab pos="2636838" algn="l"/>
              </a:tabLst>
            </a:pPr>
            <a:r>
              <a:rPr lang="en-US" sz="2000" dirty="0"/>
              <a:t> display( ) ;</a:t>
            </a:r>
          </a:p>
          <a:p>
            <a:pPr marL="2922588" indent="0" algn="just">
              <a:buNone/>
              <a:tabLst>
                <a:tab pos="2636838" algn="l"/>
              </a:tabLst>
            </a:pPr>
            <a:r>
              <a:rPr lang="en-US" sz="2000" dirty="0"/>
              <a:t> }</a:t>
            </a:r>
          </a:p>
          <a:p>
            <a:pPr algn="just"/>
            <a:r>
              <a:rPr lang="en-US" sz="2300" dirty="0">
                <a:solidFill>
                  <a:srgbClr val="0070C0"/>
                </a:solidFill>
              </a:rPr>
              <a:t>Rule 3 : A function is defined when function name is followed by a pair of braces in which one or more statements may be present.</a:t>
            </a:r>
          </a:p>
          <a:p>
            <a:pPr marL="0" indent="0" algn="just">
              <a:buNone/>
            </a:pPr>
            <a:endParaRPr lang="en-US" dirty="0"/>
          </a:p>
        </p:txBody>
      </p:sp>
    </p:spTree>
    <p:extLst>
      <p:ext uri="{BB962C8B-B14F-4D97-AF65-F5344CB8AC3E}">
        <p14:creationId xmlns:p14="http://schemas.microsoft.com/office/powerpoint/2010/main" val="1027046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nodeType="clickPar">
                      <p:stCondLst>
                        <p:cond delay="indefinite"/>
                      </p:stCondLst>
                      <p:childTnLst>
                        <p:par>
                          <p:cTn id="39" fill="hold" nodeType="after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nodeType="clickPar">
                      <p:stCondLst>
                        <p:cond delay="indefinite"/>
                      </p:stCondLst>
                      <p:childTnLst>
                        <p:par>
                          <p:cTn id="44" fill="hold" nodeType="after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nodeType="clickPar">
                      <p:stCondLst>
                        <p:cond delay="indefinite"/>
                      </p:stCondLst>
                      <p:childTnLst>
                        <p:par>
                          <p:cTn id="49" fill="hold" nodeType="after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nodeType="clickPar">
                      <p:stCondLst>
                        <p:cond delay="indefinite"/>
                      </p:stCondLst>
                      <p:childTnLst>
                        <p:par>
                          <p:cTn id="54" fill="hold" nodeType="after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par>
                    <p:cTn id="58" fill="hold" nodeType="clickPar">
                      <p:stCondLst>
                        <p:cond delay="indefinite"/>
                      </p:stCondLst>
                      <p:childTnLst>
                        <p:par>
                          <p:cTn id="59" fill="hold" nodeType="after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2000"/>
                                        <p:tgtEl>
                                          <p:spTgt spid="3">
                                            <p:txEl>
                                              <p:pRg st="11" end="11"/>
                                            </p:txEl>
                                          </p:spTgt>
                                        </p:tgtEl>
                                      </p:cBhvr>
                                    </p:animEffect>
                                  </p:childTnLst>
                                </p:cTn>
                              </p:par>
                            </p:childTnLst>
                          </p:cTn>
                        </p:par>
                      </p:childTnLst>
                    </p:cTn>
                  </p:par>
                  <p:par>
                    <p:cTn id="63" fill="hold" nodeType="clickPar">
                      <p:stCondLst>
                        <p:cond delay="indefinite"/>
                      </p:stCondLst>
                      <p:childTnLst>
                        <p:par>
                          <p:cTn id="64" fill="hold" nodeType="afterGroup">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12775" y="6855"/>
            <a:ext cx="7886700" cy="1325563"/>
          </a:xfrm>
        </p:spPr>
        <p:txBody>
          <a:bodyPr/>
          <a:lstStyle>
            <a:defPPr/>
          </a:lstStyle>
          <a:p>
            <a:r>
              <a:rPr lang="en-US" sz="3600" dirty="0"/>
              <a:t>Rules of Writing Function in C Programming</a:t>
            </a:r>
          </a:p>
        </p:txBody>
      </p:sp>
      <p:sp>
        <p:nvSpPr>
          <p:cNvPr id="3" name="Content Placeholder 2"/>
          <p:cNvSpPr>
            <a:spLocks noGrp="1"/>
          </p:cNvSpPr>
          <p:nvPr>
            <p:ph idx="1"/>
          </p:nvPr>
        </p:nvSpPr>
        <p:spPr>
          <a:xfrm>
            <a:off x="0" y="1026433"/>
            <a:ext cx="9112250" cy="5864225"/>
          </a:xfrm>
        </p:spPr>
        <p:txBody>
          <a:bodyPr>
            <a:normAutofit lnSpcReduction="10000"/>
          </a:bodyPr>
          <a:lstStyle>
            <a:defPPr/>
          </a:lstStyle>
          <a:p>
            <a:pPr marL="2922588" indent="0">
              <a:buNone/>
            </a:pPr>
            <a:r>
              <a:rPr lang="en-US" sz="2000" dirty="0"/>
              <a:t>display( )</a:t>
            </a:r>
          </a:p>
          <a:p>
            <a:pPr marL="2922588" indent="0">
              <a:buNone/>
            </a:pPr>
            <a:r>
              <a:rPr lang="en-US" sz="2000" dirty="0"/>
              <a:t>      {</a:t>
            </a:r>
          </a:p>
          <a:p>
            <a:pPr marL="2922588" indent="0">
              <a:buNone/>
            </a:pPr>
            <a:r>
              <a:rPr lang="en-US" sz="2000" dirty="0"/>
              <a:t>      statement 1 ;</a:t>
            </a:r>
          </a:p>
          <a:p>
            <a:pPr marL="2922588" indent="0">
              <a:buNone/>
            </a:pPr>
            <a:r>
              <a:rPr lang="en-US" sz="2000" dirty="0"/>
              <a:t>      statement 2 ;</a:t>
            </a:r>
          </a:p>
          <a:p>
            <a:pPr marL="2922588" indent="0">
              <a:buNone/>
            </a:pPr>
            <a:r>
              <a:rPr lang="en-US" sz="2000" dirty="0"/>
              <a:t>      statement 3 ;</a:t>
            </a:r>
          </a:p>
          <a:p>
            <a:pPr marL="2922588" indent="0">
              <a:buNone/>
            </a:pPr>
            <a:r>
              <a:rPr lang="en-US" sz="2000" dirty="0"/>
              <a:t>      }</a:t>
            </a:r>
            <a:endParaRPr lang="en-US" dirty="0">
              <a:solidFill>
                <a:srgbClr val="0070C0"/>
              </a:solidFill>
            </a:endParaRPr>
          </a:p>
          <a:p>
            <a:pPr algn="just"/>
            <a:r>
              <a:rPr lang="en-US" dirty="0">
                <a:solidFill>
                  <a:srgbClr val="0070C0"/>
                </a:solidFill>
              </a:rPr>
              <a:t>Rule 4. Any function can be called from any other function.( main also )	  </a:t>
            </a:r>
            <a:r>
              <a:rPr lang="en-US" sz="2000" dirty="0"/>
              <a:t>main( )</a:t>
            </a:r>
          </a:p>
          <a:p>
            <a:pPr marL="2922588" indent="0">
              <a:buNone/>
            </a:pPr>
            <a:r>
              <a:rPr lang="en-US" sz="2000" dirty="0"/>
              <a:t>{</a:t>
            </a:r>
          </a:p>
          <a:p>
            <a:pPr marL="2922588" indent="0">
              <a:buNone/>
            </a:pPr>
            <a:r>
              <a:rPr lang="en-US" sz="2000" dirty="0"/>
              <a:t> message( ) ;</a:t>
            </a:r>
          </a:p>
          <a:p>
            <a:pPr marL="2922588" indent="0">
              <a:buNone/>
            </a:pPr>
            <a:r>
              <a:rPr lang="en-US" sz="2000" dirty="0"/>
              <a:t>}</a:t>
            </a:r>
          </a:p>
          <a:p>
            <a:pPr marL="2922588" indent="0">
              <a:buNone/>
            </a:pPr>
            <a:r>
              <a:rPr lang="en-US" sz="2000" dirty="0"/>
              <a:t> message( )</a:t>
            </a:r>
          </a:p>
          <a:p>
            <a:pPr marL="2922588" indent="0">
              <a:buNone/>
            </a:pPr>
            <a:r>
              <a:rPr lang="en-US" sz="2000" dirty="0"/>
              <a:t>   {</a:t>
            </a:r>
          </a:p>
          <a:p>
            <a:pPr marL="2922588" indent="0">
              <a:buNone/>
            </a:pPr>
            <a:r>
              <a:rPr lang="en-US" sz="2000" dirty="0"/>
              <a:t>   </a:t>
            </a:r>
            <a:r>
              <a:rPr lang="en-US" sz="2000" dirty="0" err="1"/>
              <a:t>printf</a:t>
            </a:r>
            <a:r>
              <a:rPr lang="en-US" sz="2000" dirty="0"/>
              <a:t> ( "\</a:t>
            </a:r>
            <a:r>
              <a:rPr lang="en-US" sz="2000" dirty="0" err="1"/>
              <a:t>nWe</a:t>
            </a:r>
            <a:r>
              <a:rPr lang="en-US" sz="2000" dirty="0"/>
              <a:t> are going to call main" ) ;</a:t>
            </a:r>
          </a:p>
          <a:p>
            <a:pPr marL="2922588" indent="0">
              <a:buNone/>
            </a:pPr>
            <a:r>
              <a:rPr lang="en-US" sz="2000" dirty="0"/>
              <a:t>   main( ) ;</a:t>
            </a:r>
          </a:p>
          <a:p>
            <a:pPr marL="2922588" indent="0">
              <a:buNone/>
            </a:pPr>
            <a:r>
              <a:rPr lang="en-US" sz="2000" dirty="0"/>
              <a:t>   }</a:t>
            </a:r>
          </a:p>
        </p:txBody>
      </p:sp>
    </p:spTree>
    <p:extLst>
      <p:ext uri="{BB962C8B-B14F-4D97-AF65-F5344CB8AC3E}">
        <p14:creationId xmlns:p14="http://schemas.microsoft.com/office/powerpoint/2010/main" val="2638756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2000"/>
                                        <p:tgtEl>
                                          <p:spTgt spid="3">
                                            <p:txEl>
                                              <p:pRg st="6" end="6"/>
                                            </p:txEl>
                                          </p:spTgt>
                                        </p:tgtEl>
                                      </p:cBhvr>
                                    </p:animEffect>
                                  </p:childTnLst>
                                </p:cTn>
                              </p:par>
                            </p:childTnLst>
                          </p:cTn>
                        </p:par>
                      </p:childTnLst>
                    </p:cTn>
                  </p:par>
                  <p:par>
                    <p:cTn id="36" fill="hold" nodeType="clickPar">
                      <p:stCondLst>
                        <p:cond delay="indefinite"/>
                      </p:stCondLst>
                      <p:childTnLst>
                        <p:par>
                          <p:cTn id="37" fill="hold" nodeType="after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2000"/>
                                        <p:tgtEl>
                                          <p:spTgt spid="3">
                                            <p:txEl>
                                              <p:pRg st="7" end="7"/>
                                            </p:txEl>
                                          </p:spTgt>
                                        </p:tgtEl>
                                      </p:cBhvr>
                                    </p:animEffect>
                                  </p:childTnLst>
                                </p:cTn>
                              </p:par>
                            </p:childTnLst>
                          </p:cTn>
                        </p:par>
                      </p:childTnLst>
                    </p:cTn>
                  </p:par>
                  <p:par>
                    <p:cTn id="41" fill="hold" nodeType="clickPar">
                      <p:stCondLst>
                        <p:cond delay="indefinite"/>
                      </p:stCondLst>
                      <p:childTnLst>
                        <p:par>
                          <p:cTn id="42" fill="hold" nodeType="afterGroup">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2000"/>
                                        <p:tgtEl>
                                          <p:spTgt spid="3">
                                            <p:txEl>
                                              <p:pRg st="8" end="8"/>
                                            </p:txEl>
                                          </p:spTgt>
                                        </p:tgtEl>
                                      </p:cBhvr>
                                    </p:animEffect>
                                  </p:childTnLst>
                                </p:cTn>
                              </p:par>
                            </p:childTnLst>
                          </p:cTn>
                        </p:par>
                      </p:childTnLst>
                    </p:cTn>
                  </p:par>
                  <p:par>
                    <p:cTn id="46" fill="hold" nodeType="clickPar">
                      <p:stCondLst>
                        <p:cond delay="indefinite"/>
                      </p:stCondLst>
                      <p:childTnLst>
                        <p:par>
                          <p:cTn id="47" fill="hold" nodeType="afterGroup">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2000"/>
                                        <p:tgtEl>
                                          <p:spTgt spid="3">
                                            <p:txEl>
                                              <p:pRg st="9" end="9"/>
                                            </p:txEl>
                                          </p:spTgt>
                                        </p:tgtEl>
                                      </p:cBhvr>
                                    </p:animEffect>
                                  </p:childTnLst>
                                </p:cTn>
                              </p:par>
                            </p:childTnLst>
                          </p:cTn>
                        </p:par>
                      </p:childTnLst>
                    </p:cTn>
                  </p:par>
                  <p:par>
                    <p:cTn id="51" fill="hold" nodeType="clickPar">
                      <p:stCondLst>
                        <p:cond delay="indefinite"/>
                      </p:stCondLst>
                      <p:childTnLst>
                        <p:par>
                          <p:cTn id="52" fill="hold" nodeType="afterGroup">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2000"/>
                                        <p:tgtEl>
                                          <p:spTgt spid="3">
                                            <p:txEl>
                                              <p:pRg st="10" end="10"/>
                                            </p:txEl>
                                          </p:spTgt>
                                        </p:tgtEl>
                                      </p:cBhvr>
                                    </p:animEffect>
                                  </p:childTnLst>
                                </p:cTn>
                              </p:par>
                            </p:childTnLst>
                          </p:cTn>
                        </p:par>
                      </p:childTnLst>
                    </p:cTn>
                  </p:par>
                  <p:par>
                    <p:cTn id="56" fill="hold" nodeType="clickPar">
                      <p:stCondLst>
                        <p:cond delay="indefinite"/>
                      </p:stCondLst>
                      <p:childTnLst>
                        <p:par>
                          <p:cTn id="57" fill="hold" nodeType="afterGroup">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fade">
                                      <p:cBhvr>
                                        <p:cTn id="60" dur="2000"/>
                                        <p:tgtEl>
                                          <p:spTgt spid="3">
                                            <p:txEl>
                                              <p:pRg st="11" end="11"/>
                                            </p:txEl>
                                          </p:spTgt>
                                        </p:tgtEl>
                                      </p:cBhvr>
                                    </p:animEffect>
                                  </p:childTnLst>
                                </p:cTn>
                              </p:par>
                            </p:childTnLst>
                          </p:cTn>
                        </p:par>
                      </p:childTnLst>
                    </p:cTn>
                  </p:par>
                  <p:par>
                    <p:cTn id="61" fill="hold" nodeType="clickPar">
                      <p:stCondLst>
                        <p:cond delay="indefinite"/>
                      </p:stCondLst>
                      <p:childTnLst>
                        <p:par>
                          <p:cTn id="62" fill="hold" nodeType="afterGroup">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Effect transition="in" filter="fade">
                                      <p:cBhvr>
                                        <p:cTn id="65" dur="2000"/>
                                        <p:tgtEl>
                                          <p:spTgt spid="3">
                                            <p:txEl>
                                              <p:pRg st="12" end="12"/>
                                            </p:txEl>
                                          </p:spTgt>
                                        </p:tgtEl>
                                      </p:cBhvr>
                                    </p:animEffect>
                                  </p:childTnLst>
                                </p:cTn>
                              </p:par>
                            </p:childTnLst>
                          </p:cTn>
                        </p:par>
                      </p:childTnLst>
                    </p:cTn>
                  </p:par>
                  <p:par>
                    <p:cTn id="66" fill="hold" nodeType="clickPar">
                      <p:stCondLst>
                        <p:cond delay="indefinite"/>
                      </p:stCondLst>
                      <p:childTnLst>
                        <p:par>
                          <p:cTn id="67" fill="hold" nodeType="afterGroup">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
                                            <p:txEl>
                                              <p:pRg st="13" end="13"/>
                                            </p:txEl>
                                          </p:spTgt>
                                        </p:tgtEl>
                                        <p:attrNameLst>
                                          <p:attrName>style.visibility</p:attrName>
                                        </p:attrNameLst>
                                      </p:cBhvr>
                                      <p:to>
                                        <p:strVal val="visible"/>
                                      </p:to>
                                    </p:set>
                                    <p:animEffect transition="in" filter="fade">
                                      <p:cBhvr>
                                        <p:cTn id="70" dur="2000"/>
                                        <p:tgtEl>
                                          <p:spTgt spid="3">
                                            <p:txEl>
                                              <p:pRg st="13" end="13"/>
                                            </p:txEl>
                                          </p:spTgt>
                                        </p:tgtEl>
                                      </p:cBhvr>
                                    </p:animEffect>
                                  </p:childTnLst>
                                </p:cTn>
                              </p:par>
                            </p:childTnLst>
                          </p:cTn>
                        </p:par>
                      </p:childTnLst>
                    </p:cTn>
                  </p:par>
                  <p:par>
                    <p:cTn id="71" fill="hold" nodeType="clickPar">
                      <p:stCondLst>
                        <p:cond delay="indefinite"/>
                      </p:stCondLst>
                      <p:childTnLst>
                        <p:par>
                          <p:cTn id="72" fill="hold" nodeType="afterGroup">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
                                            <p:txEl>
                                              <p:pRg st="14" end="14"/>
                                            </p:txEl>
                                          </p:spTgt>
                                        </p:tgtEl>
                                        <p:attrNameLst>
                                          <p:attrName>style.visibility</p:attrName>
                                        </p:attrNameLst>
                                      </p:cBhvr>
                                      <p:to>
                                        <p:strVal val="visible"/>
                                      </p:to>
                                    </p:set>
                                    <p:animEffect transition="in" filter="fade">
                                      <p:cBhvr>
                                        <p:cTn id="75" dur="2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282962" y="-125528"/>
            <a:ext cx="7886700" cy="1325563"/>
          </a:xfrm>
        </p:spPr>
        <p:txBody>
          <a:bodyPr/>
          <a:lstStyle>
            <a:defPPr/>
          </a:lstStyle>
          <a:p>
            <a:r>
              <a:rPr lang="en-US" sz="4000" i="0" dirty="0"/>
              <a:t>Using Functions - Example</a:t>
            </a:r>
            <a:endParaRPr lang="en-US" altLang="en-US" sz="4000" dirty="0"/>
          </a:p>
        </p:txBody>
      </p:sp>
      <p:sp>
        <p:nvSpPr>
          <p:cNvPr id="9218" name="Content Placeholder 2"/>
          <p:cNvSpPr>
            <a:spLocks noGrp="1"/>
          </p:cNvSpPr>
          <p:nvPr>
            <p:ph idx="1"/>
          </p:nvPr>
        </p:nvSpPr>
        <p:spPr>
          <a:xfrm>
            <a:off x="0" y="977900"/>
            <a:ext cx="9144000" cy="5651500"/>
          </a:xfrm>
        </p:spPr>
        <p:txBody>
          <a:bodyPr numCol="2"/>
          <a:lstStyle>
            <a:defPPr/>
          </a:lstStyle>
          <a:p>
            <a:pPr marL="168275" indent="0" algn="just">
              <a:buNone/>
            </a:pPr>
            <a:r>
              <a:rPr lang="en-US" dirty="0"/>
              <a:t>int main()</a:t>
            </a:r>
          </a:p>
          <a:p>
            <a:pPr marL="168275" indent="0" algn="just">
              <a:buNone/>
            </a:pPr>
            <a:r>
              <a:rPr lang="en-US" dirty="0"/>
              <a:t>{</a:t>
            </a:r>
          </a:p>
          <a:p>
            <a:pPr marL="168275" indent="0" algn="just">
              <a:buNone/>
            </a:pPr>
            <a:r>
              <a:rPr lang="en-US" dirty="0"/>
              <a:t>int </a:t>
            </a:r>
            <a:r>
              <a:rPr lang="en-US" dirty="0" err="1"/>
              <a:t>a,k,b</a:t>
            </a:r>
            <a:r>
              <a:rPr lang="en-US" dirty="0"/>
              <a:t>;</a:t>
            </a:r>
          </a:p>
          <a:p>
            <a:pPr marL="168275" indent="0" algn="just">
              <a:buNone/>
            </a:pPr>
            <a:r>
              <a:rPr lang="en-US" dirty="0"/>
              <a:t>b = pow(</a:t>
            </a:r>
            <a:r>
              <a:rPr lang="en-US" dirty="0" err="1"/>
              <a:t>a,k</a:t>
            </a:r>
            <a:r>
              <a:rPr lang="en-US" dirty="0"/>
              <a:t>);</a:t>
            </a:r>
          </a:p>
          <a:p>
            <a:pPr marL="168275" indent="0" algn="just">
              <a:buNone/>
            </a:pPr>
            <a:r>
              <a:rPr lang="en-US" dirty="0" err="1"/>
              <a:t>printf</a:t>
            </a:r>
            <a:r>
              <a:rPr lang="en-US" dirty="0"/>
              <a:t>("%</a:t>
            </a:r>
            <a:r>
              <a:rPr lang="en-US" dirty="0" err="1"/>
              <a:t>d",b</a:t>
            </a:r>
            <a:r>
              <a:rPr lang="en-US" dirty="0"/>
              <a:t>);</a:t>
            </a:r>
          </a:p>
          <a:p>
            <a:pPr marL="168275" indent="0" algn="just">
              <a:buNone/>
            </a:pPr>
            <a:r>
              <a:rPr lang="en-US" dirty="0"/>
              <a:t>return 0;</a:t>
            </a:r>
          </a:p>
          <a:p>
            <a:pPr marL="168275" indent="0" algn="just">
              <a:buNone/>
            </a:pPr>
            <a:r>
              <a:rPr lang="en-US" dirty="0"/>
              <a:t>}</a:t>
            </a:r>
          </a:p>
          <a:p>
            <a:pPr marL="168275" indent="0" algn="just">
              <a:buNone/>
            </a:pPr>
            <a:endParaRPr lang="en-US" dirty="0"/>
          </a:p>
          <a:p>
            <a:pPr marL="168275" indent="0" algn="just">
              <a:buNone/>
            </a:pPr>
            <a:r>
              <a:rPr lang="en-US" sz="2000" dirty="0">
                <a:solidFill>
                  <a:srgbClr val="FF0000"/>
                </a:solidFill>
              </a:rPr>
              <a:t>Note- </a:t>
            </a:r>
            <a:r>
              <a:rPr lang="en-US" altLang="en-US" sz="2000" dirty="0">
                <a:solidFill>
                  <a:srgbClr val="0070C0"/>
                </a:solidFill>
              </a:rPr>
              <a:t>For every input to function, some output is defined. It either returns the output to the calling sub-program, or performs some well defined procedure on the input.</a:t>
            </a:r>
          </a:p>
          <a:p>
            <a:pPr marL="168275" indent="0" algn="just">
              <a:buNone/>
            </a:pPr>
            <a:endParaRPr lang="en-US" dirty="0">
              <a:solidFill>
                <a:srgbClr val="FF0000"/>
              </a:solidFill>
            </a:endParaRPr>
          </a:p>
          <a:p>
            <a:pPr marL="168275" indent="0" algn="just">
              <a:buNone/>
            </a:pPr>
            <a:endParaRPr lang="en-US" dirty="0">
              <a:solidFill>
                <a:srgbClr val="FF0000"/>
              </a:solidFill>
            </a:endParaRPr>
          </a:p>
          <a:p>
            <a:pPr algn="just"/>
            <a:r>
              <a:rPr lang="en-US" dirty="0"/>
              <a:t>Function pow() - Inputs are values of `a' and `k‘.</a:t>
            </a:r>
          </a:p>
          <a:p>
            <a:pPr algn="just"/>
            <a:r>
              <a:rPr lang="en-US" dirty="0"/>
              <a:t>Output value of `</a:t>
            </a:r>
            <a:r>
              <a:rPr lang="en-US" dirty="0" err="1"/>
              <a:t>a^k</a:t>
            </a:r>
            <a:r>
              <a:rPr lang="en-US" dirty="0"/>
              <a:t> ', which is assigned to `b'</a:t>
            </a:r>
          </a:p>
          <a:p>
            <a:pPr algn="just"/>
            <a:r>
              <a:rPr lang="en-US" dirty="0"/>
              <a:t>Function </a:t>
            </a:r>
            <a:r>
              <a:rPr lang="en-US" dirty="0" err="1"/>
              <a:t>printf</a:t>
            </a:r>
            <a:r>
              <a:rPr lang="en-US" dirty="0"/>
              <a:t>() – Inputs are format string and values of respective variables.</a:t>
            </a:r>
          </a:p>
          <a:p>
            <a:pPr algn="just"/>
            <a:r>
              <a:rPr lang="en-US" dirty="0"/>
              <a:t>Prints the values on the screen in the specified format.</a:t>
            </a:r>
          </a:p>
          <a:p>
            <a:pPr algn="just"/>
            <a:endParaRPr lang="en-US" dirty="0">
              <a:solidFill>
                <a:srgbClr val="FF0000"/>
              </a:solidFill>
            </a:endParaRPr>
          </a:p>
        </p:txBody>
      </p:sp>
    </p:spTree>
    <p:extLst>
      <p:ext uri="{BB962C8B-B14F-4D97-AF65-F5344CB8AC3E}">
        <p14:creationId xmlns:p14="http://schemas.microsoft.com/office/powerpoint/2010/main" val="2212128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Effect transition="in" filter="fade">
                                      <p:cBhvr>
                                        <p:cTn id="7" dur="2000"/>
                                        <p:tgtEl>
                                          <p:spTgt spid="9218">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18">
                                            <p:txEl>
                                              <p:pRg st="1" end="1"/>
                                            </p:txEl>
                                          </p:spTgt>
                                        </p:tgtEl>
                                        <p:attrNameLst>
                                          <p:attrName>style.visibility</p:attrName>
                                        </p:attrNameLst>
                                      </p:cBhvr>
                                      <p:to>
                                        <p:strVal val="visible"/>
                                      </p:to>
                                    </p:set>
                                    <p:animEffect transition="in" filter="fade">
                                      <p:cBhvr>
                                        <p:cTn id="12" dur="2000"/>
                                        <p:tgtEl>
                                          <p:spTgt spid="9218">
                                            <p:txEl>
                                              <p:pRg st="1" end="1"/>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18">
                                            <p:txEl>
                                              <p:pRg st="2" end="2"/>
                                            </p:txEl>
                                          </p:spTgt>
                                        </p:tgtEl>
                                        <p:attrNameLst>
                                          <p:attrName>style.visibility</p:attrName>
                                        </p:attrNameLst>
                                      </p:cBhvr>
                                      <p:to>
                                        <p:strVal val="visible"/>
                                      </p:to>
                                    </p:set>
                                    <p:animEffect transition="in" filter="fade">
                                      <p:cBhvr>
                                        <p:cTn id="17" dur="2000"/>
                                        <p:tgtEl>
                                          <p:spTgt spid="9218">
                                            <p:txEl>
                                              <p:pRg st="2" end="2"/>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18">
                                            <p:txEl>
                                              <p:pRg st="3" end="3"/>
                                            </p:txEl>
                                          </p:spTgt>
                                        </p:tgtEl>
                                        <p:attrNameLst>
                                          <p:attrName>style.visibility</p:attrName>
                                        </p:attrNameLst>
                                      </p:cBhvr>
                                      <p:to>
                                        <p:strVal val="visible"/>
                                      </p:to>
                                    </p:set>
                                    <p:animEffect transition="in" filter="fade">
                                      <p:cBhvr>
                                        <p:cTn id="22" dur="2000"/>
                                        <p:tgtEl>
                                          <p:spTgt spid="9218">
                                            <p:txEl>
                                              <p:pRg st="3" end="3"/>
                                            </p:txEl>
                                          </p:spTgt>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218">
                                            <p:txEl>
                                              <p:pRg st="4" end="4"/>
                                            </p:txEl>
                                          </p:spTgt>
                                        </p:tgtEl>
                                        <p:attrNameLst>
                                          <p:attrName>style.visibility</p:attrName>
                                        </p:attrNameLst>
                                      </p:cBhvr>
                                      <p:to>
                                        <p:strVal val="visible"/>
                                      </p:to>
                                    </p:set>
                                    <p:animEffect transition="in" filter="fade">
                                      <p:cBhvr>
                                        <p:cTn id="27" dur="2000"/>
                                        <p:tgtEl>
                                          <p:spTgt spid="9218">
                                            <p:txEl>
                                              <p:pRg st="4" end="4"/>
                                            </p:txEl>
                                          </p:spTgt>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218">
                                            <p:txEl>
                                              <p:pRg st="5" end="5"/>
                                            </p:txEl>
                                          </p:spTgt>
                                        </p:tgtEl>
                                        <p:attrNameLst>
                                          <p:attrName>style.visibility</p:attrName>
                                        </p:attrNameLst>
                                      </p:cBhvr>
                                      <p:to>
                                        <p:strVal val="visible"/>
                                      </p:to>
                                    </p:set>
                                    <p:animEffect transition="in" filter="fade">
                                      <p:cBhvr>
                                        <p:cTn id="32" dur="2000"/>
                                        <p:tgtEl>
                                          <p:spTgt spid="9218">
                                            <p:txEl>
                                              <p:pRg st="5" end="5"/>
                                            </p:txEl>
                                          </p:spTgt>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218">
                                            <p:txEl>
                                              <p:pRg st="6" end="6"/>
                                            </p:txEl>
                                          </p:spTgt>
                                        </p:tgtEl>
                                        <p:attrNameLst>
                                          <p:attrName>style.visibility</p:attrName>
                                        </p:attrNameLst>
                                      </p:cBhvr>
                                      <p:to>
                                        <p:strVal val="visible"/>
                                      </p:to>
                                    </p:set>
                                    <p:animEffect transition="in" filter="fade">
                                      <p:cBhvr>
                                        <p:cTn id="37" dur="2000"/>
                                        <p:tgtEl>
                                          <p:spTgt spid="9218">
                                            <p:txEl>
                                              <p:pRg st="6" end="6"/>
                                            </p:txEl>
                                          </p:spTgt>
                                        </p:tgtEl>
                                      </p:cBhvr>
                                    </p:animEffect>
                                  </p:childTnLst>
                                </p:cTn>
                              </p:par>
                            </p:childTnLst>
                          </p:cTn>
                        </p:par>
                      </p:childTnLst>
                    </p:cTn>
                  </p:par>
                  <p:par>
                    <p:cTn id="38" fill="hold" nodeType="clickPar">
                      <p:stCondLst>
                        <p:cond delay="indefinite"/>
                      </p:stCondLst>
                      <p:childTnLst>
                        <p:par>
                          <p:cTn id="39" fill="hold" nodeType="after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218">
                                            <p:txEl>
                                              <p:pRg st="8" end="8"/>
                                            </p:txEl>
                                          </p:spTgt>
                                        </p:tgtEl>
                                        <p:attrNameLst>
                                          <p:attrName>style.visibility</p:attrName>
                                        </p:attrNameLst>
                                      </p:cBhvr>
                                      <p:to>
                                        <p:strVal val="visible"/>
                                      </p:to>
                                    </p:set>
                                    <p:animEffect transition="in" filter="fade">
                                      <p:cBhvr>
                                        <p:cTn id="42" dur="2000"/>
                                        <p:tgtEl>
                                          <p:spTgt spid="9218">
                                            <p:txEl>
                                              <p:pRg st="8" end="8"/>
                                            </p:txEl>
                                          </p:spTgt>
                                        </p:tgtEl>
                                      </p:cBhvr>
                                    </p:animEffect>
                                  </p:childTnLst>
                                </p:cTn>
                              </p:par>
                            </p:childTnLst>
                          </p:cTn>
                        </p:par>
                      </p:childTnLst>
                    </p:cTn>
                  </p:par>
                  <p:par>
                    <p:cTn id="43" fill="hold" nodeType="clickPar">
                      <p:stCondLst>
                        <p:cond delay="indefinite"/>
                      </p:stCondLst>
                      <p:childTnLst>
                        <p:par>
                          <p:cTn id="44" fill="hold" nodeType="after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218">
                                            <p:txEl>
                                              <p:pRg st="11" end="11"/>
                                            </p:txEl>
                                          </p:spTgt>
                                        </p:tgtEl>
                                        <p:attrNameLst>
                                          <p:attrName>style.visibility</p:attrName>
                                        </p:attrNameLst>
                                      </p:cBhvr>
                                      <p:to>
                                        <p:strVal val="visible"/>
                                      </p:to>
                                    </p:set>
                                    <p:animEffect transition="in" filter="fade">
                                      <p:cBhvr>
                                        <p:cTn id="47" dur="2000"/>
                                        <p:tgtEl>
                                          <p:spTgt spid="9218">
                                            <p:txEl>
                                              <p:pRg st="11" end="11"/>
                                            </p:txEl>
                                          </p:spTgt>
                                        </p:tgtEl>
                                      </p:cBhvr>
                                    </p:animEffect>
                                  </p:childTnLst>
                                </p:cTn>
                              </p:par>
                            </p:childTnLst>
                          </p:cTn>
                        </p:par>
                      </p:childTnLst>
                    </p:cTn>
                  </p:par>
                  <p:par>
                    <p:cTn id="48" fill="hold" nodeType="clickPar">
                      <p:stCondLst>
                        <p:cond delay="indefinite"/>
                      </p:stCondLst>
                      <p:childTnLst>
                        <p:par>
                          <p:cTn id="49" fill="hold" nodeType="after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218">
                                            <p:txEl>
                                              <p:pRg st="12" end="12"/>
                                            </p:txEl>
                                          </p:spTgt>
                                        </p:tgtEl>
                                        <p:attrNameLst>
                                          <p:attrName>style.visibility</p:attrName>
                                        </p:attrNameLst>
                                      </p:cBhvr>
                                      <p:to>
                                        <p:strVal val="visible"/>
                                      </p:to>
                                    </p:set>
                                    <p:animEffect transition="in" filter="fade">
                                      <p:cBhvr>
                                        <p:cTn id="52" dur="2000"/>
                                        <p:tgtEl>
                                          <p:spTgt spid="9218">
                                            <p:txEl>
                                              <p:pRg st="12" end="12"/>
                                            </p:txEl>
                                          </p:spTgt>
                                        </p:tgtEl>
                                      </p:cBhvr>
                                    </p:animEffect>
                                  </p:childTnLst>
                                </p:cTn>
                              </p:par>
                            </p:childTnLst>
                          </p:cTn>
                        </p:par>
                      </p:childTnLst>
                    </p:cTn>
                  </p:par>
                  <p:par>
                    <p:cTn id="53" fill="hold" nodeType="clickPar">
                      <p:stCondLst>
                        <p:cond delay="indefinite"/>
                      </p:stCondLst>
                      <p:childTnLst>
                        <p:par>
                          <p:cTn id="54" fill="hold" nodeType="after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218">
                                            <p:txEl>
                                              <p:pRg st="13" end="13"/>
                                            </p:txEl>
                                          </p:spTgt>
                                        </p:tgtEl>
                                        <p:attrNameLst>
                                          <p:attrName>style.visibility</p:attrName>
                                        </p:attrNameLst>
                                      </p:cBhvr>
                                      <p:to>
                                        <p:strVal val="visible"/>
                                      </p:to>
                                    </p:set>
                                    <p:animEffect transition="in" filter="fade">
                                      <p:cBhvr>
                                        <p:cTn id="57" dur="2000"/>
                                        <p:tgtEl>
                                          <p:spTgt spid="9218">
                                            <p:txEl>
                                              <p:pRg st="13" end="13"/>
                                            </p:txEl>
                                          </p:spTgt>
                                        </p:tgtEl>
                                      </p:cBhvr>
                                    </p:animEffect>
                                  </p:childTnLst>
                                </p:cTn>
                              </p:par>
                            </p:childTnLst>
                          </p:cTn>
                        </p:par>
                      </p:childTnLst>
                    </p:cTn>
                  </p:par>
                  <p:par>
                    <p:cTn id="58" fill="hold" nodeType="clickPar">
                      <p:stCondLst>
                        <p:cond delay="indefinite"/>
                      </p:stCondLst>
                      <p:childTnLst>
                        <p:par>
                          <p:cTn id="59" fill="hold" nodeType="after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9218">
                                            <p:txEl>
                                              <p:pRg st="14" end="14"/>
                                            </p:txEl>
                                          </p:spTgt>
                                        </p:tgtEl>
                                        <p:attrNameLst>
                                          <p:attrName>style.visibility</p:attrName>
                                        </p:attrNameLst>
                                      </p:cBhvr>
                                      <p:to>
                                        <p:strVal val="visible"/>
                                      </p:to>
                                    </p:set>
                                    <p:animEffect transition="in" filter="fade">
                                      <p:cBhvr>
                                        <p:cTn id="62" dur="2000"/>
                                        <p:tgtEl>
                                          <p:spTgt spid="921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39079" y="0"/>
            <a:ext cx="7886700" cy="1325563"/>
          </a:xfrm>
        </p:spPr>
        <p:txBody>
          <a:bodyPr/>
          <a:lstStyle>
            <a:defPPr/>
          </a:lstStyle>
          <a:p>
            <a:r>
              <a:rPr lang="en-US" sz="3600" dirty="0"/>
              <a:t>Rules of Writing Function in C Programming</a:t>
            </a:r>
          </a:p>
        </p:txBody>
      </p:sp>
      <p:sp>
        <p:nvSpPr>
          <p:cNvPr id="3" name="Content Placeholder 2"/>
          <p:cNvSpPr>
            <a:spLocks noGrp="1"/>
          </p:cNvSpPr>
          <p:nvPr>
            <p:ph idx="1"/>
          </p:nvPr>
        </p:nvSpPr>
        <p:spPr>
          <a:xfrm>
            <a:off x="0" y="1026433"/>
            <a:ext cx="9112250" cy="5864225"/>
          </a:xfrm>
        </p:spPr>
        <p:txBody>
          <a:bodyPr/>
          <a:lstStyle>
            <a:defPPr/>
          </a:lstStyle>
          <a:p>
            <a:pPr algn="just"/>
            <a:r>
              <a:rPr lang="en-US" dirty="0">
                <a:solidFill>
                  <a:srgbClr val="0070C0"/>
                </a:solidFill>
              </a:rPr>
              <a:t>Rule 5. A function can be called any number of times.</a:t>
            </a:r>
          </a:p>
          <a:p>
            <a:pPr marL="2922588" indent="0">
              <a:buNone/>
            </a:pPr>
            <a:r>
              <a:rPr lang="en-US" sz="2000" dirty="0"/>
              <a:t>main()</a:t>
            </a:r>
          </a:p>
          <a:p>
            <a:pPr marL="2922588" indent="0">
              <a:buNone/>
            </a:pPr>
            <a:r>
              <a:rPr lang="en-US" sz="2000" dirty="0"/>
              <a:t>{</a:t>
            </a:r>
          </a:p>
          <a:p>
            <a:pPr marL="2922588" indent="0">
              <a:buNone/>
            </a:pPr>
            <a:r>
              <a:rPr lang="en-US" sz="2000" dirty="0"/>
              <a:t>message( );</a:t>
            </a:r>
          </a:p>
          <a:p>
            <a:pPr marL="2922588" indent="0">
              <a:buNone/>
            </a:pPr>
            <a:r>
              <a:rPr lang="en-US" sz="2000" dirty="0"/>
              <a:t>message( );</a:t>
            </a:r>
          </a:p>
          <a:p>
            <a:pPr marL="2922588" indent="0">
              <a:buNone/>
            </a:pPr>
            <a:r>
              <a:rPr lang="en-US" sz="2000" dirty="0"/>
              <a:t>}</a:t>
            </a:r>
          </a:p>
          <a:p>
            <a:pPr marL="2922588" indent="0">
              <a:buNone/>
            </a:pPr>
            <a:endParaRPr lang="en-US" sz="2000" dirty="0"/>
          </a:p>
          <a:p>
            <a:pPr marL="2922588" indent="0">
              <a:buNone/>
            </a:pPr>
            <a:r>
              <a:rPr lang="en-US" sz="2000" dirty="0"/>
              <a:t>message()</a:t>
            </a:r>
          </a:p>
          <a:p>
            <a:pPr marL="2922588" indent="0">
              <a:buNone/>
            </a:pPr>
            <a:r>
              <a:rPr lang="en-US" sz="2000" dirty="0"/>
              <a:t>{</a:t>
            </a:r>
          </a:p>
          <a:p>
            <a:pPr marL="2922588" indent="0">
              <a:buNone/>
            </a:pPr>
            <a:r>
              <a:rPr lang="en-US" sz="2000" dirty="0" err="1"/>
              <a:t>printf</a:t>
            </a:r>
            <a:r>
              <a:rPr lang="en-US" sz="2000" dirty="0"/>
              <a:t>("\</a:t>
            </a:r>
            <a:r>
              <a:rPr lang="en-US" sz="2000" dirty="0" err="1"/>
              <a:t>nLearning</a:t>
            </a:r>
            <a:r>
              <a:rPr lang="en-US" sz="2000" dirty="0"/>
              <a:t> C is very Easy");</a:t>
            </a:r>
          </a:p>
          <a:p>
            <a:pPr marL="2922588" indent="0">
              <a:buNone/>
            </a:pPr>
            <a:r>
              <a:rPr lang="en-US" sz="2000" dirty="0"/>
              <a:t>}</a:t>
            </a:r>
          </a:p>
          <a:p>
            <a:pPr algn="just"/>
            <a:r>
              <a:rPr lang="en-US" dirty="0">
                <a:solidFill>
                  <a:srgbClr val="0070C0"/>
                </a:solidFill>
              </a:rPr>
              <a:t>Rule 6. The order in which the functions are defined in a program and the order in which they get called need not necessarily be same</a:t>
            </a:r>
          </a:p>
          <a:p>
            <a:pPr algn="just"/>
            <a:endParaRPr lang="en-US" dirty="0">
              <a:solidFill>
                <a:srgbClr val="0070C0"/>
              </a:solidFill>
            </a:endParaRPr>
          </a:p>
        </p:txBody>
      </p:sp>
    </p:spTree>
    <p:extLst>
      <p:ext uri="{BB962C8B-B14F-4D97-AF65-F5344CB8AC3E}">
        <p14:creationId xmlns:p14="http://schemas.microsoft.com/office/powerpoint/2010/main" val="3363162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nodeType="clickPar">
                      <p:stCondLst>
                        <p:cond delay="indefinite"/>
                      </p:stCondLst>
                      <p:childTnLst>
                        <p:par>
                          <p:cTn id="39" fill="hold" nodeType="after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2000"/>
                                        <p:tgtEl>
                                          <p:spTgt spid="3">
                                            <p:txEl>
                                              <p:pRg st="8" end="8"/>
                                            </p:txEl>
                                          </p:spTgt>
                                        </p:tgtEl>
                                      </p:cBhvr>
                                    </p:animEffect>
                                  </p:childTnLst>
                                </p:cTn>
                              </p:par>
                            </p:childTnLst>
                          </p:cTn>
                        </p:par>
                      </p:childTnLst>
                    </p:cTn>
                  </p:par>
                  <p:par>
                    <p:cTn id="43" fill="hold" nodeType="clickPar">
                      <p:stCondLst>
                        <p:cond delay="indefinite"/>
                      </p:stCondLst>
                      <p:childTnLst>
                        <p:par>
                          <p:cTn id="44" fill="hold" nodeType="after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2000"/>
                                        <p:tgtEl>
                                          <p:spTgt spid="3">
                                            <p:txEl>
                                              <p:pRg st="9" end="9"/>
                                            </p:txEl>
                                          </p:spTgt>
                                        </p:tgtEl>
                                      </p:cBhvr>
                                    </p:animEffect>
                                  </p:childTnLst>
                                </p:cTn>
                              </p:par>
                            </p:childTnLst>
                          </p:cTn>
                        </p:par>
                      </p:childTnLst>
                    </p:cTn>
                  </p:par>
                  <p:par>
                    <p:cTn id="48" fill="hold" nodeType="clickPar">
                      <p:stCondLst>
                        <p:cond delay="indefinite"/>
                      </p:stCondLst>
                      <p:childTnLst>
                        <p:par>
                          <p:cTn id="49" fill="hold" nodeType="after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2000"/>
                                        <p:tgtEl>
                                          <p:spTgt spid="3">
                                            <p:txEl>
                                              <p:pRg st="10" end="10"/>
                                            </p:txEl>
                                          </p:spTgt>
                                        </p:tgtEl>
                                      </p:cBhvr>
                                    </p:animEffect>
                                  </p:childTnLst>
                                </p:cTn>
                              </p:par>
                            </p:childTnLst>
                          </p:cTn>
                        </p:par>
                      </p:childTnLst>
                    </p:cTn>
                  </p:par>
                  <p:par>
                    <p:cTn id="53" fill="hold" nodeType="clickPar">
                      <p:stCondLst>
                        <p:cond delay="indefinite"/>
                      </p:stCondLst>
                      <p:childTnLst>
                        <p:par>
                          <p:cTn id="54" fill="hold" nodeType="after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82601" y="-37750"/>
            <a:ext cx="7886700" cy="1325563"/>
          </a:xfrm>
        </p:spPr>
        <p:txBody>
          <a:bodyPr/>
          <a:lstStyle>
            <a:defPPr/>
          </a:lstStyle>
          <a:p>
            <a:r>
              <a:rPr lang="en-US" sz="3600" dirty="0"/>
              <a:t>Rules of Writing Function in C Programming</a:t>
            </a:r>
          </a:p>
        </p:txBody>
      </p:sp>
      <p:sp>
        <p:nvSpPr>
          <p:cNvPr id="3" name="Content Placeholder 2"/>
          <p:cNvSpPr>
            <a:spLocks noGrp="1"/>
          </p:cNvSpPr>
          <p:nvPr>
            <p:ph idx="1"/>
          </p:nvPr>
        </p:nvSpPr>
        <p:spPr>
          <a:xfrm>
            <a:off x="0" y="1026433"/>
            <a:ext cx="9112250" cy="5864225"/>
          </a:xfrm>
        </p:spPr>
        <p:txBody>
          <a:bodyPr/>
          <a:lstStyle>
            <a:defPPr/>
          </a:lstStyle>
          <a:p>
            <a:pPr marL="2922588" indent="0">
              <a:buNone/>
            </a:pPr>
            <a:r>
              <a:rPr lang="en-US" sz="2000" dirty="0"/>
              <a:t>main( )</a:t>
            </a:r>
          </a:p>
          <a:p>
            <a:pPr marL="2922588" indent="0">
              <a:buNone/>
            </a:pPr>
            <a:r>
              <a:rPr lang="en-US" sz="2000" dirty="0"/>
              <a:t>      {</a:t>
            </a:r>
          </a:p>
          <a:p>
            <a:pPr marL="2922588" indent="0">
              <a:buNone/>
            </a:pPr>
            <a:r>
              <a:rPr lang="en-US" sz="2000" dirty="0"/>
              <a:t>      message1( ) ;</a:t>
            </a:r>
          </a:p>
          <a:p>
            <a:pPr marL="2922588" indent="0">
              <a:buNone/>
            </a:pPr>
            <a:r>
              <a:rPr lang="en-US" sz="2000" dirty="0"/>
              <a:t>      message2( ) ;</a:t>
            </a:r>
          </a:p>
          <a:p>
            <a:pPr marL="2922588" indent="0">
              <a:buNone/>
            </a:pPr>
            <a:r>
              <a:rPr lang="en-US" sz="2000" dirty="0"/>
              <a:t>      }</a:t>
            </a:r>
          </a:p>
          <a:p>
            <a:pPr marL="2922588" indent="0">
              <a:buNone/>
            </a:pPr>
            <a:r>
              <a:rPr lang="en-US" sz="2000" dirty="0"/>
              <a:t>      message2( )</a:t>
            </a:r>
          </a:p>
          <a:p>
            <a:pPr marL="2922588" indent="0">
              <a:buNone/>
            </a:pPr>
            <a:r>
              <a:rPr lang="en-US" sz="2000" dirty="0"/>
              <a:t>      {</a:t>
            </a:r>
          </a:p>
          <a:p>
            <a:pPr marL="2922588" indent="0">
              <a:buNone/>
            </a:pPr>
            <a:r>
              <a:rPr lang="en-US" sz="2000" dirty="0"/>
              <a:t>      </a:t>
            </a:r>
            <a:r>
              <a:rPr lang="en-US" sz="2000" dirty="0" err="1"/>
              <a:t>printf</a:t>
            </a:r>
            <a:r>
              <a:rPr lang="en-US" sz="2000" dirty="0"/>
              <a:t> ( "\n I am First Defined But Called Later " ) ;</a:t>
            </a:r>
          </a:p>
          <a:p>
            <a:pPr marL="2922588" indent="0">
              <a:buNone/>
            </a:pPr>
            <a:r>
              <a:rPr lang="en-US" sz="2000" dirty="0"/>
              <a:t>      }</a:t>
            </a:r>
          </a:p>
          <a:p>
            <a:pPr marL="2922588" indent="0">
              <a:buNone/>
            </a:pPr>
            <a:r>
              <a:rPr lang="en-US" sz="2000" dirty="0"/>
              <a:t>      message1( )</a:t>
            </a:r>
          </a:p>
          <a:p>
            <a:pPr marL="2922588" indent="0">
              <a:buNone/>
            </a:pPr>
            <a:r>
              <a:rPr lang="en-US" sz="2000" dirty="0"/>
              <a:t>      {</a:t>
            </a:r>
          </a:p>
          <a:p>
            <a:pPr marL="2922588" indent="0">
              <a:buNone/>
            </a:pPr>
            <a:r>
              <a:rPr lang="en-US" sz="2000" dirty="0"/>
              <a:t>      </a:t>
            </a:r>
            <a:r>
              <a:rPr lang="en-US" sz="2000" dirty="0" err="1"/>
              <a:t>printf</a:t>
            </a:r>
            <a:r>
              <a:rPr lang="en-US" sz="2000" dirty="0"/>
              <a:t> ( "\n I am Defined Later But Called First ") ;</a:t>
            </a:r>
          </a:p>
          <a:p>
            <a:pPr marL="2922588" indent="0">
              <a:buNone/>
            </a:pPr>
            <a:r>
              <a:rPr lang="en-US" sz="2000" dirty="0"/>
              <a:t>      }</a:t>
            </a:r>
          </a:p>
          <a:p>
            <a:pPr algn="just"/>
            <a:r>
              <a:rPr lang="en-US" dirty="0">
                <a:solidFill>
                  <a:srgbClr val="0070C0"/>
                </a:solidFill>
              </a:rPr>
              <a:t>Rule 7. A function can call itself ( Process of Recursion )</a:t>
            </a:r>
          </a:p>
          <a:p>
            <a:pPr marL="0" indent="0" algn="just">
              <a:buNone/>
            </a:pPr>
            <a:endParaRPr lang="en-US" dirty="0"/>
          </a:p>
        </p:txBody>
      </p:sp>
    </p:spTree>
    <p:extLst>
      <p:ext uri="{BB962C8B-B14F-4D97-AF65-F5344CB8AC3E}">
        <p14:creationId xmlns:p14="http://schemas.microsoft.com/office/powerpoint/2010/main" val="4066422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nodeType="clickPar">
                      <p:stCondLst>
                        <p:cond delay="indefinite"/>
                      </p:stCondLst>
                      <p:childTnLst>
                        <p:par>
                          <p:cTn id="39" fill="hold" nodeType="after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nodeType="clickPar">
                      <p:stCondLst>
                        <p:cond delay="indefinite"/>
                      </p:stCondLst>
                      <p:childTnLst>
                        <p:par>
                          <p:cTn id="44" fill="hold" nodeType="after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nodeType="clickPar">
                      <p:stCondLst>
                        <p:cond delay="indefinite"/>
                      </p:stCondLst>
                      <p:childTnLst>
                        <p:par>
                          <p:cTn id="49" fill="hold" nodeType="after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nodeType="clickPar">
                      <p:stCondLst>
                        <p:cond delay="indefinite"/>
                      </p:stCondLst>
                      <p:childTnLst>
                        <p:par>
                          <p:cTn id="54" fill="hold" nodeType="after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par>
                    <p:cTn id="58" fill="hold" nodeType="clickPar">
                      <p:stCondLst>
                        <p:cond delay="indefinite"/>
                      </p:stCondLst>
                      <p:childTnLst>
                        <p:par>
                          <p:cTn id="59" fill="hold" nodeType="after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2000"/>
                                        <p:tgtEl>
                                          <p:spTgt spid="3">
                                            <p:txEl>
                                              <p:pRg st="11" end="11"/>
                                            </p:txEl>
                                          </p:spTgt>
                                        </p:tgtEl>
                                      </p:cBhvr>
                                    </p:animEffect>
                                  </p:childTnLst>
                                </p:cTn>
                              </p:par>
                            </p:childTnLst>
                          </p:cTn>
                        </p:par>
                      </p:childTnLst>
                    </p:cTn>
                  </p:par>
                  <p:par>
                    <p:cTn id="63" fill="hold" nodeType="clickPar">
                      <p:stCondLst>
                        <p:cond delay="indefinite"/>
                      </p:stCondLst>
                      <p:childTnLst>
                        <p:par>
                          <p:cTn id="64" fill="hold" nodeType="afterGroup">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2000"/>
                                        <p:tgtEl>
                                          <p:spTgt spid="3">
                                            <p:txEl>
                                              <p:pRg st="12" end="12"/>
                                            </p:txEl>
                                          </p:spTgt>
                                        </p:tgtEl>
                                      </p:cBhvr>
                                    </p:animEffect>
                                  </p:childTnLst>
                                </p:cTn>
                              </p:par>
                            </p:childTnLst>
                          </p:cTn>
                        </p:par>
                      </p:childTnLst>
                    </p:cTn>
                  </p:par>
                  <p:par>
                    <p:cTn id="68" fill="hold" nodeType="clickPar">
                      <p:stCondLst>
                        <p:cond delay="indefinite"/>
                      </p:stCondLst>
                      <p:childTnLst>
                        <p:par>
                          <p:cTn id="69" fill="hold" nodeType="afterGroup">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2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defPPr/>
          </a:lstStyle>
          <a:p>
            <a:r>
              <a:rPr lang="en-US" sz="3600"/>
              <a:t>Rules of Writing Function in C Programming</a:t>
            </a:r>
          </a:p>
        </p:txBody>
      </p:sp>
      <p:sp>
        <p:nvSpPr>
          <p:cNvPr id="3" name="Content Placeholder 2"/>
          <p:cNvSpPr>
            <a:spLocks noGrp="1"/>
          </p:cNvSpPr>
          <p:nvPr>
            <p:ph idx="1"/>
          </p:nvPr>
        </p:nvSpPr>
        <p:spPr>
          <a:xfrm>
            <a:off x="0" y="1690689"/>
            <a:ext cx="9112250" cy="5199969"/>
          </a:xfrm>
        </p:spPr>
        <p:txBody>
          <a:bodyPr/>
          <a:lstStyle>
            <a:defPPr/>
          </a:lstStyle>
          <a:p>
            <a:pPr algn="just"/>
            <a:endParaRPr lang="en-US" dirty="0"/>
          </a:p>
          <a:p>
            <a:pPr marL="2922588" indent="0">
              <a:buNone/>
            </a:pPr>
            <a:r>
              <a:rPr lang="en-US" sz="2000" dirty="0"/>
              <a:t>int fact(int n)</a:t>
            </a:r>
          </a:p>
          <a:p>
            <a:pPr marL="2922588" indent="0">
              <a:buNone/>
            </a:pPr>
            <a:r>
              <a:rPr lang="en-US" sz="2000" dirty="0"/>
              <a:t>{</a:t>
            </a:r>
          </a:p>
          <a:p>
            <a:pPr marL="2922588" indent="0">
              <a:buNone/>
            </a:pPr>
            <a:r>
              <a:rPr lang="en-US" sz="2000" dirty="0"/>
              <a:t> if(n==0)</a:t>
            </a:r>
          </a:p>
          <a:p>
            <a:pPr marL="2922588" indent="0">
              <a:buNone/>
            </a:pPr>
            <a:r>
              <a:rPr lang="en-US" sz="2000" dirty="0"/>
              <a:t>    return(1);</a:t>
            </a:r>
          </a:p>
          <a:p>
            <a:pPr marL="2922588" indent="0">
              <a:buNone/>
            </a:pPr>
            <a:r>
              <a:rPr lang="en-US" sz="2000" dirty="0"/>
              <a:t> return(n*fact(n-1));</a:t>
            </a:r>
          </a:p>
          <a:p>
            <a:pPr marL="2922588" indent="0">
              <a:buNone/>
            </a:pPr>
            <a:r>
              <a:rPr lang="en-US" sz="2000" dirty="0"/>
              <a:t>}</a:t>
            </a:r>
          </a:p>
          <a:p>
            <a:pPr marL="2922588" indent="0">
              <a:buNone/>
            </a:pPr>
            <a:endParaRPr lang="en-US" sz="2000" dirty="0"/>
          </a:p>
          <a:p>
            <a:pPr algn="just"/>
            <a:r>
              <a:rPr lang="en-US" dirty="0">
                <a:solidFill>
                  <a:srgbClr val="0070C0"/>
                </a:solidFill>
              </a:rPr>
              <a:t>Rule 8. A function can be called from other function, but a function cannot be defined in another function.</a:t>
            </a:r>
          </a:p>
        </p:txBody>
      </p:sp>
    </p:spTree>
    <p:extLst>
      <p:ext uri="{BB962C8B-B14F-4D97-AF65-F5344CB8AC3E}">
        <p14:creationId xmlns:p14="http://schemas.microsoft.com/office/powerpoint/2010/main" val="26085900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83685" y="0"/>
            <a:ext cx="7886700" cy="1325563"/>
          </a:xfrm>
        </p:spPr>
        <p:txBody>
          <a:bodyPr/>
          <a:lstStyle>
            <a:defPPr/>
          </a:lstStyle>
          <a:p>
            <a:r>
              <a:rPr lang="en-US" altLang="en-US" sz="3600" i="0" dirty="0"/>
              <a:t>Function Parameters/Arguments</a:t>
            </a:r>
          </a:p>
        </p:txBody>
      </p:sp>
      <p:sp>
        <p:nvSpPr>
          <p:cNvPr id="3" name="Content Placeholder 2"/>
          <p:cNvSpPr>
            <a:spLocks noGrp="1"/>
          </p:cNvSpPr>
          <p:nvPr>
            <p:ph idx="1"/>
          </p:nvPr>
        </p:nvSpPr>
        <p:spPr>
          <a:xfrm>
            <a:off x="0" y="993775"/>
            <a:ext cx="9112250" cy="5864225"/>
          </a:xfrm>
        </p:spPr>
        <p:txBody>
          <a:bodyPr/>
          <a:lstStyle>
            <a:defPPr/>
          </a:lstStyle>
          <a:p>
            <a:pPr algn="just"/>
            <a:r>
              <a:rPr lang="en-US" dirty="0"/>
              <a:t>When a function is called from some other function, the corresponding arguments in the function call are called </a:t>
            </a:r>
            <a:r>
              <a:rPr lang="en-US" i="1" dirty="0">
                <a:solidFill>
                  <a:srgbClr val="0070C0"/>
                </a:solidFill>
              </a:rPr>
              <a:t>actual arguments </a:t>
            </a:r>
            <a:r>
              <a:rPr lang="en-US" dirty="0">
                <a:solidFill>
                  <a:srgbClr val="0070C0"/>
                </a:solidFill>
              </a:rPr>
              <a:t>or </a:t>
            </a:r>
            <a:r>
              <a:rPr lang="en-US" i="1" dirty="0">
                <a:solidFill>
                  <a:srgbClr val="0070C0"/>
                </a:solidFill>
              </a:rPr>
              <a:t>actual parameters</a:t>
            </a:r>
            <a:r>
              <a:rPr lang="en-US" dirty="0">
                <a:solidFill>
                  <a:srgbClr val="0070C0"/>
                </a:solidFill>
              </a:rPr>
              <a:t>.</a:t>
            </a:r>
          </a:p>
          <a:p>
            <a:pPr algn="just"/>
            <a:r>
              <a:rPr lang="en-US" altLang="en-US" dirty="0"/>
              <a:t>The arguments in the function definition are called </a:t>
            </a:r>
            <a:r>
              <a:rPr lang="en-US" altLang="en-US" i="1" dirty="0">
                <a:solidFill>
                  <a:srgbClr val="0070C0"/>
                </a:solidFill>
              </a:rPr>
              <a:t>formal arguments or formal  parameters.</a:t>
            </a:r>
          </a:p>
          <a:p>
            <a:pPr algn="just"/>
            <a:r>
              <a:rPr lang="en-US" dirty="0"/>
              <a:t>In a normal function call, there will be one actual argument for each formal argument. </a:t>
            </a:r>
          </a:p>
          <a:p>
            <a:pPr algn="just"/>
            <a:r>
              <a:rPr lang="en-US" dirty="0"/>
              <a:t>The actual arguments may be expressed as constants, single variables, or more complex expressions. </a:t>
            </a:r>
          </a:p>
          <a:p>
            <a:pPr algn="just"/>
            <a:r>
              <a:rPr lang="en-US" dirty="0"/>
              <a:t>However, each actual argument must be of the same data type as</a:t>
            </a:r>
            <a:r>
              <a:rPr lang="en-US" b="1" dirty="0"/>
              <a:t> </a:t>
            </a:r>
            <a:r>
              <a:rPr lang="en-US" dirty="0"/>
              <a:t>its corresponding formal argument. </a:t>
            </a:r>
          </a:p>
          <a:p>
            <a:pPr algn="just"/>
            <a:endParaRPr lang="en-US" dirty="0"/>
          </a:p>
          <a:p>
            <a:pPr algn="just"/>
            <a:endParaRPr lang="en-US" dirty="0"/>
          </a:p>
        </p:txBody>
      </p:sp>
    </p:spTree>
    <p:extLst>
      <p:ext uri="{BB962C8B-B14F-4D97-AF65-F5344CB8AC3E}">
        <p14:creationId xmlns:p14="http://schemas.microsoft.com/office/powerpoint/2010/main" val="29389482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12775" y="0"/>
            <a:ext cx="7886700" cy="1325563"/>
          </a:xfrm>
        </p:spPr>
        <p:txBody>
          <a:bodyPr/>
          <a:lstStyle>
            <a:defPPr/>
          </a:lstStyle>
          <a:p>
            <a:r>
              <a:rPr lang="en-US" altLang="en-US" sz="3600" i="0" dirty="0"/>
              <a:t>Function Parameters/Arguments</a:t>
            </a:r>
          </a:p>
        </p:txBody>
      </p:sp>
      <p:sp>
        <p:nvSpPr>
          <p:cNvPr id="3" name="Content Placeholder 2"/>
          <p:cNvSpPr>
            <a:spLocks noGrp="1"/>
          </p:cNvSpPr>
          <p:nvPr>
            <p:ph idx="1"/>
          </p:nvPr>
        </p:nvSpPr>
        <p:spPr>
          <a:xfrm>
            <a:off x="0" y="993775"/>
            <a:ext cx="9112250" cy="5864225"/>
          </a:xfrm>
        </p:spPr>
        <p:txBody>
          <a:bodyPr/>
          <a:lstStyle>
            <a:defPPr/>
          </a:lstStyle>
          <a:p>
            <a:pPr algn="just"/>
            <a:r>
              <a:rPr lang="en-US" b="1"/>
              <a:t>Parameter Written In Function Definition is Called “Formal Parameter”.</a:t>
            </a:r>
          </a:p>
          <a:p>
            <a:pPr algn="just"/>
            <a:r>
              <a:rPr lang="en-US" b="1"/>
              <a:t>Parameter Written In Function Call is Called “Actual Parameter”.</a:t>
            </a:r>
          </a:p>
          <a:p>
            <a:pPr marL="396875" indent="0" algn="just">
              <a:buNone/>
            </a:pPr>
            <a:r>
              <a:rPr lang="en-US" sz="1800"/>
              <a:t>void main()</a:t>
            </a:r>
          </a:p>
          <a:p>
            <a:pPr marL="396875" indent="0" algn="just">
              <a:buNone/>
            </a:pPr>
            <a:r>
              <a:rPr lang="en-US" sz="1800"/>
              <a:t>{</a:t>
            </a:r>
          </a:p>
          <a:p>
            <a:pPr marL="396875" indent="0" algn="just">
              <a:buNone/>
            </a:pPr>
            <a:r>
              <a:rPr lang="en-US" sz="1800" err="1"/>
              <a:t>int num1;</a:t>
            </a:r>
          </a:p>
          <a:p>
            <a:pPr marL="396875" indent="0" algn="just">
              <a:buNone/>
            </a:pPr>
            <a:r>
              <a:rPr lang="en-US" sz="1800"/>
              <a:t>display(num1);</a:t>
            </a:r>
          </a:p>
          <a:p>
            <a:pPr marL="396875" indent="0" algn="just">
              <a:buNone/>
            </a:pPr>
            <a:r>
              <a:rPr lang="en-US" sz="1800"/>
              <a:t>}</a:t>
            </a:r>
          </a:p>
          <a:p>
            <a:pPr marL="396875" indent="0" algn="just">
              <a:buNone/>
            </a:pPr>
            <a:r>
              <a:rPr lang="en-US" sz="1800"/>
              <a:t>void display(int para1)</a:t>
            </a:r>
          </a:p>
          <a:p>
            <a:pPr marL="396875" indent="0" algn="just">
              <a:buNone/>
            </a:pPr>
            <a:r>
              <a:rPr lang="en-US" sz="1800"/>
              <a:t>{</a:t>
            </a:r>
          </a:p>
          <a:p>
            <a:pPr marL="396875" indent="0" algn="just">
              <a:buNone/>
            </a:pPr>
            <a:r>
              <a:rPr lang="en-US" sz="1800"/>
              <a:t>-----------</a:t>
            </a:r>
          </a:p>
          <a:p>
            <a:pPr marL="396875" indent="0" algn="just">
              <a:buNone/>
            </a:pPr>
            <a:r>
              <a:rPr lang="en-US" sz="1800"/>
              <a:t>-----------</a:t>
            </a:r>
          </a:p>
          <a:p>
            <a:pPr marL="396875" indent="0" algn="just">
              <a:buNone/>
            </a:pPr>
            <a:r>
              <a:rPr lang="en-US" sz="1800"/>
              <a:t>}</a:t>
            </a:r>
          </a:p>
          <a:p>
            <a:pPr marL="396875" indent="0" algn="just">
              <a:buNone/>
            </a:pPr>
            <a:r>
              <a:rPr lang="en-US" sz="1800"/>
              <a:t>Para1 is “</a:t>
            </a:r>
            <a:r>
              <a:rPr lang="en-US" sz="1800" b="1"/>
              <a:t>Formal Parameter“</a:t>
            </a:r>
          </a:p>
          <a:p>
            <a:pPr marL="396875" indent="0" algn="just">
              <a:buNone/>
            </a:pPr>
            <a:r>
              <a:rPr lang="en-US" sz="1800"/>
              <a:t>num1 is “</a:t>
            </a:r>
            <a:r>
              <a:rPr lang="en-US" sz="1800" b="1"/>
              <a:t>Actual Parameter</a:t>
            </a:r>
            <a:r>
              <a:rPr lang="en-US" sz="1800"/>
              <a:t>“</a:t>
            </a:r>
          </a:p>
          <a:p>
            <a:pPr marL="396875" indent="0" algn="just">
              <a:buNone/>
            </a:pPr>
            <a:endParaRPr lang="en-US" sz="1800"/>
          </a:p>
        </p:txBody>
      </p:sp>
    </p:spTree>
    <p:extLst>
      <p:ext uri="{BB962C8B-B14F-4D97-AF65-F5344CB8AC3E}">
        <p14:creationId xmlns:p14="http://schemas.microsoft.com/office/powerpoint/2010/main" val="30739773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nodeType="clickPar">
                      <p:stCondLst>
                        <p:cond delay="indefinite"/>
                      </p:stCondLst>
                      <p:childTnLst>
                        <p:par>
                          <p:cTn id="12" fill="hold" nodeType="after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nodeType="clickPar">
                      <p:stCondLst>
                        <p:cond delay="indefinite"/>
                      </p:stCondLst>
                      <p:childTnLst>
                        <p:par>
                          <p:cTn id="17" fill="hold" nodeType="after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childTnLst>
                          </p:cTn>
                        </p:par>
                      </p:childTnLst>
                    </p:cTn>
                  </p:par>
                  <p:par>
                    <p:cTn id="21" fill="hold" nodeType="clickPar">
                      <p:stCondLst>
                        <p:cond delay="indefinite"/>
                      </p:stCondLst>
                      <p:childTnLst>
                        <p:par>
                          <p:cTn id="22" fill="hold" nodeType="after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2000"/>
                                        <p:tgtEl>
                                          <p:spTgt spid="3">
                                            <p:txEl>
                                              <p:pRg st="4" end="4"/>
                                            </p:txEl>
                                          </p:spTgt>
                                        </p:tgtEl>
                                      </p:cBhvr>
                                    </p:animEffect>
                                  </p:childTnLst>
                                </p:cTn>
                              </p:par>
                            </p:childTnLst>
                          </p:cTn>
                        </p:par>
                      </p:childTnLst>
                    </p:cTn>
                  </p:par>
                  <p:par>
                    <p:cTn id="26" fill="hold" nodeType="clickPar">
                      <p:stCondLst>
                        <p:cond delay="indefinite"/>
                      </p:stCondLst>
                      <p:childTnLst>
                        <p:par>
                          <p:cTn id="27" fill="hold" nodeType="after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2000"/>
                                        <p:tgtEl>
                                          <p:spTgt spid="3">
                                            <p:txEl>
                                              <p:pRg st="5" end="5"/>
                                            </p:txEl>
                                          </p:spTgt>
                                        </p:tgtEl>
                                      </p:cBhvr>
                                    </p:animEffect>
                                  </p:childTnLst>
                                </p:cTn>
                              </p:par>
                            </p:childTnLst>
                          </p:cTn>
                        </p:par>
                      </p:childTnLst>
                    </p:cTn>
                  </p:par>
                  <p:par>
                    <p:cTn id="31" fill="hold" nodeType="clickPar">
                      <p:stCondLst>
                        <p:cond delay="indefinite"/>
                      </p:stCondLst>
                      <p:childTnLst>
                        <p:par>
                          <p:cTn id="32" fill="hold" nodeType="after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2000"/>
                                        <p:tgtEl>
                                          <p:spTgt spid="3">
                                            <p:txEl>
                                              <p:pRg st="6" end="6"/>
                                            </p:txEl>
                                          </p:spTgt>
                                        </p:tgtEl>
                                      </p:cBhvr>
                                    </p:animEffect>
                                  </p:childTnLst>
                                </p:cTn>
                              </p:par>
                            </p:childTnLst>
                          </p:cTn>
                        </p:par>
                      </p:childTnLst>
                    </p:cTn>
                  </p:par>
                  <p:par>
                    <p:cTn id="36" fill="hold" nodeType="clickPar">
                      <p:stCondLst>
                        <p:cond delay="indefinite"/>
                      </p:stCondLst>
                      <p:childTnLst>
                        <p:par>
                          <p:cTn id="37" fill="hold" nodeType="after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2000"/>
                                        <p:tgtEl>
                                          <p:spTgt spid="3">
                                            <p:txEl>
                                              <p:pRg st="7" end="7"/>
                                            </p:txEl>
                                          </p:spTgt>
                                        </p:tgtEl>
                                      </p:cBhvr>
                                    </p:animEffect>
                                  </p:childTnLst>
                                </p:cTn>
                              </p:par>
                            </p:childTnLst>
                          </p:cTn>
                        </p:par>
                      </p:childTnLst>
                    </p:cTn>
                  </p:par>
                  <p:par>
                    <p:cTn id="41" fill="hold" nodeType="clickPar">
                      <p:stCondLst>
                        <p:cond delay="indefinite"/>
                      </p:stCondLst>
                      <p:childTnLst>
                        <p:par>
                          <p:cTn id="42" fill="hold" nodeType="afterGroup">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2000"/>
                                        <p:tgtEl>
                                          <p:spTgt spid="3">
                                            <p:txEl>
                                              <p:pRg st="8" end="8"/>
                                            </p:txEl>
                                          </p:spTgt>
                                        </p:tgtEl>
                                      </p:cBhvr>
                                    </p:animEffect>
                                  </p:childTnLst>
                                </p:cTn>
                              </p:par>
                            </p:childTnLst>
                          </p:cTn>
                        </p:par>
                      </p:childTnLst>
                    </p:cTn>
                  </p:par>
                  <p:par>
                    <p:cTn id="46" fill="hold" nodeType="clickPar">
                      <p:stCondLst>
                        <p:cond delay="indefinite"/>
                      </p:stCondLst>
                      <p:childTnLst>
                        <p:par>
                          <p:cTn id="47" fill="hold" nodeType="afterGroup">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2000"/>
                                        <p:tgtEl>
                                          <p:spTgt spid="3">
                                            <p:txEl>
                                              <p:pRg st="9" end="9"/>
                                            </p:txEl>
                                          </p:spTgt>
                                        </p:tgtEl>
                                      </p:cBhvr>
                                    </p:animEffect>
                                  </p:childTnLst>
                                </p:cTn>
                              </p:par>
                            </p:childTnLst>
                          </p:cTn>
                        </p:par>
                      </p:childTnLst>
                    </p:cTn>
                  </p:par>
                  <p:par>
                    <p:cTn id="51" fill="hold" nodeType="clickPar">
                      <p:stCondLst>
                        <p:cond delay="indefinite"/>
                      </p:stCondLst>
                      <p:childTnLst>
                        <p:par>
                          <p:cTn id="52" fill="hold" nodeType="afterGroup">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2000"/>
                                        <p:tgtEl>
                                          <p:spTgt spid="3">
                                            <p:txEl>
                                              <p:pRg st="10" end="10"/>
                                            </p:txEl>
                                          </p:spTgt>
                                        </p:tgtEl>
                                      </p:cBhvr>
                                    </p:animEffect>
                                  </p:childTnLst>
                                </p:cTn>
                              </p:par>
                            </p:childTnLst>
                          </p:cTn>
                        </p:par>
                      </p:childTnLst>
                    </p:cTn>
                  </p:par>
                  <p:par>
                    <p:cTn id="56" fill="hold" nodeType="clickPar">
                      <p:stCondLst>
                        <p:cond delay="indefinite"/>
                      </p:stCondLst>
                      <p:childTnLst>
                        <p:par>
                          <p:cTn id="57" fill="hold" nodeType="afterGroup">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fade">
                                      <p:cBhvr>
                                        <p:cTn id="60" dur="2000"/>
                                        <p:tgtEl>
                                          <p:spTgt spid="3">
                                            <p:txEl>
                                              <p:pRg st="11" end="11"/>
                                            </p:txEl>
                                          </p:spTgt>
                                        </p:tgtEl>
                                      </p:cBhvr>
                                    </p:animEffect>
                                  </p:childTnLst>
                                </p:cTn>
                              </p:par>
                            </p:childTnLst>
                          </p:cTn>
                        </p:par>
                      </p:childTnLst>
                    </p:cTn>
                  </p:par>
                  <p:par>
                    <p:cTn id="61" fill="hold" nodeType="clickPar">
                      <p:stCondLst>
                        <p:cond delay="indefinite"/>
                      </p:stCondLst>
                      <p:childTnLst>
                        <p:par>
                          <p:cTn id="62" fill="hold" nodeType="afterGroup">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Effect transition="in" filter="fade">
                                      <p:cBhvr>
                                        <p:cTn id="65" dur="2000"/>
                                        <p:tgtEl>
                                          <p:spTgt spid="3">
                                            <p:txEl>
                                              <p:pRg st="12" end="12"/>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
                                            <p:txEl>
                                              <p:pRg st="13" end="13"/>
                                            </p:txEl>
                                          </p:spTgt>
                                        </p:tgtEl>
                                        <p:attrNameLst>
                                          <p:attrName>style.visibility</p:attrName>
                                        </p:attrNameLst>
                                      </p:cBhvr>
                                      <p:to>
                                        <p:strVal val="visible"/>
                                      </p:to>
                                    </p:set>
                                    <p:animEffect transition="in" filter="fade">
                                      <p:cBhvr>
                                        <p:cTn id="68" dur="2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517137" y="0"/>
            <a:ext cx="7886700" cy="1325563"/>
          </a:xfrm>
        </p:spPr>
        <p:txBody>
          <a:bodyPr/>
          <a:lstStyle>
            <a:defPPr/>
          </a:lstStyle>
          <a:p>
            <a:r>
              <a:rPr lang="en-US" altLang="en-US" sz="3600" i="0" dirty="0"/>
              <a:t>Function Parameters/Arguments</a:t>
            </a:r>
          </a:p>
        </p:txBody>
      </p:sp>
      <p:sp>
        <p:nvSpPr>
          <p:cNvPr id="3" name="Content Placeholder 2"/>
          <p:cNvSpPr>
            <a:spLocks noGrp="1"/>
          </p:cNvSpPr>
          <p:nvPr>
            <p:ph idx="1"/>
          </p:nvPr>
        </p:nvSpPr>
        <p:spPr>
          <a:xfrm>
            <a:off x="0" y="993775"/>
            <a:ext cx="9112250" cy="5864225"/>
          </a:xfrm>
        </p:spPr>
        <p:txBody>
          <a:bodyPr/>
          <a:lstStyle>
            <a:defPPr/>
          </a:lstStyle>
          <a:p>
            <a:pPr algn="just"/>
            <a:r>
              <a:rPr lang="en-US" dirty="0"/>
              <a:t>Formal parameters behave like other local variables inside the function and are created upon entry into the function and destroyed upon exit.</a:t>
            </a:r>
          </a:p>
          <a:p>
            <a:pPr algn="just"/>
            <a:r>
              <a:rPr lang="en-US" b="1" dirty="0"/>
              <a:t>Points to note:</a:t>
            </a:r>
          </a:p>
          <a:p>
            <a:pPr marL="0" indent="0" algn="just">
              <a:buNone/>
            </a:pPr>
            <a:r>
              <a:rPr lang="en-US" dirty="0"/>
              <a:t>– The formal and actual arguments must match in their data types.</a:t>
            </a:r>
          </a:p>
          <a:p>
            <a:pPr marL="0" indent="0" algn="just">
              <a:buNone/>
            </a:pPr>
            <a:r>
              <a:rPr lang="en-US" dirty="0"/>
              <a:t>– The notion of positional parameters is important</a:t>
            </a:r>
          </a:p>
          <a:p>
            <a:pPr marL="0" indent="0" algn="just">
              <a:buNone/>
            </a:pPr>
            <a:r>
              <a:rPr lang="en-US" dirty="0"/>
              <a:t>– The identifiers used as formal arguments are “local”.</a:t>
            </a:r>
          </a:p>
          <a:p>
            <a:pPr marL="0" indent="0" algn="just">
              <a:buNone/>
            </a:pPr>
            <a:r>
              <a:rPr lang="en-US" dirty="0"/>
              <a:t>	• Not recognized outside the function.</a:t>
            </a:r>
          </a:p>
          <a:p>
            <a:pPr marL="0" indent="0" algn="just">
              <a:buNone/>
            </a:pPr>
            <a:r>
              <a:rPr lang="en-US" dirty="0"/>
              <a:t>	• Names of formal and actual arguments may differ.</a:t>
            </a:r>
            <a:endParaRPr lang="en-US" dirty="0">
              <a:solidFill>
                <a:srgbClr val="00B050"/>
              </a:solidFill>
            </a:endParaRPr>
          </a:p>
          <a:p>
            <a:endParaRPr lang="en-US" dirty="0"/>
          </a:p>
        </p:txBody>
      </p:sp>
    </p:spTree>
    <p:extLst>
      <p:ext uri="{BB962C8B-B14F-4D97-AF65-F5344CB8AC3E}">
        <p14:creationId xmlns:p14="http://schemas.microsoft.com/office/powerpoint/2010/main" val="263997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nodeType="clickPar">
                      <p:stCondLst>
                        <p:cond delay="indefinite"/>
                      </p:stCondLst>
                      <p:childTnLst>
                        <p:par>
                          <p:cTn id="12" fill="hold" nodeType="after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nodeType="clickPar">
                      <p:stCondLst>
                        <p:cond delay="indefinite"/>
                      </p:stCondLst>
                      <p:childTnLst>
                        <p:par>
                          <p:cTn id="17" fill="hold" nodeType="after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childTnLst>
                          </p:cTn>
                        </p:par>
                      </p:childTnLst>
                    </p:cTn>
                  </p:par>
                  <p:par>
                    <p:cTn id="21" fill="hold" nodeType="clickPar">
                      <p:stCondLst>
                        <p:cond delay="indefinite"/>
                      </p:stCondLst>
                      <p:childTnLst>
                        <p:par>
                          <p:cTn id="22" fill="hold" nodeType="after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2000"/>
                                        <p:tgtEl>
                                          <p:spTgt spid="3">
                                            <p:txEl>
                                              <p:pRg st="4" end="4"/>
                                            </p:txEl>
                                          </p:spTgt>
                                        </p:tgtEl>
                                      </p:cBhvr>
                                    </p:animEffect>
                                  </p:childTnLst>
                                </p:cTn>
                              </p:par>
                            </p:childTnLst>
                          </p:cTn>
                        </p:par>
                      </p:childTnLst>
                    </p:cTn>
                  </p:par>
                  <p:par>
                    <p:cTn id="26" fill="hold" nodeType="clickPar">
                      <p:stCondLst>
                        <p:cond delay="indefinite"/>
                      </p:stCondLst>
                      <p:childTnLst>
                        <p:par>
                          <p:cTn id="27" fill="hold" nodeType="after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2000"/>
                                        <p:tgtEl>
                                          <p:spTgt spid="3">
                                            <p:txEl>
                                              <p:pRg st="5" end="5"/>
                                            </p:txEl>
                                          </p:spTgt>
                                        </p:tgtEl>
                                      </p:cBhvr>
                                    </p:animEffect>
                                  </p:childTnLst>
                                </p:cTn>
                              </p:par>
                            </p:childTnLst>
                          </p:cTn>
                        </p:par>
                      </p:childTnLst>
                    </p:cTn>
                  </p:par>
                  <p:par>
                    <p:cTn id="31" fill="hold" nodeType="clickPar">
                      <p:stCondLst>
                        <p:cond delay="indefinite"/>
                      </p:stCondLst>
                      <p:childTnLst>
                        <p:par>
                          <p:cTn id="32" fill="hold" nodeType="after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72533" y="0"/>
            <a:ext cx="7886700" cy="1325563"/>
          </a:xfrm>
        </p:spPr>
        <p:txBody>
          <a:bodyPr/>
          <a:lstStyle>
            <a:defPPr/>
          </a:lstStyle>
          <a:p>
            <a:r>
              <a:rPr lang="en-US" sz="3600" i="0" dirty="0"/>
              <a:t>Passing Argument to Function</a:t>
            </a:r>
          </a:p>
        </p:txBody>
      </p:sp>
      <p:sp>
        <p:nvSpPr>
          <p:cNvPr id="3" name="Content Placeholder 2"/>
          <p:cNvSpPr>
            <a:spLocks noGrp="1"/>
          </p:cNvSpPr>
          <p:nvPr>
            <p:ph idx="1"/>
          </p:nvPr>
        </p:nvSpPr>
        <p:spPr>
          <a:xfrm>
            <a:off x="0" y="993775"/>
            <a:ext cx="9112250" cy="5864225"/>
          </a:xfrm>
        </p:spPr>
        <p:txBody>
          <a:bodyPr/>
          <a:lstStyle>
            <a:defPPr/>
          </a:lstStyle>
          <a:p>
            <a:pPr algn="just"/>
            <a:r>
              <a:rPr lang="en-US"/>
              <a:t>While calling a function, there are two ways in which arguments can be passed to a function −</a:t>
            </a:r>
          </a:p>
          <a:p>
            <a:pPr marL="457200" indent="-457200" algn="just">
              <a:buFont typeface="+mj-lt"/>
              <a:buAutoNum type="arabicPeriod"/>
            </a:pPr>
            <a:r>
              <a:rPr lang="en-US" b="1"/>
              <a:t>Call by Reference</a:t>
            </a:r>
          </a:p>
          <a:p>
            <a:pPr marL="457200" indent="-457200" algn="just">
              <a:buFont typeface="+mj-lt"/>
              <a:buAutoNum type="arabicPeriod"/>
            </a:pPr>
            <a:r>
              <a:rPr lang="en-US" b="1"/>
              <a:t>Call by Value</a:t>
            </a:r>
          </a:p>
          <a:p>
            <a:pPr algn="just"/>
            <a:r>
              <a:rPr lang="en-US">
                <a:solidFill>
                  <a:srgbClr val="0070C0"/>
                </a:solidFill>
              </a:rPr>
              <a:t>Explanation : Call by Value</a:t>
            </a:r>
          </a:p>
          <a:p>
            <a:pPr algn="just"/>
            <a:r>
              <a:rPr lang="en-US"/>
              <a:t>The </a:t>
            </a:r>
            <a:r>
              <a:rPr lang="en-US" b="1"/>
              <a:t>call by value</a:t>
            </a:r>
            <a:r>
              <a:rPr lang="en-US"/>
              <a:t> method of passing arguments to a function copies the  </a:t>
            </a:r>
            <a:r>
              <a:rPr lang="en-US" b="1"/>
              <a:t>‘value’ </a:t>
            </a:r>
            <a:r>
              <a:rPr lang="en-US"/>
              <a:t>of an actual argument into the formal argument of the function. In this case, changes made to the formal argument inside the function have no effect on the actual argument.</a:t>
            </a:r>
            <a:endParaRPr lang="en-US" b="1" i="1"/>
          </a:p>
          <a:p>
            <a:pPr algn="just"/>
            <a:r>
              <a:rPr lang="en-US" b="1" i="1"/>
              <a:t>The value of the corresponding formal argument can be altered within the function, but the value of the actual argument will not change. </a:t>
            </a:r>
            <a:r>
              <a:rPr lang="en-US"/>
              <a:t>This procedure for passing the value of an argument to a function is known as </a:t>
            </a:r>
            <a:r>
              <a:rPr lang="en-US" b="1" i="1"/>
              <a:t>passing by value.</a:t>
            </a:r>
            <a:endParaRPr lang="en-US"/>
          </a:p>
        </p:txBody>
      </p:sp>
    </p:spTree>
    <p:extLst>
      <p:ext uri="{BB962C8B-B14F-4D97-AF65-F5344CB8AC3E}">
        <p14:creationId xmlns:p14="http://schemas.microsoft.com/office/powerpoint/2010/main" val="731690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83684" y="6855"/>
            <a:ext cx="7886700" cy="1325563"/>
          </a:xfrm>
        </p:spPr>
        <p:txBody>
          <a:bodyPr/>
          <a:lstStyle>
            <a:defPPr/>
          </a:lstStyle>
          <a:p>
            <a:pPr marL="457200" indent="-457200"/>
            <a:r>
              <a:rPr lang="en-US" sz="3600" dirty="0"/>
              <a:t>Call by Value</a:t>
            </a:r>
          </a:p>
        </p:txBody>
      </p:sp>
      <p:sp>
        <p:nvSpPr>
          <p:cNvPr id="3" name="Content Placeholder 2"/>
          <p:cNvSpPr>
            <a:spLocks noGrp="1"/>
          </p:cNvSpPr>
          <p:nvPr>
            <p:ph idx="1"/>
          </p:nvPr>
        </p:nvSpPr>
        <p:spPr>
          <a:xfrm>
            <a:off x="0" y="993775"/>
            <a:ext cx="9112250" cy="5864225"/>
          </a:xfrm>
        </p:spPr>
        <p:txBody>
          <a:bodyPr/>
          <a:lstStyle>
            <a:defPPr/>
          </a:lstStyle>
          <a:p>
            <a:pPr algn="just"/>
            <a:r>
              <a:rPr lang="en-US"/>
              <a:t>While Passing Parameters using call by value , </a:t>
            </a:r>
            <a:r>
              <a:rPr lang="en-US" b="1" u="sng" err="1"/>
              <a:t>xerox copy of </a:t>
            </a:r>
            <a:r>
              <a:rPr lang="en-US" b="1" u="sng"/>
              <a:t>original (actual) parameter is created</a:t>
            </a:r>
            <a:r>
              <a:rPr lang="en-US"/>
              <a:t> and passed to the called function.</a:t>
            </a:r>
          </a:p>
          <a:p>
            <a:pPr algn="just"/>
            <a:endParaRPr lang="en-US"/>
          </a:p>
          <a:p>
            <a:pPr algn="just"/>
            <a:r>
              <a:rPr lang="en-US"/>
              <a:t>Any update made inside function will not affect the </a:t>
            </a:r>
            <a:r>
              <a:rPr lang="en-US" b="1" u="sng"/>
              <a:t>original value of variable in calling function</a:t>
            </a:r>
            <a:r>
              <a:rPr lang="en-US"/>
              <a:t>.</a:t>
            </a:r>
          </a:p>
          <a:p>
            <a:pPr algn="just"/>
            <a:endParaRPr lang="en-US"/>
          </a:p>
          <a:p>
            <a:pPr algn="just"/>
            <a:r>
              <a:rPr lang="en-US"/>
              <a:t>In the below given example num1 and num2 are the original values and xerox copy of these values is passed to the function and these values are copied into number1,number2 variable of sum function respectively.</a:t>
            </a:r>
          </a:p>
          <a:p>
            <a:pPr algn="just"/>
            <a:endParaRPr lang="en-US"/>
          </a:p>
          <a:p>
            <a:pPr algn="just"/>
            <a:r>
              <a:rPr lang="en-US"/>
              <a:t>As their scope is limited to only function so they </a:t>
            </a:r>
            <a:r>
              <a:rPr lang="en-US" b="1" u="sng"/>
              <a:t>cannot alter the values inside main function</a:t>
            </a:r>
            <a:r>
              <a:rPr lang="en-US"/>
              <a:t>.</a:t>
            </a:r>
          </a:p>
        </p:txBody>
      </p:sp>
    </p:spTree>
    <p:extLst>
      <p:ext uri="{BB962C8B-B14F-4D97-AF65-F5344CB8AC3E}">
        <p14:creationId xmlns:p14="http://schemas.microsoft.com/office/powerpoint/2010/main" val="12659003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2000"/>
                                        <p:tgtEl>
                                          <p:spTgt spid="3">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defPPr/>
          </a:lstStyle>
          <a:p>
            <a:pPr algn="l"/>
            <a:r>
              <a:rPr lang="en-US" altLang="en-US"/>
              <a:t>Parameter passing: by Value Example </a:t>
            </a:r>
          </a:p>
        </p:txBody>
      </p:sp>
      <p:sp>
        <p:nvSpPr>
          <p:cNvPr id="67587" name="Content Placeholder 2"/>
          <p:cNvSpPr>
            <a:spLocks noGrp="1"/>
          </p:cNvSpPr>
          <p:nvPr>
            <p:ph idx="1"/>
          </p:nvPr>
        </p:nvSpPr>
        <p:spPr>
          <a:xfrm>
            <a:off x="0" y="1463830"/>
            <a:ext cx="8763000" cy="5667375"/>
          </a:xfrm>
        </p:spPr>
        <p:txBody>
          <a:bodyPr/>
          <a:lstStyle>
            <a:defPPr/>
          </a:lstStyle>
          <a:p>
            <a:pPr lvl="2">
              <a:buFontTx/>
              <a:buNone/>
            </a:pPr>
            <a:r>
              <a:rPr lang="en-US" altLang="en-US" dirty="0"/>
              <a:t>void Display(int);</a:t>
            </a:r>
          </a:p>
          <a:p>
            <a:pPr lvl="2">
              <a:buFontTx/>
              <a:buNone/>
            </a:pPr>
            <a:r>
              <a:rPr lang="en-US" altLang="en-US" dirty="0"/>
              <a:t>void main( )</a:t>
            </a:r>
          </a:p>
          <a:p>
            <a:pPr lvl="2">
              <a:buFontTx/>
              <a:buNone/>
            </a:pPr>
            <a:r>
              <a:rPr lang="en-US" altLang="en-US" dirty="0"/>
              <a:t>{</a:t>
            </a:r>
          </a:p>
          <a:p>
            <a:pPr lvl="2">
              <a:buFontTx/>
              <a:buNone/>
            </a:pPr>
            <a:r>
              <a:rPr lang="en-US" altLang="en-US" dirty="0"/>
              <a:t>	int a=2;</a:t>
            </a:r>
          </a:p>
          <a:p>
            <a:pPr lvl="2">
              <a:buFontTx/>
              <a:buNone/>
            </a:pPr>
            <a:r>
              <a:rPr lang="en-US" altLang="en-US" dirty="0"/>
              <a:t>	</a:t>
            </a:r>
            <a:r>
              <a:rPr lang="en-US" altLang="en-US" dirty="0" err="1"/>
              <a:t>printf</a:t>
            </a:r>
            <a:r>
              <a:rPr lang="en-US" altLang="en-US" dirty="0"/>
              <a:t>(“Before Incrementing=%d\</a:t>
            </a:r>
            <a:r>
              <a:rPr lang="en-US" altLang="en-US" dirty="0" err="1"/>
              <a:t>n”,a</a:t>
            </a:r>
            <a:r>
              <a:rPr lang="en-US" altLang="en-US" dirty="0"/>
              <a:t>);</a:t>
            </a:r>
          </a:p>
          <a:p>
            <a:pPr lvl="2">
              <a:buFontTx/>
              <a:buNone/>
            </a:pPr>
            <a:r>
              <a:rPr lang="en-US" altLang="en-US" dirty="0"/>
              <a:t>	Display(a);</a:t>
            </a:r>
          </a:p>
          <a:p>
            <a:pPr lvl="2">
              <a:buFontTx/>
              <a:buNone/>
            </a:pPr>
            <a:r>
              <a:rPr lang="en-US" altLang="en-US" dirty="0"/>
              <a:t>	</a:t>
            </a:r>
            <a:r>
              <a:rPr lang="en-US" altLang="en-US" dirty="0" err="1"/>
              <a:t>printf</a:t>
            </a:r>
            <a:r>
              <a:rPr lang="en-US" altLang="en-US" dirty="0"/>
              <a:t>(“After Incrementing=%d\</a:t>
            </a:r>
            <a:r>
              <a:rPr lang="en-US" altLang="en-US" dirty="0" err="1"/>
              <a:t>n”,a</a:t>
            </a:r>
            <a:r>
              <a:rPr lang="en-US" altLang="en-US" dirty="0"/>
              <a:t>);</a:t>
            </a:r>
          </a:p>
          <a:p>
            <a:pPr lvl="2">
              <a:buFontTx/>
              <a:buNone/>
            </a:pPr>
            <a:r>
              <a:rPr lang="en-US" altLang="en-US" dirty="0"/>
              <a:t>}</a:t>
            </a:r>
          </a:p>
          <a:p>
            <a:pPr lvl="2">
              <a:buFontTx/>
              <a:buNone/>
            </a:pPr>
            <a:r>
              <a:rPr lang="en-US" altLang="en-US" dirty="0"/>
              <a:t>void Display ( int a)</a:t>
            </a:r>
          </a:p>
          <a:p>
            <a:pPr lvl="2">
              <a:buFontTx/>
              <a:buNone/>
            </a:pPr>
            <a:r>
              <a:rPr lang="en-US" altLang="en-US" dirty="0"/>
              <a:t>{</a:t>
            </a:r>
          </a:p>
          <a:p>
            <a:pPr lvl="2">
              <a:buFontTx/>
              <a:buNone/>
            </a:pPr>
            <a:r>
              <a:rPr lang="en-US" altLang="en-US" dirty="0"/>
              <a:t>	a= a+1; </a:t>
            </a:r>
          </a:p>
          <a:p>
            <a:pPr lvl="2">
              <a:buNone/>
            </a:pPr>
            <a:r>
              <a:rPr lang="en-US" altLang="en-US" dirty="0"/>
              <a:t>  </a:t>
            </a:r>
            <a:r>
              <a:rPr lang="en-US" altLang="en-US" dirty="0" err="1"/>
              <a:t>printf</a:t>
            </a:r>
            <a:r>
              <a:rPr lang="en-US" altLang="en-US" dirty="0"/>
              <a:t>(“Inside function a=%d\</a:t>
            </a:r>
            <a:r>
              <a:rPr lang="en-US" altLang="en-US" dirty="0" err="1"/>
              <a:t>n”,a</a:t>
            </a:r>
            <a:r>
              <a:rPr lang="en-US" altLang="en-US" dirty="0"/>
              <a:t>);</a:t>
            </a:r>
          </a:p>
          <a:p>
            <a:pPr lvl="2">
              <a:buFontTx/>
              <a:buNone/>
            </a:pPr>
            <a:r>
              <a:rPr lang="en-US" altLang="en-US" dirty="0"/>
              <a:t>}</a:t>
            </a:r>
          </a:p>
        </p:txBody>
      </p:sp>
    </p:spTree>
    <p:extLst>
      <p:ext uri="{BB962C8B-B14F-4D97-AF65-F5344CB8AC3E}">
        <p14:creationId xmlns:p14="http://schemas.microsoft.com/office/powerpoint/2010/main" val="2588788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defPPr/>
          </a:lstStyle>
          <a:p>
            <a:pPr algn="l"/>
            <a:r>
              <a:rPr lang="en-GB" altLang="en-US"/>
              <a:t>Output</a:t>
            </a:r>
          </a:p>
        </p:txBody>
      </p:sp>
      <p:sp>
        <p:nvSpPr>
          <p:cNvPr id="68611" name="Content Placeholder 2"/>
          <p:cNvSpPr>
            <a:spLocks noGrp="1"/>
          </p:cNvSpPr>
          <p:nvPr>
            <p:ph idx="1"/>
          </p:nvPr>
        </p:nvSpPr>
        <p:spPr/>
        <p:txBody>
          <a:bodyPr/>
          <a:lstStyle>
            <a:defPPr/>
          </a:lstStyle>
          <a:p>
            <a:pPr lvl="2">
              <a:buFontTx/>
              <a:buNone/>
            </a:pPr>
            <a:r>
              <a:rPr lang="en-US" altLang="en-US" sz="2000" b="1"/>
              <a:t>Before Incrementing=2</a:t>
            </a:r>
          </a:p>
          <a:p>
            <a:pPr lvl="2">
              <a:buFontTx/>
              <a:buNone/>
            </a:pPr>
            <a:r>
              <a:rPr lang="en-US" altLang="en-US" sz="2000" b="1"/>
              <a:t>After Incrementing=2 </a:t>
            </a:r>
            <a:r>
              <a:rPr lang="en-US" altLang="en-US" sz="2000" b="1">
                <a:solidFill>
                  <a:srgbClr val="FF0000"/>
                </a:solidFill>
              </a:rPr>
              <a:t>(why?? - recall passing by value)</a:t>
            </a:r>
          </a:p>
          <a:p>
            <a:pPr lvl="2">
              <a:buFontTx/>
              <a:buNone/>
            </a:pPr>
            <a:r>
              <a:rPr lang="en-US" altLang="en-US" sz="2000" b="1"/>
              <a:t>Inside function a=3</a:t>
            </a:r>
            <a:endParaRPr lang="en-US" altLang="en-US" sz="2000" b="1">
              <a:solidFill>
                <a:srgbClr val="FF0000"/>
              </a:solidFill>
            </a:endParaRPr>
          </a:p>
          <a:p>
            <a:endParaRPr lang="en-GB" altLang="en-US"/>
          </a:p>
        </p:txBody>
      </p:sp>
    </p:spTree>
    <p:extLst>
      <p:ext uri="{BB962C8B-B14F-4D97-AF65-F5344CB8AC3E}">
        <p14:creationId xmlns:p14="http://schemas.microsoft.com/office/powerpoint/2010/main" val="2575975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p:cNvSpPr>
          <p:nvPr>
            <p:ph type="title"/>
          </p:nvPr>
        </p:nvSpPr>
        <p:spPr>
          <a:xfrm>
            <a:off x="361021" y="0"/>
            <a:ext cx="7886700" cy="1325563"/>
          </a:xfrm>
        </p:spPr>
        <p:txBody>
          <a:bodyPr/>
          <a:lstStyle>
            <a:defPPr/>
          </a:lstStyle>
          <a:p>
            <a:r>
              <a:rPr lang="en-US" altLang="en-US" dirty="0">
                <a:solidFill>
                  <a:srgbClr val="FF0000"/>
                </a:solidFill>
              </a:rPr>
              <a:t>Functions</a:t>
            </a:r>
          </a:p>
        </p:txBody>
      </p:sp>
      <p:sp>
        <p:nvSpPr>
          <p:cNvPr id="3" name="Content Placeholder 2"/>
          <p:cNvSpPr>
            <a:spLocks noGrp="1"/>
          </p:cNvSpPr>
          <p:nvPr>
            <p:ph idx="1"/>
          </p:nvPr>
        </p:nvSpPr>
        <p:spPr>
          <a:xfrm>
            <a:off x="0" y="993775"/>
            <a:ext cx="9112250" cy="5864225"/>
          </a:xfrm>
        </p:spPr>
        <p:txBody>
          <a:bodyPr/>
          <a:lstStyle>
            <a:defPPr/>
          </a:lstStyle>
          <a:p>
            <a:pPr algn="just">
              <a:defRPr/>
            </a:pPr>
            <a:r>
              <a:rPr lang="en-US" altLang="en-US" b="1" dirty="0">
                <a:solidFill>
                  <a:srgbClr val="0070C0"/>
                </a:solidFill>
              </a:rPr>
              <a:t>For every input to it, some output is defined. It either returns the output to the calling sub-program, or performs some well defined procedure on the input.</a:t>
            </a:r>
          </a:p>
          <a:p>
            <a:pPr marL="0" indent="0" algn="just">
              <a:buNone/>
              <a:defRPr/>
            </a:pPr>
            <a:endParaRPr lang="en-US" b="1" dirty="0">
              <a:solidFill>
                <a:srgbClr val="0070C0"/>
              </a:solidFill>
            </a:endParaRPr>
          </a:p>
          <a:p>
            <a:pPr algn="just">
              <a:defRPr/>
            </a:pPr>
            <a:r>
              <a:rPr lang="en-US" b="1" dirty="0">
                <a:solidFill>
                  <a:srgbClr val="0070C0"/>
                </a:solidFill>
              </a:rPr>
              <a:t>In general, a function will process information that is passed to it from the calling portion of the program, and returns a single value.</a:t>
            </a:r>
          </a:p>
          <a:p>
            <a:pPr algn="just">
              <a:buFont typeface="Monotype Sorts" charset="2"/>
              <a:buNone/>
              <a:defRPr/>
            </a:pPr>
            <a:r>
              <a:rPr lang="en-US" dirty="0"/>
              <a:t>		</a:t>
            </a:r>
            <a:r>
              <a:rPr lang="en-US" dirty="0">
                <a:solidFill>
                  <a:srgbClr val="00B050"/>
                </a:solidFill>
              </a:rPr>
              <a:t>• </a:t>
            </a:r>
            <a:r>
              <a:rPr lang="en-US" b="1" dirty="0">
                <a:solidFill>
                  <a:srgbClr val="00B050"/>
                </a:solidFill>
              </a:rPr>
              <a:t>Information is passed to the function via special identifiers called </a:t>
            </a:r>
            <a:r>
              <a:rPr lang="en-US" b="1" i="1" dirty="0">
                <a:solidFill>
                  <a:srgbClr val="00B050"/>
                </a:solidFill>
              </a:rPr>
              <a:t>arguments or parameters.</a:t>
            </a:r>
          </a:p>
          <a:p>
            <a:pPr algn="just">
              <a:buFont typeface="Monotype Sorts" charset="2"/>
              <a:buNone/>
              <a:defRPr/>
            </a:pPr>
            <a:r>
              <a:rPr lang="en-US" dirty="0">
                <a:solidFill>
                  <a:srgbClr val="00B050"/>
                </a:solidFill>
              </a:rPr>
              <a:t>		• </a:t>
            </a:r>
            <a:r>
              <a:rPr lang="en-US" b="1" dirty="0">
                <a:solidFill>
                  <a:srgbClr val="00B050"/>
                </a:solidFill>
              </a:rPr>
              <a:t>The value is returned by the “</a:t>
            </a:r>
            <a:r>
              <a:rPr lang="en-US" b="1" i="1" dirty="0">
                <a:solidFill>
                  <a:srgbClr val="00B050"/>
                </a:solidFill>
              </a:rPr>
              <a:t>return” statement</a:t>
            </a:r>
            <a:r>
              <a:rPr lang="en-US" b="1" i="1" dirty="0"/>
              <a:t>.</a:t>
            </a:r>
          </a:p>
          <a:p>
            <a:pPr algn="just">
              <a:defRPr/>
            </a:pPr>
            <a:endParaRPr lang="en-US" dirty="0"/>
          </a:p>
          <a:p>
            <a:pPr algn="just">
              <a:defRPr/>
            </a:pPr>
            <a:r>
              <a:rPr lang="en-US" b="1" dirty="0">
                <a:solidFill>
                  <a:srgbClr val="0070C0"/>
                </a:solidFill>
              </a:rPr>
              <a:t>Some functions may not return anything.</a:t>
            </a:r>
          </a:p>
          <a:p>
            <a:pPr algn="just">
              <a:buFont typeface="Monotype Sorts" charset="2"/>
              <a:buNone/>
              <a:defRPr/>
            </a:pPr>
            <a:r>
              <a:rPr lang="en-US" dirty="0"/>
              <a:t>		</a:t>
            </a:r>
            <a:r>
              <a:rPr lang="en-US" dirty="0">
                <a:solidFill>
                  <a:srgbClr val="00B050"/>
                </a:solidFill>
              </a:rPr>
              <a:t>• </a:t>
            </a:r>
            <a:r>
              <a:rPr lang="en-US" b="1" dirty="0">
                <a:solidFill>
                  <a:srgbClr val="00B050"/>
                </a:solidFill>
              </a:rPr>
              <a:t>Return data type specified as “</a:t>
            </a:r>
            <a:r>
              <a:rPr lang="en-US" b="1" i="1" dirty="0">
                <a:solidFill>
                  <a:srgbClr val="00B050"/>
                </a:solidFill>
              </a:rPr>
              <a:t>void”.</a:t>
            </a:r>
          </a:p>
          <a:p>
            <a:pPr algn="just">
              <a:buFont typeface="Monotype Sorts" charset="2"/>
              <a:buNone/>
              <a:defRPr/>
            </a:pPr>
            <a:endParaRPr lang="en-US" b="1" dirty="0">
              <a:solidFill>
                <a:schemeClr val="tx2">
                  <a:lumMod val="60000"/>
                  <a:lumOff val="40000"/>
                </a:schemeClr>
              </a:solidFill>
            </a:endParaRPr>
          </a:p>
        </p:txBody>
      </p:sp>
    </p:spTree>
    <p:extLst>
      <p:ext uri="{BB962C8B-B14F-4D97-AF65-F5344CB8AC3E}">
        <p14:creationId xmlns:p14="http://schemas.microsoft.com/office/powerpoint/2010/main" val="21672982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0230" y="0"/>
            <a:ext cx="7886700" cy="1325563"/>
          </a:xfrm>
        </p:spPr>
        <p:txBody>
          <a:bodyPr/>
          <a:lstStyle>
            <a:defPPr/>
          </a:lstStyle>
          <a:p>
            <a:r>
              <a:rPr lang="en-US" sz="3600" i="0" dirty="0"/>
              <a:t>Call by Value </a:t>
            </a:r>
          </a:p>
        </p:txBody>
      </p:sp>
      <p:sp>
        <p:nvSpPr>
          <p:cNvPr id="3" name="Content Placeholder 2"/>
          <p:cNvSpPr>
            <a:spLocks noGrp="1"/>
          </p:cNvSpPr>
          <p:nvPr>
            <p:ph idx="1"/>
          </p:nvPr>
        </p:nvSpPr>
        <p:spPr>
          <a:xfrm>
            <a:off x="0" y="993775"/>
            <a:ext cx="9112250" cy="5864225"/>
          </a:xfrm>
        </p:spPr>
        <p:txBody>
          <a:bodyPr numCol="2"/>
          <a:lstStyle>
            <a:defPPr/>
          </a:lstStyle>
          <a:p>
            <a:pPr marL="114300" indent="0">
              <a:buNone/>
            </a:pPr>
            <a:r>
              <a:rPr lang="en-US" sz="2000" dirty="0"/>
              <a:t>#include&lt;stdio.h&gt;</a:t>
            </a:r>
          </a:p>
          <a:p>
            <a:pPr marL="114300" indent="0">
              <a:buNone/>
            </a:pPr>
            <a:r>
              <a:rPr lang="en-US" sz="2000" dirty="0"/>
              <a:t>void interchange(int number1,int number2)</a:t>
            </a:r>
          </a:p>
          <a:p>
            <a:pPr marL="114300" indent="0">
              <a:buNone/>
            </a:pPr>
            <a:r>
              <a:rPr lang="en-US" sz="2000" dirty="0"/>
              <a:t>{</a:t>
            </a:r>
          </a:p>
          <a:p>
            <a:pPr marL="114300" indent="0">
              <a:buNone/>
            </a:pPr>
            <a:r>
              <a:rPr lang="en-US" sz="2000" dirty="0"/>
              <a:t>    int temp;</a:t>
            </a:r>
          </a:p>
          <a:p>
            <a:pPr marL="114300" indent="0">
              <a:buNone/>
            </a:pPr>
            <a:r>
              <a:rPr lang="en-US" sz="2000" dirty="0"/>
              <a:t>    temp = number1;</a:t>
            </a:r>
          </a:p>
          <a:p>
            <a:pPr marL="114300" indent="0">
              <a:buNone/>
            </a:pPr>
            <a:r>
              <a:rPr lang="en-US" sz="2000" dirty="0"/>
              <a:t>    number1 = number2;</a:t>
            </a:r>
          </a:p>
          <a:p>
            <a:pPr marL="114300" indent="0">
              <a:buNone/>
            </a:pPr>
            <a:r>
              <a:rPr lang="en-US" sz="2000" dirty="0"/>
              <a:t>    number2 = temp;</a:t>
            </a:r>
          </a:p>
          <a:p>
            <a:pPr marL="114300" indent="0">
              <a:buNone/>
            </a:pPr>
            <a:r>
              <a:rPr lang="en-US" sz="2000" dirty="0"/>
              <a:t>}</a:t>
            </a:r>
          </a:p>
          <a:p>
            <a:pPr marL="114300" indent="0">
              <a:buNone/>
            </a:pPr>
            <a:r>
              <a:rPr lang="en-US" sz="2000" dirty="0"/>
              <a:t>int main() </a:t>
            </a:r>
          </a:p>
          <a:p>
            <a:pPr marL="114300" indent="0">
              <a:buNone/>
            </a:pPr>
            <a:r>
              <a:rPr lang="en-US" sz="2000" dirty="0"/>
              <a:t>{</a:t>
            </a:r>
          </a:p>
          <a:p>
            <a:pPr marL="114300" indent="0">
              <a:buNone/>
            </a:pPr>
            <a:r>
              <a:rPr lang="en-US" sz="2000" dirty="0"/>
              <a:t>    int num1=50,num2=70;</a:t>
            </a:r>
          </a:p>
          <a:p>
            <a:pPr marL="114300" indent="0">
              <a:buNone/>
            </a:pPr>
            <a:r>
              <a:rPr lang="en-US" sz="2000" dirty="0"/>
              <a:t>    interchange(num1,num2);</a:t>
            </a:r>
          </a:p>
          <a:p>
            <a:pPr marL="114300" indent="0">
              <a:buNone/>
            </a:pPr>
            <a:r>
              <a:rPr lang="en-US" sz="2000" dirty="0"/>
              <a:t>    </a:t>
            </a:r>
            <a:r>
              <a:rPr lang="en-US" sz="2000" dirty="0" err="1"/>
              <a:t>printf</a:t>
            </a:r>
            <a:r>
              <a:rPr lang="en-US" sz="2000" dirty="0"/>
              <a:t>("\</a:t>
            </a:r>
            <a:r>
              <a:rPr lang="en-US" sz="2000" dirty="0" err="1"/>
              <a:t>nNumber</a:t>
            </a:r>
            <a:r>
              <a:rPr lang="en-US" sz="2000" dirty="0"/>
              <a:t> 1 : %d",num1);</a:t>
            </a:r>
          </a:p>
          <a:p>
            <a:pPr marL="114300" indent="0">
              <a:buNone/>
            </a:pPr>
            <a:r>
              <a:rPr lang="en-US" sz="2000" dirty="0"/>
              <a:t>    </a:t>
            </a:r>
            <a:r>
              <a:rPr lang="en-US" sz="2000" dirty="0" err="1"/>
              <a:t>printf</a:t>
            </a:r>
            <a:r>
              <a:rPr lang="en-US" sz="2000" dirty="0"/>
              <a:t>("\</a:t>
            </a:r>
            <a:r>
              <a:rPr lang="en-US" sz="2000" dirty="0" err="1"/>
              <a:t>nNumber</a:t>
            </a:r>
            <a:r>
              <a:rPr lang="en-US" sz="2000" dirty="0"/>
              <a:t> 2 : %d",num2);</a:t>
            </a:r>
          </a:p>
          <a:p>
            <a:pPr marL="114300" indent="0">
              <a:buNone/>
            </a:pPr>
            <a:r>
              <a:rPr lang="en-US" sz="2000" dirty="0"/>
              <a:t>    return 0;</a:t>
            </a:r>
          </a:p>
          <a:p>
            <a:pPr marL="909638" indent="0">
              <a:buNone/>
            </a:pPr>
            <a:r>
              <a:rPr lang="en-US" sz="2000" dirty="0"/>
              <a:t>}</a:t>
            </a:r>
          </a:p>
          <a:p>
            <a:pPr marL="909638" indent="0">
              <a:buNone/>
            </a:pPr>
            <a:r>
              <a:rPr lang="en-US" sz="2000" dirty="0">
                <a:solidFill>
                  <a:srgbClr val="00B050"/>
                </a:solidFill>
              </a:rPr>
              <a:t>Output:</a:t>
            </a:r>
          </a:p>
          <a:p>
            <a:pPr marL="909638" indent="0">
              <a:buNone/>
            </a:pPr>
            <a:r>
              <a:rPr lang="en-US" sz="2000" dirty="0"/>
              <a:t>Number 1 : 50 </a:t>
            </a:r>
          </a:p>
          <a:p>
            <a:pPr marL="909638" indent="0">
              <a:buNone/>
            </a:pPr>
            <a:r>
              <a:rPr lang="en-US" sz="2000" dirty="0"/>
              <a:t>Number 2 : 70</a:t>
            </a:r>
            <a:endParaRPr lang="en-US" sz="2000" dirty="0">
              <a:solidFill>
                <a:srgbClr val="00B050"/>
              </a:solidFill>
            </a:endParaRPr>
          </a:p>
        </p:txBody>
      </p:sp>
    </p:spTree>
    <p:extLst>
      <p:ext uri="{BB962C8B-B14F-4D97-AF65-F5344CB8AC3E}">
        <p14:creationId xmlns:p14="http://schemas.microsoft.com/office/powerpoint/2010/main" val="950385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nodeType="clickPar">
                      <p:stCondLst>
                        <p:cond delay="indefinite"/>
                      </p:stCondLst>
                      <p:childTnLst>
                        <p:par>
                          <p:cTn id="39" fill="hold" nodeType="after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nodeType="clickPar">
                      <p:stCondLst>
                        <p:cond delay="indefinite"/>
                      </p:stCondLst>
                      <p:childTnLst>
                        <p:par>
                          <p:cTn id="44" fill="hold" nodeType="after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nodeType="clickPar">
                      <p:stCondLst>
                        <p:cond delay="indefinite"/>
                      </p:stCondLst>
                      <p:childTnLst>
                        <p:par>
                          <p:cTn id="49" fill="hold" nodeType="after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nodeType="clickPar">
                      <p:stCondLst>
                        <p:cond delay="indefinite"/>
                      </p:stCondLst>
                      <p:childTnLst>
                        <p:par>
                          <p:cTn id="54" fill="hold" nodeType="after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par>
                    <p:cTn id="58" fill="hold" nodeType="clickPar">
                      <p:stCondLst>
                        <p:cond delay="indefinite"/>
                      </p:stCondLst>
                      <p:childTnLst>
                        <p:par>
                          <p:cTn id="59" fill="hold" nodeType="after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2000"/>
                                        <p:tgtEl>
                                          <p:spTgt spid="3">
                                            <p:txEl>
                                              <p:pRg st="11" end="11"/>
                                            </p:txEl>
                                          </p:spTgt>
                                        </p:tgtEl>
                                      </p:cBhvr>
                                    </p:animEffect>
                                  </p:childTnLst>
                                </p:cTn>
                              </p:par>
                            </p:childTnLst>
                          </p:cTn>
                        </p:par>
                      </p:childTnLst>
                    </p:cTn>
                  </p:par>
                  <p:par>
                    <p:cTn id="63" fill="hold" nodeType="clickPar">
                      <p:stCondLst>
                        <p:cond delay="indefinite"/>
                      </p:stCondLst>
                      <p:childTnLst>
                        <p:par>
                          <p:cTn id="64" fill="hold" nodeType="afterGroup">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2000"/>
                                        <p:tgtEl>
                                          <p:spTgt spid="3">
                                            <p:txEl>
                                              <p:pRg st="12" end="12"/>
                                            </p:txEl>
                                          </p:spTgt>
                                        </p:tgtEl>
                                      </p:cBhvr>
                                    </p:animEffect>
                                  </p:childTnLst>
                                </p:cTn>
                              </p:par>
                            </p:childTnLst>
                          </p:cTn>
                        </p:par>
                      </p:childTnLst>
                    </p:cTn>
                  </p:par>
                  <p:par>
                    <p:cTn id="68" fill="hold" nodeType="clickPar">
                      <p:stCondLst>
                        <p:cond delay="indefinite"/>
                      </p:stCondLst>
                      <p:childTnLst>
                        <p:par>
                          <p:cTn id="69" fill="hold" nodeType="afterGroup">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2000"/>
                                        <p:tgtEl>
                                          <p:spTgt spid="3">
                                            <p:txEl>
                                              <p:pRg st="13" end="13"/>
                                            </p:txEl>
                                          </p:spTgt>
                                        </p:tgtEl>
                                      </p:cBhvr>
                                    </p:animEffect>
                                  </p:childTnLst>
                                </p:cTn>
                              </p:par>
                            </p:childTnLst>
                          </p:cTn>
                        </p:par>
                      </p:childTnLst>
                    </p:cTn>
                  </p:par>
                  <p:par>
                    <p:cTn id="73" fill="hold" nodeType="clickPar">
                      <p:stCondLst>
                        <p:cond delay="indefinite"/>
                      </p:stCondLst>
                      <p:childTnLst>
                        <p:par>
                          <p:cTn id="74" fill="hold" nodeType="afterGroup">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2000"/>
                                        <p:tgtEl>
                                          <p:spTgt spid="3">
                                            <p:txEl>
                                              <p:pRg st="14" end="14"/>
                                            </p:txEl>
                                          </p:spTgt>
                                        </p:tgtEl>
                                      </p:cBhvr>
                                    </p:animEffect>
                                  </p:childTnLst>
                                </p:cTn>
                              </p:par>
                            </p:childTnLst>
                          </p:cTn>
                        </p:par>
                      </p:childTnLst>
                    </p:cTn>
                  </p:par>
                  <p:par>
                    <p:cTn id="78" fill="hold" nodeType="clickPar">
                      <p:stCondLst>
                        <p:cond delay="indefinite"/>
                      </p:stCondLst>
                      <p:childTnLst>
                        <p:par>
                          <p:cTn id="79" fill="hold" nodeType="afterGroup">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2000"/>
                                        <p:tgtEl>
                                          <p:spTgt spid="3">
                                            <p:txEl>
                                              <p:pRg st="15" end="15"/>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
                                            <p:txEl>
                                              <p:pRg st="16" end="16"/>
                                            </p:txEl>
                                          </p:spTgt>
                                        </p:tgtEl>
                                        <p:attrNameLst>
                                          <p:attrName>style.visibility</p:attrName>
                                        </p:attrNameLst>
                                      </p:cBhvr>
                                      <p:to>
                                        <p:strVal val="visible"/>
                                      </p:to>
                                    </p:set>
                                    <p:animEffect transition="in" filter="fade">
                                      <p:cBhvr>
                                        <p:cTn id="85" dur="2000"/>
                                        <p:tgtEl>
                                          <p:spTgt spid="3">
                                            <p:txEl>
                                              <p:pRg st="16" end="16"/>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
                                            <p:txEl>
                                              <p:pRg st="17" end="17"/>
                                            </p:txEl>
                                          </p:spTgt>
                                        </p:tgtEl>
                                        <p:attrNameLst>
                                          <p:attrName>style.visibility</p:attrName>
                                        </p:attrNameLst>
                                      </p:cBhvr>
                                      <p:to>
                                        <p:strVal val="visible"/>
                                      </p:to>
                                    </p:set>
                                    <p:animEffect transition="in" filter="fade">
                                      <p:cBhvr>
                                        <p:cTn id="88" dur="2000"/>
                                        <p:tgtEl>
                                          <p:spTgt spid="3">
                                            <p:txEl>
                                              <p:pRg st="17" end="17"/>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
                                            <p:txEl>
                                              <p:pRg st="18" end="18"/>
                                            </p:txEl>
                                          </p:spTgt>
                                        </p:tgtEl>
                                        <p:attrNameLst>
                                          <p:attrName>style.visibility</p:attrName>
                                        </p:attrNameLst>
                                      </p:cBhvr>
                                      <p:to>
                                        <p:strVal val="visible"/>
                                      </p:to>
                                    </p:set>
                                    <p:animEffect transition="in" filter="fade">
                                      <p:cBhvr>
                                        <p:cTn id="91" dur="20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16777" y="0"/>
            <a:ext cx="7886700" cy="1325563"/>
          </a:xfrm>
        </p:spPr>
        <p:txBody>
          <a:bodyPr/>
          <a:lstStyle>
            <a:defPPr/>
          </a:lstStyle>
          <a:p>
            <a:pPr marL="457200" indent="-457200"/>
            <a:r>
              <a:rPr lang="en-US" sz="3600" dirty="0"/>
              <a:t>Call by Reference</a:t>
            </a:r>
          </a:p>
        </p:txBody>
      </p:sp>
      <p:sp>
        <p:nvSpPr>
          <p:cNvPr id="3" name="Content Placeholder 2"/>
          <p:cNvSpPr>
            <a:spLocks noGrp="1"/>
          </p:cNvSpPr>
          <p:nvPr>
            <p:ph idx="1"/>
          </p:nvPr>
        </p:nvSpPr>
        <p:spPr>
          <a:xfrm>
            <a:off x="0" y="993775"/>
            <a:ext cx="9112250" cy="5864225"/>
          </a:xfrm>
        </p:spPr>
        <p:txBody>
          <a:bodyPr/>
          <a:lstStyle>
            <a:defPPr/>
          </a:lstStyle>
          <a:p>
            <a:pPr algn="just"/>
            <a:r>
              <a:rPr lang="en-US"/>
              <a:t>While passing parameter using call by address scheme , we are </a:t>
            </a:r>
            <a:r>
              <a:rPr lang="en-US" b="1" u="sng"/>
              <a:t>passing the actual address of the variable</a:t>
            </a:r>
            <a:r>
              <a:rPr lang="en-US"/>
              <a:t> to the called function.</a:t>
            </a:r>
          </a:p>
          <a:p>
            <a:pPr algn="just"/>
            <a:r>
              <a:rPr lang="en-US"/>
              <a:t>Any updates made inside the called function </a:t>
            </a:r>
            <a:r>
              <a:rPr lang="en-US" b="1" u="sng"/>
              <a:t>will modify the original copy</a:t>
            </a:r>
            <a:r>
              <a:rPr lang="en-US"/>
              <a:t> since we are directly modifying the content of the exact memory location.</a:t>
            </a:r>
          </a:p>
          <a:p>
            <a:pPr algn="just"/>
            <a:r>
              <a:rPr lang="en-US"/>
              <a:t>This method copies the </a:t>
            </a:r>
            <a:r>
              <a:rPr lang="en-US" b="1"/>
              <a:t>‘address’ </a:t>
            </a:r>
            <a:r>
              <a:rPr lang="en-US"/>
              <a:t>of an actual argument into the formal argument. Inside the function, the address is used to access the actual argument used in the call. </a:t>
            </a:r>
          </a:p>
          <a:p>
            <a:pPr algn="just"/>
            <a:r>
              <a:rPr lang="en-US"/>
              <a:t>This means that changes made to the formal argument affect the actual argument.</a:t>
            </a:r>
          </a:p>
          <a:p>
            <a:pPr algn="just"/>
            <a:r>
              <a:rPr lang="en-US"/>
              <a:t>To pass a value by reference, argument pointers are passed to the functions just like any other value. </a:t>
            </a:r>
          </a:p>
        </p:txBody>
      </p:sp>
    </p:spTree>
    <p:extLst>
      <p:ext uri="{BB962C8B-B14F-4D97-AF65-F5344CB8AC3E}">
        <p14:creationId xmlns:p14="http://schemas.microsoft.com/office/powerpoint/2010/main" val="3107615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8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361020" y="7552"/>
            <a:ext cx="7886700" cy="1325563"/>
          </a:xfrm>
        </p:spPr>
        <p:txBody>
          <a:bodyPr/>
          <a:lstStyle>
            <a:defPPr/>
          </a:lstStyle>
          <a:p>
            <a:r>
              <a:rPr lang="en-US" sz="3600" b="0" i="0" dirty="0"/>
              <a:t>Call by Reference/Call by Address </a:t>
            </a:r>
          </a:p>
        </p:txBody>
      </p:sp>
      <p:sp>
        <p:nvSpPr>
          <p:cNvPr id="3" name="Content Placeholder 2"/>
          <p:cNvSpPr>
            <a:spLocks noGrp="1"/>
          </p:cNvSpPr>
          <p:nvPr>
            <p:ph idx="1"/>
          </p:nvPr>
        </p:nvSpPr>
        <p:spPr>
          <a:xfrm>
            <a:off x="0" y="993775"/>
            <a:ext cx="9112250" cy="5864225"/>
          </a:xfrm>
        </p:spPr>
        <p:txBody>
          <a:bodyPr/>
          <a:lstStyle>
            <a:defPPr/>
          </a:lstStyle>
          <a:p>
            <a:pPr marL="288925" indent="0">
              <a:buNone/>
            </a:pPr>
            <a:r>
              <a:rPr lang="en-US" sz="2000"/>
              <a:t>#include&lt;stdio.h&gt;</a:t>
            </a:r>
          </a:p>
          <a:p>
            <a:pPr marL="288925" indent="0">
              <a:buNone/>
            </a:pPr>
            <a:r>
              <a:rPr lang="en-US" sz="2000"/>
              <a:t>void interchange(int *num1,int *num2)</a:t>
            </a:r>
          </a:p>
          <a:p>
            <a:pPr marL="288925" indent="0">
              <a:buNone/>
            </a:pPr>
            <a:r>
              <a:rPr lang="en-US" sz="2000"/>
              <a:t>{</a:t>
            </a:r>
          </a:p>
          <a:p>
            <a:pPr marL="288925" indent="0">
              <a:buNone/>
            </a:pPr>
            <a:r>
              <a:rPr lang="en-US" sz="2000"/>
              <a:t>    int temp;</a:t>
            </a:r>
          </a:p>
          <a:p>
            <a:pPr marL="288925" indent="0">
              <a:buNone/>
            </a:pPr>
            <a:r>
              <a:rPr lang="en-US" sz="2000"/>
              <a:t>    temp  = *num1;</a:t>
            </a:r>
          </a:p>
          <a:p>
            <a:pPr marL="288925" indent="0">
              <a:buNone/>
            </a:pPr>
            <a:r>
              <a:rPr lang="en-US" sz="2000"/>
              <a:t>    *num1 = *num2;</a:t>
            </a:r>
          </a:p>
          <a:p>
            <a:pPr marL="288925" indent="0">
              <a:buNone/>
            </a:pPr>
            <a:r>
              <a:rPr lang="en-US" sz="2000"/>
              <a:t>    *num2 = temp;</a:t>
            </a:r>
          </a:p>
          <a:p>
            <a:pPr marL="288925" indent="0">
              <a:buNone/>
            </a:pPr>
            <a:r>
              <a:rPr lang="en-US" sz="2000"/>
              <a:t>}</a:t>
            </a:r>
          </a:p>
          <a:p>
            <a:pPr marL="288925" indent="0">
              <a:buNone/>
            </a:pPr>
            <a:r>
              <a:rPr lang="en-US" sz="2000" err="1"/>
              <a:t>int main() {</a:t>
            </a:r>
          </a:p>
          <a:p>
            <a:pPr marL="288925" indent="0">
              <a:buNone/>
            </a:pPr>
            <a:endParaRPr lang="en-US" sz="2000"/>
          </a:p>
          <a:p>
            <a:pPr marL="288925" indent="0">
              <a:buNone/>
            </a:pPr>
            <a:r>
              <a:rPr lang="en-US" sz="2000"/>
              <a:t>    int num1=50,num2=70;</a:t>
            </a:r>
          </a:p>
          <a:p>
            <a:pPr marL="288925" indent="0">
              <a:buNone/>
            </a:pPr>
            <a:r>
              <a:rPr lang="en-US" sz="2000"/>
              <a:t>    interchange(&amp;num1,&amp;num2);</a:t>
            </a:r>
          </a:p>
          <a:p>
            <a:pPr marL="288925" indent="0">
              <a:buNone/>
            </a:pPr>
            <a:r>
              <a:rPr lang="en-US" sz="2000"/>
              <a:t>    printf("\nNumber 1 : %d",num1);</a:t>
            </a:r>
          </a:p>
          <a:p>
            <a:pPr marL="288925" indent="0">
              <a:buNone/>
            </a:pPr>
            <a:r>
              <a:rPr lang="en-US" sz="2000"/>
              <a:t>    printf("\nNumber 2 : %d",num2);</a:t>
            </a:r>
          </a:p>
          <a:p>
            <a:pPr marL="288925" indent="0">
              <a:buNone/>
            </a:pPr>
            <a:r>
              <a:rPr lang="en-US" sz="2000"/>
              <a:t>    return 0;</a:t>
            </a:r>
          </a:p>
          <a:p>
            <a:pPr marL="288925" indent="0">
              <a:buNone/>
            </a:pPr>
            <a:r>
              <a:rPr lang="en-US" sz="2000"/>
              <a:t>}</a:t>
            </a:r>
          </a:p>
        </p:txBody>
      </p:sp>
      <p:sp>
        <p:nvSpPr>
          <p:cNvPr id="2" name="Rectangle 2"/>
          <p:cNvSpPr>
            <a:spLocks noChangeArrowheads="1"/>
          </p:cNvSpPr>
          <p:nvPr/>
        </p:nvSpPr>
        <p:spPr bwMode="auto">
          <a:xfrm>
            <a:off x="4540250" y="5133160"/>
            <a:ext cx="4893968" cy="828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defPPr/>
          </a:lstStyle>
          <a:p>
            <a:pPr marL="0" marR="0" lvl="0" indent="0" algn="l" defTabSz="914400" rtl="0" eaLnBrk="1" fontAlgn="base" latinLnBrk="0" hangingPunct="1">
              <a:lnSpc>
                <a:spcPct val="100000"/>
              </a:lnSpc>
              <a:spcBef>
                <a:spcPct val="0"/>
              </a:spcBef>
              <a:spcAft>
                <a:spcPct val="0"/>
              </a:spcAft>
              <a:buClrTx/>
              <a:buSzTx/>
              <a:buFontTx/>
              <a:buNone/>
            </a:pPr>
            <a:r>
              <a:rPr kumimoji="0" lang="en-US" b="0" i="0" u="none" strike="noStrike" cap="none" normalizeH="0" baseline="0">
                <a:ln>
                  <a:noFill/>
                </a:ln>
                <a:solidFill>
                  <a:srgbClr val="880000"/>
                </a:solidFill>
                <a:effectLst/>
                <a:latin typeface="Menlo"/>
                <a:cs typeface="Arial" pitchFamily="34" charset="0"/>
              </a:rPr>
              <a:t>/* calling a function to swap the values. </a:t>
            </a:r>
            <a:endParaRPr lang="en-US">
              <a:solidFill>
                <a:srgbClr val="880000"/>
              </a:solidFill>
              <a:latin typeface="Menl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b="0" i="0" u="none" strike="noStrike" cap="none" normalizeH="0" baseline="0">
                <a:ln>
                  <a:noFill/>
                </a:ln>
                <a:solidFill>
                  <a:srgbClr val="880000"/>
                </a:solidFill>
                <a:effectLst/>
                <a:latin typeface="Menlo"/>
                <a:cs typeface="Arial" pitchFamily="34" charset="0"/>
              </a:rPr>
              <a:t>&amp;a indicates pointer to a ie. address of variable a and </a:t>
            </a:r>
          </a:p>
          <a:p>
            <a:pPr marL="0" marR="0" lvl="0" indent="0" algn="l" defTabSz="914400" rtl="0" eaLnBrk="1" fontAlgn="base" latinLnBrk="0" hangingPunct="1">
              <a:lnSpc>
                <a:spcPct val="100000"/>
              </a:lnSpc>
              <a:spcBef>
                <a:spcPct val="0"/>
              </a:spcBef>
              <a:spcAft>
                <a:spcPct val="0"/>
              </a:spcAft>
              <a:buClrTx/>
              <a:buSzTx/>
              <a:buFontTx/>
              <a:buNone/>
            </a:pPr>
            <a:r>
              <a:rPr kumimoji="0" lang="en-US" b="0" i="0" u="none" strike="noStrike" cap="none" normalizeH="0" baseline="0">
                <a:ln>
                  <a:noFill/>
                </a:ln>
                <a:solidFill>
                  <a:srgbClr val="880000"/>
                </a:solidFill>
                <a:effectLst/>
                <a:latin typeface="Menlo"/>
                <a:cs typeface="Arial" pitchFamily="34" charset="0"/>
              </a:rPr>
              <a:t>&amp;b indicates pointer to b ie. address of variable b. */</a:t>
            </a:r>
            <a:r>
              <a:rPr kumimoji="0" lang="en-US" sz="1400" b="0" i="0" u="none" strike="noStrike" cap="none" normalizeH="0" baseline="0">
                <a:ln>
                  <a:noFill/>
                </a:ln>
                <a:solidFill>
                  <a:schemeClr val="tx1"/>
                </a:solidFill>
                <a:effectLst/>
                <a:latin typeface="Arial" pitchFamily="34" charset="0"/>
                <a:cs typeface="Arial" pitchFamily="34" charset="0"/>
              </a:rPr>
              <a:t> </a:t>
            </a:r>
            <a:endParaRPr kumimoji="0" lang="en-US" sz="40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5083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nodeType="clickPar">
                      <p:stCondLst>
                        <p:cond delay="indefinite"/>
                      </p:stCondLst>
                      <p:childTnLst>
                        <p:par>
                          <p:cTn id="39" fill="hold" nodeType="after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nodeType="clickPar">
                      <p:stCondLst>
                        <p:cond delay="indefinite"/>
                      </p:stCondLst>
                      <p:childTnLst>
                        <p:par>
                          <p:cTn id="44" fill="hold" nodeType="after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nodeType="clickPar">
                      <p:stCondLst>
                        <p:cond delay="indefinite"/>
                      </p:stCondLst>
                      <p:childTnLst>
                        <p:par>
                          <p:cTn id="49" fill="hold" nodeType="after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2000"/>
                                        <p:tgtEl>
                                          <p:spTgt spid="3">
                                            <p:txEl>
                                              <p:pRg st="10" end="10"/>
                                            </p:txEl>
                                          </p:spTgt>
                                        </p:tgtEl>
                                      </p:cBhvr>
                                    </p:animEffect>
                                  </p:childTnLst>
                                </p:cTn>
                              </p:par>
                            </p:childTnLst>
                          </p:cTn>
                        </p:par>
                      </p:childTnLst>
                    </p:cTn>
                  </p:par>
                  <p:par>
                    <p:cTn id="53" fill="hold" nodeType="clickPar">
                      <p:stCondLst>
                        <p:cond delay="indefinite"/>
                      </p:stCondLst>
                      <p:childTnLst>
                        <p:par>
                          <p:cTn id="54" fill="hold" nodeType="after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2000"/>
                                        <p:tgtEl>
                                          <p:spTgt spid="3">
                                            <p:txEl>
                                              <p:pRg st="11" end="11"/>
                                            </p:txEl>
                                          </p:spTgt>
                                        </p:tgtEl>
                                      </p:cBhvr>
                                    </p:animEffect>
                                  </p:childTnLst>
                                </p:cTn>
                              </p:par>
                            </p:childTnLst>
                          </p:cTn>
                        </p:par>
                      </p:childTnLst>
                    </p:cTn>
                  </p:par>
                  <p:par>
                    <p:cTn id="58" fill="hold" nodeType="clickPar">
                      <p:stCondLst>
                        <p:cond delay="indefinite"/>
                      </p:stCondLst>
                      <p:childTnLst>
                        <p:par>
                          <p:cTn id="59" fill="hold" nodeType="after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2000"/>
                                        <p:tgtEl>
                                          <p:spTgt spid="3">
                                            <p:txEl>
                                              <p:pRg st="12" end="12"/>
                                            </p:txEl>
                                          </p:spTgt>
                                        </p:tgtEl>
                                      </p:cBhvr>
                                    </p:animEffect>
                                  </p:childTnLst>
                                </p:cTn>
                              </p:par>
                            </p:childTnLst>
                          </p:cTn>
                        </p:par>
                      </p:childTnLst>
                    </p:cTn>
                  </p:par>
                  <p:par>
                    <p:cTn id="63" fill="hold" nodeType="clickPar">
                      <p:stCondLst>
                        <p:cond delay="indefinite"/>
                      </p:stCondLst>
                      <p:childTnLst>
                        <p:par>
                          <p:cTn id="64" fill="hold" nodeType="afterGroup">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fade">
                                      <p:cBhvr>
                                        <p:cTn id="67" dur="2000"/>
                                        <p:tgtEl>
                                          <p:spTgt spid="3">
                                            <p:txEl>
                                              <p:pRg st="13" end="13"/>
                                            </p:txEl>
                                          </p:spTgt>
                                        </p:tgtEl>
                                      </p:cBhvr>
                                    </p:animEffect>
                                  </p:childTnLst>
                                </p:cTn>
                              </p:par>
                            </p:childTnLst>
                          </p:cTn>
                        </p:par>
                      </p:childTnLst>
                    </p:cTn>
                  </p:par>
                  <p:par>
                    <p:cTn id="68" fill="hold" nodeType="clickPar">
                      <p:stCondLst>
                        <p:cond delay="indefinite"/>
                      </p:stCondLst>
                      <p:childTnLst>
                        <p:par>
                          <p:cTn id="69" fill="hold" nodeType="afterGroup">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fade">
                                      <p:cBhvr>
                                        <p:cTn id="72" dur="2000"/>
                                        <p:tgtEl>
                                          <p:spTgt spid="3">
                                            <p:txEl>
                                              <p:pRg st="14" end="14"/>
                                            </p:txEl>
                                          </p:spTgt>
                                        </p:tgtEl>
                                      </p:cBhvr>
                                    </p:animEffect>
                                  </p:childTnLst>
                                </p:cTn>
                              </p:par>
                            </p:childTnLst>
                          </p:cTn>
                        </p:par>
                      </p:childTnLst>
                    </p:cTn>
                  </p:par>
                  <p:par>
                    <p:cTn id="73" fill="hold" nodeType="clickPar">
                      <p:stCondLst>
                        <p:cond delay="indefinite"/>
                      </p:stCondLst>
                      <p:childTnLst>
                        <p:par>
                          <p:cTn id="74" fill="hold" nodeType="afterGroup">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5" end="15"/>
                                            </p:txEl>
                                          </p:spTgt>
                                        </p:tgtEl>
                                        <p:attrNameLst>
                                          <p:attrName>style.visibility</p:attrName>
                                        </p:attrNameLst>
                                      </p:cBhvr>
                                      <p:to>
                                        <p:strVal val="visible"/>
                                      </p:to>
                                    </p:set>
                                    <p:animEffect transition="in" filter="fade">
                                      <p:cBhvr>
                                        <p:cTn id="77" dur="20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02402" y="139396"/>
            <a:ext cx="7886700" cy="1325563"/>
          </a:xfrm>
        </p:spPr>
        <p:txBody>
          <a:bodyPr/>
          <a:lstStyle>
            <a:defPPr/>
          </a:lstStyle>
          <a:p>
            <a:r>
              <a:rPr lang="en-US" sz="3200" i="0" dirty="0"/>
              <a:t>Summary of Call By Value and Call By Reference</a:t>
            </a:r>
          </a:p>
        </p:txBody>
      </p:sp>
      <p:graphicFrame>
        <p:nvGraphicFramePr>
          <p:cNvPr id="5" name="Table 4"/>
          <p:cNvGraphicFramePr>
            <a:graphicFrameLocks noGrp="1"/>
          </p:cNvGraphicFramePr>
          <p:nvPr>
            <p:extLst>
              <p:ext uri="{D42A27DB-BD31-4B8C-83A1-F6EECF244321}">
                <p14:modId xmlns:p14="http://schemas.microsoft.com/office/powerpoint/2010/main" val="856832670"/>
              </p:ext>
            </p:extLst>
          </p:nvPr>
        </p:nvGraphicFramePr>
        <p:xfrm>
          <a:off x="825190" y="1464959"/>
          <a:ext cx="7241124" cy="4592942"/>
        </p:xfrm>
        <a:graphic>
          <a:graphicData uri="http://schemas.openxmlformats.org/drawingml/2006/table">
            <a:tbl>
              <a:tblPr/>
              <a:tblGrid>
                <a:gridCol w="3620562">
                  <a:extLst>
                    <a:ext uri="{9D8B030D-6E8A-4147-A177-3AD203B41FA5}">
                      <a16:colId xmlns:a16="http://schemas.microsoft.com/office/drawing/2014/main" val="20000"/>
                    </a:ext>
                  </a:extLst>
                </a:gridCol>
                <a:gridCol w="3620562">
                  <a:extLst>
                    <a:ext uri="{9D8B030D-6E8A-4147-A177-3AD203B41FA5}">
                      <a16:colId xmlns:a16="http://schemas.microsoft.com/office/drawing/2014/main" val="20001"/>
                    </a:ext>
                  </a:extLst>
                </a:gridCol>
              </a:tblGrid>
              <a:tr h="462152">
                <a:tc>
                  <a:txBody>
                    <a:bodyPr/>
                    <a:lstStyle>
                      <a:defPPr/>
                    </a:lstStyle>
                    <a:p>
                      <a:pPr algn="l"/>
                      <a:r>
                        <a:rPr lang="en-US">
                          <a:effectLst/>
                        </a:rPr>
                        <a:t>call by value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55EDF3"/>
                    </a:solidFill>
                  </a:tcPr>
                </a:tc>
                <a:tc>
                  <a:txBody>
                    <a:bodyPr/>
                    <a:lstStyle>
                      <a:defPPr/>
                    </a:lstStyle>
                    <a:p>
                      <a:pPr algn="l"/>
                      <a:r>
                        <a:rPr lang="en-US">
                          <a:effectLst/>
                        </a:rPr>
                        <a:t>call by reference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55EDF3"/>
                    </a:solidFill>
                  </a:tcPr>
                </a:tc>
                <a:extLst>
                  <a:ext uri="{0D108BD9-81ED-4DB2-BD59-A6C34878D82A}">
                    <a16:rowId xmlns:a16="http://schemas.microsoft.com/office/drawing/2014/main" val="10000"/>
                  </a:ext>
                </a:extLst>
              </a:tr>
              <a:tr h="1148236">
                <a:tc>
                  <a:txBody>
                    <a:bodyPr/>
                    <a:lstStyle>
                      <a:defPPr/>
                    </a:lstStyle>
                    <a:p>
                      <a:r>
                        <a:rPr lang="en-US" dirty="0">
                          <a:effectLst/>
                        </a:rPr>
                        <a:t>This method copy original value into function as a arguments.</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defPPr/>
                    </a:lstStyle>
                    <a:p>
                      <a:r>
                        <a:rPr lang="en-US">
                          <a:effectLst/>
                        </a:rPr>
                        <a:t>This method copy address of arguments into function as a arguments.</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1"/>
                  </a:ext>
                </a:extLst>
              </a:tr>
              <a:tr h="1834318">
                <a:tc>
                  <a:txBody>
                    <a:bodyPr/>
                    <a:lstStyle>
                      <a:defPPr/>
                    </a:lstStyle>
                    <a:p>
                      <a:r>
                        <a:rPr lang="en-US" dirty="0">
                          <a:effectLst/>
                        </a:rPr>
                        <a:t>Changes made to the parameter inside the function have no effect on the argument.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defPPr/>
                    </a:lstStyle>
                    <a:p>
                      <a:r>
                        <a:rPr lang="en-US">
                          <a:effectLst/>
                        </a:rPr>
                        <a:t>Changes made to the parameter affect the argument. Because address is used to access the actual argument.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2"/>
                  </a:ext>
                </a:extLst>
              </a:tr>
              <a:tr h="1148236">
                <a:tc>
                  <a:txBody>
                    <a:bodyPr/>
                    <a:lstStyle>
                      <a:defPPr/>
                    </a:lstStyle>
                    <a:p>
                      <a:r>
                        <a:rPr lang="en-US">
                          <a:effectLst/>
                        </a:rPr>
                        <a:t>Actual and formal arguments will be created in different memory location</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defPPr/>
                    </a:lstStyle>
                    <a:p>
                      <a:r>
                        <a:rPr lang="en-US" dirty="0">
                          <a:effectLst/>
                        </a:rPr>
                        <a:t>Actual and formal arguments will be created in same memory location</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defPPr/>
          </a:lstStyle>
          <a:p>
            <a:r>
              <a:rPr lang="en-US" altLang="en-US"/>
              <a:t>Class Exercise</a:t>
            </a:r>
          </a:p>
        </p:txBody>
      </p:sp>
      <p:sp>
        <p:nvSpPr>
          <p:cNvPr id="70659" name="Content Placeholder 2"/>
          <p:cNvSpPr>
            <a:spLocks noGrp="1"/>
          </p:cNvSpPr>
          <p:nvPr>
            <p:ph idx="1"/>
          </p:nvPr>
        </p:nvSpPr>
        <p:spPr>
          <a:xfrm>
            <a:off x="252413" y="1382751"/>
            <a:ext cx="8510587" cy="5246649"/>
          </a:xfrm>
        </p:spPr>
        <p:txBody>
          <a:bodyPr/>
          <a:lstStyle>
            <a:defPPr/>
          </a:lstStyle>
          <a:p>
            <a:pPr algn="just"/>
            <a:r>
              <a:rPr lang="en-US" altLang="en-US" sz="2800" dirty="0"/>
              <a:t>Write a function which receives a </a:t>
            </a:r>
            <a:r>
              <a:rPr lang="en-US" altLang="en-US" sz="2800" b="1" dirty="0"/>
              <a:t>float and an integer value from main( ), find the product of these two values and return the product </a:t>
            </a:r>
            <a:r>
              <a:rPr lang="en-US" altLang="en-US" sz="2800" dirty="0"/>
              <a:t>which is printed through </a:t>
            </a:r>
            <a:r>
              <a:rPr lang="en-US" altLang="en-US" sz="2800" b="1" dirty="0"/>
              <a:t>main( ).</a:t>
            </a:r>
          </a:p>
          <a:p>
            <a:pPr algn="just"/>
            <a:endParaRPr lang="en-US" altLang="en-US" sz="2800" b="1" dirty="0"/>
          </a:p>
          <a:p>
            <a:pPr algn="just"/>
            <a:r>
              <a:rPr lang="en-US" altLang="en-US" sz="2800" dirty="0"/>
              <a:t>Write a function that receives marks of a student in 3 subjects and returns the average and percentage of these marks. Call this function from </a:t>
            </a:r>
            <a:r>
              <a:rPr lang="en-US" altLang="en-US" sz="2800" b="1" dirty="0"/>
              <a:t>main( ) and print the results in main( ).</a:t>
            </a:r>
          </a:p>
          <a:p>
            <a:pPr algn="just"/>
            <a:endParaRPr lang="en-US" altLang="en-US" sz="2800" dirty="0"/>
          </a:p>
        </p:txBody>
      </p:sp>
    </p:spTree>
    <p:extLst>
      <p:ext uri="{BB962C8B-B14F-4D97-AF65-F5344CB8AC3E}">
        <p14:creationId xmlns:p14="http://schemas.microsoft.com/office/powerpoint/2010/main" val="23186066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381000" y="18006"/>
            <a:ext cx="7886700" cy="1325563"/>
          </a:xfrm>
        </p:spPr>
        <p:txBody>
          <a:bodyPr/>
          <a:lstStyle>
            <a:defPPr/>
          </a:lstStyle>
          <a:p>
            <a:r>
              <a:rPr lang="en-US" altLang="en-US" dirty="0"/>
              <a:t>2. Solution</a:t>
            </a:r>
          </a:p>
        </p:txBody>
      </p:sp>
      <p:sp>
        <p:nvSpPr>
          <p:cNvPr id="70659" name="Content Placeholder 2"/>
          <p:cNvSpPr>
            <a:spLocks noGrp="1"/>
          </p:cNvSpPr>
          <p:nvPr>
            <p:ph idx="1"/>
          </p:nvPr>
        </p:nvSpPr>
        <p:spPr>
          <a:xfrm>
            <a:off x="252413" y="962025"/>
            <a:ext cx="8510587" cy="5667375"/>
          </a:xfrm>
        </p:spPr>
        <p:txBody>
          <a:bodyPr/>
          <a:lstStyle>
            <a:defPPr/>
          </a:lstStyle>
          <a:p>
            <a:pPr marL="0" indent="0">
              <a:buNone/>
            </a:pPr>
            <a:r>
              <a:rPr lang="en-US" altLang="en-US" sz="1800"/>
              <a:t>#include&lt;stdio.h&gt;</a:t>
            </a:r>
          </a:p>
          <a:p>
            <a:pPr marL="0" indent="0">
              <a:buNone/>
            </a:pPr>
            <a:r>
              <a:rPr lang="en-US" altLang="en-US" sz="1800"/>
              <a:t>void </a:t>
            </a:r>
            <a:r>
              <a:rPr lang="en-US" altLang="en-US" sz="1800" err="1"/>
              <a:t>avg_per(float*,float*);</a:t>
            </a:r>
          </a:p>
          <a:p>
            <a:pPr marL="0" indent="0">
              <a:buNone/>
            </a:pPr>
            <a:r>
              <a:rPr lang="en-US" altLang="en-US" sz="1800"/>
              <a:t>void main()</a:t>
            </a:r>
          </a:p>
          <a:p>
            <a:pPr marL="0" indent="0">
              <a:buNone/>
            </a:pPr>
            <a:r>
              <a:rPr lang="en-US" altLang="en-US" sz="1800"/>
              <a:t>{</a:t>
            </a:r>
          </a:p>
          <a:p>
            <a:pPr marL="0" indent="0">
              <a:buNone/>
            </a:pPr>
            <a:r>
              <a:rPr lang="en-US" altLang="en-US" sz="1800"/>
              <a:t>  float avg, per;</a:t>
            </a:r>
          </a:p>
          <a:p>
            <a:pPr marL="0" indent="0">
              <a:buNone/>
            </a:pPr>
            <a:r>
              <a:rPr lang="en-US" altLang="en-US" sz="1800"/>
              <a:t>  printf("Enter marks of 3 subject by any student: ");</a:t>
            </a:r>
          </a:p>
          <a:p>
            <a:pPr marL="0" indent="0">
              <a:buNone/>
            </a:pPr>
            <a:r>
              <a:rPr lang="en-US" altLang="en-US" sz="1800"/>
              <a:t>  avg_per(&amp;avg,&amp;per);</a:t>
            </a:r>
          </a:p>
          <a:p>
            <a:pPr marL="0" indent="0">
              <a:buNone/>
            </a:pPr>
            <a:r>
              <a:rPr lang="en-US" altLang="en-US" sz="1800"/>
              <a:t>  printf("Average = %.2f\nPercentage = %.2f%",avg,per);</a:t>
            </a:r>
          </a:p>
          <a:p>
            <a:pPr marL="0" indent="0">
              <a:buNone/>
            </a:pPr>
            <a:r>
              <a:rPr lang="en-US" altLang="en-US" sz="1800"/>
              <a:t> </a:t>
            </a:r>
          </a:p>
          <a:p>
            <a:pPr marL="0" indent="0">
              <a:buNone/>
            </a:pPr>
            <a:r>
              <a:rPr lang="en-US" altLang="en-US" sz="1800"/>
              <a:t>}</a:t>
            </a:r>
          </a:p>
          <a:p>
            <a:pPr marL="0" indent="0">
              <a:buNone/>
            </a:pPr>
            <a:r>
              <a:rPr lang="en-US" altLang="en-US" sz="1800"/>
              <a:t>void avg_per(float*avg,float*per)</a:t>
            </a:r>
          </a:p>
          <a:p>
            <a:pPr marL="0" indent="0">
              <a:buNone/>
            </a:pPr>
            <a:r>
              <a:rPr lang="en-US" altLang="en-US" sz="1800"/>
              <a:t>{</a:t>
            </a:r>
          </a:p>
          <a:p>
            <a:pPr marL="0" indent="0">
              <a:buNone/>
            </a:pPr>
            <a:r>
              <a:rPr lang="en-US" altLang="en-US" sz="1800"/>
              <a:t>  float m1,m2,m3,sum;</a:t>
            </a:r>
          </a:p>
          <a:p>
            <a:pPr marL="0" indent="0">
              <a:buNone/>
            </a:pPr>
            <a:r>
              <a:rPr lang="en-US" altLang="en-US" sz="1800"/>
              <a:t>  scanf("%f%f%f",&amp;m1,&amp;m2,&amp;m3);</a:t>
            </a:r>
          </a:p>
          <a:p>
            <a:pPr marL="0" indent="0">
              <a:buNone/>
            </a:pPr>
            <a:r>
              <a:rPr lang="en-US" altLang="en-US" sz="1800"/>
              <a:t>  sum=m1+m2+m3;</a:t>
            </a:r>
          </a:p>
          <a:p>
            <a:pPr marL="0" indent="0">
              <a:buNone/>
            </a:pPr>
            <a:r>
              <a:rPr lang="en-US" altLang="en-US" sz="1800"/>
              <a:t>  *avg=sum/3;</a:t>
            </a:r>
          </a:p>
          <a:p>
            <a:pPr marL="0" indent="0">
              <a:buNone/>
            </a:pPr>
            <a:r>
              <a:rPr lang="en-US" altLang="en-US" sz="1800"/>
              <a:t>  *per=(sum*100)/150;</a:t>
            </a:r>
          </a:p>
          <a:p>
            <a:pPr marL="0" indent="0">
              <a:buNone/>
            </a:pPr>
            <a:r>
              <a:rPr lang="en-US" altLang="en-US" sz="1800"/>
              <a:t>}</a:t>
            </a:r>
          </a:p>
        </p:txBody>
      </p:sp>
    </p:spTree>
    <p:extLst>
      <p:ext uri="{BB962C8B-B14F-4D97-AF65-F5344CB8AC3E}">
        <p14:creationId xmlns:p14="http://schemas.microsoft.com/office/powerpoint/2010/main" val="38512129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94475" y="0"/>
            <a:ext cx="7886700" cy="1325563"/>
          </a:xfrm>
        </p:spPr>
        <p:txBody>
          <a:bodyPr/>
          <a:lstStyle>
            <a:defPPr/>
          </a:lstStyle>
          <a:p>
            <a:r>
              <a:rPr lang="en-US" sz="3600" b="0" i="0" dirty="0"/>
              <a:t>Call by Value- Class Exercise</a:t>
            </a:r>
          </a:p>
        </p:txBody>
      </p:sp>
      <p:sp>
        <p:nvSpPr>
          <p:cNvPr id="3" name="Content Placeholder 2"/>
          <p:cNvSpPr>
            <a:spLocks noGrp="1"/>
          </p:cNvSpPr>
          <p:nvPr>
            <p:ph idx="1"/>
          </p:nvPr>
        </p:nvSpPr>
        <p:spPr>
          <a:xfrm>
            <a:off x="0" y="993775"/>
            <a:ext cx="9112250" cy="5864225"/>
          </a:xfrm>
        </p:spPr>
        <p:txBody>
          <a:bodyPr/>
          <a:lstStyle>
            <a:defPPr/>
          </a:lstStyle>
          <a:p>
            <a:pPr marL="60325" indent="0" algn="just">
              <a:buNone/>
            </a:pPr>
            <a:r>
              <a:rPr lang="en-US" sz="2000"/>
              <a:t>Write a program to find out the maximum value between two integer numbers using function.</a:t>
            </a:r>
          </a:p>
          <a:p>
            <a:pPr marL="288925" indent="0">
              <a:buNone/>
            </a:pPr>
            <a:r>
              <a:rPr lang="en-US"/>
              <a:t>#include &lt;stdio.h&gt; </a:t>
            </a:r>
          </a:p>
          <a:p>
            <a:pPr marL="288925" indent="0">
              <a:buNone/>
            </a:pPr>
            <a:r>
              <a:rPr lang="en-US" err="1"/>
              <a:t>int </a:t>
            </a:r>
            <a:r>
              <a:rPr lang="en-US"/>
              <a:t>max(int num1, int num2);	 </a:t>
            </a:r>
            <a:r>
              <a:rPr lang="en-US">
                <a:solidFill>
                  <a:srgbClr val="0070C0"/>
                </a:solidFill>
              </a:rPr>
              <a:t>//function declaration </a:t>
            </a:r>
          </a:p>
          <a:p>
            <a:pPr marL="288925" indent="0">
              <a:buNone/>
            </a:pPr>
            <a:r>
              <a:rPr lang="en-US" err="1"/>
              <a:t>int main () </a:t>
            </a:r>
            <a:endParaRPr lang="en-US"/>
          </a:p>
          <a:p>
            <a:pPr marL="288925" indent="0">
              <a:buNone/>
            </a:pPr>
            <a:r>
              <a:rPr lang="en-US"/>
              <a:t>{</a:t>
            </a:r>
          </a:p>
          <a:p>
            <a:pPr marL="288925" indent="0">
              <a:buNone/>
            </a:pPr>
            <a:r>
              <a:rPr lang="en-US"/>
              <a:t>   </a:t>
            </a:r>
            <a:r>
              <a:rPr lang="en-US">
                <a:solidFill>
                  <a:srgbClr val="0070C0"/>
                </a:solidFill>
              </a:rPr>
              <a:t>/* local variable definition */</a:t>
            </a:r>
          </a:p>
          <a:p>
            <a:pPr marL="288925" indent="0">
              <a:buNone/>
            </a:pPr>
            <a:r>
              <a:rPr lang="en-US"/>
              <a:t>   int a = 100;</a:t>
            </a:r>
          </a:p>
          <a:p>
            <a:pPr marL="288925" indent="0">
              <a:buNone/>
            </a:pPr>
            <a:r>
              <a:rPr lang="en-US"/>
              <a:t>   </a:t>
            </a:r>
            <a:r>
              <a:rPr lang="en-US" err="1"/>
              <a:t>int b = 200;</a:t>
            </a:r>
          </a:p>
          <a:p>
            <a:pPr marL="288925" indent="0">
              <a:buNone/>
            </a:pPr>
            <a:r>
              <a:rPr lang="en-US"/>
              <a:t>   int ret;</a:t>
            </a:r>
          </a:p>
          <a:p>
            <a:pPr marL="288925" indent="0">
              <a:buNone/>
            </a:pPr>
            <a:r>
              <a:rPr lang="en-US"/>
              <a:t>   ret = max(a, b); 		</a:t>
            </a:r>
            <a:r>
              <a:rPr lang="en-US">
                <a:solidFill>
                  <a:srgbClr val="0070C0"/>
                </a:solidFill>
              </a:rPr>
              <a:t>//calling a function to get max value </a:t>
            </a:r>
            <a:endParaRPr lang="en-US"/>
          </a:p>
          <a:p>
            <a:pPr marL="288925" indent="0">
              <a:buNone/>
            </a:pPr>
            <a:r>
              <a:rPr lang="en-US"/>
              <a:t>   printf( "Max value is : %d\n", ret );</a:t>
            </a:r>
          </a:p>
          <a:p>
            <a:pPr marL="288925" indent="0">
              <a:buNone/>
            </a:pPr>
            <a:r>
              <a:rPr lang="en-US"/>
              <a:t>   return 0;</a:t>
            </a:r>
          </a:p>
          <a:p>
            <a:pPr marL="288925" indent="0">
              <a:buNone/>
            </a:pPr>
            <a:r>
              <a:rPr lang="en-US"/>
              <a:t>}</a:t>
            </a:r>
          </a:p>
          <a:p>
            <a:pPr marL="288925" indent="0">
              <a:buNone/>
            </a:pPr>
            <a:r>
              <a:rPr lang="en-US"/>
              <a:t> </a:t>
            </a:r>
          </a:p>
        </p:txBody>
      </p:sp>
    </p:spTree>
    <p:extLst>
      <p:ext uri="{BB962C8B-B14F-4D97-AF65-F5344CB8AC3E}">
        <p14:creationId xmlns:p14="http://schemas.microsoft.com/office/powerpoint/2010/main" val="3951351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childTnLst>
                    </p:cTn>
                  </p:par>
                  <p:par>
                    <p:cTn id="12" fill="hold" nodeType="clickPar">
                      <p:stCondLst>
                        <p:cond delay="indefinite"/>
                      </p:stCondLst>
                      <p:childTnLst>
                        <p:par>
                          <p:cTn id="13" fill="hold" nodeType="after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2000"/>
                                        <p:tgtEl>
                                          <p:spTgt spid="3">
                                            <p:txEl>
                                              <p:pRg st="2" end="2"/>
                                            </p:txEl>
                                          </p:spTgt>
                                        </p:tgtEl>
                                      </p:cBhvr>
                                    </p:animEffect>
                                  </p:childTnLst>
                                </p:cTn>
                              </p:par>
                            </p:childTnLst>
                          </p:cTn>
                        </p:par>
                      </p:childTnLst>
                    </p:cTn>
                  </p:par>
                  <p:par>
                    <p:cTn id="17" fill="hold" nodeType="clickPar">
                      <p:stCondLst>
                        <p:cond delay="indefinite"/>
                      </p:stCondLst>
                      <p:childTnLst>
                        <p:par>
                          <p:cTn id="18" fill="hold" nodeType="after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2000"/>
                                        <p:tgtEl>
                                          <p:spTgt spid="3">
                                            <p:txEl>
                                              <p:pRg st="3" end="3"/>
                                            </p:txEl>
                                          </p:spTgt>
                                        </p:tgtEl>
                                      </p:cBhvr>
                                    </p:animEffect>
                                  </p:childTnLst>
                                </p:cTn>
                              </p:par>
                            </p:childTnLst>
                          </p:cTn>
                        </p:par>
                      </p:childTnLst>
                    </p:cTn>
                  </p:par>
                  <p:par>
                    <p:cTn id="22" fill="hold" nodeType="clickPar">
                      <p:stCondLst>
                        <p:cond delay="indefinite"/>
                      </p:stCondLst>
                      <p:childTnLst>
                        <p:par>
                          <p:cTn id="23" fill="hold" nodeType="after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2000"/>
                                        <p:tgtEl>
                                          <p:spTgt spid="3">
                                            <p:txEl>
                                              <p:pRg st="4" end="4"/>
                                            </p:txEl>
                                          </p:spTgt>
                                        </p:tgtEl>
                                      </p:cBhvr>
                                    </p:animEffect>
                                  </p:childTnLst>
                                </p:cTn>
                              </p:par>
                            </p:childTnLst>
                          </p:cTn>
                        </p:par>
                      </p:childTnLst>
                    </p:cTn>
                  </p:par>
                  <p:par>
                    <p:cTn id="27" fill="hold" nodeType="clickPar">
                      <p:stCondLst>
                        <p:cond delay="indefinite"/>
                      </p:stCondLst>
                      <p:childTnLst>
                        <p:par>
                          <p:cTn id="28" fill="hold" nodeType="after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2000"/>
                                        <p:tgtEl>
                                          <p:spTgt spid="3">
                                            <p:txEl>
                                              <p:pRg st="5" end="5"/>
                                            </p:txEl>
                                          </p:spTgt>
                                        </p:tgtEl>
                                      </p:cBhvr>
                                    </p:animEffect>
                                  </p:childTnLst>
                                </p:cTn>
                              </p:par>
                            </p:childTnLst>
                          </p:cTn>
                        </p:par>
                      </p:childTnLst>
                    </p:cTn>
                  </p:par>
                  <p:par>
                    <p:cTn id="32" fill="hold" nodeType="clickPar">
                      <p:stCondLst>
                        <p:cond delay="indefinite"/>
                      </p:stCondLst>
                      <p:childTnLst>
                        <p:par>
                          <p:cTn id="33" fill="hold" nodeType="after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2000"/>
                                        <p:tgtEl>
                                          <p:spTgt spid="3">
                                            <p:txEl>
                                              <p:pRg st="6" end="6"/>
                                            </p:txEl>
                                          </p:spTgt>
                                        </p:tgtEl>
                                      </p:cBhvr>
                                    </p:animEffect>
                                  </p:childTnLst>
                                </p:cTn>
                              </p:par>
                            </p:childTnLst>
                          </p:cTn>
                        </p:par>
                      </p:childTnLst>
                    </p:cTn>
                  </p:par>
                  <p:par>
                    <p:cTn id="37" fill="hold" nodeType="clickPar">
                      <p:stCondLst>
                        <p:cond delay="indefinite"/>
                      </p:stCondLst>
                      <p:childTnLst>
                        <p:par>
                          <p:cTn id="38" fill="hold" nodeType="after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2000"/>
                                        <p:tgtEl>
                                          <p:spTgt spid="3">
                                            <p:txEl>
                                              <p:pRg st="7" end="7"/>
                                            </p:txEl>
                                          </p:spTgt>
                                        </p:tgtEl>
                                      </p:cBhvr>
                                    </p:animEffect>
                                  </p:childTnLst>
                                </p:cTn>
                              </p:par>
                            </p:childTnLst>
                          </p:cTn>
                        </p:par>
                      </p:childTnLst>
                    </p:cTn>
                  </p:par>
                  <p:par>
                    <p:cTn id="42" fill="hold" nodeType="clickPar">
                      <p:stCondLst>
                        <p:cond delay="indefinite"/>
                      </p:stCondLst>
                      <p:childTnLst>
                        <p:par>
                          <p:cTn id="43" fill="hold" nodeType="after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2000"/>
                                        <p:tgtEl>
                                          <p:spTgt spid="3">
                                            <p:txEl>
                                              <p:pRg st="8" end="8"/>
                                            </p:txEl>
                                          </p:spTgt>
                                        </p:tgtEl>
                                      </p:cBhvr>
                                    </p:animEffect>
                                  </p:childTnLst>
                                </p:cTn>
                              </p:par>
                            </p:childTnLst>
                          </p:cTn>
                        </p:par>
                      </p:childTnLst>
                    </p:cTn>
                  </p:par>
                  <p:par>
                    <p:cTn id="47" fill="hold" nodeType="clickPar">
                      <p:stCondLst>
                        <p:cond delay="indefinite"/>
                      </p:stCondLst>
                      <p:childTnLst>
                        <p:par>
                          <p:cTn id="48" fill="hold" nodeType="afterGroup">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2000"/>
                                        <p:tgtEl>
                                          <p:spTgt spid="3">
                                            <p:txEl>
                                              <p:pRg st="9" end="9"/>
                                            </p:txEl>
                                          </p:spTgt>
                                        </p:tgtEl>
                                      </p:cBhvr>
                                    </p:animEffect>
                                  </p:childTnLst>
                                </p:cTn>
                              </p:par>
                            </p:childTnLst>
                          </p:cTn>
                        </p:par>
                      </p:childTnLst>
                    </p:cTn>
                  </p:par>
                  <p:par>
                    <p:cTn id="52" fill="hold" nodeType="clickPar">
                      <p:stCondLst>
                        <p:cond delay="indefinite"/>
                      </p:stCondLst>
                      <p:childTnLst>
                        <p:par>
                          <p:cTn id="53" fill="hold" nodeType="afterGroup">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2000"/>
                                        <p:tgtEl>
                                          <p:spTgt spid="3">
                                            <p:txEl>
                                              <p:pRg st="10" end="10"/>
                                            </p:txEl>
                                          </p:spTgt>
                                        </p:tgtEl>
                                      </p:cBhvr>
                                    </p:animEffect>
                                  </p:childTnLst>
                                </p:cTn>
                              </p:par>
                            </p:childTnLst>
                          </p:cTn>
                        </p:par>
                      </p:childTnLst>
                    </p:cTn>
                  </p:par>
                  <p:par>
                    <p:cTn id="57" fill="hold" nodeType="clickPar">
                      <p:stCondLst>
                        <p:cond delay="indefinite"/>
                      </p:stCondLst>
                      <p:childTnLst>
                        <p:par>
                          <p:cTn id="58" fill="hold" nodeType="afterGroup">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Effect transition="in" filter="fade">
                                      <p:cBhvr>
                                        <p:cTn id="61" dur="2000"/>
                                        <p:tgtEl>
                                          <p:spTgt spid="3">
                                            <p:txEl>
                                              <p:pRg st="11" end="11"/>
                                            </p:txEl>
                                          </p:spTgt>
                                        </p:tgtEl>
                                      </p:cBhvr>
                                    </p:animEffect>
                                  </p:childTnLst>
                                </p:cTn>
                              </p:par>
                            </p:childTnLst>
                          </p:cTn>
                        </p:par>
                      </p:childTnLst>
                    </p:cTn>
                  </p:par>
                  <p:par>
                    <p:cTn id="62" fill="hold" nodeType="clickPar">
                      <p:stCondLst>
                        <p:cond delay="indefinite"/>
                      </p:stCondLst>
                      <p:childTnLst>
                        <p:par>
                          <p:cTn id="63" fill="hold" nodeType="afterGroup">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2" end="12"/>
                                            </p:txEl>
                                          </p:spTgt>
                                        </p:tgtEl>
                                        <p:attrNameLst>
                                          <p:attrName>style.visibility</p:attrName>
                                        </p:attrNameLst>
                                      </p:cBhvr>
                                      <p:to>
                                        <p:strVal val="visible"/>
                                      </p:to>
                                    </p:set>
                                    <p:animEffect transition="in" filter="fade">
                                      <p:cBhvr>
                                        <p:cTn id="66" dur="2000"/>
                                        <p:tgtEl>
                                          <p:spTgt spid="3">
                                            <p:txEl>
                                              <p:pRg st="12" end="12"/>
                                            </p:txEl>
                                          </p:spTgt>
                                        </p:tgtEl>
                                      </p:cBhvr>
                                    </p:animEffect>
                                  </p:childTnLst>
                                </p:cTn>
                              </p:par>
                            </p:childTnLst>
                          </p:cTn>
                        </p:par>
                      </p:childTnLst>
                    </p:cTn>
                  </p:par>
                  <p:par>
                    <p:cTn id="67" fill="hold" nodeType="clickPar">
                      <p:stCondLst>
                        <p:cond delay="indefinite"/>
                      </p:stCondLst>
                      <p:childTnLst>
                        <p:par>
                          <p:cTn id="68" fill="hold" nodeType="afterGroup">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Effect transition="in" filter="fade">
                                      <p:cBhvr>
                                        <p:cTn id="71" dur="2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60298" y="0"/>
            <a:ext cx="7886700" cy="1325563"/>
          </a:xfrm>
        </p:spPr>
        <p:txBody>
          <a:bodyPr/>
          <a:lstStyle>
            <a:defPPr/>
          </a:lstStyle>
          <a:p>
            <a:r>
              <a:rPr lang="en-US" sz="3600" b="0" i="0" dirty="0"/>
              <a:t>Call by Value- Class Exercise</a:t>
            </a:r>
          </a:p>
        </p:txBody>
      </p:sp>
      <p:sp>
        <p:nvSpPr>
          <p:cNvPr id="3" name="Content Placeholder 2"/>
          <p:cNvSpPr>
            <a:spLocks noGrp="1"/>
          </p:cNvSpPr>
          <p:nvPr>
            <p:ph idx="1"/>
          </p:nvPr>
        </p:nvSpPr>
        <p:spPr>
          <a:xfrm>
            <a:off x="0" y="993775"/>
            <a:ext cx="9112250" cy="5864225"/>
          </a:xfrm>
        </p:spPr>
        <p:txBody>
          <a:bodyPr/>
          <a:lstStyle>
            <a:defPPr/>
          </a:lstStyle>
          <a:p>
            <a:pPr marL="288925" indent="0">
              <a:buNone/>
            </a:pPr>
            <a:r>
              <a:rPr lang="en-US">
                <a:solidFill>
                  <a:srgbClr val="0070C0"/>
                </a:solidFill>
              </a:rPr>
              <a:t>/* function returning the max between two numbers */</a:t>
            </a:r>
          </a:p>
          <a:p>
            <a:pPr marL="288925" indent="0">
              <a:buNone/>
            </a:pPr>
            <a:r>
              <a:rPr lang="en-US" err="1"/>
              <a:t>int max(int num1, int num2</a:t>
            </a:r>
            <a:r>
              <a:rPr lang="en-US"/>
              <a:t>)</a:t>
            </a:r>
          </a:p>
          <a:p>
            <a:pPr marL="288925" indent="0">
              <a:buNone/>
            </a:pPr>
            <a:r>
              <a:rPr lang="en-US"/>
              <a:t> {</a:t>
            </a:r>
          </a:p>
          <a:p>
            <a:pPr marL="288925" indent="0">
              <a:buNone/>
            </a:pPr>
            <a:r>
              <a:rPr lang="en-US"/>
              <a:t>   </a:t>
            </a:r>
            <a:r>
              <a:rPr lang="en-US">
                <a:solidFill>
                  <a:srgbClr val="0070C0"/>
                </a:solidFill>
              </a:rPr>
              <a:t>/* local variable declaration */</a:t>
            </a:r>
          </a:p>
          <a:p>
            <a:pPr marL="288925" indent="0">
              <a:buNone/>
            </a:pPr>
            <a:r>
              <a:rPr lang="en-US"/>
              <a:t>   int result;</a:t>
            </a:r>
          </a:p>
          <a:p>
            <a:pPr marL="288925" indent="0">
              <a:buNone/>
            </a:pPr>
            <a:r>
              <a:rPr lang="en-US"/>
              <a:t> </a:t>
            </a:r>
          </a:p>
          <a:p>
            <a:pPr marL="288925" indent="0">
              <a:buNone/>
            </a:pPr>
            <a:r>
              <a:rPr lang="en-US"/>
              <a:t>   if (num1 &gt; num2)</a:t>
            </a:r>
          </a:p>
          <a:p>
            <a:pPr marL="288925" indent="0">
              <a:buNone/>
            </a:pPr>
            <a:r>
              <a:rPr lang="en-US"/>
              <a:t>      result = num1;</a:t>
            </a:r>
          </a:p>
          <a:p>
            <a:pPr marL="288925" indent="0">
              <a:buNone/>
            </a:pPr>
            <a:r>
              <a:rPr lang="en-US"/>
              <a:t>   else</a:t>
            </a:r>
          </a:p>
          <a:p>
            <a:pPr marL="288925" indent="0">
              <a:buNone/>
            </a:pPr>
            <a:r>
              <a:rPr lang="en-US"/>
              <a:t>      result = num2;</a:t>
            </a:r>
          </a:p>
          <a:p>
            <a:pPr marL="288925" indent="0">
              <a:buNone/>
            </a:pPr>
            <a:r>
              <a:rPr lang="en-US"/>
              <a:t> </a:t>
            </a:r>
          </a:p>
          <a:p>
            <a:pPr marL="288925" indent="0">
              <a:buNone/>
            </a:pPr>
            <a:r>
              <a:rPr lang="en-US"/>
              <a:t>   return result; </a:t>
            </a:r>
          </a:p>
          <a:p>
            <a:pPr marL="288925" indent="0">
              <a:buNone/>
            </a:pPr>
            <a:r>
              <a:rPr lang="en-US"/>
              <a:t>}</a:t>
            </a:r>
            <a:endParaRPr lang="en-US">
              <a:solidFill>
                <a:srgbClr val="00B050"/>
              </a:solidFill>
            </a:endParaRPr>
          </a:p>
        </p:txBody>
      </p:sp>
    </p:spTree>
    <p:extLst>
      <p:ext uri="{BB962C8B-B14F-4D97-AF65-F5344CB8AC3E}">
        <p14:creationId xmlns:p14="http://schemas.microsoft.com/office/powerpoint/2010/main" val="31421054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nodeType="clickPar">
                      <p:stCondLst>
                        <p:cond delay="indefinite"/>
                      </p:stCondLst>
                      <p:childTnLst>
                        <p:par>
                          <p:cTn id="39" fill="hold" nodeType="after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nodeType="clickPar">
                      <p:stCondLst>
                        <p:cond delay="indefinite"/>
                      </p:stCondLst>
                      <p:childTnLst>
                        <p:par>
                          <p:cTn id="44" fill="hold" nodeType="after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nodeType="clickPar">
                      <p:stCondLst>
                        <p:cond delay="indefinite"/>
                      </p:stCondLst>
                      <p:childTnLst>
                        <p:par>
                          <p:cTn id="49" fill="hold" nodeType="after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nodeType="clickPar">
                      <p:stCondLst>
                        <p:cond delay="indefinite"/>
                      </p:stCondLst>
                      <p:childTnLst>
                        <p:par>
                          <p:cTn id="54" fill="hold" nodeType="after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par>
                    <p:cTn id="58" fill="hold" nodeType="clickPar">
                      <p:stCondLst>
                        <p:cond delay="indefinite"/>
                      </p:stCondLst>
                      <p:childTnLst>
                        <p:par>
                          <p:cTn id="59" fill="hold" nodeType="after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2000"/>
                                        <p:tgtEl>
                                          <p:spTgt spid="3">
                                            <p:txEl>
                                              <p:pRg st="11" end="11"/>
                                            </p:txEl>
                                          </p:spTgt>
                                        </p:tgtEl>
                                      </p:cBhvr>
                                    </p:animEffect>
                                  </p:childTnLst>
                                </p:cTn>
                              </p:par>
                            </p:childTnLst>
                          </p:cTn>
                        </p:par>
                      </p:childTnLst>
                    </p:cTn>
                  </p:par>
                  <p:par>
                    <p:cTn id="63" fill="hold" nodeType="clickPar">
                      <p:stCondLst>
                        <p:cond delay="indefinite"/>
                      </p:stCondLst>
                      <p:childTnLst>
                        <p:par>
                          <p:cTn id="64" fill="hold" nodeType="afterGroup">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260660" y="0"/>
            <a:ext cx="7886700" cy="1325563"/>
          </a:xfrm>
        </p:spPr>
        <p:txBody>
          <a:bodyPr/>
          <a:lstStyle>
            <a:defPPr/>
          </a:lstStyle>
          <a:p>
            <a:pPr algn="l"/>
            <a:r>
              <a:rPr lang="en-GB" altLang="en-US" sz="3500" dirty="0"/>
              <a:t>Function Example : Max among 3 Numbers</a:t>
            </a:r>
          </a:p>
        </p:txBody>
      </p:sp>
      <p:sp>
        <p:nvSpPr>
          <p:cNvPr id="72707" name="Content Placeholder 2"/>
          <p:cNvSpPr>
            <a:spLocks noGrp="1"/>
          </p:cNvSpPr>
          <p:nvPr>
            <p:ph idx="1"/>
          </p:nvPr>
        </p:nvSpPr>
        <p:spPr>
          <a:xfrm>
            <a:off x="515938" y="947057"/>
            <a:ext cx="8153400" cy="5474381"/>
          </a:xfrm>
        </p:spPr>
        <p:txBody>
          <a:bodyPr>
            <a:normAutofit fontScale="92500" lnSpcReduction="10000"/>
          </a:bodyPr>
          <a:lstStyle>
            <a:defPPr/>
          </a:lstStyle>
          <a:p>
            <a:pPr marL="0" indent="0">
              <a:buFont typeface="Monotype Sorts" charset="2"/>
              <a:buNone/>
            </a:pPr>
            <a:r>
              <a:rPr lang="en-GB" altLang="en-US" sz="1900" b="1" dirty="0"/>
              <a:t>void max(</a:t>
            </a:r>
            <a:r>
              <a:rPr lang="en-GB" altLang="en-US" sz="1900" b="1" dirty="0" err="1"/>
              <a:t>int,int,int</a:t>
            </a:r>
            <a:r>
              <a:rPr lang="en-GB" altLang="en-US" sz="1900" b="1" dirty="0"/>
              <a:t>);</a:t>
            </a:r>
          </a:p>
          <a:p>
            <a:pPr marL="0" indent="0">
              <a:buFont typeface="Monotype Sorts" charset="2"/>
              <a:buNone/>
            </a:pPr>
            <a:r>
              <a:rPr lang="en-GB" altLang="en-US" sz="1900" b="1" dirty="0"/>
              <a:t>void main()</a:t>
            </a:r>
          </a:p>
          <a:p>
            <a:pPr marL="0" indent="0">
              <a:buFont typeface="Monotype Sorts" charset="2"/>
              <a:buNone/>
            </a:pPr>
            <a:r>
              <a:rPr lang="en-GB" altLang="en-US" sz="1900" b="1" dirty="0"/>
              <a:t>{</a:t>
            </a:r>
          </a:p>
          <a:p>
            <a:pPr marL="0" indent="0">
              <a:buFont typeface="Monotype Sorts" charset="2"/>
              <a:buNone/>
            </a:pPr>
            <a:r>
              <a:rPr lang="en-GB" altLang="en-US" sz="1900" b="1" dirty="0"/>
              <a:t>	int </a:t>
            </a:r>
            <a:r>
              <a:rPr lang="en-GB" altLang="en-US" sz="1900" b="1" dirty="0" err="1"/>
              <a:t>a,b,c</a:t>
            </a:r>
            <a:r>
              <a:rPr lang="en-GB" altLang="en-US" sz="1900" b="1" dirty="0"/>
              <a:t>;</a:t>
            </a:r>
          </a:p>
          <a:p>
            <a:pPr marL="0" indent="0">
              <a:buFont typeface="Monotype Sorts" charset="2"/>
              <a:buNone/>
            </a:pPr>
            <a:r>
              <a:rPr lang="en-GB" altLang="en-US" sz="1900" b="1" dirty="0"/>
              <a:t>	</a:t>
            </a:r>
            <a:r>
              <a:rPr lang="en-GB" altLang="en-US" sz="1900" b="1" dirty="0" err="1"/>
              <a:t>printf</a:t>
            </a:r>
            <a:r>
              <a:rPr lang="en-GB" altLang="en-US" sz="1900" b="1" dirty="0"/>
              <a:t>(“Enter Three </a:t>
            </a:r>
            <a:r>
              <a:rPr lang="en-GB" altLang="en-US" sz="1900" b="1" dirty="0" err="1"/>
              <a:t>Numers</a:t>
            </a:r>
            <a:r>
              <a:rPr lang="en-GB" altLang="en-US" sz="1900" b="1" dirty="0"/>
              <a:t>”);</a:t>
            </a:r>
          </a:p>
          <a:p>
            <a:pPr marL="0" indent="0">
              <a:buFont typeface="Monotype Sorts" charset="2"/>
              <a:buNone/>
            </a:pPr>
            <a:r>
              <a:rPr lang="en-GB" altLang="en-US" sz="1900" b="1" dirty="0"/>
              <a:t>	</a:t>
            </a:r>
            <a:r>
              <a:rPr lang="en-GB" altLang="en-US" sz="1900" b="1" dirty="0" err="1"/>
              <a:t>scanf</a:t>
            </a:r>
            <a:r>
              <a:rPr lang="en-GB" altLang="en-US" sz="1900" b="1" dirty="0"/>
              <a:t>(“%</a:t>
            </a:r>
            <a:r>
              <a:rPr lang="en-GB" altLang="en-US" sz="1900" b="1" dirty="0" err="1"/>
              <a:t>d%d%d</a:t>
            </a:r>
            <a:r>
              <a:rPr lang="en-GB" altLang="en-US" sz="1900" b="1" dirty="0"/>
              <a:t>”,&amp;</a:t>
            </a:r>
            <a:r>
              <a:rPr lang="en-GB" altLang="en-US" sz="1900" b="1" dirty="0" err="1"/>
              <a:t>a,&amp;b,&amp;c</a:t>
            </a:r>
            <a:r>
              <a:rPr lang="en-GB" altLang="en-US" sz="1900" b="1" dirty="0"/>
              <a:t>);</a:t>
            </a:r>
          </a:p>
          <a:p>
            <a:pPr marL="0" indent="0">
              <a:buFont typeface="Monotype Sorts" charset="2"/>
              <a:buNone/>
            </a:pPr>
            <a:r>
              <a:rPr lang="en-GB" altLang="en-US" sz="1900" b="1" dirty="0"/>
              <a:t>	max(</a:t>
            </a:r>
            <a:r>
              <a:rPr lang="en-GB" altLang="en-US" sz="1900" b="1" dirty="0" err="1"/>
              <a:t>a,b,c</a:t>
            </a:r>
            <a:r>
              <a:rPr lang="en-GB" altLang="en-US" sz="1900" b="1" dirty="0"/>
              <a:t>);</a:t>
            </a:r>
          </a:p>
          <a:p>
            <a:pPr marL="0" indent="0">
              <a:buFont typeface="Monotype Sorts" charset="2"/>
              <a:buNone/>
            </a:pPr>
            <a:r>
              <a:rPr lang="en-GB" altLang="en-US" sz="1900" b="1" dirty="0"/>
              <a:t>}</a:t>
            </a:r>
          </a:p>
          <a:p>
            <a:pPr marL="0" indent="0">
              <a:buFont typeface="Monotype Sorts" charset="2"/>
              <a:buNone/>
            </a:pPr>
            <a:r>
              <a:rPr lang="en-GB" altLang="en-US" sz="1900" b="1" dirty="0"/>
              <a:t>void max(int x, int y, int z)</a:t>
            </a:r>
          </a:p>
          <a:p>
            <a:pPr marL="0" indent="0">
              <a:buFont typeface="Monotype Sorts" charset="2"/>
              <a:buNone/>
            </a:pPr>
            <a:r>
              <a:rPr lang="en-GB" altLang="en-US" sz="1900" b="1" dirty="0"/>
              <a:t>{</a:t>
            </a:r>
          </a:p>
          <a:p>
            <a:pPr marL="0" indent="0">
              <a:buFont typeface="Monotype Sorts" charset="2"/>
              <a:buNone/>
            </a:pPr>
            <a:r>
              <a:rPr lang="en-GB" altLang="en-US" sz="1900" b="1" dirty="0"/>
              <a:t>	int max = x;</a:t>
            </a:r>
          </a:p>
          <a:p>
            <a:pPr marL="0" indent="0">
              <a:buFont typeface="Monotype Sorts" charset="2"/>
              <a:buNone/>
            </a:pPr>
            <a:r>
              <a:rPr lang="en-GB" altLang="en-US" sz="1900" b="1" dirty="0"/>
              <a:t>	if(y&gt;max) </a:t>
            </a:r>
          </a:p>
          <a:p>
            <a:pPr marL="0" indent="0">
              <a:buFont typeface="Monotype Sorts" charset="2"/>
              <a:buNone/>
            </a:pPr>
            <a:r>
              <a:rPr lang="en-GB" altLang="en-US" sz="1900" b="1" dirty="0"/>
              <a:t>                  max=y;</a:t>
            </a:r>
          </a:p>
          <a:p>
            <a:pPr marL="0" indent="0">
              <a:buFont typeface="Monotype Sorts" charset="2"/>
              <a:buNone/>
            </a:pPr>
            <a:r>
              <a:rPr lang="en-GB" altLang="en-US" sz="1900" b="1" dirty="0"/>
              <a:t>	if(z&gt;max) </a:t>
            </a:r>
          </a:p>
          <a:p>
            <a:pPr marL="0" indent="0">
              <a:buFont typeface="Monotype Sorts" charset="2"/>
              <a:buNone/>
            </a:pPr>
            <a:r>
              <a:rPr lang="en-GB" altLang="en-US" sz="1900" b="1" dirty="0"/>
              <a:t>                   max=z;</a:t>
            </a:r>
          </a:p>
          <a:p>
            <a:pPr marL="0" indent="0">
              <a:buFont typeface="Monotype Sorts" charset="2"/>
              <a:buNone/>
            </a:pPr>
            <a:r>
              <a:rPr lang="en-GB" altLang="en-US" sz="1900" b="1" dirty="0"/>
              <a:t>	</a:t>
            </a:r>
            <a:r>
              <a:rPr lang="en-GB" altLang="en-US" sz="1900" b="1" dirty="0" err="1"/>
              <a:t>printf</a:t>
            </a:r>
            <a:r>
              <a:rPr lang="en-GB" altLang="en-US" sz="1900" b="1" dirty="0"/>
              <a:t>(“Largest Number is %d”, max);</a:t>
            </a:r>
          </a:p>
          <a:p>
            <a:pPr marL="0" indent="0">
              <a:buFont typeface="Monotype Sorts" charset="2"/>
              <a:buNone/>
            </a:pPr>
            <a:r>
              <a:rPr lang="en-GB" altLang="en-US" sz="1900" b="1" dirty="0"/>
              <a:t>}</a:t>
            </a:r>
          </a:p>
        </p:txBody>
      </p:sp>
    </p:spTree>
    <p:extLst>
      <p:ext uri="{BB962C8B-B14F-4D97-AF65-F5344CB8AC3E}">
        <p14:creationId xmlns:p14="http://schemas.microsoft.com/office/powerpoint/2010/main" val="18002945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defPPr/>
          </a:lstStyle>
          <a:p>
            <a:r>
              <a:rPr lang="en-US" sz="2800" i="0"/>
              <a:t>What is the evaluation order of function parameters in C?</a:t>
            </a:r>
          </a:p>
        </p:txBody>
      </p:sp>
      <p:sp>
        <p:nvSpPr>
          <p:cNvPr id="3" name="Content Placeholder 2"/>
          <p:cNvSpPr>
            <a:spLocks noGrp="1"/>
          </p:cNvSpPr>
          <p:nvPr>
            <p:ph idx="1"/>
          </p:nvPr>
        </p:nvSpPr>
        <p:spPr>
          <a:xfrm>
            <a:off x="0" y="1605776"/>
            <a:ext cx="9112250" cy="5226824"/>
          </a:xfrm>
        </p:spPr>
        <p:txBody>
          <a:bodyPr/>
          <a:lstStyle>
            <a:defPPr/>
          </a:lstStyle>
          <a:p>
            <a:pPr algn="just"/>
            <a:r>
              <a:rPr lang="en-US" dirty="0">
                <a:solidFill>
                  <a:srgbClr val="00B0F0"/>
                </a:solidFill>
              </a:rPr>
              <a:t>Function parameters are not evaluated in a defined order.</a:t>
            </a:r>
          </a:p>
          <a:p>
            <a:pPr algn="just"/>
            <a:r>
              <a:rPr lang="en-US" dirty="0">
                <a:solidFill>
                  <a:srgbClr val="00B0F0"/>
                </a:solidFill>
              </a:rPr>
              <a:t>According to the draft C99 standard in C  the order of evaluation of function arguments and the order in which side effects take place are both unspecified.</a:t>
            </a:r>
            <a:r>
              <a:rPr lang="en-US" sz="1600" i="1" dirty="0">
                <a:solidFill>
                  <a:srgbClr val="00B050"/>
                </a:solidFill>
              </a:rPr>
              <a:t> (from C99 §6.5.2.2p10:)</a:t>
            </a:r>
          </a:p>
          <a:p>
            <a:pPr algn="just"/>
            <a:r>
              <a:rPr lang="en-US" dirty="0"/>
              <a:t>Compiler of C as it is traditionally build to maximize the speed and optimization can evaluate the function arguments  in any way.</a:t>
            </a:r>
          </a:p>
          <a:p>
            <a:pPr algn="just"/>
            <a:r>
              <a:rPr lang="en-US" dirty="0"/>
              <a:t>Argument evaluation and argument passing are related but different problems.</a:t>
            </a:r>
          </a:p>
          <a:p>
            <a:pPr algn="just"/>
            <a:r>
              <a:rPr lang="en-US" dirty="0"/>
              <a:t>Consider the following function call:</a:t>
            </a:r>
          </a:p>
          <a:p>
            <a:pPr marL="0" indent="0" algn="just">
              <a:buNone/>
            </a:pPr>
            <a:r>
              <a:rPr lang="en-US" dirty="0"/>
              <a:t>	fun (a, b, c, d ) ;</a:t>
            </a:r>
          </a:p>
          <a:p>
            <a:pPr algn="just"/>
            <a:r>
              <a:rPr lang="en-US" dirty="0"/>
              <a:t>In this call it doesn’t matter whether the arguments are evaluated from left to right or from right to left. </a:t>
            </a:r>
          </a:p>
        </p:txBody>
      </p:sp>
    </p:spTree>
    <p:extLst>
      <p:ext uri="{BB962C8B-B14F-4D97-AF65-F5344CB8AC3E}">
        <p14:creationId xmlns:p14="http://schemas.microsoft.com/office/powerpoint/2010/main" val="3369706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427928" y="0"/>
            <a:ext cx="7886700" cy="1325563"/>
          </a:xfrm>
        </p:spPr>
        <p:txBody>
          <a:bodyPr/>
          <a:lstStyle>
            <a:defPPr/>
          </a:lstStyle>
          <a:p>
            <a:r>
              <a:rPr lang="en-US" sz="4000" i="0" dirty="0"/>
              <a:t>Parts of Function</a:t>
            </a:r>
          </a:p>
        </p:txBody>
      </p:sp>
      <p:sp>
        <p:nvSpPr>
          <p:cNvPr id="9218" name="Content Placeholder 2"/>
          <p:cNvSpPr>
            <a:spLocks noGrp="1"/>
          </p:cNvSpPr>
          <p:nvPr>
            <p:ph idx="1"/>
          </p:nvPr>
        </p:nvSpPr>
        <p:spPr>
          <a:xfrm>
            <a:off x="0" y="977900"/>
            <a:ext cx="9144000" cy="5651500"/>
          </a:xfrm>
        </p:spPr>
        <p:txBody>
          <a:bodyPr/>
          <a:lstStyle>
            <a:defPPr/>
          </a:lstStyle>
          <a:p>
            <a:r>
              <a:rPr lang="en-US" dirty="0"/>
              <a:t>Function Prototype (function declaration)</a:t>
            </a:r>
          </a:p>
          <a:p>
            <a:r>
              <a:rPr lang="en-US" dirty="0"/>
              <a:t>Function Definition</a:t>
            </a:r>
          </a:p>
          <a:p>
            <a:r>
              <a:rPr lang="en-US" dirty="0"/>
              <a:t>Function Call</a:t>
            </a:r>
          </a:p>
        </p:txBody>
      </p:sp>
    </p:spTree>
    <p:extLst>
      <p:ext uri="{BB962C8B-B14F-4D97-AF65-F5344CB8AC3E}">
        <p14:creationId xmlns:p14="http://schemas.microsoft.com/office/powerpoint/2010/main" val="250440380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defPPr/>
          </a:lstStyle>
          <a:p>
            <a:r>
              <a:rPr lang="en-US" sz="2800" i="0"/>
              <a:t>What is the evaluation order of function parameters in C?</a:t>
            </a:r>
          </a:p>
        </p:txBody>
      </p:sp>
      <p:sp>
        <p:nvSpPr>
          <p:cNvPr id="3" name="Content Placeholder 2"/>
          <p:cNvSpPr>
            <a:spLocks noGrp="1"/>
          </p:cNvSpPr>
          <p:nvPr>
            <p:ph idx="1"/>
          </p:nvPr>
        </p:nvSpPr>
        <p:spPr>
          <a:xfrm>
            <a:off x="0" y="1427356"/>
            <a:ext cx="9112250" cy="5405244"/>
          </a:xfrm>
        </p:spPr>
        <p:txBody>
          <a:bodyPr/>
          <a:lstStyle>
            <a:defPPr/>
          </a:lstStyle>
          <a:p>
            <a:pPr algn="just"/>
            <a:r>
              <a:rPr lang="en-US" dirty="0"/>
              <a:t>However, in some function call the order of evaluation of  arguments becomes an important consideration. </a:t>
            </a:r>
          </a:p>
          <a:p>
            <a:pPr algn="just"/>
            <a:r>
              <a:rPr lang="en-US" dirty="0"/>
              <a:t>For example:</a:t>
            </a:r>
          </a:p>
          <a:p>
            <a:pPr marL="0" indent="0" algn="just">
              <a:buNone/>
            </a:pPr>
            <a:r>
              <a:rPr lang="en-US" dirty="0"/>
              <a:t>	int a = 1 ;</a:t>
            </a:r>
          </a:p>
          <a:p>
            <a:pPr marL="0" indent="0" algn="just">
              <a:buNone/>
            </a:pPr>
            <a:r>
              <a:rPr lang="pt-BR" dirty="0"/>
              <a:t>	printf ( "%d %d %d", a, ++a, a++ ) ;</a:t>
            </a:r>
          </a:p>
          <a:p>
            <a:pPr marL="0" indent="0" algn="just">
              <a:buNone/>
            </a:pPr>
            <a:endParaRPr lang="pt-BR" dirty="0"/>
          </a:p>
          <a:p>
            <a:pPr algn="just"/>
            <a:r>
              <a:rPr lang="en-US" dirty="0"/>
              <a:t>It appears that this </a:t>
            </a:r>
            <a:r>
              <a:rPr lang="en-US" b="1" dirty="0" err="1"/>
              <a:t>printf</a:t>
            </a:r>
            <a:r>
              <a:rPr lang="en-US" b="1" dirty="0"/>
              <a:t>( ) </a:t>
            </a:r>
            <a:r>
              <a:rPr lang="en-US" dirty="0"/>
              <a:t>would output 1 2 3.</a:t>
            </a:r>
          </a:p>
          <a:p>
            <a:pPr algn="just"/>
            <a:endParaRPr lang="en-US" dirty="0"/>
          </a:p>
          <a:p>
            <a:r>
              <a:rPr lang="en-US" dirty="0"/>
              <a:t>This however is not the case. </a:t>
            </a:r>
          </a:p>
          <a:p>
            <a:pPr algn="just"/>
            <a:r>
              <a:rPr lang="en-US" b="1" kern="1200" dirty="0">
                <a:latin typeface="Times New Roman" panose="02020603050405020304" pitchFamily="18" charset="0"/>
              </a:rPr>
              <a:t>It is compiler dependent in C. It is never safe to depend on the order of evaluation of side effects. </a:t>
            </a:r>
          </a:p>
          <a:p>
            <a:pPr algn="just"/>
            <a:r>
              <a:rPr lang="en-US" b="1" kern="1200" dirty="0">
                <a:latin typeface="Times New Roman" panose="02020603050405020304" pitchFamily="18" charset="0"/>
              </a:rPr>
              <a:t>For example, a function call like above may very well behave differently from one compiler to another</a:t>
            </a:r>
          </a:p>
        </p:txBody>
      </p:sp>
    </p:spTree>
    <p:extLst>
      <p:ext uri="{BB962C8B-B14F-4D97-AF65-F5344CB8AC3E}">
        <p14:creationId xmlns:p14="http://schemas.microsoft.com/office/powerpoint/2010/main" val="802218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2000"/>
                                        <p:tgtEl>
                                          <p:spTgt spid="3">
                                            <p:txEl>
                                              <p:pRg st="8" end="8"/>
                                            </p:txEl>
                                          </p:spTgt>
                                        </p:tgtEl>
                                      </p:cBhvr>
                                    </p:animEffect>
                                  </p:childTnLst>
                                </p:cTn>
                              </p:par>
                            </p:childTnLst>
                          </p:cTn>
                        </p:par>
                      </p:childTnLst>
                    </p:cTn>
                  </p:par>
                  <p:par>
                    <p:cTn id="38" fill="hold" nodeType="clickPar">
                      <p:stCondLst>
                        <p:cond delay="indefinite"/>
                      </p:stCondLst>
                      <p:childTnLst>
                        <p:par>
                          <p:cTn id="39" fill="hold" nodeType="after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427928" y="25400"/>
            <a:ext cx="7886700" cy="1325563"/>
          </a:xfrm>
        </p:spPr>
        <p:txBody>
          <a:bodyPr/>
          <a:lstStyle>
            <a:defPPr/>
          </a:lstStyle>
          <a:p>
            <a:r>
              <a:rPr lang="en-US" b="0" i="0" dirty="0"/>
              <a:t>C - Scope Rules</a:t>
            </a:r>
          </a:p>
        </p:txBody>
      </p:sp>
      <p:sp>
        <p:nvSpPr>
          <p:cNvPr id="3" name="Content Placeholder 2"/>
          <p:cNvSpPr>
            <a:spLocks noGrp="1"/>
          </p:cNvSpPr>
          <p:nvPr>
            <p:ph idx="1"/>
          </p:nvPr>
        </p:nvSpPr>
        <p:spPr>
          <a:xfrm>
            <a:off x="0" y="952500"/>
            <a:ext cx="9112250" cy="5880100"/>
          </a:xfrm>
        </p:spPr>
        <p:txBody>
          <a:bodyPr/>
          <a:lstStyle>
            <a:defPPr/>
          </a:lstStyle>
          <a:p>
            <a:pPr algn="just"/>
            <a:r>
              <a:rPr lang="en-US"/>
              <a:t>A scope is a region of the program, and the scope of variables refers to the area of the program where the variables can be accessed after its declaration.</a:t>
            </a:r>
          </a:p>
          <a:p>
            <a:pPr algn="just"/>
            <a:endParaRPr lang="en-US"/>
          </a:p>
          <a:p>
            <a:pPr algn="just"/>
            <a:r>
              <a:rPr lang="en-US"/>
              <a:t>A scope in any programming is a region of the program where a defined variable can have its existence and beyond that variable cannot be accessed. </a:t>
            </a:r>
          </a:p>
          <a:p>
            <a:pPr algn="just"/>
            <a:endParaRPr lang="en-US"/>
          </a:p>
          <a:p>
            <a:pPr algn="just"/>
            <a:r>
              <a:rPr lang="en-US"/>
              <a:t>There are three places where variables can be declared in C programming language −</a:t>
            </a:r>
          </a:p>
          <a:p>
            <a:pPr marL="0" indent="0" algn="just">
              <a:buNone/>
            </a:pPr>
            <a:endParaRPr lang="en-US"/>
          </a:p>
          <a:p>
            <a:pPr algn="just"/>
            <a:r>
              <a:rPr lang="en-US"/>
              <a:t>Inside a function or a block which is called </a:t>
            </a:r>
            <a:r>
              <a:rPr lang="en-US" b="1"/>
              <a:t>local</a:t>
            </a:r>
            <a:r>
              <a:rPr lang="en-US"/>
              <a:t> variables.</a:t>
            </a:r>
          </a:p>
          <a:p>
            <a:pPr algn="just"/>
            <a:r>
              <a:rPr lang="en-US"/>
              <a:t>Outside of all functions which is called </a:t>
            </a:r>
            <a:r>
              <a:rPr lang="en-US" b="1"/>
              <a:t>global</a:t>
            </a:r>
            <a:r>
              <a:rPr lang="en-US"/>
              <a:t> variables.</a:t>
            </a:r>
          </a:p>
          <a:p>
            <a:pPr algn="just"/>
            <a:r>
              <a:rPr lang="en-US"/>
              <a:t>In the definition of function which are called </a:t>
            </a:r>
            <a:r>
              <a:rPr lang="en-US" b="1"/>
              <a:t>formal </a:t>
            </a:r>
            <a:r>
              <a:rPr lang="en-US"/>
              <a:t>parameters.</a:t>
            </a:r>
          </a:p>
          <a:p>
            <a:pPr marL="0" indent="0" algn="just">
              <a:buNone/>
            </a:pPr>
            <a:endParaRPr lang="en-US" altLang="en-US">
              <a:solidFill>
                <a:srgbClr val="00B050"/>
              </a:solidFill>
            </a:endParaRPr>
          </a:p>
        </p:txBody>
      </p:sp>
    </p:spTree>
    <p:extLst>
      <p:ext uri="{BB962C8B-B14F-4D97-AF65-F5344CB8AC3E}">
        <p14:creationId xmlns:p14="http://schemas.microsoft.com/office/powerpoint/2010/main" val="26592903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149148" y="25400"/>
            <a:ext cx="7886700" cy="1325563"/>
          </a:xfrm>
        </p:spPr>
        <p:txBody>
          <a:bodyPr/>
          <a:lstStyle>
            <a:defPPr/>
          </a:lstStyle>
          <a:p>
            <a:r>
              <a:rPr lang="en-US" dirty="0"/>
              <a:t>Local Variables</a:t>
            </a:r>
          </a:p>
        </p:txBody>
      </p:sp>
      <p:sp>
        <p:nvSpPr>
          <p:cNvPr id="3" name="Content Placeholder 2"/>
          <p:cNvSpPr>
            <a:spLocks noGrp="1"/>
          </p:cNvSpPr>
          <p:nvPr>
            <p:ph idx="1"/>
          </p:nvPr>
        </p:nvSpPr>
        <p:spPr>
          <a:xfrm>
            <a:off x="0" y="952500"/>
            <a:ext cx="9112250" cy="5880100"/>
          </a:xfrm>
        </p:spPr>
        <p:txBody>
          <a:bodyPr/>
          <a:lstStyle>
            <a:defPPr/>
          </a:lstStyle>
          <a:p>
            <a:pPr algn="just"/>
            <a:r>
              <a:rPr lang="en-US" b="1">
                <a:solidFill>
                  <a:srgbClr val="0070C0"/>
                </a:solidFill>
              </a:rPr>
              <a:t>Variables that are declared inside a function or block of code  are called local variables. </a:t>
            </a:r>
          </a:p>
          <a:p>
            <a:pPr algn="just"/>
            <a:endParaRPr lang="en-US" b="1">
              <a:solidFill>
                <a:srgbClr val="0070C0"/>
              </a:solidFill>
            </a:endParaRPr>
          </a:p>
          <a:p>
            <a:pPr algn="just"/>
            <a:r>
              <a:rPr lang="en-US"/>
              <a:t>They can be used only by statements that are inside that function or block of code. </a:t>
            </a:r>
          </a:p>
          <a:p>
            <a:pPr algn="just"/>
            <a:r>
              <a:rPr lang="en-US"/>
              <a:t>These variables only exist inside the specific function that creates them. </a:t>
            </a:r>
          </a:p>
          <a:p>
            <a:pPr algn="just"/>
            <a:r>
              <a:rPr lang="en-US"/>
              <a:t>They are unknown to other functions and to the main program.</a:t>
            </a:r>
          </a:p>
          <a:p>
            <a:pPr algn="just"/>
            <a:r>
              <a:rPr lang="en-US"/>
              <a:t>Local variables cease to exist once the function that created them is completed. </a:t>
            </a:r>
          </a:p>
          <a:p>
            <a:pPr algn="just"/>
            <a:r>
              <a:rPr lang="en-US" b="1"/>
              <a:t>They are recreated each time a function is executed or called.</a:t>
            </a:r>
            <a:endParaRPr lang="en-US"/>
          </a:p>
          <a:p>
            <a:pPr algn="just"/>
            <a:r>
              <a:rPr lang="en-US"/>
              <a:t>The following example shows how local variables are used. Here all the variables a, b, and c are local to main() function.</a:t>
            </a:r>
          </a:p>
        </p:txBody>
      </p:sp>
    </p:spTree>
    <p:extLst>
      <p:ext uri="{BB962C8B-B14F-4D97-AF65-F5344CB8AC3E}">
        <p14:creationId xmlns:p14="http://schemas.microsoft.com/office/powerpoint/2010/main" val="22568564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361021" y="-4296"/>
            <a:ext cx="7886700" cy="1325563"/>
          </a:xfrm>
        </p:spPr>
        <p:txBody>
          <a:bodyPr/>
          <a:lstStyle>
            <a:defPPr/>
          </a:lstStyle>
          <a:p>
            <a:r>
              <a:rPr lang="en-US" dirty="0"/>
              <a:t>Local Variables</a:t>
            </a:r>
          </a:p>
        </p:txBody>
      </p:sp>
      <p:sp>
        <p:nvSpPr>
          <p:cNvPr id="3" name="Content Placeholder 2"/>
          <p:cNvSpPr>
            <a:spLocks noGrp="1"/>
          </p:cNvSpPr>
          <p:nvPr>
            <p:ph idx="1"/>
          </p:nvPr>
        </p:nvSpPr>
        <p:spPr>
          <a:xfrm>
            <a:off x="0" y="952500"/>
            <a:ext cx="9112250" cy="5880100"/>
          </a:xfrm>
        </p:spPr>
        <p:txBody>
          <a:bodyPr/>
          <a:lstStyle>
            <a:defPPr/>
          </a:lstStyle>
          <a:p>
            <a:pPr marL="228600" indent="0">
              <a:buNone/>
            </a:pPr>
            <a:r>
              <a:rPr lang="en-US"/>
              <a:t>#include &lt;stdio.h&gt;</a:t>
            </a:r>
          </a:p>
          <a:p>
            <a:pPr marL="228600" indent="0">
              <a:buNone/>
            </a:pPr>
            <a:r>
              <a:rPr lang="en-US" err="1"/>
              <a:t>int main </a:t>
            </a:r>
            <a:r>
              <a:rPr lang="en-US"/>
              <a:t>()</a:t>
            </a:r>
          </a:p>
          <a:p>
            <a:pPr marL="228600" indent="0">
              <a:buNone/>
            </a:pPr>
            <a:r>
              <a:rPr lang="en-US"/>
              <a:t>{</a:t>
            </a:r>
          </a:p>
          <a:p>
            <a:pPr marL="228600" indent="0">
              <a:buNone/>
            </a:pPr>
            <a:r>
              <a:rPr lang="en-US"/>
              <a:t>  /* local variable declaration */</a:t>
            </a:r>
          </a:p>
          <a:p>
            <a:pPr marL="228600" indent="0">
              <a:buNone/>
            </a:pPr>
            <a:r>
              <a:rPr lang="en-US"/>
              <a:t>  int a, b;</a:t>
            </a:r>
          </a:p>
          <a:p>
            <a:pPr marL="228600" indent="0">
              <a:buNone/>
            </a:pPr>
            <a:r>
              <a:rPr lang="en-US"/>
              <a:t>  int c;</a:t>
            </a:r>
          </a:p>
          <a:p>
            <a:pPr marL="228600" indent="0">
              <a:buNone/>
            </a:pPr>
            <a:r>
              <a:rPr lang="en-US"/>
              <a:t>  /* actual initialization */</a:t>
            </a:r>
          </a:p>
          <a:p>
            <a:pPr marL="228600" indent="0">
              <a:buNone/>
            </a:pPr>
            <a:r>
              <a:rPr lang="en-US"/>
              <a:t>  a = 10;</a:t>
            </a:r>
          </a:p>
          <a:p>
            <a:pPr marL="228600" indent="0">
              <a:buNone/>
            </a:pPr>
            <a:r>
              <a:rPr lang="en-US"/>
              <a:t>  b = 20;</a:t>
            </a:r>
          </a:p>
          <a:p>
            <a:pPr marL="228600" indent="0">
              <a:buNone/>
            </a:pPr>
            <a:r>
              <a:rPr lang="en-US"/>
              <a:t>  c = a + b;</a:t>
            </a:r>
          </a:p>
          <a:p>
            <a:pPr marL="228600" indent="0">
              <a:buNone/>
            </a:pPr>
            <a:r>
              <a:rPr lang="en-US"/>
              <a:t>  printf ("value of a = %d  b = %d and c = %d\n", a, b, c);</a:t>
            </a:r>
          </a:p>
          <a:p>
            <a:pPr marL="228600" indent="0">
              <a:buNone/>
            </a:pPr>
            <a:r>
              <a:rPr lang="en-US"/>
              <a:t>  return 0;</a:t>
            </a:r>
          </a:p>
          <a:p>
            <a:pPr marL="228600" indent="0">
              <a:buNone/>
            </a:pPr>
            <a:r>
              <a:rPr lang="en-US"/>
              <a:t>}</a:t>
            </a:r>
          </a:p>
        </p:txBody>
      </p:sp>
    </p:spTree>
    <p:extLst>
      <p:ext uri="{BB962C8B-B14F-4D97-AF65-F5344CB8AC3E}">
        <p14:creationId xmlns:p14="http://schemas.microsoft.com/office/powerpoint/2010/main" val="2361278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271811" y="-4296"/>
            <a:ext cx="7886700" cy="1325563"/>
          </a:xfrm>
        </p:spPr>
        <p:txBody>
          <a:bodyPr/>
          <a:lstStyle>
            <a:defPPr/>
          </a:lstStyle>
          <a:p>
            <a:r>
              <a:rPr lang="en-US" dirty="0"/>
              <a:t>Global Variables</a:t>
            </a:r>
          </a:p>
        </p:txBody>
      </p:sp>
      <p:sp>
        <p:nvSpPr>
          <p:cNvPr id="3" name="Content Placeholder 2"/>
          <p:cNvSpPr>
            <a:spLocks noGrp="1"/>
          </p:cNvSpPr>
          <p:nvPr>
            <p:ph idx="1"/>
          </p:nvPr>
        </p:nvSpPr>
        <p:spPr>
          <a:xfrm>
            <a:off x="0" y="952500"/>
            <a:ext cx="9112250" cy="5880100"/>
          </a:xfrm>
        </p:spPr>
        <p:txBody>
          <a:bodyPr/>
          <a:lstStyle>
            <a:defPPr/>
          </a:lstStyle>
          <a:p>
            <a:pPr algn="just"/>
            <a:r>
              <a:rPr lang="en-US"/>
              <a:t>Global variables are defined outside a function, usually on top of the program. </a:t>
            </a:r>
          </a:p>
          <a:p>
            <a:pPr algn="just"/>
            <a:endParaRPr lang="en-US"/>
          </a:p>
          <a:p>
            <a:pPr algn="just"/>
            <a:r>
              <a:rPr lang="en-US"/>
              <a:t>Global variables hold their values throughout the lifetime of your program and they can be accessed inside any of the functions defined for the program.</a:t>
            </a:r>
          </a:p>
          <a:p>
            <a:pPr algn="just"/>
            <a:endParaRPr lang="en-US"/>
          </a:p>
          <a:p>
            <a:pPr algn="just"/>
            <a:r>
              <a:rPr lang="en-US"/>
              <a:t>A global variable can be accessed by any function. </a:t>
            </a:r>
          </a:p>
          <a:p>
            <a:pPr algn="just"/>
            <a:endParaRPr lang="en-US"/>
          </a:p>
          <a:p>
            <a:pPr algn="just"/>
            <a:r>
              <a:rPr lang="en-US"/>
              <a:t>That is, a global variable is available for use throughout your entire program after its declaration. </a:t>
            </a:r>
          </a:p>
          <a:p>
            <a:pPr algn="just"/>
            <a:endParaRPr lang="en-US"/>
          </a:p>
          <a:p>
            <a:pPr algn="just"/>
            <a:r>
              <a:rPr lang="en-US" b="1"/>
              <a:t>They do not get recreated if the function is recalled.</a:t>
            </a:r>
          </a:p>
          <a:p>
            <a:pPr algn="just"/>
            <a:endParaRPr lang="en-US"/>
          </a:p>
          <a:p>
            <a:pPr algn="just"/>
            <a:endParaRPr lang="en-US"/>
          </a:p>
          <a:p>
            <a:pPr algn="just"/>
            <a:endParaRPr lang="en-US"/>
          </a:p>
        </p:txBody>
      </p:sp>
    </p:spTree>
    <p:extLst>
      <p:ext uri="{BB962C8B-B14F-4D97-AF65-F5344CB8AC3E}">
        <p14:creationId xmlns:p14="http://schemas.microsoft.com/office/powerpoint/2010/main" val="8811892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defPPr/>
          </a:lstStyle>
          <a:p>
            <a:r>
              <a:rPr lang="en-US"/>
              <a:t>Global Variables</a:t>
            </a:r>
          </a:p>
        </p:txBody>
      </p:sp>
      <p:sp>
        <p:nvSpPr>
          <p:cNvPr id="3" name="Content Placeholder 2"/>
          <p:cNvSpPr>
            <a:spLocks noGrp="1"/>
          </p:cNvSpPr>
          <p:nvPr>
            <p:ph idx="1"/>
          </p:nvPr>
        </p:nvSpPr>
        <p:spPr>
          <a:xfrm>
            <a:off x="0" y="1393902"/>
            <a:ext cx="9112250" cy="5438698"/>
          </a:xfrm>
        </p:spPr>
        <p:txBody>
          <a:bodyPr/>
          <a:lstStyle>
            <a:defPPr/>
          </a:lstStyle>
          <a:p>
            <a:pPr marL="228600" indent="0">
              <a:buNone/>
            </a:pPr>
            <a:r>
              <a:rPr lang="en-US" dirty="0"/>
              <a:t>#include &lt;</a:t>
            </a:r>
            <a:r>
              <a:rPr lang="en-US" dirty="0" err="1"/>
              <a:t>stdio.h</a:t>
            </a:r>
            <a:r>
              <a:rPr lang="en-US" dirty="0"/>
              <a:t>&gt;</a:t>
            </a:r>
          </a:p>
          <a:p>
            <a:pPr marL="228600" indent="0">
              <a:buNone/>
            </a:pPr>
            <a:r>
              <a:rPr lang="en-US" dirty="0"/>
              <a:t>int g;</a:t>
            </a:r>
            <a:r>
              <a:rPr lang="en-US" dirty="0">
                <a:solidFill>
                  <a:srgbClr val="0070C0"/>
                </a:solidFill>
              </a:rPr>
              <a:t> 		//global variable declaration </a:t>
            </a:r>
            <a:endParaRPr lang="en-US" dirty="0"/>
          </a:p>
          <a:p>
            <a:pPr marL="228600" indent="0">
              <a:buNone/>
            </a:pPr>
            <a:r>
              <a:rPr lang="en-US" dirty="0"/>
              <a:t>int main () </a:t>
            </a:r>
          </a:p>
          <a:p>
            <a:pPr marL="228600" indent="0">
              <a:buNone/>
            </a:pPr>
            <a:r>
              <a:rPr lang="en-US" dirty="0"/>
              <a:t>{</a:t>
            </a:r>
          </a:p>
          <a:p>
            <a:pPr marL="228600" indent="0">
              <a:buNone/>
            </a:pPr>
            <a:r>
              <a:rPr lang="en-US" dirty="0"/>
              <a:t>  int a, b;</a:t>
            </a:r>
            <a:r>
              <a:rPr lang="en-US" dirty="0">
                <a:solidFill>
                  <a:srgbClr val="0070C0"/>
                </a:solidFill>
              </a:rPr>
              <a:t> 		// local variable declaration </a:t>
            </a:r>
            <a:endParaRPr lang="en-US" dirty="0"/>
          </a:p>
          <a:p>
            <a:pPr marL="228600" indent="0">
              <a:buNone/>
            </a:pPr>
            <a:r>
              <a:rPr lang="en-US" dirty="0"/>
              <a:t>  </a:t>
            </a:r>
            <a:r>
              <a:rPr lang="en-US" dirty="0">
                <a:solidFill>
                  <a:srgbClr val="0070C0"/>
                </a:solidFill>
              </a:rPr>
              <a:t>/* actual initialization */</a:t>
            </a:r>
          </a:p>
          <a:p>
            <a:pPr marL="228600" indent="0">
              <a:buNone/>
            </a:pPr>
            <a:r>
              <a:rPr lang="en-US" dirty="0"/>
              <a:t>  a = 10;</a:t>
            </a:r>
          </a:p>
          <a:p>
            <a:pPr marL="228600" indent="0">
              <a:buNone/>
            </a:pPr>
            <a:r>
              <a:rPr lang="en-US" dirty="0"/>
              <a:t>  b = 20;</a:t>
            </a:r>
          </a:p>
          <a:p>
            <a:pPr marL="228600" indent="0">
              <a:buNone/>
            </a:pPr>
            <a:r>
              <a:rPr lang="en-US" dirty="0"/>
              <a:t>  g = a + b;</a:t>
            </a:r>
          </a:p>
          <a:p>
            <a:pPr marL="228600" indent="0">
              <a:buNone/>
            </a:pPr>
            <a:r>
              <a:rPr lang="en-US" dirty="0"/>
              <a:t>  </a:t>
            </a:r>
            <a:r>
              <a:rPr lang="en-US" dirty="0" err="1"/>
              <a:t>printf</a:t>
            </a:r>
            <a:r>
              <a:rPr lang="en-US" dirty="0"/>
              <a:t> ("value of a = %d b = %d and g = %d\n", a, b, g);</a:t>
            </a:r>
          </a:p>
          <a:p>
            <a:pPr marL="228600" indent="0">
              <a:buNone/>
            </a:pPr>
            <a:r>
              <a:rPr lang="en-US" dirty="0"/>
              <a:t>  return 0;</a:t>
            </a:r>
          </a:p>
          <a:p>
            <a:pPr marL="228600" indent="0">
              <a:buNone/>
            </a:pPr>
            <a:r>
              <a:rPr lang="en-US" dirty="0"/>
              <a:t>}</a:t>
            </a:r>
          </a:p>
        </p:txBody>
      </p:sp>
    </p:spTree>
    <p:extLst>
      <p:ext uri="{BB962C8B-B14F-4D97-AF65-F5344CB8AC3E}">
        <p14:creationId xmlns:p14="http://schemas.microsoft.com/office/powerpoint/2010/main" val="412371985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461382" y="55989"/>
            <a:ext cx="7886700" cy="1325563"/>
          </a:xfrm>
        </p:spPr>
        <p:txBody>
          <a:bodyPr/>
          <a:lstStyle>
            <a:defPPr/>
          </a:lstStyle>
          <a:p>
            <a:r>
              <a:rPr lang="en-US" dirty="0"/>
              <a:t>Global Variables</a:t>
            </a:r>
          </a:p>
        </p:txBody>
      </p:sp>
      <p:sp>
        <p:nvSpPr>
          <p:cNvPr id="3" name="Content Placeholder 2"/>
          <p:cNvSpPr>
            <a:spLocks noGrp="1"/>
          </p:cNvSpPr>
          <p:nvPr>
            <p:ph idx="1"/>
          </p:nvPr>
        </p:nvSpPr>
        <p:spPr>
          <a:xfrm>
            <a:off x="0" y="1193180"/>
            <a:ext cx="9112250" cy="5639420"/>
          </a:xfrm>
        </p:spPr>
        <p:txBody>
          <a:bodyPr/>
          <a:lstStyle>
            <a:defPPr/>
          </a:lstStyle>
          <a:p>
            <a:pPr marL="228600" indent="0" algn="just">
              <a:buNone/>
            </a:pPr>
            <a:r>
              <a:rPr lang="en-US" dirty="0"/>
              <a:t>A program can have same name for local and global variables but it is considered bad programming practice and  the value of local variable inside a function will take preference. Here is an example −</a:t>
            </a:r>
          </a:p>
          <a:p>
            <a:pPr marL="228600" indent="0">
              <a:buNone/>
            </a:pPr>
            <a:r>
              <a:rPr lang="en-US" sz="2200" dirty="0"/>
              <a:t>#include &lt;</a:t>
            </a:r>
            <a:r>
              <a:rPr lang="en-US" sz="2200" dirty="0" err="1"/>
              <a:t>stdio.h</a:t>
            </a:r>
            <a:r>
              <a:rPr lang="en-US" sz="2200" dirty="0"/>
              <a:t>&gt;</a:t>
            </a:r>
          </a:p>
          <a:p>
            <a:pPr marL="228600" indent="0">
              <a:buNone/>
            </a:pPr>
            <a:r>
              <a:rPr lang="en-US" sz="2200" dirty="0"/>
              <a:t>int g = 20; 		</a:t>
            </a:r>
            <a:r>
              <a:rPr lang="en-US" sz="2200" dirty="0">
                <a:solidFill>
                  <a:srgbClr val="0070C0"/>
                </a:solidFill>
              </a:rPr>
              <a:t>//global variable definition</a:t>
            </a:r>
          </a:p>
          <a:p>
            <a:pPr marL="228600" indent="0">
              <a:buNone/>
            </a:pPr>
            <a:endParaRPr lang="en-US" sz="2200" dirty="0"/>
          </a:p>
          <a:p>
            <a:pPr marL="228600" indent="0">
              <a:buNone/>
            </a:pPr>
            <a:r>
              <a:rPr lang="en-US" sz="2200" dirty="0"/>
              <a:t>int main () </a:t>
            </a:r>
          </a:p>
          <a:p>
            <a:pPr marL="228600" indent="0">
              <a:buNone/>
            </a:pPr>
            <a:r>
              <a:rPr lang="en-US" sz="2200" dirty="0"/>
              <a:t>{</a:t>
            </a:r>
          </a:p>
          <a:p>
            <a:pPr marL="228600" indent="0">
              <a:buNone/>
            </a:pPr>
            <a:r>
              <a:rPr lang="en-US" sz="2200" dirty="0"/>
              <a:t>  int g = 10; </a:t>
            </a:r>
            <a:r>
              <a:rPr lang="en-US" sz="2200" dirty="0">
                <a:solidFill>
                  <a:srgbClr val="0070C0"/>
                </a:solidFill>
              </a:rPr>
              <a:t>// local variable declaration and initialization</a:t>
            </a:r>
            <a:endParaRPr lang="en-US" sz="2200" dirty="0"/>
          </a:p>
          <a:p>
            <a:pPr marL="228600" indent="0">
              <a:buNone/>
            </a:pPr>
            <a:r>
              <a:rPr lang="en-US" sz="2200" dirty="0"/>
              <a:t>  </a:t>
            </a:r>
            <a:r>
              <a:rPr lang="en-US" sz="2200" dirty="0" err="1"/>
              <a:t>printf</a:t>
            </a:r>
            <a:r>
              <a:rPr lang="en-US" sz="2200" dirty="0"/>
              <a:t> ("value of g = %d\n",  g);</a:t>
            </a:r>
          </a:p>
          <a:p>
            <a:pPr marL="228600" indent="0">
              <a:buNone/>
            </a:pPr>
            <a:r>
              <a:rPr lang="en-US" sz="2200" dirty="0"/>
              <a:t>  return 0;</a:t>
            </a:r>
          </a:p>
          <a:p>
            <a:pPr marL="228600" indent="0">
              <a:buNone/>
            </a:pPr>
            <a:r>
              <a:rPr lang="en-US" sz="2200" dirty="0"/>
              <a:t>}</a:t>
            </a:r>
          </a:p>
          <a:p>
            <a:pPr marL="228600" indent="0">
              <a:buNone/>
            </a:pPr>
            <a:r>
              <a:rPr lang="en-US" sz="2200" dirty="0"/>
              <a:t>Output-  value of g = 10</a:t>
            </a:r>
          </a:p>
        </p:txBody>
      </p:sp>
    </p:spTree>
    <p:extLst>
      <p:ext uri="{BB962C8B-B14F-4D97-AF65-F5344CB8AC3E}">
        <p14:creationId xmlns:p14="http://schemas.microsoft.com/office/powerpoint/2010/main" val="33225792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afterGroup">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439079" y="0"/>
            <a:ext cx="7886700" cy="1325563"/>
          </a:xfrm>
        </p:spPr>
        <p:txBody>
          <a:bodyPr/>
          <a:lstStyle>
            <a:defPPr/>
          </a:lstStyle>
          <a:p>
            <a:r>
              <a:rPr lang="en-US" dirty="0"/>
              <a:t>Formal Parameters</a:t>
            </a:r>
          </a:p>
        </p:txBody>
      </p:sp>
      <p:sp>
        <p:nvSpPr>
          <p:cNvPr id="3" name="Content Placeholder 2"/>
          <p:cNvSpPr>
            <a:spLocks noGrp="1"/>
          </p:cNvSpPr>
          <p:nvPr>
            <p:ph idx="1"/>
          </p:nvPr>
        </p:nvSpPr>
        <p:spPr>
          <a:xfrm>
            <a:off x="0" y="952500"/>
            <a:ext cx="9112250" cy="5880100"/>
          </a:xfrm>
        </p:spPr>
        <p:txBody>
          <a:bodyPr/>
          <a:lstStyle>
            <a:defPPr/>
          </a:lstStyle>
          <a:p>
            <a:pPr algn="just"/>
            <a:r>
              <a:rPr lang="en-US" dirty="0"/>
              <a:t>Formal parameters, are treated as local variables with-in a function and they take precedence over global variables.</a:t>
            </a:r>
            <a:r>
              <a:rPr lang="en-US" sz="2000" dirty="0"/>
              <a:t> #include &lt;</a:t>
            </a:r>
            <a:r>
              <a:rPr lang="en-US" sz="2000" dirty="0" err="1"/>
              <a:t>stdio.h</a:t>
            </a:r>
            <a:r>
              <a:rPr lang="en-US" sz="2000" dirty="0"/>
              <a:t>&gt;</a:t>
            </a:r>
          </a:p>
          <a:p>
            <a:pPr marL="228600" indent="0">
              <a:buNone/>
            </a:pPr>
            <a:r>
              <a:rPr lang="en-US" sz="2000" dirty="0"/>
              <a:t> int a = 20; 		</a:t>
            </a:r>
            <a:r>
              <a:rPr lang="en-US" sz="2000" dirty="0">
                <a:solidFill>
                  <a:srgbClr val="0070C0"/>
                </a:solidFill>
              </a:rPr>
              <a:t>//global variable definition</a:t>
            </a:r>
          </a:p>
          <a:p>
            <a:pPr marL="228600" indent="0">
              <a:buNone/>
            </a:pPr>
            <a:r>
              <a:rPr lang="en-US" sz="2000" dirty="0"/>
              <a:t> int sum(int, int);</a:t>
            </a:r>
          </a:p>
          <a:p>
            <a:pPr marL="228600" indent="0">
              <a:buNone/>
            </a:pPr>
            <a:r>
              <a:rPr lang="en-US" sz="2000" dirty="0"/>
              <a:t> int main () </a:t>
            </a:r>
          </a:p>
          <a:p>
            <a:pPr marL="228600" indent="0">
              <a:buNone/>
            </a:pPr>
            <a:r>
              <a:rPr lang="en-US" sz="2000" dirty="0"/>
              <a:t>{</a:t>
            </a:r>
          </a:p>
          <a:p>
            <a:pPr marL="228600" indent="0">
              <a:buNone/>
            </a:pPr>
            <a:r>
              <a:rPr lang="en-US" sz="2000" dirty="0"/>
              <a:t>  </a:t>
            </a:r>
            <a:r>
              <a:rPr lang="en-US" sz="2000" dirty="0">
                <a:solidFill>
                  <a:srgbClr val="0070C0"/>
                </a:solidFill>
              </a:rPr>
              <a:t>/* local variable definition  in main function */</a:t>
            </a:r>
          </a:p>
          <a:p>
            <a:pPr marL="228600" indent="0">
              <a:buNone/>
            </a:pPr>
            <a:r>
              <a:rPr lang="en-US" sz="2000" dirty="0"/>
              <a:t>  int a = 10;</a:t>
            </a:r>
          </a:p>
          <a:p>
            <a:pPr marL="228600" indent="0">
              <a:buNone/>
            </a:pPr>
            <a:r>
              <a:rPr lang="en-US" sz="2000" dirty="0"/>
              <a:t>  int b = 20;</a:t>
            </a:r>
          </a:p>
          <a:p>
            <a:pPr marL="228600" indent="0">
              <a:buNone/>
            </a:pPr>
            <a:r>
              <a:rPr lang="en-US" sz="2000" dirty="0"/>
              <a:t>  int c = 0;</a:t>
            </a:r>
          </a:p>
          <a:p>
            <a:pPr marL="228600" indent="0">
              <a:buNone/>
            </a:pPr>
            <a:r>
              <a:rPr lang="en-US" sz="2000" dirty="0"/>
              <a:t>  </a:t>
            </a:r>
            <a:r>
              <a:rPr lang="en-US" sz="2000" dirty="0" err="1"/>
              <a:t>printf</a:t>
            </a:r>
            <a:r>
              <a:rPr lang="en-US" sz="2000" dirty="0"/>
              <a:t> ("value of a in main() = %d\n",  a);</a:t>
            </a:r>
          </a:p>
          <a:p>
            <a:pPr marL="228600" indent="0">
              <a:buNone/>
            </a:pPr>
            <a:r>
              <a:rPr lang="en-US" sz="2000" dirty="0"/>
              <a:t>  c = sum( a, b);</a:t>
            </a:r>
          </a:p>
          <a:p>
            <a:pPr marL="228600" indent="0">
              <a:buNone/>
            </a:pPr>
            <a:r>
              <a:rPr lang="en-US" sz="2000" dirty="0"/>
              <a:t>  </a:t>
            </a:r>
            <a:r>
              <a:rPr lang="en-US" sz="2000" dirty="0" err="1"/>
              <a:t>printf</a:t>
            </a:r>
            <a:r>
              <a:rPr lang="en-US" sz="2000" dirty="0"/>
              <a:t> ("value of c in main() = %d\n",  c);</a:t>
            </a:r>
          </a:p>
          <a:p>
            <a:pPr marL="228600" indent="0">
              <a:buNone/>
            </a:pPr>
            <a:r>
              <a:rPr lang="en-US" sz="2000" dirty="0"/>
              <a:t>  return 0;</a:t>
            </a:r>
          </a:p>
          <a:p>
            <a:pPr marL="228600" indent="0">
              <a:buNone/>
            </a:pPr>
            <a:r>
              <a:rPr lang="en-US" sz="2000" dirty="0"/>
              <a:t>}</a:t>
            </a:r>
          </a:p>
        </p:txBody>
      </p:sp>
    </p:spTree>
    <p:extLst>
      <p:ext uri="{BB962C8B-B14F-4D97-AF65-F5344CB8AC3E}">
        <p14:creationId xmlns:p14="http://schemas.microsoft.com/office/powerpoint/2010/main" val="284466822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294114" y="-37750"/>
            <a:ext cx="7886700" cy="1325563"/>
          </a:xfrm>
        </p:spPr>
        <p:txBody>
          <a:bodyPr/>
          <a:lstStyle>
            <a:defPPr/>
          </a:lstStyle>
          <a:p>
            <a:r>
              <a:rPr lang="en-US" dirty="0"/>
              <a:t>Formal Parameters</a:t>
            </a:r>
          </a:p>
        </p:txBody>
      </p:sp>
      <p:sp>
        <p:nvSpPr>
          <p:cNvPr id="3" name="Content Placeholder 2"/>
          <p:cNvSpPr>
            <a:spLocks noGrp="1"/>
          </p:cNvSpPr>
          <p:nvPr>
            <p:ph idx="1"/>
          </p:nvPr>
        </p:nvSpPr>
        <p:spPr>
          <a:xfrm>
            <a:off x="0" y="952500"/>
            <a:ext cx="9112250" cy="5880100"/>
          </a:xfrm>
        </p:spPr>
        <p:txBody>
          <a:bodyPr/>
          <a:lstStyle>
            <a:defPPr/>
          </a:lstStyle>
          <a:p>
            <a:pPr marL="228600" indent="0">
              <a:buNone/>
            </a:pPr>
            <a:r>
              <a:rPr lang="en-US">
                <a:solidFill>
                  <a:srgbClr val="0070C0"/>
                </a:solidFill>
              </a:rPr>
              <a:t>/* function to add two integers */</a:t>
            </a:r>
          </a:p>
          <a:p>
            <a:pPr marL="228600" indent="0">
              <a:buNone/>
            </a:pPr>
            <a:r>
              <a:rPr lang="en-US" err="1"/>
              <a:t>int sum(int a, int b) </a:t>
            </a:r>
            <a:r>
              <a:rPr lang="en-US"/>
              <a:t> 	</a:t>
            </a:r>
            <a:r>
              <a:rPr lang="en-US">
                <a:solidFill>
                  <a:srgbClr val="0070C0"/>
                </a:solidFill>
              </a:rPr>
              <a:t>// a &amp; b are formal parameters of sum()</a:t>
            </a:r>
          </a:p>
          <a:p>
            <a:pPr marL="228600" indent="0">
              <a:buNone/>
            </a:pPr>
            <a:r>
              <a:rPr lang="en-US"/>
              <a:t>{</a:t>
            </a:r>
          </a:p>
          <a:p>
            <a:pPr marL="228600" indent="0">
              <a:buNone/>
            </a:pPr>
            <a:r>
              <a:rPr lang="en-US"/>
              <a:t>   printf ("value of a in sum() = %d\n",  a);</a:t>
            </a:r>
          </a:p>
          <a:p>
            <a:pPr marL="228600" indent="0">
              <a:buNone/>
            </a:pPr>
            <a:r>
              <a:rPr lang="en-US"/>
              <a:t>   printf ("value of b in sum() = %d\n",  b);</a:t>
            </a:r>
          </a:p>
          <a:p>
            <a:pPr marL="228600" indent="0">
              <a:buNone/>
            </a:pPr>
            <a:r>
              <a:rPr lang="en-US"/>
              <a:t>   return a + b;</a:t>
            </a:r>
          </a:p>
          <a:p>
            <a:pPr marL="228600" indent="0">
              <a:buNone/>
            </a:pPr>
            <a:r>
              <a:rPr lang="en-US"/>
              <a:t>}</a:t>
            </a:r>
          </a:p>
          <a:p>
            <a:pPr marL="228600" indent="0">
              <a:buNone/>
            </a:pPr>
            <a:endParaRPr lang="en-US"/>
          </a:p>
          <a:p>
            <a:pPr marL="228600" indent="0">
              <a:buNone/>
            </a:pPr>
            <a:r>
              <a:rPr lang="en-US"/>
              <a:t>Output-</a:t>
            </a:r>
          </a:p>
          <a:p>
            <a:pPr marL="228600" indent="0">
              <a:buNone/>
            </a:pPr>
            <a:r>
              <a:rPr lang="en-US"/>
              <a:t>value of a in main() = 10</a:t>
            </a:r>
          </a:p>
          <a:p>
            <a:pPr marL="228600" indent="0">
              <a:buNone/>
            </a:pPr>
            <a:r>
              <a:rPr lang="en-US"/>
              <a:t>value of a in sum() = 10</a:t>
            </a:r>
          </a:p>
          <a:p>
            <a:pPr marL="228600" indent="0">
              <a:buNone/>
            </a:pPr>
            <a:r>
              <a:rPr lang="en-US"/>
              <a:t>value of b in sum() = 20</a:t>
            </a:r>
          </a:p>
          <a:p>
            <a:pPr marL="228600" indent="0">
              <a:buNone/>
            </a:pPr>
            <a:r>
              <a:rPr lang="en-US"/>
              <a:t>value of c in main() = 30</a:t>
            </a:r>
          </a:p>
        </p:txBody>
      </p:sp>
    </p:spTree>
    <p:extLst>
      <p:ext uri="{BB962C8B-B14F-4D97-AF65-F5344CB8AC3E}">
        <p14:creationId xmlns:p14="http://schemas.microsoft.com/office/powerpoint/2010/main" val="3229284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416777" y="-47378"/>
            <a:ext cx="7886700" cy="1325563"/>
          </a:xfrm>
        </p:spPr>
        <p:txBody>
          <a:bodyPr/>
          <a:lstStyle>
            <a:defPPr/>
          </a:lstStyle>
          <a:p>
            <a:r>
              <a:rPr lang="en-US" sz="3600" dirty="0"/>
              <a:t>Initializing Local and Global Variables</a:t>
            </a:r>
          </a:p>
        </p:txBody>
      </p:sp>
      <p:sp>
        <p:nvSpPr>
          <p:cNvPr id="3" name="Content Placeholder 2"/>
          <p:cNvSpPr>
            <a:spLocks noGrp="1"/>
          </p:cNvSpPr>
          <p:nvPr>
            <p:ph idx="1"/>
          </p:nvPr>
        </p:nvSpPr>
        <p:spPr>
          <a:xfrm>
            <a:off x="0" y="952500"/>
            <a:ext cx="9112250" cy="5880100"/>
          </a:xfrm>
        </p:spPr>
        <p:txBody>
          <a:bodyPr/>
          <a:lstStyle>
            <a:defPPr/>
          </a:lstStyle>
          <a:p>
            <a:pPr algn="just"/>
            <a:r>
              <a:rPr lang="en-US" dirty="0"/>
              <a:t>When a local variable is declared, it is not initialized by the system, you must initialize it yourself. Global variables are initialized automatically by the system when you declare them as follows −</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sz="2000" b="1" i="1" dirty="0">
                <a:solidFill>
                  <a:srgbClr val="00B050"/>
                </a:solidFill>
              </a:rPr>
              <a:t>Note- It is a good programming practice to initialize variables properly, otherwise your program may produce unexpected results, because uninitialized variables will take some garbage value already available at their memory location.</a:t>
            </a:r>
          </a:p>
        </p:txBody>
      </p:sp>
      <p:graphicFrame>
        <p:nvGraphicFramePr>
          <p:cNvPr id="5" name="Table 4"/>
          <p:cNvGraphicFramePr>
            <a:graphicFrameLocks noGrp="1"/>
          </p:cNvGraphicFramePr>
          <p:nvPr>
            <p:extLst>
              <p:ext uri="{D42A27DB-BD31-4B8C-83A1-F6EECF244321}">
                <p14:modId xmlns:p14="http://schemas.microsoft.com/office/powerpoint/2010/main" val="3633595238"/>
              </p:ext>
            </p:extLst>
          </p:nvPr>
        </p:nvGraphicFramePr>
        <p:xfrm>
          <a:off x="1809750" y="2649582"/>
          <a:ext cx="5753100" cy="2148840"/>
        </p:xfrm>
        <a:graphic>
          <a:graphicData uri="http://schemas.openxmlformats.org/drawingml/2006/table">
            <a:tbl>
              <a:tblPr>
                <a:tableStyleId>{284E427A-3D55-4303-BF80-6455036E1DE7}</a:tableStyleId>
              </a:tblPr>
              <a:tblGrid>
                <a:gridCol w="17145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0">
                <a:tc>
                  <a:txBody>
                    <a:bodyPr/>
                    <a:lstStyle>
                      <a:defPPr/>
                    </a:lstStyle>
                    <a:p>
                      <a:pPr algn="l" fontAlgn="t"/>
                      <a:r>
                        <a:rPr lang="en-US" b="1">
                          <a:effectLst/>
                        </a:rPr>
                        <a:t>Data Type</a:t>
                      </a:r>
                    </a:p>
                  </a:txBody>
                  <a:tcPr marL="76200" marR="76200" marT="76200" marB="76200"/>
                </a:tc>
                <a:tc>
                  <a:txBody>
                    <a:bodyPr/>
                    <a:lstStyle>
                      <a:defPPr/>
                    </a:lstStyle>
                    <a:p>
                      <a:pPr algn="l" fontAlgn="t"/>
                      <a:r>
                        <a:rPr lang="en-US" b="1">
                          <a:effectLst/>
                        </a:rPr>
                        <a:t>Initial Default Value</a:t>
                      </a:r>
                    </a:p>
                  </a:txBody>
                  <a:tcPr marL="76200" marR="76200" marT="76200" marB="76200"/>
                </a:tc>
                <a:extLst>
                  <a:ext uri="{0D108BD9-81ED-4DB2-BD59-A6C34878D82A}">
                    <a16:rowId xmlns:a16="http://schemas.microsoft.com/office/drawing/2014/main" val="10000"/>
                  </a:ext>
                </a:extLst>
              </a:tr>
              <a:tr h="0">
                <a:tc>
                  <a:txBody>
                    <a:bodyPr/>
                    <a:lstStyle>
                      <a:defPPr/>
                    </a:lstStyle>
                    <a:p>
                      <a:pPr fontAlgn="t"/>
                      <a:r>
                        <a:rPr lang="en-US">
                          <a:effectLst/>
                        </a:rPr>
                        <a:t>int</a:t>
                      </a:r>
                    </a:p>
                  </a:txBody>
                  <a:tcPr marL="76200" marR="76200" marT="76200" marB="76200"/>
                </a:tc>
                <a:tc>
                  <a:txBody>
                    <a:bodyPr/>
                    <a:lstStyle>
                      <a:defPPr/>
                    </a:lstStyle>
                    <a:p>
                      <a:pPr fontAlgn="t"/>
                      <a:r>
                        <a:rPr lang="en-US">
                          <a:effectLst/>
                        </a:rPr>
                        <a:t>0</a:t>
                      </a:r>
                    </a:p>
                  </a:txBody>
                  <a:tcPr marL="76200" marR="76200" marT="76200" marB="76200"/>
                </a:tc>
                <a:extLst>
                  <a:ext uri="{0D108BD9-81ED-4DB2-BD59-A6C34878D82A}">
                    <a16:rowId xmlns:a16="http://schemas.microsoft.com/office/drawing/2014/main" val="10001"/>
                  </a:ext>
                </a:extLst>
              </a:tr>
              <a:tr h="0">
                <a:tc>
                  <a:txBody>
                    <a:bodyPr/>
                    <a:lstStyle>
                      <a:defPPr/>
                    </a:lstStyle>
                    <a:p>
                      <a:pPr fontAlgn="t"/>
                      <a:r>
                        <a:rPr lang="en-US">
                          <a:effectLst/>
                        </a:rPr>
                        <a:t>char</a:t>
                      </a:r>
                    </a:p>
                  </a:txBody>
                  <a:tcPr marL="76200" marR="76200" marT="76200" marB="76200"/>
                </a:tc>
                <a:tc>
                  <a:txBody>
                    <a:bodyPr/>
                    <a:lstStyle>
                      <a:defPPr/>
                    </a:lstStyle>
                    <a:p>
                      <a:pPr fontAlgn="t"/>
                      <a:r>
                        <a:rPr lang="en-US">
                          <a:effectLst/>
                        </a:rPr>
                        <a:t>'\0'</a:t>
                      </a:r>
                    </a:p>
                  </a:txBody>
                  <a:tcPr marL="76200" marR="76200" marT="76200" marB="76200"/>
                </a:tc>
                <a:extLst>
                  <a:ext uri="{0D108BD9-81ED-4DB2-BD59-A6C34878D82A}">
                    <a16:rowId xmlns:a16="http://schemas.microsoft.com/office/drawing/2014/main" val="10002"/>
                  </a:ext>
                </a:extLst>
              </a:tr>
              <a:tr h="0">
                <a:tc>
                  <a:txBody>
                    <a:bodyPr/>
                    <a:lstStyle>
                      <a:defPPr/>
                    </a:lstStyle>
                    <a:p>
                      <a:pPr fontAlgn="t"/>
                      <a:r>
                        <a:rPr lang="en-US">
                          <a:effectLst/>
                        </a:rPr>
                        <a:t>float</a:t>
                      </a:r>
                    </a:p>
                  </a:txBody>
                  <a:tcPr marL="76200" marR="76200" marT="76200" marB="76200"/>
                </a:tc>
                <a:tc>
                  <a:txBody>
                    <a:bodyPr/>
                    <a:lstStyle>
                      <a:defPPr/>
                    </a:lstStyle>
                    <a:p>
                      <a:pPr fontAlgn="t"/>
                      <a:r>
                        <a:rPr lang="en-US">
                          <a:effectLst/>
                        </a:rPr>
                        <a:t>0</a:t>
                      </a:r>
                    </a:p>
                  </a:txBody>
                  <a:tcPr marL="76200" marR="76200" marT="76200" marB="76200"/>
                </a:tc>
                <a:extLst>
                  <a:ext uri="{0D108BD9-81ED-4DB2-BD59-A6C34878D82A}">
                    <a16:rowId xmlns:a16="http://schemas.microsoft.com/office/drawing/2014/main" val="10003"/>
                  </a:ext>
                </a:extLst>
              </a:tr>
              <a:tr h="0">
                <a:tc>
                  <a:txBody>
                    <a:bodyPr/>
                    <a:lstStyle>
                      <a:defPPr/>
                    </a:lstStyle>
                    <a:p>
                      <a:pPr fontAlgn="t"/>
                      <a:r>
                        <a:rPr lang="en-US">
                          <a:effectLst/>
                        </a:rPr>
                        <a:t>double</a:t>
                      </a:r>
                    </a:p>
                  </a:txBody>
                  <a:tcPr marL="76200" marR="76200" marT="76200" marB="76200"/>
                </a:tc>
                <a:tc>
                  <a:txBody>
                    <a:bodyPr/>
                    <a:lstStyle>
                      <a:defPPr/>
                    </a:lstStyle>
                    <a:p>
                      <a:pPr fontAlgn="t"/>
                      <a:r>
                        <a:rPr lang="en-US">
                          <a:effectLst/>
                        </a:rPr>
                        <a:t>0</a:t>
                      </a:r>
                    </a:p>
                  </a:txBody>
                  <a:tcPr marL="76200" marR="76200" marT="76200" marB="76200"/>
                </a:tc>
                <a:extLst>
                  <a:ext uri="{0D108BD9-81ED-4DB2-BD59-A6C34878D82A}">
                    <a16:rowId xmlns:a16="http://schemas.microsoft.com/office/drawing/2014/main" val="10004"/>
                  </a:ext>
                </a:extLst>
              </a:tr>
              <a:tr h="0">
                <a:tc>
                  <a:txBody>
                    <a:bodyPr/>
                    <a:lstStyle>
                      <a:defPPr/>
                    </a:lstStyle>
                    <a:p>
                      <a:pPr fontAlgn="t"/>
                      <a:r>
                        <a:rPr lang="en-US">
                          <a:effectLst/>
                        </a:rPr>
                        <a:t>Pointer</a:t>
                      </a:r>
                    </a:p>
                  </a:txBody>
                  <a:tcPr marL="76200" marR="76200" marT="76200" marB="76200"/>
                </a:tc>
                <a:tc>
                  <a:txBody>
                    <a:bodyPr/>
                    <a:lstStyle>
                      <a:defPPr/>
                    </a:lstStyle>
                    <a:p>
                      <a:pPr fontAlgn="t"/>
                      <a:r>
                        <a:rPr lang="en-US">
                          <a:effectLst/>
                        </a:rPr>
                        <a:t>NULL</a:t>
                      </a:r>
                    </a:p>
                  </a:txBody>
                  <a:tcPr marL="76200" marR="76200" marT="76200" marB="762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934969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7763.0"/>
  <p:tag name="AS_RELEASE_DATE" val="2020.08.14"/>
  <p:tag name="AS_TITLE" val="Aspose.Slides for .NET 4.0 Client Profile"/>
  <p:tag name="AS_VERSION" val="20.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10696</Words>
  <Application>Microsoft Office PowerPoint</Application>
  <PresentationFormat>On-screen Show (4:3)</PresentationFormat>
  <Paragraphs>1471</Paragraphs>
  <Slides>119</Slides>
  <Notes>53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119</vt:i4>
      </vt:variant>
    </vt:vector>
  </HeadingPairs>
  <TitlesOfParts>
    <vt:vector size="126" baseType="lpstr">
      <vt:lpstr>Arial</vt:lpstr>
      <vt:lpstr>Calibri</vt:lpstr>
      <vt:lpstr>Calibri Light</vt:lpstr>
      <vt:lpstr>Menlo</vt:lpstr>
      <vt:lpstr>Monotype Sorts</vt:lpstr>
      <vt:lpstr>Times New Roman</vt:lpstr>
      <vt:lpstr>Office Theme</vt:lpstr>
      <vt:lpstr>Functions</vt:lpstr>
      <vt:lpstr>Introduction</vt:lpstr>
      <vt:lpstr>Contd.</vt:lpstr>
      <vt:lpstr>Contd.</vt:lpstr>
      <vt:lpstr>Why Functions?</vt:lpstr>
      <vt:lpstr>Type of Function</vt:lpstr>
      <vt:lpstr>Using Functions - Example</vt:lpstr>
      <vt:lpstr>Functions</vt:lpstr>
      <vt:lpstr>Parts of Function</vt:lpstr>
      <vt:lpstr> Function Prototype/ Declaration</vt:lpstr>
      <vt:lpstr> Function Prototype/ Declaration</vt:lpstr>
      <vt:lpstr>Declaring Functions: Points to Remember</vt:lpstr>
      <vt:lpstr>Function Definition</vt:lpstr>
      <vt:lpstr>Function Definition</vt:lpstr>
      <vt:lpstr>Function Definition</vt:lpstr>
      <vt:lpstr>Function Declaration and Definition Example</vt:lpstr>
      <vt:lpstr> Function Definition: Points to Remember</vt:lpstr>
      <vt:lpstr>Function Call</vt:lpstr>
      <vt:lpstr>Function Call Example </vt:lpstr>
      <vt:lpstr> Function Call: Points to Remember</vt:lpstr>
      <vt:lpstr>Example:</vt:lpstr>
      <vt:lpstr>Output</vt:lpstr>
      <vt:lpstr>Structure of C program with functions</vt:lpstr>
      <vt:lpstr>Example 1 – how values are passed &amp; how program will execute</vt:lpstr>
      <vt:lpstr>Example 1</vt:lpstr>
      <vt:lpstr>Example 1</vt:lpstr>
      <vt:lpstr>Example 1</vt:lpstr>
      <vt:lpstr>Example 1</vt:lpstr>
      <vt:lpstr>PowerPoint Presentation</vt:lpstr>
      <vt:lpstr>Example 1</vt:lpstr>
      <vt:lpstr>PowerPoint Presentation</vt:lpstr>
      <vt:lpstr>Example 1</vt:lpstr>
      <vt:lpstr>Example 1</vt:lpstr>
      <vt:lpstr>Example 1</vt:lpstr>
      <vt:lpstr>Example 1</vt:lpstr>
      <vt:lpstr>Example 1</vt:lpstr>
      <vt:lpstr>Example 1</vt:lpstr>
      <vt:lpstr>Example 1</vt:lpstr>
      <vt:lpstr>PowerPoint Presentation</vt:lpstr>
      <vt:lpstr>Example 1</vt:lpstr>
      <vt:lpstr>Example 1</vt:lpstr>
      <vt:lpstr>Example 2</vt:lpstr>
      <vt:lpstr>Example 2</vt:lpstr>
      <vt:lpstr>Example 2</vt:lpstr>
      <vt:lpstr>Example 2</vt:lpstr>
      <vt:lpstr>PowerPoint Presentation</vt:lpstr>
      <vt:lpstr>Example 2</vt:lpstr>
      <vt:lpstr>PowerPoint Presentation</vt:lpstr>
      <vt:lpstr>Example 2</vt:lpstr>
      <vt:lpstr>Example 2</vt:lpstr>
      <vt:lpstr>Example 2</vt:lpstr>
      <vt:lpstr>Example 2</vt:lpstr>
      <vt:lpstr>Example 2</vt:lpstr>
      <vt:lpstr>Example 2</vt:lpstr>
      <vt:lpstr>Example 2</vt:lpstr>
      <vt:lpstr>Example 2</vt:lpstr>
      <vt:lpstr>Example 2</vt:lpstr>
      <vt:lpstr>PowerPoint Presentation</vt:lpstr>
      <vt:lpstr>Function Return Value</vt:lpstr>
      <vt:lpstr>Function Return Value</vt:lpstr>
      <vt:lpstr>Function Return Value</vt:lpstr>
      <vt:lpstr>Function Return Value</vt:lpstr>
      <vt:lpstr>Function Calling Types</vt:lpstr>
      <vt:lpstr>Type 1 : Accepting Parameter and Returning Value</vt:lpstr>
      <vt:lpstr>Type 2 : Accepting Parameter and Not Returning Value</vt:lpstr>
      <vt:lpstr>Type 3 : Not Accepting Parameter but Returning Value</vt:lpstr>
      <vt:lpstr>Type 4 : Not Accepting Parameter and Not Returning Value</vt:lpstr>
      <vt:lpstr>Rules of Writing Function in C Programming</vt:lpstr>
      <vt:lpstr>Rules of Writing Function in C Programming</vt:lpstr>
      <vt:lpstr>Rules of Writing Function in C Programming</vt:lpstr>
      <vt:lpstr>Rules of Writing Function in C Programming</vt:lpstr>
      <vt:lpstr>Rules of Writing Function in C Programming</vt:lpstr>
      <vt:lpstr>Function Parameters/Arguments</vt:lpstr>
      <vt:lpstr>Function Parameters/Arguments</vt:lpstr>
      <vt:lpstr>Function Parameters/Arguments</vt:lpstr>
      <vt:lpstr>Passing Argument to Function</vt:lpstr>
      <vt:lpstr>Call by Value</vt:lpstr>
      <vt:lpstr>Parameter passing: by Value Example </vt:lpstr>
      <vt:lpstr>Output</vt:lpstr>
      <vt:lpstr>Call by Value </vt:lpstr>
      <vt:lpstr>Call by Reference</vt:lpstr>
      <vt:lpstr>Call by Reference/Call by Address </vt:lpstr>
      <vt:lpstr>Summary of Call By Value and Call By Reference</vt:lpstr>
      <vt:lpstr>Class Exercise</vt:lpstr>
      <vt:lpstr>2. Solution</vt:lpstr>
      <vt:lpstr>Call by Value- Class Exercise</vt:lpstr>
      <vt:lpstr>Call by Value- Class Exercise</vt:lpstr>
      <vt:lpstr>Function Example : Max among 3 Numbers</vt:lpstr>
      <vt:lpstr>What is the evaluation order of function parameters in C?</vt:lpstr>
      <vt:lpstr>What is the evaluation order of function parameters in C?</vt:lpstr>
      <vt:lpstr>C - Scope Rules</vt:lpstr>
      <vt:lpstr>Local Variables</vt:lpstr>
      <vt:lpstr>Local Variables</vt:lpstr>
      <vt:lpstr>Global Variables</vt:lpstr>
      <vt:lpstr>Global Variables</vt:lpstr>
      <vt:lpstr>Global Variables</vt:lpstr>
      <vt:lpstr>Formal Parameters</vt:lpstr>
      <vt:lpstr>Formal Parameters</vt:lpstr>
      <vt:lpstr>Initializing Local and Global Variables</vt:lpstr>
      <vt:lpstr>C passing array elements to function</vt:lpstr>
      <vt:lpstr>C passing single array element to function</vt:lpstr>
      <vt:lpstr>Class Exercise- C passing array elements to function and display</vt:lpstr>
      <vt:lpstr>C passing array elements to function</vt:lpstr>
      <vt:lpstr>C passing entire array to function</vt:lpstr>
      <vt:lpstr>C passing entire array to function</vt:lpstr>
      <vt:lpstr>C passing entire array to function</vt:lpstr>
      <vt:lpstr>C passing entire array to function</vt:lpstr>
      <vt:lpstr>Example: Display elements of array</vt:lpstr>
      <vt:lpstr>Class Exercise- Display elements of array after x index</vt:lpstr>
      <vt:lpstr>Multiply value of each element of array by 3 in a function and display modified array in main function</vt:lpstr>
      <vt:lpstr>C Passing Multi-Dimensional Array</vt:lpstr>
      <vt:lpstr>C Passing Multi-Dimensional Array</vt:lpstr>
      <vt:lpstr>C Passing Multi-Dimensional Array</vt:lpstr>
      <vt:lpstr>Adding Functions to the Library</vt:lpstr>
      <vt:lpstr>#define: Macro definition</vt:lpstr>
      <vt:lpstr>#define with arguments</vt:lpstr>
      <vt:lpstr>Core Dump (Segmentation fault) in C</vt:lpstr>
      <vt:lpstr>Common causes of this problem:</vt:lpstr>
      <vt:lpstr>Common causes of this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2017-10-06T04:37:22Z</dcterms:created>
  <dcterms:modified xsi:type="dcterms:W3CDTF">2022-11-11T08:45:03Z</dcterms:modified>
</cp:coreProperties>
</file>