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21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8D94-4F9C-467F-A59F-15A60E71EB98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C81-79F7-4AE2-A3DB-283942BFD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19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8D94-4F9C-467F-A59F-15A60E71EB98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C81-79F7-4AE2-A3DB-283942BFD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78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8D94-4F9C-467F-A59F-15A60E71EB98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C81-79F7-4AE2-A3DB-283942BFD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59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8D94-4F9C-467F-A59F-15A60E71EB98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C81-79F7-4AE2-A3DB-283942BFD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6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8D94-4F9C-467F-A59F-15A60E71EB98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C81-79F7-4AE2-A3DB-283942BFD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27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8D94-4F9C-467F-A59F-15A60E71EB98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C81-79F7-4AE2-A3DB-283942BFD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5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8D94-4F9C-467F-A59F-15A60E71EB98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C81-79F7-4AE2-A3DB-283942BFD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6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8D94-4F9C-467F-A59F-15A60E71EB98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C81-79F7-4AE2-A3DB-283942BFD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54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8D94-4F9C-467F-A59F-15A60E71EB98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C81-79F7-4AE2-A3DB-283942BFD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43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8D94-4F9C-467F-A59F-15A60E71EB98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C81-79F7-4AE2-A3DB-283942BFD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38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8D94-4F9C-467F-A59F-15A60E71EB98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C81-79F7-4AE2-A3DB-283942BFD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27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A8D94-4F9C-467F-A59F-15A60E71EB98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49C81-79F7-4AE2-A3DB-283942BFD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42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473" y="230901"/>
            <a:ext cx="10344325" cy="566053"/>
          </a:xfrm>
        </p:spPr>
        <p:txBody>
          <a:bodyPr>
            <a:normAutofit/>
          </a:bodyPr>
          <a:lstStyle/>
          <a:p>
            <a:r>
              <a:rPr lang="en-US" sz="2800" b="1" dirty="0"/>
              <a:t>MACHINE LEARNING MODEL BUILDING PROCESS</a:t>
            </a:r>
          </a:p>
        </p:txBody>
      </p:sp>
      <p:sp>
        <p:nvSpPr>
          <p:cNvPr id="4" name="Folded Corner 3"/>
          <p:cNvSpPr/>
          <p:nvPr/>
        </p:nvSpPr>
        <p:spPr>
          <a:xfrm>
            <a:off x="2139193" y="1333850"/>
            <a:ext cx="1291903" cy="1191236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agnetic Disk 4"/>
          <p:cNvSpPr/>
          <p:nvPr/>
        </p:nvSpPr>
        <p:spPr>
          <a:xfrm>
            <a:off x="2114026" y="3330429"/>
            <a:ext cx="1174458" cy="796954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842157" y="2223083"/>
            <a:ext cx="1400962" cy="746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714300" y="2216091"/>
            <a:ext cx="1449897" cy="7703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edefined Process 7"/>
          <p:cNvSpPr/>
          <p:nvPr/>
        </p:nvSpPr>
        <p:spPr>
          <a:xfrm>
            <a:off x="7751427" y="2164360"/>
            <a:ext cx="1635854" cy="830510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uble Brace 8"/>
          <p:cNvSpPr/>
          <p:nvPr/>
        </p:nvSpPr>
        <p:spPr>
          <a:xfrm>
            <a:off x="10192623" y="2164360"/>
            <a:ext cx="1702966" cy="947956"/>
          </a:xfrm>
          <a:prstGeom prst="brace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95913" y="4353887"/>
            <a:ext cx="1501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Datasets Identification </a:t>
            </a:r>
          </a:p>
        </p:txBody>
      </p:sp>
      <p:sp>
        <p:nvSpPr>
          <p:cNvPr id="11" name="Plus 10"/>
          <p:cNvSpPr/>
          <p:nvPr/>
        </p:nvSpPr>
        <p:spPr>
          <a:xfrm>
            <a:off x="2575420" y="2701255"/>
            <a:ext cx="318782" cy="385894"/>
          </a:xfrm>
          <a:prstGeom prst="mathPlu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53067" y="2224481"/>
            <a:ext cx="1407953" cy="7368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1394" y="2365695"/>
            <a:ext cx="931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Business Problem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90256" y="1368804"/>
            <a:ext cx="1290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Files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/>
              <a:t>Structured (CSV, Delimited)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/>
              <a:t>Unstructured (Images , plain text)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44012" y="4330118"/>
            <a:ext cx="1501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Requirements </a:t>
            </a:r>
          </a:p>
          <a:p>
            <a:pPr algn="ctr"/>
            <a:r>
              <a:rPr lang="en-US" sz="1400" b="1" dirty="0"/>
              <a:t>Gathering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59000" y="4346896"/>
            <a:ext cx="1501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Exploratory Data Analysis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06645" y="4314738"/>
            <a:ext cx="15016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Dataset Cleaning /Data Transformation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822737" y="4366470"/>
            <a:ext cx="1501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Model Implementation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072385" y="4359479"/>
            <a:ext cx="1501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Performance Evaluation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1744910" y="2541864"/>
            <a:ext cx="285226" cy="125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3474440" y="2526484"/>
            <a:ext cx="285226" cy="125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5287860" y="2511104"/>
            <a:ext cx="285226" cy="125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7336172" y="2504113"/>
            <a:ext cx="285226" cy="125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9594208" y="2471955"/>
            <a:ext cx="285226" cy="125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216091" y="3617053"/>
            <a:ext cx="1013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Database / HDFS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777843" y="2242657"/>
            <a:ext cx="158272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/>
              <a:t>Data Overview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/>
              <a:t>Supervised/ Unsupervised problem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/>
              <a:t>Data Analysis , Plots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948569" y="2160165"/>
            <a:ext cx="15477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Core ML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/>
              <a:t>Hyper parameter tuning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/>
              <a:t>Logistic , Trees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/>
              <a:t>Boosting</a:t>
            </a:r>
          </a:p>
          <a:p>
            <a:endParaRPr lang="en-US" sz="1000" b="1" dirty="0"/>
          </a:p>
          <a:p>
            <a:endParaRPr lang="en-US" sz="1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768829" y="2262232"/>
            <a:ext cx="1388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/>
              <a:t>Handling missing values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/>
              <a:t>Encoding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/>
              <a:t>Feature building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385572" y="2290193"/>
            <a:ext cx="1375794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/>
              <a:t>F1 Score , Precision ,Recall ,AUROC</a:t>
            </a:r>
          </a:p>
          <a:p>
            <a:endParaRPr lang="en-US" sz="10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/>
              <a:t>RMSE , MAE 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593908" y="4572000"/>
            <a:ext cx="402672" cy="83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281493" y="4623732"/>
            <a:ext cx="402672" cy="83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143849" y="4606954"/>
            <a:ext cx="402672" cy="83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7283042" y="4565009"/>
            <a:ext cx="402672" cy="83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9548069" y="4573398"/>
            <a:ext cx="402672" cy="83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rved Left Arrow 36"/>
          <p:cNvSpPr/>
          <p:nvPr/>
        </p:nvSpPr>
        <p:spPr>
          <a:xfrm rot="5400000">
            <a:off x="9630560" y="2290203"/>
            <a:ext cx="419453" cy="219791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Curved Left Arrow 37"/>
          <p:cNvSpPr/>
          <p:nvPr/>
        </p:nvSpPr>
        <p:spPr>
          <a:xfrm rot="5400000">
            <a:off x="7148817" y="2308381"/>
            <a:ext cx="419453" cy="219791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Curved Left Arrow 38"/>
          <p:cNvSpPr/>
          <p:nvPr/>
        </p:nvSpPr>
        <p:spPr>
          <a:xfrm rot="16200000">
            <a:off x="7158605" y="699093"/>
            <a:ext cx="419453" cy="219791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Curved Left Arrow 39"/>
          <p:cNvSpPr/>
          <p:nvPr/>
        </p:nvSpPr>
        <p:spPr>
          <a:xfrm rot="16200000">
            <a:off x="9584424" y="675323"/>
            <a:ext cx="419453" cy="219791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138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951" y="243827"/>
            <a:ext cx="10349205" cy="55860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METRICS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3813" y="1278294"/>
            <a:ext cx="307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Confusion Matrix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72" y="1759963"/>
            <a:ext cx="3390900" cy="2543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08" y="410164"/>
            <a:ext cx="3484438" cy="63358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59828" y="1212980"/>
            <a:ext cx="24352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Precision &amp; Recall</a:t>
            </a:r>
          </a:p>
          <a:p>
            <a:endParaRPr lang="en-US" dirty="0"/>
          </a:p>
          <a:p>
            <a:r>
              <a:rPr lang="en-US" dirty="0"/>
              <a:t>Precision = TP/(TP+FP)</a:t>
            </a:r>
          </a:p>
          <a:p>
            <a:endParaRPr lang="en-US" dirty="0"/>
          </a:p>
          <a:p>
            <a:r>
              <a:rPr lang="en-US" dirty="0"/>
              <a:t>Recall =  TP / (TP+FN)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7591" y="4603103"/>
            <a:ext cx="32719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Accuracy</a:t>
            </a:r>
          </a:p>
          <a:p>
            <a:endParaRPr lang="en-US" u="sng" dirty="0"/>
          </a:p>
          <a:p>
            <a:r>
              <a:rPr lang="en-US" dirty="0"/>
              <a:t>= (TP+TN)/(TP+FP+FN+TN)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16757" y="4419600"/>
            <a:ext cx="25970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F1 Score</a:t>
            </a:r>
          </a:p>
          <a:p>
            <a:endParaRPr lang="en-US" dirty="0"/>
          </a:p>
          <a:p>
            <a:r>
              <a:rPr lang="en-US" dirty="0"/>
              <a:t>= 2 * (Precision*Recall)</a:t>
            </a:r>
          </a:p>
          <a:p>
            <a:r>
              <a:rPr lang="en-US" dirty="0"/>
              <a:t>         /(Precision+Recall)</a:t>
            </a:r>
          </a:p>
        </p:txBody>
      </p:sp>
    </p:spTree>
    <p:extLst>
      <p:ext uri="{BB962C8B-B14F-4D97-AF65-F5344CB8AC3E}">
        <p14:creationId xmlns:p14="http://schemas.microsoft.com/office/powerpoint/2010/main" val="330296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806" y="264457"/>
            <a:ext cx="10629551" cy="43182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Cross Validation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502" y="1439732"/>
            <a:ext cx="7909215" cy="4351338"/>
          </a:xfrm>
        </p:spPr>
      </p:pic>
      <p:sp>
        <p:nvSpPr>
          <p:cNvPr id="5" name="TextBox 4"/>
          <p:cNvSpPr txBox="1"/>
          <p:nvPr/>
        </p:nvSpPr>
        <p:spPr>
          <a:xfrm>
            <a:off x="587228" y="1266738"/>
            <a:ext cx="82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CV=10</a:t>
            </a:r>
          </a:p>
        </p:txBody>
      </p:sp>
    </p:spTree>
    <p:extLst>
      <p:ext uri="{BB962C8B-B14F-4D97-AF65-F5344CB8AC3E}">
        <p14:creationId xmlns:p14="http://schemas.microsoft.com/office/powerpoint/2010/main" val="888029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DEDEDE"/>
      </a:dk1>
      <a:lt1>
        <a:sysClr val="window" lastClr="181B28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</TotalTime>
  <Words>136</Words>
  <Application>Microsoft Office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MACHINE LEARNING MODEL BUILDING PROCESS</vt:lpstr>
      <vt:lpstr>METRICS</vt:lpstr>
      <vt:lpstr>Cross Validation</vt:lpstr>
    </vt:vector>
  </TitlesOfParts>
  <Company>Neustar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Mathur, Rahul</dc:creator>
  <cp:lastModifiedBy>Amaan Zafar</cp:lastModifiedBy>
  <cp:revision>20</cp:revision>
  <dcterms:created xsi:type="dcterms:W3CDTF">2020-06-06T05:05:57Z</dcterms:created>
  <dcterms:modified xsi:type="dcterms:W3CDTF">2021-07-13T09:28:37Z</dcterms:modified>
</cp:coreProperties>
</file>