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28"/>
  </p:notesMasterIdLst>
  <p:handoutMasterIdLst>
    <p:handoutMasterId r:id="rId29"/>
  </p:handoutMasterIdLst>
  <p:sldIdLst>
    <p:sldId id="256" r:id="rId3"/>
    <p:sldId id="291" r:id="rId4"/>
    <p:sldId id="278" r:id="rId5"/>
    <p:sldId id="279" r:id="rId6"/>
    <p:sldId id="288" r:id="rId7"/>
    <p:sldId id="289" r:id="rId8"/>
    <p:sldId id="276" r:id="rId9"/>
    <p:sldId id="277" r:id="rId10"/>
    <p:sldId id="292" r:id="rId11"/>
    <p:sldId id="293" r:id="rId12"/>
    <p:sldId id="294" r:id="rId13"/>
    <p:sldId id="257" r:id="rId14"/>
    <p:sldId id="271" r:id="rId15"/>
    <p:sldId id="272" r:id="rId16"/>
    <p:sldId id="280" r:id="rId17"/>
    <p:sldId id="281" r:id="rId18"/>
    <p:sldId id="295" r:id="rId19"/>
    <p:sldId id="282" r:id="rId20"/>
    <p:sldId id="284" r:id="rId21"/>
    <p:sldId id="285" r:id="rId22"/>
    <p:sldId id="286" r:id="rId23"/>
    <p:sldId id="287" r:id="rId24"/>
    <p:sldId id="290" r:id="rId25"/>
    <p:sldId id="296" r:id="rId26"/>
    <p:sldId id="297" r:id="rId2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0A075CA-E50C-4BAA-8BD4-A1340CDBA98A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B5A73E9-290F-4998-AEA0-5431FDA46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B28996-20D2-4201-8422-798E24053CC2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32EF3E1-C07C-46AB-B836-6477DF192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43BC19-1191-4EF2-B8CC-88AF16A1DB8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454EE89-06A2-49F9-AD27-B8EB0D71279E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7680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AB672D1-AB87-457F-A44C-706A70649B1B}" type="slidenum">
              <a:rPr lang="en-US" sz="1200">
                <a:latin typeface="Calibri" pitchFamily="34" charset="0"/>
              </a:rPr>
              <a:pPr algn="r"/>
              <a:t>11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7CFC7D-7A39-47DB-B522-C512D4B1D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350173-B88C-4D16-9D95-CB175510B3B3}" type="slidenum">
              <a:rPr lang="en-US" sz="1200">
                <a:latin typeface="Calibri" pitchFamily="34" charset="0"/>
              </a:rPr>
              <a:pPr algn="r"/>
              <a:t>13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C7B2F3A-AD86-44F4-8397-ED6111D2F6DD}" type="slidenum">
              <a:rPr lang="en-US" sz="1200">
                <a:latin typeface="Calibri" pitchFamily="34" charset="0"/>
              </a:rPr>
              <a:pPr algn="r"/>
              <a:t>14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3891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FD7B6FE-A497-48EC-A76E-776546B840CB}" type="slidenum">
              <a:rPr lang="en-US" sz="1200">
                <a:latin typeface="Calibri" pitchFamily="34" charset="0"/>
              </a:rPr>
              <a:pPr algn="r"/>
              <a:t>15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4096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24B8430-61AA-499B-80A4-A1C8F1C8C9CB}" type="slidenum">
              <a:rPr lang="en-US" sz="1200">
                <a:latin typeface="Calibri" pitchFamily="34" charset="0"/>
              </a:rPr>
              <a:pPr algn="r"/>
              <a:t>16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62442AD-62B0-4FF0-BB91-B07472C0A7C4}" type="slidenum">
              <a:rPr lang="en-US" sz="1200">
                <a:latin typeface="Calibri" pitchFamily="34" charset="0"/>
              </a:rPr>
              <a:pPr algn="r"/>
              <a:t>17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430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7037D6F-83A9-4C79-BE56-AFD8379D862C}" type="slidenum">
              <a:rPr lang="en-US" sz="1200">
                <a:latin typeface="Calibri" pitchFamily="34" charset="0"/>
              </a:rPr>
              <a:pPr algn="r"/>
              <a:t>18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4710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1425969-5A68-4F64-8102-474C87AAF432}" type="slidenum">
              <a:rPr lang="en-US" sz="1200">
                <a:latin typeface="Calibri" pitchFamily="34" charset="0"/>
              </a:rPr>
              <a:pPr algn="r"/>
              <a:t>19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706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A24A146-D1D4-4362-9DC5-7E2712B45FC6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491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6FF2DB9-FF42-420D-8AB3-4825760572E4}" type="slidenum">
              <a:rPr lang="en-US" sz="1200">
                <a:latin typeface="Calibri" pitchFamily="34" charset="0"/>
              </a:rPr>
              <a:pPr algn="r"/>
              <a:t>20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5120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E27778B-253A-4D56-A169-B08810AFEB76}" type="slidenum">
              <a:rPr lang="en-US" sz="1200">
                <a:latin typeface="Calibri" pitchFamily="34" charset="0"/>
              </a:rPr>
              <a:pPr algn="r"/>
              <a:t>21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5325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9589B9D-585A-440A-89EA-9D39B3FCBCC0}" type="slidenum">
              <a:rPr lang="en-US" sz="1200">
                <a:latin typeface="Calibri" pitchFamily="34" charset="0"/>
              </a:rPr>
              <a:pPr algn="r"/>
              <a:t>22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5939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12DC5B-4742-4944-BB89-72E2707E8EF9}" type="slidenum">
              <a:rPr lang="en-US" sz="1200">
                <a:latin typeface="Calibri" pitchFamily="34" charset="0"/>
              </a:rPr>
              <a:pPr algn="r"/>
              <a:t>23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3481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A2C6C3A-44D7-4E9F-AB75-70A36A27C780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3686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456446B-5421-41B9-A343-47241D01A253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5529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44C207F-32DC-4A9D-896A-94E89B04BA25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57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A763B9C-DCF9-44A7-8CB2-093C7933516E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3072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00B054-C3AF-4E23-9054-9847EA70D51E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3277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C2BF251-1EA4-4192-845D-3078119AA6D9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/>
          </a:p>
        </p:txBody>
      </p:sp>
      <p:sp>
        <p:nvSpPr>
          <p:cNvPr id="727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4A7835-46CF-4F03-9291-14A2F2603F31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4C532-E003-4D78-AC46-F4F9F5D73EEE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834D1-9683-4551-A3D8-D99763035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FAB7F-2AEA-448B-B3F9-0C4241021D0E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0BBC8-0BF4-450D-8AE2-864031AB9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C58B4-424D-4383-B5E0-7C1E92A858BA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CEC01-6BB6-4CBC-9786-9F21B261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CFCC8-DE2A-452B-AA61-29078AA4D6E9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E19F3-E9D4-4495-BAA2-A73B2EDDC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40090-BD1E-45BD-9274-E10DB9A54112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35300-E3D3-4D2B-8C04-900C9EAE0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D7E93-1800-419C-8D37-76585F8AE793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9C1E5-A2B7-4B71-AFEC-4B0C840C3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4"/>
            <a:ext cx="53848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35164"/>
            <a:ext cx="53848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36AEA-0252-4A12-8017-116EDD86D163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2D8B5-9CEE-433C-9851-3DA1C5B1A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B97A5-4563-4BC4-8209-FCA751DAA8D4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052C3-23D5-4AEC-BA27-245F283E0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1B93C-DFC4-4E2C-84FA-FA0C7A556221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3C60B-B949-4606-B614-99251324A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AA0C3-9473-4797-AAFE-4EAF250F62A1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F758C-3F2F-4942-8E15-0AD13B5DB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CFBEF-70C8-4968-BEF0-D8FDF3B377E3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C5432-1772-45DE-825F-900083E6E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F560A-1A73-43A0-A7FF-0768E792BC07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4F477-85E8-4B34-A65E-E9355FD84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E4ED1-E49A-4B20-94BF-74518839C2F3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12494-923C-4DDB-9991-85218F38E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C47A9-8823-43AF-AC1E-A7A3732AFD86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4DD48-F318-4B19-9CA4-CD1579F9D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26400" cy="5619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6743B-3513-4B4E-9515-4C9FADD9EC95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B25E7-D7EE-484D-9EC8-1E30D5A18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2147D-E2A4-4122-AB15-CE59C17FCFB9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F6C68-757A-4808-BA39-3E4FCE1AA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833E9-E889-4BCE-B50B-987CA2EC2314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0002C-5CCA-45FF-8EA7-66BBED8B3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398BB-3A6B-49C7-9C04-B6B93C1C401F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CE671-9125-4B87-BB49-9A416AFBF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739B8-0C92-4FD2-9FC0-9A7BCFDAB19D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626A-DABB-4E80-AD1C-197F803DD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D65F7-A989-4AE2-8E95-53BF94F1D8B3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67F99-B9DF-422F-86FB-0FB24E4D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0F170-08FD-4546-8511-2AFA64C3D807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18FDF-33FC-4FD2-9B96-94847EC60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771C9-64FA-4FC7-B9B9-182020C6BACF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F9234-70AD-4251-918F-1953F9379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60FDA2-1001-4A61-B1F9-0FAA09843314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25D2B8-6557-49C5-BA03-1AF4D3717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5" r:id="rId2"/>
    <p:sldLayoutId id="214748368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86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8612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861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AF5338-8260-49C6-A2EE-37C12DF66489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72E804-B34C-404C-8EE6-E027ABC83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68617" name="Group 1"/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>
          <a:solidFill>
            <a:schemeClr val="tx1"/>
          </a:solidFill>
          <a:latin typeface="+mn-lt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>
          <a:solidFill>
            <a:schemeClr val="tx1"/>
          </a:solidFill>
          <a:latin typeface="+mn-lt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5pPr>
      <a:lvl6pPr marL="19192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6pPr>
      <a:lvl7pPr marL="23764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7pPr>
      <a:lvl8pPr marL="28336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8pPr>
      <a:lvl9pPr marL="32908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 noChangeShapeType="1"/>
          </p:cNvSpPr>
          <p:nvPr/>
        </p:nvSpPr>
        <p:spPr bwMode="auto">
          <a:xfrm>
            <a:off x="4295775" y="1700213"/>
            <a:ext cx="3887788" cy="1295400"/>
          </a:xfrm>
          <a:prstGeom prst="rect">
            <a:avLst/>
          </a:prstGeom>
          <a:noFill/>
          <a:ln w="9525" algn="in">
            <a:solidFill>
              <a:srgbClr val="CCFF33"/>
            </a:solidFill>
            <a:miter lim="800000"/>
            <a:headEnd/>
            <a:tailEnd/>
          </a:ln>
        </p:spPr>
        <p:txBody>
          <a:bodyPr lIns="182880" tIns="182880" rIns="182880" bIns="182880"/>
          <a:lstStyle/>
          <a:p>
            <a:pPr algn="ctr">
              <a:spcAft>
                <a:spcPts val="600"/>
              </a:spcAft>
            </a:pPr>
            <a:r>
              <a:rPr lang="en-US" sz="3200" b="1">
                <a:latin typeface="Franklin Gothic Medium Cond"/>
              </a:rPr>
              <a:t>Basic Computer Components</a:t>
            </a:r>
          </a:p>
        </p:txBody>
      </p:sp>
      <p:pic>
        <p:nvPicPr>
          <p:cNvPr id="15362" name="Picture 6" descr="j0424178[1]"/>
          <p:cNvPicPr preferRelativeResize="0">
            <a:picLocks noChangeArrowheads="1" noChangeShapeType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7213" y="3500439"/>
            <a:ext cx="3168650" cy="244633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15363" name="Text Box 9"/>
          <p:cNvSpPr txBox="1">
            <a:spLocks noChangeArrowheads="1" noChangeShapeType="1"/>
          </p:cNvSpPr>
          <p:nvPr/>
        </p:nvSpPr>
        <p:spPr bwMode="auto">
          <a:xfrm>
            <a:off x="1703388" y="836613"/>
            <a:ext cx="8501062" cy="857250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</p:spPr>
        <p:txBody>
          <a:bodyPr lIns="36195" tIns="36195" rIns="36195" bIns="36195"/>
          <a:lstStyle/>
          <a:p>
            <a:pPr algn="ctr"/>
            <a:r>
              <a:rPr lang="en-US" sz="4000" b="1">
                <a:solidFill>
                  <a:srgbClr val="FFFF00"/>
                </a:solidFill>
                <a:latin typeface="Bodoni MT Condensed"/>
              </a:rPr>
              <a:t>INTRODUCTION TO COMPUTER</a:t>
            </a:r>
            <a:endParaRPr lang="en-US" sz="4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MotherBoard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73731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pic>
        <p:nvPicPr>
          <p:cNvPr id="73732" name="Picture 5" descr="motherboard-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7575" y="1844675"/>
            <a:ext cx="50800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Text Box 7"/>
          <p:cNvSpPr txBox="1">
            <a:spLocks noChangeArrowheads="1"/>
          </p:cNvSpPr>
          <p:nvPr/>
        </p:nvSpPr>
        <p:spPr bwMode="auto">
          <a:xfrm>
            <a:off x="2640014" y="3284538"/>
            <a:ext cx="1387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Top View</a:t>
            </a:r>
            <a:endParaRPr lang="en-MY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MotherBoard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75779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pic>
        <p:nvPicPr>
          <p:cNvPr id="75780" name="Picture 5" descr="Motherboard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2401" y="1989139"/>
            <a:ext cx="45370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1" name="Text Box 6"/>
          <p:cNvSpPr txBox="1">
            <a:spLocks noChangeArrowheads="1"/>
          </p:cNvSpPr>
          <p:nvPr/>
        </p:nvSpPr>
        <p:spPr bwMode="auto">
          <a:xfrm>
            <a:off x="2640014" y="3284538"/>
            <a:ext cx="1387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Side View</a:t>
            </a:r>
            <a:endParaRPr lang="en-MY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024063" y="692151"/>
            <a:ext cx="8393112" cy="735013"/>
          </a:xfrm>
        </p:spPr>
        <p:txBody>
          <a:bodyPr/>
          <a:lstStyle/>
          <a:p>
            <a:pPr eaLnBrk="1" hangingPunct="1"/>
            <a:r>
              <a:rPr lang="en-US" sz="3700">
                <a:latin typeface="Comic Sans MS" pitchFamily="66" charset="0"/>
              </a:rPr>
              <a:t>BASIC COMPUTER COMPONENTS</a:t>
            </a:r>
          </a:p>
        </p:txBody>
      </p: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2208214" y="2276476"/>
            <a:ext cx="72723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The </a:t>
            </a:r>
            <a:r>
              <a:rPr lang="en-MY" b="1">
                <a:solidFill>
                  <a:srgbClr val="FF0000"/>
                </a:solidFill>
              </a:rPr>
              <a:t>most powerful microprocessor chip</a:t>
            </a:r>
            <a:r>
              <a:rPr lang="en-MY" b="1"/>
              <a:t> in your computer.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The </a:t>
            </a:r>
            <a:r>
              <a:rPr lang="en-MY" b="1">
                <a:solidFill>
                  <a:srgbClr val="FF0000"/>
                </a:solidFill>
              </a:rPr>
              <a:t>speed</a:t>
            </a:r>
            <a:r>
              <a:rPr lang="en-MY" b="1"/>
              <a:t> of the CPU is </a:t>
            </a:r>
            <a:r>
              <a:rPr lang="en-MY" b="1">
                <a:solidFill>
                  <a:srgbClr val="FF0000"/>
                </a:solidFill>
              </a:rPr>
              <a:t>measured in GigaHertz</a:t>
            </a:r>
            <a:r>
              <a:rPr lang="en-MY" b="1"/>
              <a:t> (billions of cycles per second).</a:t>
            </a: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pic>
        <p:nvPicPr>
          <p:cNvPr id="17411" name="Picture 5" descr="Intel-Pentium-4ad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8214" y="4076701"/>
            <a:ext cx="1800225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Central Processing Unit </a:t>
            </a:r>
            <a:r>
              <a:rPr lang="en-MY" sz="2400" b="1"/>
              <a:t>(CPU)</a:t>
            </a:r>
            <a:endParaRPr lang="en-US" sz="2400">
              <a:solidFill>
                <a:srgbClr val="0076A3"/>
              </a:solidFill>
              <a:latin typeface="Constantia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pic>
        <p:nvPicPr>
          <p:cNvPr id="17413" name="Picture 7" descr="CPU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12125" y="4076700"/>
            <a:ext cx="1511300" cy="151130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</p:spPr>
      </p:pic>
      <p:pic>
        <p:nvPicPr>
          <p:cNvPr id="17414" name="Picture 8" descr="CPU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51313" y="4076700"/>
            <a:ext cx="1655762" cy="1512888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</p:spPr>
      </p:pic>
      <p:pic>
        <p:nvPicPr>
          <p:cNvPr id="17415" name="Picture 9" descr="CPU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51539" y="4076700"/>
            <a:ext cx="2016125" cy="1506538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4"/>
          <p:cNvSpPr txBox="1">
            <a:spLocks noChangeArrowheads="1"/>
          </p:cNvSpPr>
          <p:nvPr/>
        </p:nvSpPr>
        <p:spPr bwMode="auto">
          <a:xfrm>
            <a:off x="2208213" y="2349501"/>
            <a:ext cx="38163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Hardware that </a:t>
            </a:r>
            <a:r>
              <a:rPr lang="en-MY" b="1">
                <a:solidFill>
                  <a:srgbClr val="FF0000"/>
                </a:solidFill>
              </a:rPr>
              <a:t>stores information</a:t>
            </a:r>
            <a:r>
              <a:rPr lang="en-MY" b="1"/>
              <a:t> while you work.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One of the things that </a:t>
            </a:r>
            <a:r>
              <a:rPr lang="en-MY" b="1">
                <a:solidFill>
                  <a:srgbClr val="FF0000"/>
                </a:solidFill>
              </a:rPr>
              <a:t>makes</a:t>
            </a:r>
            <a:r>
              <a:rPr lang="en-MY" b="1"/>
              <a:t> your </a:t>
            </a:r>
            <a:r>
              <a:rPr lang="en-MY" b="1">
                <a:solidFill>
                  <a:srgbClr val="FF0000"/>
                </a:solidFill>
              </a:rPr>
              <a:t>computer run faster</a:t>
            </a:r>
            <a:r>
              <a:rPr lang="en-MY" b="1"/>
              <a:t>.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>
                <a:solidFill>
                  <a:srgbClr val="FF0000"/>
                </a:solidFill>
              </a:rPr>
              <a:t>Not permanent storage</a:t>
            </a:r>
            <a:r>
              <a:rPr lang="en-MY" b="1"/>
              <a:t> of data. When you turn your computer off, all data in RAM is lost.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Available in </a:t>
            </a:r>
            <a:r>
              <a:rPr lang="en-MY" b="1">
                <a:solidFill>
                  <a:srgbClr val="FF0000"/>
                </a:solidFill>
              </a:rPr>
              <a:t>different types, sizes, </a:t>
            </a:r>
            <a:r>
              <a:rPr lang="en-MY" b="1"/>
              <a:t>and</a:t>
            </a:r>
            <a:r>
              <a:rPr lang="en-MY" b="1">
                <a:solidFill>
                  <a:srgbClr val="FF0000"/>
                </a:solidFill>
              </a:rPr>
              <a:t> speeds</a:t>
            </a:r>
            <a:r>
              <a:rPr lang="en-MY" b="1"/>
              <a:t>. </a:t>
            </a:r>
          </a:p>
        </p:txBody>
      </p:sp>
      <p:sp>
        <p:nvSpPr>
          <p:cNvPr id="19458" name="TextBox 4"/>
          <p:cNvSpPr txBox="1">
            <a:spLocks noChangeArrowheads="1"/>
          </p:cNvSpPr>
          <p:nvPr/>
        </p:nvSpPr>
        <p:spPr bwMode="auto">
          <a:xfrm>
            <a:off x="2063750" y="1484314"/>
            <a:ext cx="51117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Random-Access Memory (RAM)</a:t>
            </a:r>
            <a:r>
              <a:rPr lang="en-MY" sz="2400" b="1"/>
              <a:t> </a:t>
            </a:r>
            <a:endParaRPr lang="en-US" sz="2400">
              <a:solidFill>
                <a:srgbClr val="0076A3"/>
              </a:solidFill>
              <a:latin typeface="Constantia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pic>
        <p:nvPicPr>
          <p:cNvPr id="19459" name="Picture 10" descr="diff 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5501" y="2205038"/>
            <a:ext cx="2574925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4"/>
          <p:cNvSpPr txBox="1">
            <a:spLocks noChangeArrowheads="1"/>
          </p:cNvSpPr>
          <p:nvPr/>
        </p:nvSpPr>
        <p:spPr bwMode="auto">
          <a:xfrm>
            <a:off x="2208214" y="2133600"/>
            <a:ext cx="4319587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A </a:t>
            </a:r>
            <a:r>
              <a:rPr lang="en-MY" b="1">
                <a:solidFill>
                  <a:srgbClr val="FF0000"/>
                </a:solidFill>
              </a:rPr>
              <a:t>Data Storage medium</a:t>
            </a:r>
            <a:r>
              <a:rPr lang="en-MY" b="1"/>
              <a:t> that </a:t>
            </a:r>
            <a:r>
              <a:rPr lang="en-MY" b="1">
                <a:solidFill>
                  <a:srgbClr val="FF0000"/>
                </a:solidFill>
              </a:rPr>
              <a:t>houses all of the information</a:t>
            </a:r>
            <a:r>
              <a:rPr lang="en-MY" b="1"/>
              <a:t> in your computer.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This would include your </a:t>
            </a:r>
            <a:r>
              <a:rPr lang="en-MY" b="1">
                <a:solidFill>
                  <a:srgbClr val="FF0000"/>
                </a:solidFill>
              </a:rPr>
              <a:t>operating system (OS)</a:t>
            </a:r>
            <a:r>
              <a:rPr lang="en-MY" b="1"/>
              <a:t>, </a:t>
            </a:r>
            <a:r>
              <a:rPr lang="en-MY" b="1">
                <a:solidFill>
                  <a:srgbClr val="FF0000"/>
                </a:solidFill>
              </a:rPr>
              <a:t>device drivers</a:t>
            </a:r>
            <a:r>
              <a:rPr lang="en-MY" b="1"/>
              <a:t>, </a:t>
            </a:r>
            <a:r>
              <a:rPr lang="en-MY" b="1">
                <a:solidFill>
                  <a:srgbClr val="FF0000"/>
                </a:solidFill>
              </a:rPr>
              <a:t>programs</a:t>
            </a:r>
            <a:r>
              <a:rPr lang="en-MY" b="1"/>
              <a:t>, and </a:t>
            </a:r>
            <a:r>
              <a:rPr lang="en-MY" b="1">
                <a:solidFill>
                  <a:srgbClr val="FF0000"/>
                </a:solidFill>
              </a:rPr>
              <a:t>data you have created using your programs</a:t>
            </a:r>
            <a:r>
              <a:rPr lang="en-MY" b="1"/>
              <a:t> (word documents, spread sheets, etc.).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>
                <a:solidFill>
                  <a:srgbClr val="FF0000"/>
                </a:solidFill>
              </a:rPr>
              <a:t>Retains data</a:t>
            </a:r>
            <a:r>
              <a:rPr lang="en-MY" b="1"/>
              <a:t> when the computer is turned off.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Hard Drives </a:t>
            </a:r>
            <a:r>
              <a:rPr lang="en-MY" b="1">
                <a:solidFill>
                  <a:srgbClr val="FF0000"/>
                </a:solidFill>
              </a:rPr>
              <a:t>sizes</a:t>
            </a:r>
            <a:r>
              <a:rPr lang="en-MY" b="1"/>
              <a:t> are in </a:t>
            </a:r>
            <a:r>
              <a:rPr lang="en-MY" b="1">
                <a:solidFill>
                  <a:srgbClr val="FF0000"/>
                </a:solidFill>
              </a:rPr>
              <a:t>GigaBytes</a:t>
            </a:r>
            <a:r>
              <a:rPr lang="en-MY" b="1"/>
              <a:t> or billions of characters. </a:t>
            </a:r>
          </a:p>
        </p:txBody>
      </p:sp>
      <p:sp>
        <p:nvSpPr>
          <p:cNvPr id="21506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Hard Drive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pic>
        <p:nvPicPr>
          <p:cNvPr id="21507" name="Picture 9" descr="H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24789" y="2205038"/>
            <a:ext cx="15843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10" descr="HD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7664" y="3573464"/>
            <a:ext cx="1512887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11" descr="lappy h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67664" y="4941889"/>
            <a:ext cx="1512887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Video Card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37890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2063750" y="2060576"/>
            <a:ext cx="74168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 algn="just">
              <a:buFont typeface="Wingdings" pitchFamily="2" charset="2"/>
              <a:buChar char="q"/>
            </a:pPr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A </a:t>
            </a:r>
            <a:r>
              <a:rPr lang="en-MY" b="1">
                <a:solidFill>
                  <a:srgbClr val="FF0000"/>
                </a:solidFill>
                <a:cs typeface="Times New Roman" pitchFamily="18" charset="0"/>
              </a:rPr>
              <a:t>circuit board</a:t>
            </a:r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 that plugs into a </a:t>
            </a:r>
            <a:r>
              <a:rPr lang="en-MY" b="1">
                <a:solidFill>
                  <a:srgbClr val="FF0000"/>
                </a:solidFill>
                <a:cs typeface="Times New Roman" pitchFamily="18" charset="0"/>
              </a:rPr>
              <a:t>MotherBoard slot</a:t>
            </a:r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, that handles </a:t>
            </a:r>
            <a:r>
              <a:rPr lang="en-MY" b="1">
                <a:solidFill>
                  <a:srgbClr val="FF0000"/>
                </a:solidFill>
                <a:cs typeface="Times New Roman" pitchFamily="18" charset="0"/>
              </a:rPr>
              <a:t>multimedia applications</a:t>
            </a:r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MY" b="1">
                <a:solidFill>
                  <a:srgbClr val="FF0000"/>
                </a:solidFill>
                <a:cs typeface="Times New Roman" pitchFamily="18" charset="0"/>
              </a:rPr>
              <a:t>graphics-intensive</a:t>
            </a:r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 web sites freeing up the CPU (thereby increasing your computers speed).</a:t>
            </a:r>
          </a:p>
          <a:p>
            <a:pPr marL="277813" indent="-277813" algn="just"/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The </a:t>
            </a:r>
            <a:r>
              <a:rPr lang="en-MY" b="1">
                <a:solidFill>
                  <a:srgbClr val="FF0000"/>
                </a:solidFill>
                <a:cs typeface="Times New Roman" pitchFamily="18" charset="0"/>
              </a:rPr>
              <a:t>monitor plugs</a:t>
            </a:r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 into the video card which is accessed through a </a:t>
            </a:r>
            <a:r>
              <a:rPr lang="en-MY" b="1">
                <a:solidFill>
                  <a:srgbClr val="FF0000"/>
                </a:solidFill>
                <a:cs typeface="Times New Roman" pitchFamily="18" charset="0"/>
              </a:rPr>
              <a:t>slot in the back</a:t>
            </a:r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 of your computer.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>
              <a:solidFill>
                <a:srgbClr val="000000"/>
              </a:solidFill>
              <a:cs typeface="Times New Roman" pitchFamily="18" charset="0"/>
            </a:endParaRPr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The </a:t>
            </a:r>
            <a:r>
              <a:rPr lang="en-MY" b="1">
                <a:solidFill>
                  <a:srgbClr val="FF0000"/>
                </a:solidFill>
                <a:cs typeface="Times New Roman" pitchFamily="18" charset="0"/>
              </a:rPr>
              <a:t>better</a:t>
            </a:r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 the </a:t>
            </a:r>
            <a:r>
              <a:rPr lang="en-MY" b="1">
                <a:solidFill>
                  <a:srgbClr val="FF0000"/>
                </a:solidFill>
                <a:cs typeface="Times New Roman" pitchFamily="18" charset="0"/>
              </a:rPr>
              <a:t>graphics chip on the video card</a:t>
            </a:r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, and the </a:t>
            </a:r>
            <a:r>
              <a:rPr lang="en-MY" b="1">
                <a:solidFill>
                  <a:srgbClr val="FF0000"/>
                </a:solidFill>
                <a:cs typeface="Times New Roman" pitchFamily="18" charset="0"/>
              </a:rPr>
              <a:t>more RAM</a:t>
            </a:r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 built on the video card, the </a:t>
            </a:r>
            <a:r>
              <a:rPr lang="en-MY" b="1">
                <a:solidFill>
                  <a:srgbClr val="FF0000"/>
                </a:solidFill>
                <a:cs typeface="Times New Roman" pitchFamily="18" charset="0"/>
              </a:rPr>
              <a:t>faster the display</a:t>
            </a:r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 on the monitor.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>
              <a:solidFill>
                <a:srgbClr val="000000"/>
              </a:solidFill>
              <a:cs typeface="Times New Roman" pitchFamily="18" charset="0"/>
            </a:endParaRPr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>
                <a:solidFill>
                  <a:srgbClr val="FF0000"/>
                </a:solidFill>
                <a:cs typeface="Times New Roman" pitchFamily="18" charset="0"/>
              </a:rPr>
              <a:t>Better Video Cards</a:t>
            </a:r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 have both </a:t>
            </a:r>
            <a:r>
              <a:rPr lang="en-MY" b="1">
                <a:solidFill>
                  <a:srgbClr val="FF0000"/>
                </a:solidFill>
                <a:cs typeface="Times New Roman" pitchFamily="18" charset="0"/>
              </a:rPr>
              <a:t>Digital (better)</a:t>
            </a:r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MY" b="1">
                <a:solidFill>
                  <a:srgbClr val="FF0000"/>
                </a:solidFill>
                <a:cs typeface="Times New Roman" pitchFamily="18" charset="0"/>
              </a:rPr>
              <a:t>Analog outputs</a:t>
            </a:r>
            <a:r>
              <a:rPr lang="en-MY" b="1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Video Card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39938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pic>
        <p:nvPicPr>
          <p:cNvPr id="39939" name="Picture 5" descr="nvidia v car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5551" y="2420939"/>
            <a:ext cx="2447925" cy="184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6" descr="v c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3476" y="4005264"/>
            <a:ext cx="248126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7" descr="v card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35863" y="2205039"/>
            <a:ext cx="2246312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Sound Card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77827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sp>
        <p:nvSpPr>
          <p:cNvPr id="77828" name="TextBox 4"/>
          <p:cNvSpPr txBox="1">
            <a:spLocks noChangeArrowheads="1"/>
          </p:cNvSpPr>
          <p:nvPr/>
        </p:nvSpPr>
        <p:spPr bwMode="auto">
          <a:xfrm>
            <a:off x="2063750" y="2060576"/>
            <a:ext cx="259238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A </a:t>
            </a:r>
            <a:r>
              <a:rPr lang="en-MY" b="1">
                <a:solidFill>
                  <a:srgbClr val="FF0000"/>
                </a:solidFill>
              </a:rPr>
              <a:t>circuit board</a:t>
            </a:r>
            <a:r>
              <a:rPr lang="en-MY" b="1"/>
              <a:t> that plugs into your MotherBoard that </a:t>
            </a:r>
            <a:r>
              <a:rPr lang="en-MY" b="1">
                <a:solidFill>
                  <a:srgbClr val="FF0000"/>
                </a:solidFill>
              </a:rPr>
              <a:t>adds audio capability</a:t>
            </a:r>
            <a:r>
              <a:rPr lang="en-MY" b="1"/>
              <a:t> to your computer, providing </a:t>
            </a:r>
            <a:r>
              <a:rPr lang="en-MY" b="1">
                <a:solidFill>
                  <a:srgbClr val="FF0000"/>
                </a:solidFill>
              </a:rPr>
              <a:t>high quality stereo output</a:t>
            </a:r>
            <a:r>
              <a:rPr lang="en-MY" b="1"/>
              <a:t> to the speakers</a:t>
            </a:r>
            <a:r>
              <a:rPr lang="en-MY"/>
              <a:t> </a:t>
            </a:r>
            <a:r>
              <a:rPr lang="en-MY" b="1"/>
              <a:t>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/>
            <a:endParaRPr lang="en-MY"/>
          </a:p>
        </p:txBody>
      </p:sp>
      <p:pic>
        <p:nvPicPr>
          <p:cNvPr id="77829" name="Picture 9" descr="example sound car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4201" y="1844675"/>
            <a:ext cx="4524375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0" name="Picture 10" descr="sound 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6139" y="4656139"/>
            <a:ext cx="2160587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Speakers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41986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2063750" y="2060576"/>
            <a:ext cx="7416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 algn="just">
              <a:buFont typeface="Wingdings" pitchFamily="2" charset="2"/>
              <a:buChar char="q"/>
            </a:pPr>
            <a:r>
              <a:rPr lang="en-MY" b="1">
                <a:solidFill>
                  <a:srgbClr val="FF0000"/>
                </a:solidFill>
              </a:rPr>
              <a:t>Produce sound</a:t>
            </a:r>
            <a:r>
              <a:rPr lang="en-MY" b="1"/>
              <a:t> (music, voice, etc.) based on data created and sent by the sound card.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Today, computer speakers have </a:t>
            </a:r>
            <a:r>
              <a:rPr lang="en-MY" b="1">
                <a:solidFill>
                  <a:srgbClr val="FF0000"/>
                </a:solidFill>
              </a:rPr>
              <a:t>become very high quality</a:t>
            </a:r>
            <a:r>
              <a:rPr lang="en-MY" b="1"/>
              <a:t> and many </a:t>
            </a:r>
            <a:r>
              <a:rPr lang="en-MY" b="1">
                <a:solidFill>
                  <a:srgbClr val="FF0000"/>
                </a:solidFill>
              </a:rPr>
              <a:t>include a sub-woofer</a:t>
            </a:r>
            <a:r>
              <a:rPr lang="en-MY" b="1"/>
              <a:t> for good bass.</a:t>
            </a:r>
            <a:r>
              <a:rPr lang="en-MY"/>
              <a:t> </a:t>
            </a:r>
            <a:endParaRPr lang="en-MY" b="1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41988" name="Picture 5" descr="sp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7801" y="4797426"/>
            <a:ext cx="201612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6" descr="s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95775" y="3716339"/>
            <a:ext cx="2089150" cy="139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7" descr="sp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5188" y="4437063"/>
            <a:ext cx="2089150" cy="161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8" descr="sp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43925" y="3500439"/>
            <a:ext cx="1728788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CD-ROM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46082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sp>
        <p:nvSpPr>
          <p:cNvPr id="46083" name="TextBox 4"/>
          <p:cNvSpPr txBox="1">
            <a:spLocks noChangeArrowheads="1"/>
          </p:cNvSpPr>
          <p:nvPr/>
        </p:nvSpPr>
        <p:spPr bwMode="auto">
          <a:xfrm>
            <a:off x="2063751" y="2060576"/>
            <a:ext cx="5040313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 algn="just">
              <a:buFont typeface="Wingdings" pitchFamily="2" charset="2"/>
              <a:buChar char="q"/>
            </a:pPr>
            <a:r>
              <a:rPr lang="en-MY" b="1" u="sng"/>
              <a:t>C</a:t>
            </a:r>
            <a:r>
              <a:rPr lang="en-MY" b="1"/>
              <a:t>ompact </a:t>
            </a:r>
            <a:r>
              <a:rPr lang="en-MY" b="1" u="sng"/>
              <a:t>D</a:t>
            </a:r>
            <a:r>
              <a:rPr lang="en-MY" b="1"/>
              <a:t>isk - </a:t>
            </a:r>
            <a:r>
              <a:rPr lang="en-MY" b="1" u="sng"/>
              <a:t>R</a:t>
            </a:r>
            <a:r>
              <a:rPr lang="en-MY" b="1"/>
              <a:t>ead </a:t>
            </a:r>
            <a:r>
              <a:rPr lang="en-MY" b="1" u="sng"/>
              <a:t>O</a:t>
            </a:r>
            <a:r>
              <a:rPr lang="en-MY" b="1"/>
              <a:t>nly </a:t>
            </a:r>
            <a:r>
              <a:rPr lang="en-MY" b="1" u="sng"/>
              <a:t>M</a:t>
            </a:r>
            <a:r>
              <a:rPr lang="en-MY" b="1"/>
              <a:t>emory.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An </a:t>
            </a:r>
            <a:r>
              <a:rPr lang="en-MY" b="1">
                <a:solidFill>
                  <a:srgbClr val="FF0000"/>
                </a:solidFill>
              </a:rPr>
              <a:t>optical storage technology</a:t>
            </a:r>
            <a:r>
              <a:rPr lang="en-MY" b="1"/>
              <a:t> that </a:t>
            </a:r>
            <a:r>
              <a:rPr lang="en-MY" b="1">
                <a:solidFill>
                  <a:srgbClr val="FF0000"/>
                </a:solidFill>
              </a:rPr>
              <a:t>stores</a:t>
            </a:r>
            <a:r>
              <a:rPr lang="en-MY" b="1"/>
              <a:t> and </a:t>
            </a:r>
            <a:r>
              <a:rPr lang="en-MY" b="1">
                <a:solidFill>
                  <a:srgbClr val="FF0000"/>
                </a:solidFill>
              </a:rPr>
              <a:t>plays back data</a:t>
            </a:r>
            <a:r>
              <a:rPr lang="en-MY" b="1"/>
              <a:t>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"Read Only" means the information </a:t>
            </a:r>
            <a:r>
              <a:rPr lang="en-MY" b="1">
                <a:solidFill>
                  <a:srgbClr val="FF0000"/>
                </a:solidFill>
              </a:rPr>
              <a:t>can be displayed</a:t>
            </a:r>
            <a:r>
              <a:rPr lang="en-MY" b="1"/>
              <a:t> and </a:t>
            </a:r>
            <a:r>
              <a:rPr lang="en-MY" b="1">
                <a:solidFill>
                  <a:srgbClr val="FF0000"/>
                </a:solidFill>
              </a:rPr>
              <a:t>used</a:t>
            </a:r>
            <a:r>
              <a:rPr lang="en-MY" b="1"/>
              <a:t> or </a:t>
            </a:r>
            <a:r>
              <a:rPr lang="en-MY" b="1">
                <a:solidFill>
                  <a:srgbClr val="FF0000"/>
                </a:solidFill>
              </a:rPr>
              <a:t>copied</a:t>
            </a:r>
            <a:r>
              <a:rPr lang="en-MY" b="1"/>
              <a:t>, but </a:t>
            </a:r>
            <a:r>
              <a:rPr lang="en-MY" b="1">
                <a:solidFill>
                  <a:srgbClr val="FF0000"/>
                </a:solidFill>
              </a:rPr>
              <a:t>cannot</a:t>
            </a:r>
            <a:r>
              <a:rPr lang="en-MY" b="1"/>
              <a:t> be </a:t>
            </a:r>
            <a:r>
              <a:rPr lang="en-MY" b="1">
                <a:solidFill>
                  <a:srgbClr val="FF0000"/>
                </a:solidFill>
              </a:rPr>
              <a:t>deleted</a:t>
            </a:r>
            <a:r>
              <a:rPr lang="en-MY" b="1"/>
              <a:t> or </a:t>
            </a:r>
            <a:r>
              <a:rPr lang="en-MY" b="1">
                <a:solidFill>
                  <a:srgbClr val="FF0000"/>
                </a:solidFill>
              </a:rPr>
              <a:t>changed</a:t>
            </a:r>
            <a:r>
              <a:rPr lang="en-MY" b="1"/>
              <a:t> (on the disk).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One CD-ROM can hold around 650 megabytes of data, or the equivalent of 450 floppies.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The speed of a CD-ROM refers to how fast the disk spins in the device.</a:t>
            </a:r>
            <a:r>
              <a:rPr lang="en-MY"/>
              <a:t> </a:t>
            </a:r>
          </a:p>
        </p:txBody>
      </p:sp>
      <p:pic>
        <p:nvPicPr>
          <p:cNvPr id="46084" name="Picture 7" descr="cd r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9964" y="2276476"/>
            <a:ext cx="2808287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8" descr="CD-ROM_driv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08889" y="4581525"/>
            <a:ext cx="2674937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4"/>
          <p:cNvSpPr txBox="1">
            <a:spLocks noChangeArrowheads="1"/>
          </p:cNvSpPr>
          <p:nvPr/>
        </p:nvSpPr>
        <p:spPr bwMode="auto">
          <a:xfrm>
            <a:off x="3648076" y="2997200"/>
            <a:ext cx="518477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MY" sz="2400" b="1" u="sng"/>
              <a:t>How do you define that an object is a computer?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69635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CD-Burner or DVD Burner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48130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2063750" y="2201864"/>
            <a:ext cx="792003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Informal name for a </a:t>
            </a:r>
            <a:r>
              <a:rPr lang="en-MY" b="1">
                <a:solidFill>
                  <a:srgbClr val="FF0000"/>
                </a:solidFill>
              </a:rPr>
              <a:t>CD / DVD recorder</a:t>
            </a:r>
            <a:r>
              <a:rPr lang="en-MY" b="1"/>
              <a:t>, a device that </a:t>
            </a:r>
            <a:r>
              <a:rPr lang="en-MY" b="1">
                <a:solidFill>
                  <a:srgbClr val="FF0000"/>
                </a:solidFill>
              </a:rPr>
              <a:t>can record data to a compact disc or DVD</a:t>
            </a:r>
            <a:r>
              <a:rPr lang="en-MY" b="1"/>
              <a:t>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DVD and CD burners use different methods to transfer this data, depending on what type of data they are writing.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Almost </a:t>
            </a:r>
            <a:r>
              <a:rPr lang="en-MY" b="1">
                <a:solidFill>
                  <a:srgbClr val="FF0000"/>
                </a:solidFill>
              </a:rPr>
              <a:t>all burners can do both</a:t>
            </a:r>
            <a:r>
              <a:rPr lang="en-MY" b="1"/>
              <a:t> tasks - record (CD-R/DVD-R) and rewrite (CD-RW/ DVD-RW).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CD burners are formatted to write audio and text files.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DVD burners are formatted to write audio and video files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CD-Burner or DVD/CD Burner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50178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pic>
        <p:nvPicPr>
          <p:cNvPr id="50179" name="Picture 6" descr="cd r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5188" y="2708276"/>
            <a:ext cx="25209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7" descr="dvd burn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01051" y="2708276"/>
            <a:ext cx="1871663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8" descr="R73-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3113" y="2349501"/>
            <a:ext cx="3751262" cy="375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Ethernet Card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52226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sp>
        <p:nvSpPr>
          <p:cNvPr id="52227" name="TextBox 4"/>
          <p:cNvSpPr txBox="1">
            <a:spLocks noChangeArrowheads="1"/>
          </p:cNvSpPr>
          <p:nvPr/>
        </p:nvSpPr>
        <p:spPr bwMode="auto">
          <a:xfrm>
            <a:off x="2063750" y="2201863"/>
            <a:ext cx="79200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A </a:t>
            </a:r>
            <a:r>
              <a:rPr lang="en-MY" b="1">
                <a:solidFill>
                  <a:srgbClr val="FF0000"/>
                </a:solidFill>
              </a:rPr>
              <a:t>circuit board that plugs</a:t>
            </a:r>
            <a:r>
              <a:rPr lang="en-MY" b="1"/>
              <a:t> into your MotherBoard and provides the </a:t>
            </a:r>
            <a:r>
              <a:rPr lang="en-MY" b="1">
                <a:solidFill>
                  <a:srgbClr val="FF0000"/>
                </a:solidFill>
              </a:rPr>
              <a:t>capability to connect or "Network</a:t>
            </a:r>
            <a:r>
              <a:rPr lang="en-MY" b="1"/>
              <a:t>" your computer to other computers and/or the Internet.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If you use a </a:t>
            </a:r>
            <a:r>
              <a:rPr lang="en-MY" b="1">
                <a:solidFill>
                  <a:srgbClr val="FF0000"/>
                </a:solidFill>
              </a:rPr>
              <a:t>cable modem</a:t>
            </a:r>
            <a:r>
              <a:rPr lang="en-MY" b="1"/>
              <a:t>, your computer will need an Ethernet card. Ethernet cards come in different speeds</a:t>
            </a:r>
            <a:r>
              <a:rPr lang="en-MY"/>
              <a:t>.eg: </a:t>
            </a:r>
            <a:r>
              <a:rPr lang="en-MY" b="1"/>
              <a:t>10/100/1000 Mbps</a:t>
            </a:r>
            <a:r>
              <a:rPr lang="en-MY"/>
              <a:t>.</a:t>
            </a:r>
          </a:p>
        </p:txBody>
      </p:sp>
      <p:pic>
        <p:nvPicPr>
          <p:cNvPr id="52228" name="Picture 7" descr="network-card-l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2264" y="4076701"/>
            <a:ext cx="3044825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8" descr="ethernet-card-Vista-256x25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7350" y="3933825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Operating System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58370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sp>
        <p:nvSpPr>
          <p:cNvPr id="58371" name="TextBox 4"/>
          <p:cNvSpPr txBox="1">
            <a:spLocks noChangeArrowheads="1"/>
          </p:cNvSpPr>
          <p:nvPr/>
        </p:nvSpPr>
        <p:spPr bwMode="auto">
          <a:xfrm>
            <a:off x="2135189" y="2060576"/>
            <a:ext cx="453707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The </a:t>
            </a:r>
            <a:r>
              <a:rPr lang="en-MY" b="1">
                <a:solidFill>
                  <a:srgbClr val="FF0000"/>
                </a:solidFill>
              </a:rPr>
              <a:t>foundation software</a:t>
            </a:r>
            <a:r>
              <a:rPr lang="en-MY" b="1"/>
              <a:t> of a computer system.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>
                <a:solidFill>
                  <a:srgbClr val="FF0000"/>
                </a:solidFill>
              </a:rPr>
              <a:t>Responsible</a:t>
            </a:r>
            <a:r>
              <a:rPr lang="en-MY" b="1"/>
              <a:t> for </a:t>
            </a:r>
            <a:r>
              <a:rPr lang="en-MY" b="1">
                <a:solidFill>
                  <a:srgbClr val="FF0000"/>
                </a:solidFill>
              </a:rPr>
              <a:t>controlling</a:t>
            </a:r>
            <a:r>
              <a:rPr lang="en-MY" b="1"/>
              <a:t> and </a:t>
            </a:r>
            <a:r>
              <a:rPr lang="en-MY" b="1">
                <a:solidFill>
                  <a:srgbClr val="FF0000"/>
                </a:solidFill>
              </a:rPr>
              <a:t>launching</a:t>
            </a:r>
            <a:r>
              <a:rPr lang="en-MY" b="1"/>
              <a:t> the installed </a:t>
            </a:r>
            <a:r>
              <a:rPr lang="en-MY" b="1">
                <a:solidFill>
                  <a:srgbClr val="FF0000"/>
                </a:solidFill>
              </a:rPr>
              <a:t>applications</a:t>
            </a:r>
            <a:r>
              <a:rPr lang="en-MY" b="1"/>
              <a:t> and </a:t>
            </a:r>
            <a:r>
              <a:rPr lang="en-MY" b="1">
                <a:solidFill>
                  <a:srgbClr val="FF0000"/>
                </a:solidFill>
              </a:rPr>
              <a:t>computer peripherals</a:t>
            </a:r>
            <a:r>
              <a:rPr lang="en-MY" b="1"/>
              <a:t>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It schedules tasks, allocates storage, handles the interface to peripheral hardware and presents a "default" interface to the user when no application program is running</a:t>
            </a:r>
            <a:r>
              <a:rPr lang="en-MY"/>
              <a:t>.</a:t>
            </a:r>
          </a:p>
        </p:txBody>
      </p:sp>
      <p:pic>
        <p:nvPicPr>
          <p:cNvPr id="58372" name="Picture 7" descr="x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8889" y="1916113"/>
            <a:ext cx="1584325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9" descr="w5n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08888" y="4437063"/>
            <a:ext cx="17272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4" name="Picture 10" descr="v5st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08889" y="3141663"/>
            <a:ext cx="15843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DEF042A4-1BF5-4E27-A71D-B0BA654AA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1" y="1539507"/>
            <a:ext cx="9629775" cy="52959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97CF78-7348-4CA8-8E82-52C05AC1FB21}"/>
              </a:ext>
            </a:extLst>
          </p:cNvPr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 dirty="0">
                <a:solidFill>
                  <a:schemeClr val="tx2"/>
                </a:solidFill>
                <a:latin typeface="Comic Sans MS" pitchFamily="66" charset="0"/>
              </a:rPr>
              <a:t>Arduino </a:t>
            </a:r>
          </a:p>
        </p:txBody>
      </p:sp>
    </p:spTree>
    <p:extLst>
      <p:ext uri="{BB962C8B-B14F-4D97-AF65-F5344CB8AC3E}">
        <p14:creationId xmlns:p14="http://schemas.microsoft.com/office/powerpoint/2010/main" val="317494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597CF78-7348-4CA8-8E82-52C05AC1FB21}"/>
              </a:ext>
            </a:extLst>
          </p:cNvPr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 dirty="0">
                <a:solidFill>
                  <a:schemeClr val="tx2"/>
                </a:solidFill>
                <a:latin typeface="Comic Sans MS" pitchFamily="66" charset="0"/>
              </a:rPr>
              <a:t>Raspberry pi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81B93332-B104-4E81-9C2F-A7C992B50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24" y="1772816"/>
            <a:ext cx="7784951" cy="47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1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Monitor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33794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2135188" y="2205038"/>
            <a:ext cx="784860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The </a:t>
            </a:r>
            <a:r>
              <a:rPr lang="en-MY" b="1">
                <a:solidFill>
                  <a:srgbClr val="FF0000"/>
                </a:solidFill>
              </a:rPr>
              <a:t>video display unit</a:t>
            </a:r>
            <a:r>
              <a:rPr lang="en-MY" b="1"/>
              <a:t> that sits on your desktop and serves as your </a:t>
            </a:r>
            <a:r>
              <a:rPr lang="en-MY" b="1">
                <a:solidFill>
                  <a:srgbClr val="FF0000"/>
                </a:solidFill>
              </a:rPr>
              <a:t>computer screen</a:t>
            </a:r>
            <a:r>
              <a:rPr lang="en-MY" b="1"/>
              <a:t>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Monitors are available in two basic types.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en-MY" b="1"/>
              <a:t>CRT (</a:t>
            </a:r>
            <a:r>
              <a:rPr lang="en-MY" b="1">
                <a:solidFill>
                  <a:srgbClr val="FF0000"/>
                </a:solidFill>
              </a:rPr>
              <a:t>cathode ray tube</a:t>
            </a:r>
            <a:r>
              <a:rPr lang="en-MY" b="1"/>
              <a:t> - looks like a TV set), called "flat" or "perfect flat" </a:t>
            </a:r>
          </a:p>
          <a:p>
            <a:pPr marL="742950" lvl="1" indent="-285750" algn="just">
              <a:buFont typeface="Wingdings" pitchFamily="2" charset="2"/>
              <a:buChar char="q"/>
            </a:pPr>
            <a:endParaRPr lang="en-MY" b="1"/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en-MY" b="1"/>
              <a:t>LCD (</a:t>
            </a:r>
            <a:r>
              <a:rPr lang="en-MY" b="1">
                <a:solidFill>
                  <a:srgbClr val="FF0000"/>
                </a:solidFill>
              </a:rPr>
              <a:t>liquid crystal display</a:t>
            </a:r>
            <a:r>
              <a:rPr lang="en-MY" b="1"/>
              <a:t>) called "flat panel".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Monitor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35842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pic>
        <p:nvPicPr>
          <p:cNvPr id="35843" name="Picture 5" descr="crt moni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7350" y="2205038"/>
            <a:ext cx="23050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6" descr="lcd monit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7800" y="2276476"/>
            <a:ext cx="2736850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287713" y="5300663"/>
            <a:ext cx="147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CRT Monitor</a:t>
            </a:r>
            <a:endParaRPr lang="en-MY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7424738" y="5300663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LCD Monitor</a:t>
            </a:r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/>
      <p:bldP spid="634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Keyboard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54274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sp>
        <p:nvSpPr>
          <p:cNvPr id="54275" name="TextBox 4"/>
          <p:cNvSpPr txBox="1">
            <a:spLocks noChangeArrowheads="1"/>
          </p:cNvSpPr>
          <p:nvPr/>
        </p:nvSpPr>
        <p:spPr bwMode="auto">
          <a:xfrm>
            <a:off x="2135188" y="2060576"/>
            <a:ext cx="7561262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The </a:t>
            </a:r>
            <a:r>
              <a:rPr lang="en-MY" b="1">
                <a:solidFill>
                  <a:srgbClr val="FF0000"/>
                </a:solidFill>
              </a:rPr>
              <a:t>peripheral device</a:t>
            </a:r>
            <a:r>
              <a:rPr lang="en-MY" b="1"/>
              <a:t> used to </a:t>
            </a:r>
            <a:r>
              <a:rPr lang="en-MY" b="1">
                <a:solidFill>
                  <a:srgbClr val="FF0000"/>
                </a:solidFill>
              </a:rPr>
              <a:t>input information</a:t>
            </a:r>
            <a:r>
              <a:rPr lang="en-MY" b="1"/>
              <a:t> into a computer.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It provides a set of alphabetic, numeric, punctuation, symbol and control keys.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When a character is pressed, it sends a coded input to the computer, which then displays the character on the Monitor.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>
                <a:solidFill>
                  <a:srgbClr val="FF0000"/>
                </a:solidFill>
              </a:rPr>
              <a:t>Keyboards</a:t>
            </a:r>
            <a:r>
              <a:rPr lang="en-MY" b="1"/>
              <a:t> are </a:t>
            </a:r>
            <a:r>
              <a:rPr lang="en-MY" b="1">
                <a:solidFill>
                  <a:srgbClr val="FF0000"/>
                </a:solidFill>
              </a:rPr>
              <a:t>available</a:t>
            </a:r>
            <a:r>
              <a:rPr lang="en-MY" b="1"/>
              <a:t> in </a:t>
            </a:r>
            <a:r>
              <a:rPr lang="en-MY" b="1">
                <a:solidFill>
                  <a:srgbClr val="FF0000"/>
                </a:solidFill>
              </a:rPr>
              <a:t>corded</a:t>
            </a:r>
            <a:r>
              <a:rPr lang="en-MY" b="1"/>
              <a:t> </a:t>
            </a:r>
          </a:p>
          <a:p>
            <a:pPr marL="277813" indent="-277813" algn="just"/>
            <a:r>
              <a:rPr lang="en-MY" b="1"/>
              <a:t>    and </a:t>
            </a:r>
            <a:r>
              <a:rPr lang="en-MY" b="1">
                <a:solidFill>
                  <a:srgbClr val="FF0000"/>
                </a:solidFill>
              </a:rPr>
              <a:t>wireless</a:t>
            </a:r>
            <a:r>
              <a:rPr lang="en-MY" b="1"/>
              <a:t> models.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>
                <a:solidFill>
                  <a:srgbClr val="FF0000"/>
                </a:solidFill>
              </a:rPr>
              <a:t>Keyboards</a:t>
            </a:r>
            <a:r>
              <a:rPr lang="en-MY" b="1"/>
              <a:t> should </a:t>
            </a:r>
            <a:r>
              <a:rPr lang="en-MY" b="1">
                <a:solidFill>
                  <a:srgbClr val="FF0000"/>
                </a:solidFill>
              </a:rPr>
              <a:t>come with</a:t>
            </a:r>
            <a:r>
              <a:rPr lang="en-MY" b="1"/>
              <a:t> a </a:t>
            </a:r>
          </a:p>
          <a:p>
            <a:pPr marL="277813" indent="-277813" algn="just"/>
            <a:r>
              <a:rPr lang="en-MY" b="1">
                <a:solidFill>
                  <a:srgbClr val="FF0000"/>
                </a:solidFill>
              </a:rPr>
              <a:t>    wrist rest</a:t>
            </a:r>
            <a:r>
              <a:rPr lang="en-MY" b="1"/>
              <a:t>.</a:t>
            </a:r>
            <a:r>
              <a:rPr lang="en-MY"/>
              <a:t> </a:t>
            </a:r>
          </a:p>
        </p:txBody>
      </p:sp>
      <p:pic>
        <p:nvPicPr>
          <p:cNvPr id="54276" name="Picture 7" descr="Keyboard"/>
          <p:cNvPicPr>
            <a:picLocks noChangeAspect="1" noChangeArrowheads="1"/>
          </p:cNvPicPr>
          <p:nvPr/>
        </p:nvPicPr>
        <p:blipFill>
          <a:blip r:embed="rId3"/>
          <a:srcRect t="24051" b="27934"/>
          <a:stretch>
            <a:fillRect/>
          </a:stretch>
        </p:blipFill>
        <p:spPr bwMode="auto">
          <a:xfrm>
            <a:off x="6527801" y="4365625"/>
            <a:ext cx="3597275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Mouse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56322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sp>
        <p:nvSpPr>
          <p:cNvPr id="56323" name="TextBox 4"/>
          <p:cNvSpPr txBox="1">
            <a:spLocks noChangeArrowheads="1"/>
          </p:cNvSpPr>
          <p:nvPr/>
        </p:nvSpPr>
        <p:spPr bwMode="auto">
          <a:xfrm>
            <a:off x="2135189" y="2060575"/>
            <a:ext cx="4897437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A </a:t>
            </a:r>
            <a:r>
              <a:rPr lang="en-MY" b="1">
                <a:solidFill>
                  <a:srgbClr val="FF0000"/>
                </a:solidFill>
              </a:rPr>
              <a:t>peripheral device</a:t>
            </a:r>
            <a:r>
              <a:rPr lang="en-MY" b="1"/>
              <a:t> connected to your computer, used to </a:t>
            </a:r>
            <a:r>
              <a:rPr lang="en-MY" b="1">
                <a:solidFill>
                  <a:srgbClr val="FF0000"/>
                </a:solidFill>
              </a:rPr>
              <a:t>reposition the cursor</a:t>
            </a:r>
            <a:r>
              <a:rPr lang="en-MY" b="1"/>
              <a:t> or </a:t>
            </a:r>
            <a:r>
              <a:rPr lang="en-MY" b="1">
                <a:solidFill>
                  <a:srgbClr val="FF0000"/>
                </a:solidFill>
              </a:rPr>
              <a:t>move the pointer</a:t>
            </a:r>
            <a:r>
              <a:rPr lang="en-MY" b="1"/>
              <a:t> on your screen.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Usually has at least two buttons, that is use to highlight text, open menu items, launch programs, etc.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Can be </a:t>
            </a:r>
            <a:r>
              <a:rPr lang="en-MY" b="1">
                <a:solidFill>
                  <a:srgbClr val="FF0000"/>
                </a:solidFill>
              </a:rPr>
              <a:t>corded</a:t>
            </a:r>
            <a:r>
              <a:rPr lang="en-MY" b="1"/>
              <a:t> or </a:t>
            </a:r>
            <a:r>
              <a:rPr lang="en-MY" b="1">
                <a:solidFill>
                  <a:srgbClr val="FF0000"/>
                </a:solidFill>
              </a:rPr>
              <a:t>wireless</a:t>
            </a:r>
            <a:r>
              <a:rPr lang="en-MY" b="1"/>
              <a:t>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Some mice have </a:t>
            </a:r>
            <a:r>
              <a:rPr lang="en-MY" b="1">
                <a:solidFill>
                  <a:srgbClr val="FF0000"/>
                </a:solidFill>
              </a:rPr>
              <a:t>a ball on the bottom</a:t>
            </a:r>
            <a:r>
              <a:rPr lang="en-MY" b="1"/>
              <a:t> that rolls as you push the mouse, and some mice have </a:t>
            </a:r>
            <a:r>
              <a:rPr lang="en-MY" b="1">
                <a:solidFill>
                  <a:srgbClr val="FF0000"/>
                </a:solidFill>
              </a:rPr>
              <a:t>optical function</a:t>
            </a:r>
            <a:r>
              <a:rPr lang="en-MY" b="1"/>
              <a:t>. </a:t>
            </a:r>
          </a:p>
          <a:p>
            <a:pPr marL="277813" indent="-277813" algn="just"/>
            <a:endParaRPr lang="en-MY"/>
          </a:p>
        </p:txBody>
      </p:sp>
      <p:pic>
        <p:nvPicPr>
          <p:cNvPr id="56324" name="Picture 6" descr="Mou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0325" y="2708276"/>
            <a:ext cx="1905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4"/>
          <p:cNvSpPr txBox="1">
            <a:spLocks noChangeArrowheads="1"/>
          </p:cNvSpPr>
          <p:nvPr/>
        </p:nvSpPr>
        <p:spPr bwMode="auto">
          <a:xfrm>
            <a:off x="2208213" y="2060575"/>
            <a:ext cx="38163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Often called the “CPU”/ "computer", the case </a:t>
            </a:r>
            <a:r>
              <a:rPr lang="en-MY" b="1">
                <a:solidFill>
                  <a:srgbClr val="FF0000"/>
                </a:solidFill>
              </a:rPr>
              <a:t>houses</a:t>
            </a:r>
            <a:r>
              <a:rPr lang="en-MY" b="1"/>
              <a:t> and  </a:t>
            </a:r>
            <a:r>
              <a:rPr lang="en-MY" b="1">
                <a:solidFill>
                  <a:srgbClr val="FF0000"/>
                </a:solidFill>
              </a:rPr>
              <a:t>provides power</a:t>
            </a:r>
            <a:r>
              <a:rPr lang="en-MY" b="1"/>
              <a:t> to the </a:t>
            </a:r>
            <a:r>
              <a:rPr lang="en-MY" b="1">
                <a:solidFill>
                  <a:srgbClr val="FF0000"/>
                </a:solidFill>
              </a:rPr>
              <a:t>major computer components</a:t>
            </a:r>
            <a:r>
              <a:rPr lang="en-MY" b="1"/>
              <a:t>, including the MotherBoard, CPU, Hard Drive, RAM, Video Card, Sound Card, etc.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Those </a:t>
            </a:r>
            <a:r>
              <a:rPr lang="en-MY" b="1">
                <a:solidFill>
                  <a:srgbClr val="FF0000"/>
                </a:solidFill>
              </a:rPr>
              <a:t>components that do not housed in</a:t>
            </a:r>
            <a:r>
              <a:rPr lang="en-MY" b="1"/>
              <a:t> the computer case are usually referred to as "</a:t>
            </a:r>
            <a:r>
              <a:rPr lang="en-MY" b="1">
                <a:solidFill>
                  <a:srgbClr val="FF0000"/>
                </a:solidFill>
              </a:rPr>
              <a:t>peripherals</a:t>
            </a:r>
            <a:r>
              <a:rPr lang="en-MY" b="1"/>
              <a:t>".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Houses the </a:t>
            </a:r>
            <a:r>
              <a:rPr lang="en-MY" b="1">
                <a:solidFill>
                  <a:srgbClr val="FF0000"/>
                </a:solidFill>
              </a:rPr>
              <a:t>power supply</a:t>
            </a:r>
            <a:r>
              <a:rPr lang="en-MY" b="1"/>
              <a:t>. </a:t>
            </a:r>
          </a:p>
        </p:txBody>
      </p:sp>
      <p:sp>
        <p:nvSpPr>
          <p:cNvPr id="29698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Case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29699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pic>
        <p:nvPicPr>
          <p:cNvPr id="29700" name="Picture 6" descr="black ca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4564" y="1844675"/>
            <a:ext cx="2497137" cy="249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7" descr="comp cas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0688" y="4076701"/>
            <a:ext cx="2087562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Case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31746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2063751" y="2060575"/>
            <a:ext cx="4752975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It is </a:t>
            </a:r>
            <a:r>
              <a:rPr lang="en-MY" b="1">
                <a:solidFill>
                  <a:srgbClr val="FF0000"/>
                </a:solidFill>
              </a:rPr>
              <a:t>important</a:t>
            </a:r>
            <a:r>
              <a:rPr lang="en-MY" b="1"/>
              <a:t> to have a </a:t>
            </a:r>
            <a:r>
              <a:rPr lang="en-MY" b="1">
                <a:solidFill>
                  <a:srgbClr val="FF0000"/>
                </a:solidFill>
              </a:rPr>
              <a:t>large enough power supply</a:t>
            </a:r>
            <a:r>
              <a:rPr lang="en-MY" b="1"/>
              <a:t> to handle your current and future needs.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The case should be </a:t>
            </a:r>
            <a:r>
              <a:rPr lang="en-MY" b="1">
                <a:solidFill>
                  <a:srgbClr val="FF0000"/>
                </a:solidFill>
              </a:rPr>
              <a:t>large enough</a:t>
            </a:r>
            <a:r>
              <a:rPr lang="en-MY" b="1"/>
              <a:t> and have </a:t>
            </a:r>
            <a:r>
              <a:rPr lang="en-MY" b="1">
                <a:solidFill>
                  <a:srgbClr val="FF0000"/>
                </a:solidFill>
              </a:rPr>
              <a:t>enough ball bearing fans</a:t>
            </a:r>
            <a:r>
              <a:rPr lang="en-MY" b="1"/>
              <a:t> so the </a:t>
            </a:r>
            <a:r>
              <a:rPr lang="en-MY" b="1">
                <a:solidFill>
                  <a:srgbClr val="FF0000"/>
                </a:solidFill>
              </a:rPr>
              <a:t>internal components do not overheat</a:t>
            </a:r>
            <a:r>
              <a:rPr lang="en-MY" b="1"/>
              <a:t> and cause damage to themselves.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>
                <a:solidFill>
                  <a:srgbClr val="FF0000"/>
                </a:solidFill>
              </a:rPr>
              <a:t>Miniature</a:t>
            </a:r>
            <a:r>
              <a:rPr lang="en-MY" b="1"/>
              <a:t> cases are to be </a:t>
            </a:r>
            <a:r>
              <a:rPr lang="en-MY" b="1">
                <a:solidFill>
                  <a:srgbClr val="FF0000"/>
                </a:solidFill>
              </a:rPr>
              <a:t>avoided</a:t>
            </a:r>
            <a:r>
              <a:rPr lang="en-MY" b="1"/>
              <a:t>. 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 u="sng">
                <a:solidFill>
                  <a:srgbClr val="FF0000"/>
                </a:solidFill>
              </a:rPr>
              <a:t>Never</a:t>
            </a:r>
            <a:r>
              <a:rPr lang="en-MY" b="1"/>
              <a:t> put your computer in a desk compartment or other small space where it can't breathe. </a:t>
            </a:r>
            <a:r>
              <a:rPr lang="en-MY" b="1">
                <a:solidFill>
                  <a:srgbClr val="FF0000"/>
                </a:solidFill>
              </a:rPr>
              <a:t>Heat</a:t>
            </a:r>
            <a:r>
              <a:rPr lang="en-MY" b="1"/>
              <a:t> is the </a:t>
            </a:r>
            <a:r>
              <a:rPr lang="en-MY" b="1" u="sng">
                <a:solidFill>
                  <a:srgbClr val="FF0000"/>
                </a:solidFill>
              </a:rPr>
              <a:t>enemy</a:t>
            </a:r>
            <a:r>
              <a:rPr lang="en-MY" b="1"/>
              <a:t> of all computers.</a:t>
            </a:r>
            <a:r>
              <a:rPr lang="en-MY"/>
              <a:t> </a:t>
            </a:r>
          </a:p>
        </p:txBody>
      </p:sp>
      <p:pic>
        <p:nvPicPr>
          <p:cNvPr id="31748" name="Picture 6" descr="green ca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2625" y="2349500"/>
            <a:ext cx="3024188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4"/>
          <p:cNvSpPr txBox="1">
            <a:spLocks noChangeArrowheads="1"/>
          </p:cNvSpPr>
          <p:nvPr/>
        </p:nvSpPr>
        <p:spPr bwMode="auto">
          <a:xfrm>
            <a:off x="2208214" y="2060575"/>
            <a:ext cx="7488237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The </a:t>
            </a:r>
            <a:r>
              <a:rPr lang="en-MY" b="1">
                <a:solidFill>
                  <a:srgbClr val="FF0000"/>
                </a:solidFill>
              </a:rPr>
              <a:t>main circuit board</a:t>
            </a:r>
            <a:r>
              <a:rPr lang="en-MY" b="1"/>
              <a:t> of the computer.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>
                <a:solidFill>
                  <a:srgbClr val="FF0000"/>
                </a:solidFill>
              </a:rPr>
              <a:t>All key</a:t>
            </a:r>
            <a:r>
              <a:rPr lang="en-MY" b="1"/>
              <a:t> internal and external components of your computer </a:t>
            </a:r>
            <a:r>
              <a:rPr lang="en-MY" b="1">
                <a:solidFill>
                  <a:srgbClr val="FF0000"/>
                </a:solidFill>
              </a:rPr>
              <a:t>plug into the MotherBoard</a:t>
            </a:r>
            <a:r>
              <a:rPr lang="en-MY" b="1"/>
              <a:t>, such as the CPU, RAM, Hard Drive, etc.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>
                <a:solidFill>
                  <a:srgbClr val="FF0000"/>
                </a:solidFill>
              </a:rPr>
              <a:t>The speed</a:t>
            </a:r>
            <a:r>
              <a:rPr lang="en-MY" b="1"/>
              <a:t> at which information travels across the MotherBoard is referred to as the </a:t>
            </a:r>
            <a:r>
              <a:rPr lang="en-MY" b="1">
                <a:solidFill>
                  <a:srgbClr val="FF0000"/>
                </a:solidFill>
              </a:rPr>
              <a:t>BUS speed</a:t>
            </a:r>
            <a:r>
              <a:rPr lang="en-MY" b="1"/>
              <a:t>. </a:t>
            </a:r>
          </a:p>
          <a:p>
            <a:pPr marL="277813" indent="-277813" algn="just">
              <a:buFont typeface="Wingdings" pitchFamily="2" charset="2"/>
              <a:buChar char="q"/>
            </a:pPr>
            <a:endParaRPr lang="en-MY" b="1"/>
          </a:p>
          <a:p>
            <a:pPr marL="277813" indent="-277813" algn="just">
              <a:buFont typeface="Wingdings" pitchFamily="2" charset="2"/>
              <a:buChar char="q"/>
            </a:pPr>
            <a:r>
              <a:rPr lang="en-MY" b="1"/>
              <a:t>Recently a </a:t>
            </a:r>
            <a:r>
              <a:rPr lang="en-MY" b="1">
                <a:solidFill>
                  <a:srgbClr val="FF0000"/>
                </a:solidFill>
              </a:rPr>
              <a:t>new technology</a:t>
            </a:r>
            <a:r>
              <a:rPr lang="en-MY" b="1"/>
              <a:t> has been introduced called </a:t>
            </a:r>
            <a:r>
              <a:rPr lang="en-MY" b="1">
                <a:solidFill>
                  <a:srgbClr val="FF0000"/>
                </a:solidFill>
              </a:rPr>
              <a:t>PCI Express</a:t>
            </a:r>
            <a:r>
              <a:rPr lang="en-MY" b="1"/>
              <a:t>. This allows a </a:t>
            </a:r>
            <a:r>
              <a:rPr lang="en-MY" b="1">
                <a:solidFill>
                  <a:srgbClr val="FF0000"/>
                </a:solidFill>
              </a:rPr>
              <a:t>faster data transfer speed</a:t>
            </a:r>
            <a:r>
              <a:rPr lang="en-MY" b="1"/>
              <a:t> across the MotherBoard, </a:t>
            </a:r>
            <a:r>
              <a:rPr lang="en-MY" b="1">
                <a:solidFill>
                  <a:srgbClr val="FF0000"/>
                </a:solidFill>
              </a:rPr>
              <a:t>especially for video graphics</a:t>
            </a:r>
            <a:r>
              <a:rPr lang="en-MY" b="1"/>
              <a:t>.</a:t>
            </a:r>
            <a:r>
              <a:rPr lang="en-MY"/>
              <a:t> </a:t>
            </a:r>
          </a:p>
        </p:txBody>
      </p:sp>
      <p:sp>
        <p:nvSpPr>
          <p:cNvPr id="71683" name="TextBox 4"/>
          <p:cNvSpPr txBox="1">
            <a:spLocks noChangeArrowheads="1"/>
          </p:cNvSpPr>
          <p:nvPr/>
        </p:nvSpPr>
        <p:spPr bwMode="auto">
          <a:xfrm>
            <a:off x="2063751" y="1484314"/>
            <a:ext cx="51847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76A3"/>
                </a:solidFill>
                <a:latin typeface="Constantia" pitchFamily="18" charset="0"/>
              </a:rPr>
              <a:t> </a:t>
            </a:r>
            <a:r>
              <a:rPr lang="en-MY" sz="2400" b="1" u="sng"/>
              <a:t>MotherBoard</a:t>
            </a:r>
            <a:endParaRPr lang="en-US" sz="2400" b="1" u="sng"/>
          </a:p>
          <a:p>
            <a:pPr>
              <a:buFont typeface="Wingdings" pitchFamily="2" charset="2"/>
              <a:buChar char="q"/>
            </a:pPr>
            <a:endParaRPr lang="en-US">
              <a:solidFill>
                <a:srgbClr val="0076A3"/>
              </a:solidFill>
              <a:latin typeface="Constantia" pitchFamily="18" charset="0"/>
            </a:endParaRPr>
          </a:p>
        </p:txBody>
      </p:sp>
      <p:sp>
        <p:nvSpPr>
          <p:cNvPr id="71684" name="Title 1"/>
          <p:cNvSpPr>
            <a:spLocks/>
          </p:cNvSpPr>
          <p:nvPr/>
        </p:nvSpPr>
        <p:spPr bwMode="auto">
          <a:xfrm>
            <a:off x="2024063" y="692151"/>
            <a:ext cx="839311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3700">
                <a:solidFill>
                  <a:schemeClr val="tx2"/>
                </a:solidFill>
                <a:latin typeface="Comic Sans MS" pitchFamily="66" charset="0"/>
              </a:rPr>
              <a:t>BASIC COMPUTER COMPONENTS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1_Flow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1_Flow">
      <a:majorFont>
        <a:latin typeface="Calibri"/>
        <a:ea typeface=""/>
        <a:cs typeface=""/>
      </a:majorFont>
      <a:minorFont>
        <a:latin typeface="Constant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Flow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552</TotalTime>
  <Words>1159</Words>
  <Application>Microsoft Office PowerPoint</Application>
  <PresentationFormat>Widescreen</PresentationFormat>
  <Paragraphs>173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Bodoni MT Condensed</vt:lpstr>
      <vt:lpstr>Calibri</vt:lpstr>
      <vt:lpstr>Comic Sans MS</vt:lpstr>
      <vt:lpstr>Constantia</vt:lpstr>
      <vt:lpstr>Franklin Gothic Medium Cond</vt:lpstr>
      <vt:lpstr>Wingdings</vt:lpstr>
      <vt:lpstr>Wingdings 2</vt:lpstr>
      <vt:lpstr>Flow</vt:lpstr>
      <vt:lpstr>1_Flow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COMPUTER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Jagendra Singh</dc:creator>
  <cp:lastModifiedBy>Jagendra Singh</cp:lastModifiedBy>
  <cp:revision>35</cp:revision>
  <dcterms:created xsi:type="dcterms:W3CDTF">2008-01-29T02:11:47Z</dcterms:created>
  <dcterms:modified xsi:type="dcterms:W3CDTF">2020-10-22T05:05:17Z</dcterms:modified>
</cp:coreProperties>
</file>