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0" r:id="rId4"/>
    <p:sldId id="266" r:id="rId5"/>
    <p:sldId id="267" r:id="rId6"/>
    <p:sldId id="283" r:id="rId7"/>
    <p:sldId id="289" r:id="rId8"/>
    <p:sldId id="28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2EE"/>
    <a:srgbClr val="0000FF"/>
    <a:srgbClr val="00FF00"/>
    <a:srgbClr val="FF0000"/>
    <a:srgbClr val="8B0000"/>
    <a:srgbClr val="370000"/>
    <a:srgbClr val="FFEFD5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6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7012-BA6F-46A9-9D5E-6795534D0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3320B-CD5D-4BC7-8DC5-4831E738C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5C46D-48DC-4547-897B-2829788B2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E136-ADA3-4F53-BD55-13D0781E3C23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782EC-8F75-4823-867A-A94E1846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BD0C6-D8B8-40DF-A942-28DC431F1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CD4B-F07F-42C6-847F-4562046A8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133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ADAA-2677-48FC-8C8F-CAE17522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B3B8E-B990-47E1-90D8-DAF2A9E4D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183BC-4EDA-480B-88E1-FDC1B29A9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E136-ADA3-4F53-BD55-13D0781E3C23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A6616-0409-4273-A085-2CAA6A3C7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9813D-054B-418D-8C3F-62ECF32EE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CD4B-F07F-42C6-847F-4562046A8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39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B8DBB2-75EE-4820-A24A-78DA13918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D15C2-BF7D-475F-9883-BC3B0A7A5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B22AE-A491-40AA-8C4D-5AD601588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E136-ADA3-4F53-BD55-13D0781E3C23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D02C0-36DA-4413-8E8F-8003D212D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98CE3-2594-47EB-BFA1-8CDEACD9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CD4B-F07F-42C6-847F-4562046A8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73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8A8B-DB37-4324-807E-CF9941F98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8115D-4551-4B83-8818-AB36770E9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A54A2-FEBA-49B2-8464-82183BFAF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E136-ADA3-4F53-BD55-13D0781E3C23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8DDD9-97D8-4D12-BA58-E0E70624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81DC6-9BE7-4B65-A449-0E3C4A1B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CD4B-F07F-42C6-847F-4562046A8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54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45634-4662-45B7-B6DE-0D38D17CF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A809A-BD04-4705-B241-713337BBF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03D6D-6EE2-462A-81F0-78361BD96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E136-ADA3-4F53-BD55-13D0781E3C23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BCBEE-ACFA-4996-8BA3-3E57BD70E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F0B6E-EB1D-4F86-B500-C612C6327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CD4B-F07F-42C6-847F-4562046A8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98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06A79-B9AD-4FA3-88D4-E6354AAD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60552-F7C3-4C34-859F-EC3482EE2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0F472-F1BE-47DE-8824-5057FDAB4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5C9A2-DCD9-4DB4-9655-E9191945A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E136-ADA3-4F53-BD55-13D0781E3C23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4BC74-C9D9-4587-9C4E-888560EF2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61D65-E603-4CFF-9CBB-65EE0F3E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CD4B-F07F-42C6-847F-4562046A8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3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10CF2-568E-40B0-A022-A2D77B9D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E6EFE-0BB3-4CAF-8AD6-22164AF33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DA7C5-79C4-4EE0-BA8C-EF8E89286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FEE66D-15D6-4AF3-953F-6E0E97AE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21B624-3EFE-48AC-A014-1BCE1F70AC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674F8A-75A7-4253-9F7D-335DF0241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E136-ADA3-4F53-BD55-13D0781E3C23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002590-5FBF-4138-AE02-6406CDF4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3897FD-E063-46D0-B991-58AD2DD58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CD4B-F07F-42C6-847F-4562046A8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8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3BF9B-2361-4F3D-BD9A-A4430A9DB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222445-1011-4A2C-8AF2-0A0747CBD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E136-ADA3-4F53-BD55-13D0781E3C23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559F0-EB81-4BAF-A4A0-433D297A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69086-F22D-4181-8FD2-39BDF311C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CD4B-F07F-42C6-847F-4562046A8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19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E99723-7A72-49C9-879E-BB2712D71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E136-ADA3-4F53-BD55-13D0781E3C23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55E6BB-95A7-4363-9630-3FFF84560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91E71-BC11-4A06-B050-1FE4E1CCD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CD4B-F07F-42C6-847F-4562046A8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15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48916-8F3D-4A74-B27B-ED072D4E8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61690-2A71-49D1-83DA-B3A9C71DE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BC525-6621-44FB-8A54-542A3E324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79386-9DDB-4DFF-9464-B35E3D06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E136-ADA3-4F53-BD55-13D0781E3C23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92F4E-65CB-4364-87E4-6825F48D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F0EC3-6DBF-4D35-97CE-1B0EF71D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CD4B-F07F-42C6-847F-4562046A8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21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BA26-F2BF-4061-BDCA-F0072460C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F78F8C-A89A-4CE6-A0E5-89DAC45959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8D5B9-E67E-4DB2-A805-481B3813B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B05A7-3FBF-421B-A338-997DEF54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E136-ADA3-4F53-BD55-13D0781E3C23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CAB2F-6B4C-4FF8-91BA-CF389969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41CED-3CF6-4CFC-983C-AC097582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CD4B-F07F-42C6-847F-4562046A8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57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16045-7084-4954-BEB1-48B11154C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8B10C-CD5A-4C87-B4D6-C96E90BA9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7B235-6A67-4055-A04B-55F82AEC4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6E136-ADA3-4F53-BD55-13D0781E3C23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99E9B-98A7-4016-A2F9-E72B495FE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834E8-C7A6-453B-9062-6BFBB7C1C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1CD4B-F07F-42C6-847F-4562046A8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45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673D-9B57-4266-84A5-192934571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Light Emitting Diode (LED)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41460-0F37-4065-9B60-C17DF06A24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31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A9B98-B6B5-4F53-9CDC-C412733D9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Lato"/>
              </a:rPr>
              <a:t>Some Applications of LEDs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5DB8611-2B07-45CF-ABA1-95A2BA56D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238271"/>
              </p:ext>
            </p:extLst>
          </p:nvPr>
        </p:nvGraphicFramePr>
        <p:xfrm>
          <a:off x="609534" y="1690688"/>
          <a:ext cx="10972932" cy="481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48049">
                  <a:extLst>
                    <a:ext uri="{9D8B030D-6E8A-4147-A177-3AD203B41FA5}">
                      <a16:colId xmlns:a16="http://schemas.microsoft.com/office/drawing/2014/main" val="621229537"/>
                    </a:ext>
                  </a:extLst>
                </a:gridCol>
                <a:gridCol w="8024883">
                  <a:extLst>
                    <a:ext uri="{9D8B030D-6E8A-4147-A177-3AD203B41FA5}">
                      <a16:colId xmlns:a16="http://schemas.microsoft.com/office/drawing/2014/main" val="334143244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Wavelengths and Applications of LEDs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30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LED Wavelength (Colour)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LED 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718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EE82EE"/>
                          </a:solidFill>
                        </a:rPr>
                        <a:t>410-420 nm (Violet)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rgbClr val="EE82EE"/>
                          </a:solidFill>
                          <a:latin typeface="+mn-lt"/>
                          <a:ea typeface="+mn-ea"/>
                          <a:cs typeface="+mn-cs"/>
                        </a:rPr>
                        <a:t>Skin therapy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84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0000FF"/>
                          </a:solidFill>
                        </a:rPr>
                        <a:t>430-470 nm (Blue)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Dental curing instruments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45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0000FF"/>
                          </a:solidFill>
                        </a:rPr>
                        <a:t>470 nm (Blue)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White LEDs using phosphor, blue for RGB white lights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17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008000"/>
                          </a:solidFill>
                        </a:rPr>
                        <a:t>520-530 nm (Green)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Green traffic signal lights, green for RGB white lights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873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EFD5"/>
                          </a:solidFill>
                        </a:rPr>
                        <a:t>580-590 nm (Amber)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rgbClr val="FFEFD5"/>
                          </a:solidFill>
                          <a:latin typeface="+mn-lt"/>
                          <a:ea typeface="+mn-ea"/>
                          <a:cs typeface="+mn-cs"/>
                        </a:rPr>
                        <a:t>Amber traffic signal lights, amber for RGBA white lights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44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630-640 nm (Red)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Red traffic signal lights, red for RGB white lights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72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8B0000"/>
                          </a:solidFill>
                        </a:rPr>
                        <a:t>660 nm (Deep Red)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rgbClr val="8B0000"/>
                          </a:solidFill>
                          <a:latin typeface="+mn-lt"/>
                          <a:ea typeface="+mn-ea"/>
                          <a:cs typeface="+mn-cs"/>
                        </a:rPr>
                        <a:t>Blood oximetry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04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8B0000"/>
                          </a:solidFill>
                        </a:rPr>
                        <a:t>680 nm (Deep Red)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rgbClr val="8B0000"/>
                          </a:solidFill>
                          <a:latin typeface="+mn-lt"/>
                          <a:ea typeface="+mn-ea"/>
                          <a:cs typeface="+mn-cs"/>
                        </a:rPr>
                        <a:t>Skin therapy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04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800 – 850 nm (Near IR)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Night-vision illuminators and beacons for use with night-vision goggles or CCDs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31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850-940 nm (Near-IR)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Photoelectric controls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89145"/>
                  </a:ext>
                </a:extLst>
              </a:tr>
              <a:tr h="177589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940 nm (Near-IR)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Covert illumination CCD-based systems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460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871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549F5-4141-4181-9F75-D94E0AF5C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656890"/>
            <a:ext cx="10515600" cy="4351338"/>
          </a:xfrm>
        </p:spPr>
        <p:txBody>
          <a:bodyPr/>
          <a:lstStyle/>
          <a:p>
            <a:r>
              <a:rPr lang="en-IN" dirty="0">
                <a:latin typeface="Symbol" panose="05050102010706020507" pitchFamily="18" charset="2"/>
              </a:rPr>
              <a:t>l</a:t>
            </a:r>
            <a:r>
              <a:rPr lang="en-IN" dirty="0"/>
              <a:t> is wavelength</a:t>
            </a:r>
          </a:p>
          <a:p>
            <a:r>
              <a:rPr lang="en-IN" dirty="0"/>
              <a:t>h: Planck’s constant (6.626 × 10</a:t>
            </a:r>
            <a:r>
              <a:rPr lang="en-IN" baseline="30000" dirty="0"/>
              <a:t>-34</a:t>
            </a:r>
            <a:r>
              <a:rPr lang="en-IN" dirty="0"/>
              <a:t> </a:t>
            </a:r>
            <a:r>
              <a:rPr lang="en-IN" dirty="0" err="1"/>
              <a:t>Js</a:t>
            </a:r>
            <a:r>
              <a:rPr lang="en-IN" dirty="0"/>
              <a:t>)</a:t>
            </a:r>
          </a:p>
          <a:p>
            <a:r>
              <a:rPr lang="en-IN" dirty="0"/>
              <a:t>c: velocity of light (3x 10</a:t>
            </a:r>
            <a:r>
              <a:rPr lang="en-IN" baseline="30000" dirty="0"/>
              <a:t>8</a:t>
            </a:r>
            <a:r>
              <a:rPr lang="en-IN" dirty="0"/>
              <a:t> m/s)</a:t>
            </a:r>
          </a:p>
          <a:p>
            <a:r>
              <a:rPr lang="en-IN" dirty="0" err="1"/>
              <a:t>E</a:t>
            </a:r>
            <a:r>
              <a:rPr lang="en-IN" baseline="-25000" dirty="0" err="1"/>
              <a:t>g</a:t>
            </a:r>
            <a:r>
              <a:rPr lang="en-IN" dirty="0"/>
              <a:t> : Energy band gap of a direct band gap semiconductor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277473-7CA2-4E48-82FB-F85091CD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206099"/>
            <a:ext cx="10515600" cy="1325563"/>
          </a:xfrm>
        </p:spPr>
        <p:txBody>
          <a:bodyPr/>
          <a:lstStyle/>
          <a:p>
            <a:r>
              <a:rPr lang="en-IN" dirty="0">
                <a:latin typeface="Lato"/>
              </a:rPr>
              <a:t>Working Principle of LED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0B89AC8-C3E9-4165-92EE-BE55FC8353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133778"/>
              </p:ext>
            </p:extLst>
          </p:nvPr>
        </p:nvGraphicFramePr>
        <p:xfrm>
          <a:off x="4463021" y="3832559"/>
          <a:ext cx="876300" cy="807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3" imgW="482400" imgH="444240" progId="Equation.DSMT4">
                  <p:embed/>
                </p:oleObj>
              </mc:Choice>
              <mc:Fallback>
                <p:oleObj name="Equation" r:id="rId3" imgW="4824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63021" y="3832559"/>
                        <a:ext cx="876300" cy="8071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45EB0D-B267-41BC-A62F-1B9BC171107A}"/>
              </a:ext>
            </a:extLst>
          </p:cNvPr>
          <p:cNvCxnSpPr/>
          <p:nvPr/>
        </p:nvCxnSpPr>
        <p:spPr>
          <a:xfrm>
            <a:off x="6665843" y="4293704"/>
            <a:ext cx="3233531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BA17C6F-FB3F-4ADC-8924-32E1A9389EB2}"/>
              </a:ext>
            </a:extLst>
          </p:cNvPr>
          <p:cNvCxnSpPr/>
          <p:nvPr/>
        </p:nvCxnSpPr>
        <p:spPr>
          <a:xfrm>
            <a:off x="6705600" y="5817704"/>
            <a:ext cx="3180522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263CCF-C267-4EBA-AF34-C890B8558707}"/>
              </a:ext>
            </a:extLst>
          </p:cNvPr>
          <p:cNvSpPr txBox="1"/>
          <p:nvPr/>
        </p:nvSpPr>
        <p:spPr>
          <a:xfrm>
            <a:off x="6239441" y="4054710"/>
            <a:ext cx="375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E</a:t>
            </a:r>
            <a:r>
              <a:rPr lang="en-IN" b="1" baseline="-25000" dirty="0">
                <a:solidFill>
                  <a:srgbClr val="7030A0"/>
                </a:solidFill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F21D02-5286-4F09-974D-1A8EADFD225F}"/>
              </a:ext>
            </a:extLst>
          </p:cNvPr>
          <p:cNvSpPr txBox="1"/>
          <p:nvPr/>
        </p:nvSpPr>
        <p:spPr>
          <a:xfrm>
            <a:off x="6295269" y="563303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E</a:t>
            </a:r>
            <a:r>
              <a:rPr lang="en-IN" b="1" baseline="-25000" dirty="0">
                <a:solidFill>
                  <a:srgbClr val="7030A0"/>
                </a:solidFill>
              </a:rPr>
              <a:t>V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F50F206-0288-476F-99B3-E0938BC914DC}"/>
              </a:ext>
            </a:extLst>
          </p:cNvPr>
          <p:cNvSpPr/>
          <p:nvPr/>
        </p:nvSpPr>
        <p:spPr>
          <a:xfrm>
            <a:off x="7176155" y="4109791"/>
            <a:ext cx="198783" cy="17561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-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07C65B8-9828-43C4-B2B2-2CB3E6EDBE7B}"/>
              </a:ext>
            </a:extLst>
          </p:cNvPr>
          <p:cNvSpPr/>
          <p:nvPr/>
        </p:nvSpPr>
        <p:spPr>
          <a:xfrm>
            <a:off x="7475868" y="4109791"/>
            <a:ext cx="198783" cy="17561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-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9CEE5D1-F737-456D-AE0E-7ADC9639157B}"/>
              </a:ext>
            </a:extLst>
          </p:cNvPr>
          <p:cNvSpPr/>
          <p:nvPr/>
        </p:nvSpPr>
        <p:spPr>
          <a:xfrm>
            <a:off x="7775581" y="4109791"/>
            <a:ext cx="198783" cy="17561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-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2372E87-BFEF-4623-BACF-ECB29E921B54}"/>
              </a:ext>
            </a:extLst>
          </p:cNvPr>
          <p:cNvSpPr/>
          <p:nvPr/>
        </p:nvSpPr>
        <p:spPr>
          <a:xfrm>
            <a:off x="8075294" y="4109791"/>
            <a:ext cx="198783" cy="17561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-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6EDF1B8-1BF0-49C0-A4D2-4886394C135B}"/>
              </a:ext>
            </a:extLst>
          </p:cNvPr>
          <p:cNvSpPr/>
          <p:nvPr/>
        </p:nvSpPr>
        <p:spPr>
          <a:xfrm>
            <a:off x="8375007" y="4109791"/>
            <a:ext cx="198783" cy="17561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-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4FE4B33-EDD3-4B79-BD0E-45368484DBAD}"/>
              </a:ext>
            </a:extLst>
          </p:cNvPr>
          <p:cNvSpPr/>
          <p:nvPr/>
        </p:nvSpPr>
        <p:spPr>
          <a:xfrm>
            <a:off x="8674720" y="4109791"/>
            <a:ext cx="198783" cy="17561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-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DD44852-2AFF-4196-9112-E7583502E9E8}"/>
              </a:ext>
            </a:extLst>
          </p:cNvPr>
          <p:cNvSpPr/>
          <p:nvPr/>
        </p:nvSpPr>
        <p:spPr>
          <a:xfrm>
            <a:off x="8974433" y="4109791"/>
            <a:ext cx="198783" cy="17561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-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03FA09-C6BD-44A2-9084-A63445A90562}"/>
              </a:ext>
            </a:extLst>
          </p:cNvPr>
          <p:cNvSpPr/>
          <p:nvPr/>
        </p:nvSpPr>
        <p:spPr>
          <a:xfrm>
            <a:off x="9274144" y="4109791"/>
            <a:ext cx="198783" cy="17561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-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1F9BB34-FB0C-416B-B248-0B58A8A086C9}"/>
              </a:ext>
            </a:extLst>
          </p:cNvPr>
          <p:cNvSpPr/>
          <p:nvPr/>
        </p:nvSpPr>
        <p:spPr>
          <a:xfrm>
            <a:off x="7268919" y="5861553"/>
            <a:ext cx="198783" cy="1756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A2BEFE2-B456-40BA-B966-D9514E01827F}"/>
              </a:ext>
            </a:extLst>
          </p:cNvPr>
          <p:cNvSpPr/>
          <p:nvPr/>
        </p:nvSpPr>
        <p:spPr>
          <a:xfrm>
            <a:off x="7531168" y="5861553"/>
            <a:ext cx="198783" cy="1756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C916C51-E114-42B4-BE7C-0FEF0BB7BE6E}"/>
              </a:ext>
            </a:extLst>
          </p:cNvPr>
          <p:cNvSpPr/>
          <p:nvPr/>
        </p:nvSpPr>
        <p:spPr>
          <a:xfrm>
            <a:off x="7793417" y="5861553"/>
            <a:ext cx="198783" cy="1756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1B3FC1-ECE4-442A-88FA-0944FD38FD6A}"/>
              </a:ext>
            </a:extLst>
          </p:cNvPr>
          <p:cNvSpPr/>
          <p:nvPr/>
        </p:nvSpPr>
        <p:spPr>
          <a:xfrm>
            <a:off x="8055666" y="5861553"/>
            <a:ext cx="198783" cy="1756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7B48598-38D9-4DC1-A821-7D9FEE71BCD2}"/>
              </a:ext>
            </a:extLst>
          </p:cNvPr>
          <p:cNvSpPr/>
          <p:nvPr/>
        </p:nvSpPr>
        <p:spPr>
          <a:xfrm>
            <a:off x="8317915" y="5861553"/>
            <a:ext cx="198783" cy="1756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11CA93-AC6F-4A7C-A578-57090FC4B734}"/>
              </a:ext>
            </a:extLst>
          </p:cNvPr>
          <p:cNvSpPr/>
          <p:nvPr/>
        </p:nvSpPr>
        <p:spPr>
          <a:xfrm>
            <a:off x="8580164" y="5861553"/>
            <a:ext cx="198783" cy="1756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9DBC1BB-FFE0-480E-98BA-008A312A40F2}"/>
              </a:ext>
            </a:extLst>
          </p:cNvPr>
          <p:cNvSpPr/>
          <p:nvPr/>
        </p:nvSpPr>
        <p:spPr>
          <a:xfrm>
            <a:off x="8842413" y="5861553"/>
            <a:ext cx="198783" cy="1756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85E1749-9285-496C-A4D7-C9569135642E}"/>
              </a:ext>
            </a:extLst>
          </p:cNvPr>
          <p:cNvSpPr/>
          <p:nvPr/>
        </p:nvSpPr>
        <p:spPr>
          <a:xfrm>
            <a:off x="9104662" y="5861553"/>
            <a:ext cx="198783" cy="1756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D45E236-2E65-4DCA-B4B0-10A5387699BA}"/>
              </a:ext>
            </a:extLst>
          </p:cNvPr>
          <p:cNvSpPr/>
          <p:nvPr/>
        </p:nvSpPr>
        <p:spPr>
          <a:xfrm>
            <a:off x="9366908" y="5861553"/>
            <a:ext cx="198783" cy="1756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6814623-090F-4B53-B324-839993A46212}"/>
              </a:ext>
            </a:extLst>
          </p:cNvPr>
          <p:cNvSpPr/>
          <p:nvPr/>
        </p:nvSpPr>
        <p:spPr>
          <a:xfrm>
            <a:off x="9886122" y="4598736"/>
            <a:ext cx="846161" cy="201232"/>
          </a:xfrm>
          <a:custGeom>
            <a:avLst/>
            <a:gdLst>
              <a:gd name="connsiteX0" fmla="*/ 0 w 846161"/>
              <a:gd name="connsiteY0" fmla="*/ 163773 h 201232"/>
              <a:gd name="connsiteX1" fmla="*/ 218364 w 846161"/>
              <a:gd name="connsiteY1" fmla="*/ 0 h 201232"/>
              <a:gd name="connsiteX2" fmla="*/ 354842 w 846161"/>
              <a:gd name="connsiteY2" fmla="*/ 163773 h 201232"/>
              <a:gd name="connsiteX3" fmla="*/ 464024 w 846161"/>
              <a:gd name="connsiteY3" fmla="*/ 191069 h 201232"/>
              <a:gd name="connsiteX4" fmla="*/ 545911 w 846161"/>
              <a:gd name="connsiteY4" fmla="*/ 27296 h 201232"/>
              <a:gd name="connsiteX5" fmla="*/ 846161 w 846161"/>
              <a:gd name="connsiteY5" fmla="*/ 13648 h 20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6161" h="201232">
                <a:moveTo>
                  <a:pt x="0" y="163773"/>
                </a:moveTo>
                <a:cubicBezTo>
                  <a:pt x="79612" y="81886"/>
                  <a:pt x="159224" y="0"/>
                  <a:pt x="218364" y="0"/>
                </a:cubicBezTo>
                <a:cubicBezTo>
                  <a:pt x="277504" y="0"/>
                  <a:pt x="313899" y="131928"/>
                  <a:pt x="354842" y="163773"/>
                </a:cubicBezTo>
                <a:cubicBezTo>
                  <a:pt x="395785" y="195618"/>
                  <a:pt x="432179" y="213815"/>
                  <a:pt x="464024" y="191069"/>
                </a:cubicBezTo>
                <a:cubicBezTo>
                  <a:pt x="495869" y="168323"/>
                  <a:pt x="482222" y="56866"/>
                  <a:pt x="545911" y="27296"/>
                </a:cubicBezTo>
                <a:cubicBezTo>
                  <a:pt x="609601" y="-2274"/>
                  <a:pt x="727881" y="5687"/>
                  <a:pt x="846161" y="13648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7227265-E59A-4D97-9E8D-ED2E057EEA22}"/>
              </a:ext>
            </a:extLst>
          </p:cNvPr>
          <p:cNvSpPr/>
          <p:nvPr/>
        </p:nvSpPr>
        <p:spPr>
          <a:xfrm>
            <a:off x="9886121" y="5007761"/>
            <a:ext cx="846161" cy="201232"/>
          </a:xfrm>
          <a:custGeom>
            <a:avLst/>
            <a:gdLst>
              <a:gd name="connsiteX0" fmla="*/ 0 w 846161"/>
              <a:gd name="connsiteY0" fmla="*/ 163773 h 201232"/>
              <a:gd name="connsiteX1" fmla="*/ 218364 w 846161"/>
              <a:gd name="connsiteY1" fmla="*/ 0 h 201232"/>
              <a:gd name="connsiteX2" fmla="*/ 354842 w 846161"/>
              <a:gd name="connsiteY2" fmla="*/ 163773 h 201232"/>
              <a:gd name="connsiteX3" fmla="*/ 464024 w 846161"/>
              <a:gd name="connsiteY3" fmla="*/ 191069 h 201232"/>
              <a:gd name="connsiteX4" fmla="*/ 545911 w 846161"/>
              <a:gd name="connsiteY4" fmla="*/ 27296 h 201232"/>
              <a:gd name="connsiteX5" fmla="*/ 846161 w 846161"/>
              <a:gd name="connsiteY5" fmla="*/ 13648 h 20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6161" h="201232">
                <a:moveTo>
                  <a:pt x="0" y="163773"/>
                </a:moveTo>
                <a:cubicBezTo>
                  <a:pt x="79612" y="81886"/>
                  <a:pt x="159224" y="0"/>
                  <a:pt x="218364" y="0"/>
                </a:cubicBezTo>
                <a:cubicBezTo>
                  <a:pt x="277504" y="0"/>
                  <a:pt x="313899" y="131928"/>
                  <a:pt x="354842" y="163773"/>
                </a:cubicBezTo>
                <a:cubicBezTo>
                  <a:pt x="395785" y="195618"/>
                  <a:pt x="432179" y="213815"/>
                  <a:pt x="464024" y="191069"/>
                </a:cubicBezTo>
                <a:cubicBezTo>
                  <a:pt x="495869" y="168323"/>
                  <a:pt x="482222" y="56866"/>
                  <a:pt x="545911" y="27296"/>
                </a:cubicBezTo>
                <a:cubicBezTo>
                  <a:pt x="609601" y="-2274"/>
                  <a:pt x="727881" y="5687"/>
                  <a:pt x="846161" y="13648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8A7F367-2CCB-4DF8-8013-0E21E3714F97}"/>
              </a:ext>
            </a:extLst>
          </p:cNvPr>
          <p:cNvSpPr/>
          <p:nvPr/>
        </p:nvSpPr>
        <p:spPr>
          <a:xfrm>
            <a:off x="9886120" y="5416786"/>
            <a:ext cx="846161" cy="201232"/>
          </a:xfrm>
          <a:custGeom>
            <a:avLst/>
            <a:gdLst>
              <a:gd name="connsiteX0" fmla="*/ 0 w 846161"/>
              <a:gd name="connsiteY0" fmla="*/ 163773 h 201232"/>
              <a:gd name="connsiteX1" fmla="*/ 218364 w 846161"/>
              <a:gd name="connsiteY1" fmla="*/ 0 h 201232"/>
              <a:gd name="connsiteX2" fmla="*/ 354842 w 846161"/>
              <a:gd name="connsiteY2" fmla="*/ 163773 h 201232"/>
              <a:gd name="connsiteX3" fmla="*/ 464024 w 846161"/>
              <a:gd name="connsiteY3" fmla="*/ 191069 h 201232"/>
              <a:gd name="connsiteX4" fmla="*/ 545911 w 846161"/>
              <a:gd name="connsiteY4" fmla="*/ 27296 h 201232"/>
              <a:gd name="connsiteX5" fmla="*/ 846161 w 846161"/>
              <a:gd name="connsiteY5" fmla="*/ 13648 h 20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6161" h="201232">
                <a:moveTo>
                  <a:pt x="0" y="163773"/>
                </a:moveTo>
                <a:cubicBezTo>
                  <a:pt x="79612" y="81886"/>
                  <a:pt x="159224" y="0"/>
                  <a:pt x="218364" y="0"/>
                </a:cubicBezTo>
                <a:cubicBezTo>
                  <a:pt x="277504" y="0"/>
                  <a:pt x="313899" y="131928"/>
                  <a:pt x="354842" y="163773"/>
                </a:cubicBezTo>
                <a:cubicBezTo>
                  <a:pt x="395785" y="195618"/>
                  <a:pt x="432179" y="213815"/>
                  <a:pt x="464024" y="191069"/>
                </a:cubicBezTo>
                <a:cubicBezTo>
                  <a:pt x="495869" y="168323"/>
                  <a:pt x="482222" y="56866"/>
                  <a:pt x="545911" y="27296"/>
                </a:cubicBezTo>
                <a:cubicBezTo>
                  <a:pt x="609601" y="-2274"/>
                  <a:pt x="727881" y="5687"/>
                  <a:pt x="846161" y="13648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287A5C-BDF4-4D30-9736-39B4B2A824AD}"/>
              </a:ext>
            </a:extLst>
          </p:cNvPr>
          <p:cNvSpPr txBox="1"/>
          <p:nvPr/>
        </p:nvSpPr>
        <p:spPr>
          <a:xfrm>
            <a:off x="10830461" y="483966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DE3D5F0-DA96-4FDF-AFE2-E5C731F1C90C}"/>
              </a:ext>
            </a:extLst>
          </p:cNvPr>
          <p:cNvCxnSpPr>
            <a:cxnSpLocks/>
          </p:cNvCxnSpPr>
          <p:nvPr/>
        </p:nvCxnSpPr>
        <p:spPr>
          <a:xfrm>
            <a:off x="6705600" y="4293704"/>
            <a:ext cx="0" cy="15240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908C647-2FCF-45D6-9330-1541C66B3816}"/>
              </a:ext>
            </a:extLst>
          </p:cNvPr>
          <p:cNvSpPr txBox="1"/>
          <p:nvPr/>
        </p:nvSpPr>
        <p:spPr>
          <a:xfrm>
            <a:off x="6296831" y="492371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rgbClr val="FF0000"/>
                </a:solidFill>
              </a:rPr>
              <a:t>E</a:t>
            </a:r>
            <a:r>
              <a:rPr lang="en-IN" b="1" baseline="-25000" dirty="0" err="1">
                <a:solidFill>
                  <a:srgbClr val="FF0000"/>
                </a:solidFill>
              </a:rPr>
              <a:t>g</a:t>
            </a:r>
            <a:endParaRPr lang="en-IN" b="1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54E2F49E-94D8-42AB-94B9-B20088DFA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344470"/>
              </p:ext>
            </p:extLst>
          </p:nvPr>
        </p:nvGraphicFramePr>
        <p:xfrm>
          <a:off x="927591" y="4598736"/>
          <a:ext cx="334221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0059">
                  <a:extLst>
                    <a:ext uri="{9D8B030D-6E8A-4147-A177-3AD203B41FA5}">
                      <a16:colId xmlns:a16="http://schemas.microsoft.com/office/drawing/2014/main" val="805392642"/>
                    </a:ext>
                  </a:extLst>
                </a:gridCol>
                <a:gridCol w="1124899">
                  <a:extLst>
                    <a:ext uri="{9D8B030D-6E8A-4147-A177-3AD203B41FA5}">
                      <a16:colId xmlns:a16="http://schemas.microsoft.com/office/drawing/2014/main" val="2591038032"/>
                    </a:ext>
                  </a:extLst>
                </a:gridCol>
                <a:gridCol w="1057253">
                  <a:extLst>
                    <a:ext uri="{9D8B030D-6E8A-4147-A177-3AD203B41FA5}">
                      <a16:colId xmlns:a16="http://schemas.microsoft.com/office/drawing/2014/main" val="3219461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Symbol" panose="05050102010706020507" pitchFamily="18" charset="2"/>
                        </a:rPr>
                        <a:t>l</a:t>
                      </a:r>
                      <a:r>
                        <a:rPr lang="en-IN" b="1" dirty="0"/>
                        <a:t> (nm)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err="1"/>
                        <a:t>E</a:t>
                      </a:r>
                      <a:r>
                        <a:rPr lang="en-IN" b="1" baseline="-25000" dirty="0" err="1"/>
                        <a:t>g</a:t>
                      </a:r>
                      <a:r>
                        <a:rPr lang="en-IN" b="1" dirty="0"/>
                        <a:t> (eV)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912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1.91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385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rgbClr val="00FF00"/>
                          </a:solidFill>
                        </a:rPr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00FF00"/>
                          </a:solidFill>
                        </a:rPr>
                        <a:t>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00FF00"/>
                          </a:solidFill>
                        </a:rPr>
                        <a:t>2.34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35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rgbClr val="0000FF"/>
                          </a:solidFill>
                        </a:rPr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0000FF"/>
                          </a:solidFill>
                        </a:rPr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0000FF"/>
                          </a:solidFill>
                        </a:rPr>
                        <a:t>2.59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606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EE82EE"/>
                          </a:solidFill>
                        </a:rPr>
                        <a:t>Violet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EE82EE"/>
                          </a:solidFill>
                        </a:rPr>
                        <a:t>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EE82EE"/>
                          </a:solidFill>
                        </a:rPr>
                        <a:t>2.89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685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37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96296E-6 L -0.00143 0.263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1314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96296E-6 L -3.95833E-6 0.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-3.33333E-6 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96296E-6 L -2.70833E-6 0.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96296E-6 L -2.08333E-6 0.2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96296E-6 L -1.45833E-6 0.2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96296E-6 L -6.25E-7 0.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96296E-6 L 1.11022E-16 0.2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4" grpId="0" animBg="1"/>
      <p:bldP spid="35" grpId="0" animBg="1"/>
      <p:bldP spid="36" grpId="0" animBg="1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B208889D-744A-4F57-A824-EE1DA1E2C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00201"/>
            <a:ext cx="6280150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1" name="Rectangle 3">
            <a:extLst>
              <a:ext uri="{FF2B5EF4-FFF2-40B4-BE49-F238E27FC236}">
                <a16:creationId xmlns:a16="http://schemas.microsoft.com/office/drawing/2014/main" id="{06263F31-C84D-44AE-87A0-44A2372CA9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en-US" sz="3600" dirty="0">
                <a:latin typeface="Lato"/>
              </a:rPr>
              <a:t>Direct Band Gap Semiconductors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4DE5E1-9EE8-4F5D-A02B-3D87F1BA0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393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EA2BF31-660A-4D34-902D-9361402AF9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en-US" sz="3600" b="1" dirty="0">
                <a:latin typeface="Lato"/>
              </a:rPr>
              <a:t>Direct and Indirect Band Gap Semiconductors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EB97DA-EA00-4C91-8133-B9495223C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C5FE18-1551-44DC-9FBB-468745F66CD0}"/>
              </a:ext>
            </a:extLst>
          </p:cNvPr>
          <p:cNvGrpSpPr/>
          <p:nvPr/>
        </p:nvGrpSpPr>
        <p:grpSpPr>
          <a:xfrm>
            <a:off x="1524000" y="1335086"/>
            <a:ext cx="8438866" cy="4187828"/>
            <a:chOff x="1524000" y="1335086"/>
            <a:chExt cx="8438866" cy="4187828"/>
          </a:xfrm>
        </p:grpSpPr>
        <p:pic>
          <p:nvPicPr>
            <p:cNvPr id="13315" name="Picture 3">
              <a:extLst>
                <a:ext uri="{FF2B5EF4-FFF2-40B4-BE49-F238E27FC236}">
                  <a16:creationId xmlns:a16="http://schemas.microsoft.com/office/drawing/2014/main" id="{E4E1EEF0-BE74-489E-AAE4-366DB45C170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398"/>
            <a:stretch/>
          </p:blipFill>
          <p:spPr bwMode="auto">
            <a:xfrm>
              <a:off x="1524000" y="1377951"/>
              <a:ext cx="8193206" cy="4144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21A857E-F77B-4CAB-9EFF-0E2BABF0F959}"/>
                </a:ext>
              </a:extLst>
            </p:cNvPr>
            <p:cNvSpPr/>
            <p:nvPr/>
          </p:nvSpPr>
          <p:spPr>
            <a:xfrm>
              <a:off x="8120418" y="1335086"/>
              <a:ext cx="1842448" cy="25662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EFE5B2D-5870-4604-AA00-FE195A3581E0}"/>
                </a:ext>
              </a:extLst>
            </p:cNvPr>
            <p:cNvSpPr/>
            <p:nvPr/>
          </p:nvSpPr>
          <p:spPr>
            <a:xfrm>
              <a:off x="7615451" y="3152633"/>
              <a:ext cx="1050877" cy="600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19A71D8-CB91-471D-BBA5-67593AD34AF5}"/>
                </a:ext>
              </a:extLst>
            </p:cNvPr>
            <p:cNvSpPr/>
            <p:nvPr/>
          </p:nvSpPr>
          <p:spPr>
            <a:xfrm>
              <a:off x="1828800" y="4885899"/>
              <a:ext cx="7629099" cy="3138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C67E62A-0EAA-4AC9-92D8-957960711FCD}"/>
                </a:ext>
              </a:extLst>
            </p:cNvPr>
            <p:cNvSpPr/>
            <p:nvPr/>
          </p:nvSpPr>
          <p:spPr>
            <a:xfrm>
              <a:off x="7588155" y="4640239"/>
              <a:ext cx="1842448" cy="464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212222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602" y="103452"/>
            <a:ext cx="10515600" cy="1079145"/>
          </a:xfrm>
        </p:spPr>
        <p:txBody>
          <a:bodyPr/>
          <a:lstStyle/>
          <a:p>
            <a:r>
              <a:rPr lang="en-US" dirty="0"/>
              <a:t>Voltage Across LED and Resistor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1602" y="99116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What is voltage across the diode?</a:t>
            </a:r>
          </a:p>
          <a:p>
            <a:pPr lvl="1"/>
            <a:r>
              <a:rPr lang="en-US" dirty="0"/>
              <a:t>Forward voltage of an LED is between 1.8 V and 3.3 V</a:t>
            </a:r>
          </a:p>
          <a:p>
            <a:pPr lvl="1"/>
            <a:r>
              <a:rPr lang="en-US" dirty="0"/>
              <a:t>Varies by the color of the LED</a:t>
            </a:r>
          </a:p>
          <a:p>
            <a:pPr lvl="1"/>
            <a:r>
              <a:rPr lang="en-US" dirty="0"/>
              <a:t>A red LED typically drops 1.8 V</a:t>
            </a:r>
          </a:p>
          <a:p>
            <a:pPr lvl="1"/>
            <a:r>
              <a:rPr lang="en-US" dirty="0"/>
              <a:t>Voltage drop and light frequency increase with band gap</a:t>
            </a:r>
          </a:p>
          <a:p>
            <a:pPr lvl="1"/>
            <a:r>
              <a:rPr lang="en-US" dirty="0"/>
              <a:t>A blue LED may drop from 3 V to 3.3 V</a:t>
            </a:r>
          </a:p>
          <a:p>
            <a:pPr lvl="1"/>
            <a:r>
              <a:rPr lang="en-US" dirty="0"/>
              <a:t>Hint: look at electro-optical characteristics</a:t>
            </a:r>
          </a:p>
          <a:p>
            <a:pPr lvl="1"/>
            <a:endParaRPr lang="en-US" dirty="0"/>
          </a:p>
          <a:p>
            <a:r>
              <a:rPr lang="en-US" dirty="0"/>
              <a:t>What is the voltage across the resistor?</a:t>
            </a:r>
          </a:p>
          <a:p>
            <a:pPr lvl="1"/>
            <a:r>
              <a:rPr lang="en-US" dirty="0"/>
              <a:t>Apply KVL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A720AB-1D12-4AB9-AC3A-8A67B0DB1DFD}"/>
              </a:ext>
            </a:extLst>
          </p:cNvPr>
          <p:cNvGrpSpPr/>
          <p:nvPr/>
        </p:nvGrpSpPr>
        <p:grpSpPr>
          <a:xfrm>
            <a:off x="8250622" y="365125"/>
            <a:ext cx="3678365" cy="4308987"/>
            <a:chOff x="6902245" y="905512"/>
            <a:chExt cx="3678365" cy="430898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50DAB90-B3DB-4A1E-AA02-4948654E06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635"/>
            <a:stretch/>
          </p:blipFill>
          <p:spPr>
            <a:xfrm>
              <a:off x="6902245" y="905512"/>
              <a:ext cx="3678365" cy="430898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998242" y="1643501"/>
              <a:ext cx="71846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/>
                <a:t>+</a:t>
              </a:r>
            </a:p>
            <a:p>
              <a:pPr algn="ctr"/>
              <a:r>
                <a:rPr lang="en-US" sz="3200" dirty="0"/>
                <a:t>2 V</a:t>
              </a:r>
            </a:p>
            <a:p>
              <a:pPr algn="ctr"/>
              <a:r>
                <a:rPr lang="en-US" sz="3200" dirty="0"/>
                <a:t>-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11555" y="3691617"/>
              <a:ext cx="5709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9V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BC0CDC-3BC5-4B33-9E51-1F88B40ACF18}"/>
                </a:ext>
              </a:extLst>
            </p:cNvPr>
            <p:cNvSpPr txBox="1"/>
            <p:nvPr/>
          </p:nvSpPr>
          <p:spPr>
            <a:xfrm>
              <a:off x="8022961" y="3215149"/>
              <a:ext cx="71846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/>
                <a:t>+</a:t>
              </a:r>
            </a:p>
            <a:p>
              <a:pPr algn="ctr"/>
              <a:r>
                <a:rPr lang="en-US" sz="3200" dirty="0"/>
                <a:t>7 V</a:t>
              </a:r>
            </a:p>
            <a:p>
              <a:pPr algn="ctr"/>
              <a:r>
                <a:rPr lang="en-US" sz="3200" dirty="0"/>
                <a:t>-</a:t>
              </a:r>
            </a:p>
          </p:txBody>
        </p:sp>
      </p:grp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73E50B82-DDB7-42DB-AD30-09743027E0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254512"/>
              </p:ext>
            </p:extLst>
          </p:nvPr>
        </p:nvGraphicFramePr>
        <p:xfrm>
          <a:off x="2808542" y="5314081"/>
          <a:ext cx="1822451" cy="1360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4" imgW="901440" imgH="672840" progId="Equation.DSMT4">
                  <p:embed/>
                </p:oleObj>
              </mc:Choice>
              <mc:Fallback>
                <p:oleObj name="Equation" r:id="rId4" imgW="901440" imgH="672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08542" y="5314081"/>
                        <a:ext cx="1822451" cy="1360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ACE3-443F-4D46-9027-F8018DA6F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205469"/>
            <a:ext cx="10515600" cy="825046"/>
          </a:xfrm>
        </p:spPr>
        <p:txBody>
          <a:bodyPr/>
          <a:lstStyle/>
          <a:p>
            <a:r>
              <a:rPr lang="en-IN" dirty="0"/>
              <a:t>Connecting 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F3217-2C36-4015-A960-9211D51AF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114" y="1690688"/>
            <a:ext cx="1184728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LEDs will only illuminate with correct electrical polarity</a:t>
            </a:r>
          </a:p>
          <a:p>
            <a:r>
              <a:rPr lang="en-US" dirty="0"/>
              <a:t>The voltage across should forward bias the p-n junction.</a:t>
            </a:r>
          </a:p>
          <a:p>
            <a:r>
              <a:rPr lang="en-US" dirty="0"/>
              <a:t>In the forward bias, a significant current flows and the LED glows</a:t>
            </a:r>
          </a:p>
          <a:p>
            <a:r>
              <a:rPr lang="en-US" dirty="0"/>
              <a:t>In the reverse bias, very little current flows, and no light is emitted</a:t>
            </a:r>
          </a:p>
          <a:p>
            <a:r>
              <a:rPr lang="en-US" dirty="0"/>
              <a:t>When connected to an AC supply, will glow in the half cycle where the LED is forward biased</a:t>
            </a:r>
          </a:p>
          <a:p>
            <a:r>
              <a:rPr lang="en-US" dirty="0"/>
              <a:t>LEDs have low reverse breakdown voltage ratings and will be damaged by an applied reverse voltage above this threshold. </a:t>
            </a:r>
          </a:p>
          <a:p>
            <a:r>
              <a:rPr lang="en-US" dirty="0"/>
              <a:t>The cause of damage is overcurrent resulting from the diode breakdown, not the bias voltage.</a:t>
            </a:r>
          </a:p>
          <a:p>
            <a:r>
              <a:rPr lang="en-US" dirty="0"/>
              <a:t>When the current through the LED exceeds (above the current rating), LEDs also breakdown in forward bias.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395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258" y="310515"/>
            <a:ext cx="10515600" cy="672147"/>
          </a:xfrm>
        </p:spPr>
        <p:txBody>
          <a:bodyPr>
            <a:normAutofit fontScale="90000"/>
          </a:bodyPr>
          <a:lstStyle/>
          <a:p>
            <a:r>
              <a:rPr lang="en-US" dirty="0"/>
              <a:t>Current Rating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257" y="982661"/>
            <a:ext cx="11449313" cy="5679395"/>
          </a:xfrm>
        </p:spPr>
        <p:txBody>
          <a:bodyPr>
            <a:normAutofit/>
          </a:bodyPr>
          <a:lstStyle/>
          <a:p>
            <a:r>
              <a:rPr lang="en-US" dirty="0"/>
              <a:t>The maximum current rating is about 25 mA</a:t>
            </a:r>
          </a:p>
          <a:p>
            <a:pPr lvl="1"/>
            <a:r>
              <a:rPr lang="en-US" dirty="0"/>
              <a:t>absolute maximum ratings</a:t>
            </a:r>
          </a:p>
          <a:p>
            <a:pPr lvl="1"/>
            <a:r>
              <a:rPr lang="en-US" dirty="0"/>
              <a:t>All the LEDS in the lab have a 25 mA rating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Let I = 21 mA.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Smaller the resistance is, larger the current is and brighter is </a:t>
            </a:r>
            <a:r>
              <a:rPr lang="en-US"/>
              <a:t>the LED glow.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2EE8E5-7662-4006-9D70-089D6DCEA3D1}"/>
              </a:ext>
            </a:extLst>
          </p:cNvPr>
          <p:cNvGrpSpPr/>
          <p:nvPr/>
        </p:nvGrpSpPr>
        <p:grpSpPr>
          <a:xfrm>
            <a:off x="8250622" y="365125"/>
            <a:ext cx="3678365" cy="4308987"/>
            <a:chOff x="6902245" y="905512"/>
            <a:chExt cx="3678365" cy="430898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A729926-0F4F-438C-BE39-B592DF7C35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635"/>
            <a:stretch/>
          </p:blipFill>
          <p:spPr>
            <a:xfrm>
              <a:off x="6902245" y="905512"/>
              <a:ext cx="3678365" cy="430898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4DA05C6-4B00-4C9B-852A-BE4A9285AA28}"/>
                </a:ext>
              </a:extLst>
            </p:cNvPr>
            <p:cNvSpPr txBox="1"/>
            <p:nvPr/>
          </p:nvSpPr>
          <p:spPr>
            <a:xfrm>
              <a:off x="7998242" y="1643501"/>
              <a:ext cx="71846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/>
                <a:t>+</a:t>
              </a:r>
            </a:p>
            <a:p>
              <a:pPr algn="ctr"/>
              <a:r>
                <a:rPr lang="en-US" sz="3200" dirty="0"/>
                <a:t>2 V</a:t>
              </a:r>
            </a:p>
            <a:p>
              <a:pPr algn="ctr"/>
              <a:r>
                <a:rPr lang="en-US" sz="3200" dirty="0"/>
                <a:t>-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AD1DB5-2A77-43D5-A363-517B7F2AC8F0}"/>
                </a:ext>
              </a:extLst>
            </p:cNvPr>
            <p:cNvSpPr txBox="1"/>
            <p:nvPr/>
          </p:nvSpPr>
          <p:spPr>
            <a:xfrm>
              <a:off x="7011555" y="3691617"/>
              <a:ext cx="5709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9V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537487-042E-46CD-8801-C50994E4FAD0}"/>
                </a:ext>
              </a:extLst>
            </p:cNvPr>
            <p:cNvSpPr txBox="1"/>
            <p:nvPr/>
          </p:nvSpPr>
          <p:spPr>
            <a:xfrm>
              <a:off x="8022961" y="3215149"/>
              <a:ext cx="71846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/>
                <a:t>+</a:t>
              </a:r>
            </a:p>
            <a:p>
              <a:pPr algn="ctr"/>
              <a:r>
                <a:rPr lang="en-US" sz="3200" dirty="0"/>
                <a:t>7 V</a:t>
              </a:r>
            </a:p>
            <a:p>
              <a:pPr algn="ctr"/>
              <a:r>
                <a:rPr lang="en-US" sz="3200" dirty="0"/>
                <a:t>-</a:t>
              </a:r>
            </a:p>
          </p:txBody>
        </p:sp>
      </p:grp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396C4047-A9A1-416C-9022-F5E602B91B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494039"/>
              </p:ext>
            </p:extLst>
          </p:nvPr>
        </p:nvGraphicFramePr>
        <p:xfrm>
          <a:off x="2417635" y="2290805"/>
          <a:ext cx="1167394" cy="1167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393480" imgH="393480" progId="Equation.DSMT4">
                  <p:embed/>
                </p:oleObj>
              </mc:Choice>
              <mc:Fallback>
                <p:oleObj name="Equation" r:id="rId4" imgW="393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17635" y="2290805"/>
                        <a:ext cx="1167394" cy="11673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0B6F8162-B25A-4306-ADE1-FC443A0ED4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817589"/>
              </p:ext>
            </p:extLst>
          </p:nvPr>
        </p:nvGraphicFramePr>
        <p:xfrm>
          <a:off x="1549635" y="3902941"/>
          <a:ext cx="3376794" cy="98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6" imgW="1473120" imgH="431640" progId="Equation.DSMT4">
                  <p:embed/>
                </p:oleObj>
              </mc:Choice>
              <mc:Fallback>
                <p:oleObj name="Equation" r:id="rId6" imgW="14731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49635" y="3902941"/>
                        <a:ext cx="3376794" cy="98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473</Words>
  <Application>Microsoft Office PowerPoint</Application>
  <PresentationFormat>Widescreen</PresentationFormat>
  <Paragraphs>115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Lato</vt:lpstr>
      <vt:lpstr>Symbol</vt:lpstr>
      <vt:lpstr>Office Theme</vt:lpstr>
      <vt:lpstr>Equation</vt:lpstr>
      <vt:lpstr>MathType 6.0 Equation</vt:lpstr>
      <vt:lpstr>Light Emitting Diode (LED)</vt:lpstr>
      <vt:lpstr>Some Applications of LEDs</vt:lpstr>
      <vt:lpstr>Working Principle of LED</vt:lpstr>
      <vt:lpstr>Direct Band Gap Semiconductors</vt:lpstr>
      <vt:lpstr>Direct and Indirect Band Gap Semiconductors</vt:lpstr>
      <vt:lpstr>Voltage Across LED and Resistor</vt:lpstr>
      <vt:lpstr>Connecting LED</vt:lpstr>
      <vt:lpstr>Current Rating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 Emitting Diode (LED)</dc:title>
  <dc:creator>rama.komaragiri@bennett.edu.in</dc:creator>
  <cp:lastModifiedBy>rama.komaragiri@bennett.edu.in</cp:lastModifiedBy>
  <cp:revision>18</cp:revision>
  <dcterms:created xsi:type="dcterms:W3CDTF">2018-11-11T09:56:31Z</dcterms:created>
  <dcterms:modified xsi:type="dcterms:W3CDTF">2019-09-30T01:39:06Z</dcterms:modified>
</cp:coreProperties>
</file>