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04" r:id="rId2"/>
    <p:sldId id="265" r:id="rId3"/>
    <p:sldId id="266" r:id="rId4"/>
    <p:sldId id="267" r:id="rId5"/>
    <p:sldId id="281" r:id="rId6"/>
    <p:sldId id="302" r:id="rId7"/>
    <p:sldId id="285" r:id="rId8"/>
    <p:sldId id="269" r:id="rId9"/>
    <p:sldId id="270" r:id="rId10"/>
    <p:sldId id="258" r:id="rId11"/>
    <p:sldId id="286" r:id="rId12"/>
    <p:sldId id="287" r:id="rId13"/>
    <p:sldId id="288" r:id="rId14"/>
    <p:sldId id="289" r:id="rId15"/>
    <p:sldId id="290" r:id="rId16"/>
    <p:sldId id="303" r:id="rId17"/>
    <p:sldId id="295" r:id="rId18"/>
    <p:sldId id="301" r:id="rId19"/>
    <p:sldId id="297" r:id="rId20"/>
    <p:sldId id="298" r:id="rId21"/>
    <p:sldId id="299" r:id="rId22"/>
    <p:sldId id="300" r:id="rId23"/>
    <p:sldId id="260" r:id="rId24"/>
    <p:sldId id="271" r:id="rId25"/>
    <p:sldId id="262" r:id="rId26"/>
    <p:sldId id="277" r:id="rId27"/>
    <p:sldId id="282" r:id="rId28"/>
    <p:sldId id="279"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eaLnBrk="1" hangingPunct="1"/>
            <a:endParaRPr lang="en-US" sz="2400"/>
          </a:p>
        </p:txBody>
      </p:sp>
      <p:sp>
        <p:nvSpPr>
          <p:cNvPr id="12291" name="Rectangle 3"/>
          <p:cNvSpPr>
            <a:spLocks noGrp="1" noChangeArrowheads="1"/>
          </p:cNvSpPr>
          <p:nvPr>
            <p:ph type="ctrTitle"/>
          </p:nvPr>
        </p:nvSpPr>
        <p:spPr>
          <a:xfrm>
            <a:off x="762000" y="1371600"/>
            <a:ext cx="7696200" cy="2057400"/>
          </a:xfrm>
        </p:spPr>
        <p:txBody>
          <a:bodyPr/>
          <a:lstStyle>
            <a:lvl1pPr>
              <a:defRPr sz="5400"/>
            </a:lvl1pPr>
          </a:lstStyle>
          <a:p>
            <a:r>
              <a:rPr lang="en-US"/>
              <a:t>Click to edit Master title style</a:t>
            </a:r>
          </a:p>
        </p:txBody>
      </p:sp>
      <p:sp>
        <p:nvSpPr>
          <p:cNvPr id="12292"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en-US"/>
              <a:t>Click to edit Master subtitle style</a:t>
            </a:r>
          </a:p>
        </p:txBody>
      </p:sp>
      <p:sp>
        <p:nvSpPr>
          <p:cNvPr id="12293" name="Rectangle 5"/>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12294" name="Rectangle 6"/>
          <p:cNvSpPr>
            <a:spLocks noGrp="1" noChangeArrowheads="1"/>
          </p:cNvSpPr>
          <p:nvPr>
            <p:ph type="ftr" sz="quarter" idx="3"/>
          </p:nvPr>
        </p:nvSpPr>
        <p:spPr/>
        <p:txBody>
          <a:bodyPr/>
          <a:lstStyle>
            <a:lvl1pPr>
              <a:defRPr/>
            </a:lvl1pPr>
          </a:lstStyle>
          <a:p>
            <a:endParaRPr lang="en-US"/>
          </a:p>
        </p:txBody>
      </p:sp>
      <p:sp>
        <p:nvSpPr>
          <p:cNvPr id="12295" name="Rectangle 7"/>
          <p:cNvSpPr>
            <a:spLocks noGrp="1" noChangeArrowheads="1"/>
          </p:cNvSpPr>
          <p:nvPr>
            <p:ph type="sldNum" sz="quarter" idx="4"/>
          </p:nvPr>
        </p:nvSpPr>
        <p:spPr>
          <a:xfrm>
            <a:off x="6553200" y="6248400"/>
            <a:ext cx="2133600" cy="457200"/>
          </a:xfrm>
        </p:spPr>
        <p:txBody>
          <a:bodyPr/>
          <a:lstStyle>
            <a:lvl1pPr>
              <a:defRPr b="1"/>
            </a:lvl1pPr>
          </a:lstStyle>
          <a:p>
            <a:fld id="{87CB7D03-0F3A-4AD8-AF34-382C1F1F760E}" type="slidenum">
              <a:rPr lang="en-US"/>
              <a:pPr/>
              <a:t>‹#›</a:t>
            </a:fld>
            <a:endParaRPr lang="en-US"/>
          </a:p>
        </p:txBody>
      </p:sp>
      <p:grpSp>
        <p:nvGrpSpPr>
          <p:cNvPr id="12296" name="Group 8"/>
          <p:cNvGrpSpPr>
            <a:grpSpLocks/>
          </p:cNvGrpSpPr>
          <p:nvPr/>
        </p:nvGrpSpPr>
        <p:grpSpPr bwMode="auto">
          <a:xfrm>
            <a:off x="381000" y="304800"/>
            <a:ext cx="8391525" cy="5791200"/>
            <a:chOff x="240" y="192"/>
            <a:chExt cx="5286" cy="3648"/>
          </a:xfrm>
        </p:grpSpPr>
        <p:sp>
          <p:nvSpPr>
            <p:cNvPr id="12297"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eaLnBrk="1" hangingPunct="1"/>
              <a:endParaRPr lang="en-US" sz="2400"/>
            </a:p>
          </p:txBody>
        </p:sp>
        <p:sp>
          <p:nvSpPr>
            <p:cNvPr id="12298"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sp>
          <p:nvSpPr>
            <p:cNvPr id="12299"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eaLnBrk="1" hangingPunct="1"/>
              <a:endParaRPr lang="en-US" sz="2400"/>
            </a:p>
          </p:txBody>
        </p:sp>
        <p:sp>
          <p:nvSpPr>
            <p:cNvPr id="12300"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sp>
          <p:nvSpPr>
            <p:cNvPr id="12301"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endParaRPr lang="en-US"/>
            </a:p>
          </p:txBody>
        </p:sp>
        <p:sp>
          <p:nvSpPr>
            <p:cNvPr id="12302"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eaLnBrk="1" hangingPunct="1"/>
              <a:endParaRPr lang="en-US" sz="240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69DEBB-3FAF-4D45-B94E-5DEC682293D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6B5850-5DFA-4F98-ABD7-340CF4F70F6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16764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3360E347-FDD1-454F-A418-CE31E28AEA0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C372FB-6364-4C0D-A36D-41018AB1A75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AA9DA7-DE4B-4F69-BCCB-65AF749369C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A38BB09-88CA-4A48-8580-434337281CB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12363C-3BBC-429D-9996-0CE47EDC2F5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29D9EF4-5527-4A29-A277-096A16225C0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304EF90-6084-43B8-8B7B-0D77DAEE9F7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E3CFB5-629E-482F-9869-8CD2F03E32A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895C74-8A69-48EB-9AC2-2206930C49A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457200" y="1828800"/>
            <a:ext cx="8229600" cy="430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8"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endParaRPr lang="en-US"/>
          </a:p>
        </p:txBody>
      </p:sp>
      <p:sp>
        <p:nvSpPr>
          <p:cNvPr id="1126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endParaRPr lang="en-US"/>
          </a:p>
        </p:txBody>
      </p:sp>
      <p:sp>
        <p:nvSpPr>
          <p:cNvPr id="1127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fld id="{661A8518-7DF5-4DF0-83C2-E25F53500DFF}" type="slidenum">
              <a:rPr lang="en-US"/>
              <a:pPr/>
              <a:t>‹#›</a:t>
            </a:fld>
            <a:endParaRPr lang="en-US"/>
          </a:p>
        </p:txBody>
      </p:sp>
      <p:grpSp>
        <p:nvGrpSpPr>
          <p:cNvPr id="11271" name="Group 7"/>
          <p:cNvGrpSpPr>
            <a:grpSpLocks/>
          </p:cNvGrpSpPr>
          <p:nvPr/>
        </p:nvGrpSpPr>
        <p:grpSpPr bwMode="auto">
          <a:xfrm>
            <a:off x="279400" y="152400"/>
            <a:ext cx="8686800" cy="1600200"/>
            <a:chOff x="176" y="96"/>
            <a:chExt cx="5472" cy="1008"/>
          </a:xfrm>
        </p:grpSpPr>
        <p:sp>
          <p:nvSpPr>
            <p:cNvPr id="11272"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endParaRPr lang="en-US"/>
            </a:p>
          </p:txBody>
        </p:sp>
        <p:sp>
          <p:nvSpPr>
            <p:cNvPr id="1127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eaLnBrk="1" hangingPunct="1"/>
              <a:endParaRPr lang="en-US" sz="2400"/>
            </a:p>
          </p:txBody>
        </p:sp>
        <p:sp>
          <p:nvSpPr>
            <p:cNvPr id="1127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sp>
          <p:nvSpPr>
            <p:cNvPr id="1127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eaLnBrk="1" hangingPunct="1"/>
              <a:endParaRPr lang="en-US" sz="2400"/>
            </a:p>
          </p:txBody>
        </p:sp>
        <p:sp>
          <p:nvSpPr>
            <p:cNvPr id="1127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fontAlgn="base">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fontAlgn="base">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fontAlgn="base">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LISTENING SKILLS</a:t>
            </a:r>
            <a:endParaRPr lang="en-IN" dirty="0"/>
          </a:p>
        </p:txBody>
      </p:sp>
      <p:sp>
        <p:nvSpPr>
          <p:cNvPr id="3" name="Subtitle 2"/>
          <p:cNvSpPr>
            <a:spLocks noGrp="1"/>
          </p:cNvSpPr>
          <p:nvPr>
            <p:ph type="subTitle" idx="1"/>
          </p:nvPr>
        </p:nvSpPr>
        <p:spPr/>
        <p:txBody>
          <a:bodyPr/>
          <a:lstStyle/>
          <a:p>
            <a:pPr algn="ctr"/>
            <a:r>
              <a:rPr lang="en-IN" b="1" i="1" dirty="0"/>
              <a:t>Is there any one Listening??????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533400"/>
            <a:ext cx="8229600" cy="1138238"/>
          </a:xfrm>
        </p:spPr>
        <p:txBody>
          <a:bodyPr/>
          <a:lstStyle/>
          <a:p>
            <a:pPr algn="just"/>
            <a:r>
              <a:rPr lang="en-US" dirty="0">
                <a:solidFill>
                  <a:schemeClr val="tx1"/>
                </a:solidFill>
              </a:rPr>
              <a:t>Hearing v/s Listening</a:t>
            </a:r>
          </a:p>
        </p:txBody>
      </p:sp>
      <p:sp>
        <p:nvSpPr>
          <p:cNvPr id="4099" name="Rectangle 3"/>
          <p:cNvSpPr>
            <a:spLocks noGrp="1" noChangeArrowheads="1"/>
          </p:cNvSpPr>
          <p:nvPr>
            <p:ph type="body" idx="1"/>
          </p:nvPr>
        </p:nvSpPr>
        <p:spPr>
          <a:xfrm>
            <a:off x="152400" y="2054225"/>
            <a:ext cx="8534400" cy="4498975"/>
          </a:xfrm>
        </p:spPr>
        <p:txBody>
          <a:bodyPr/>
          <a:lstStyle/>
          <a:p>
            <a:pPr algn="just">
              <a:lnSpc>
                <a:spcPct val="90000"/>
              </a:lnSpc>
            </a:pPr>
            <a:r>
              <a:rPr lang="en-US" b="1" dirty="0">
                <a:solidFill>
                  <a:srgbClr val="660033"/>
                </a:solidFill>
              </a:rPr>
              <a:t>   </a:t>
            </a:r>
            <a:r>
              <a:rPr lang="en-US" dirty="0">
                <a:solidFill>
                  <a:schemeClr val="bg2"/>
                </a:solidFill>
              </a:rPr>
              <a:t> Hearing is the reception of sound, while listening is the attachment of meaning to the sound. </a:t>
            </a:r>
          </a:p>
          <a:p>
            <a:pPr algn="just">
              <a:lnSpc>
                <a:spcPct val="90000"/>
              </a:lnSpc>
            </a:pPr>
            <a:endParaRPr lang="en-US" dirty="0">
              <a:solidFill>
                <a:schemeClr val="bg2"/>
              </a:solidFill>
            </a:endParaRPr>
          </a:p>
          <a:p>
            <a:pPr algn="just">
              <a:lnSpc>
                <a:spcPct val="90000"/>
              </a:lnSpc>
            </a:pPr>
            <a:r>
              <a:rPr lang="en-US" dirty="0">
                <a:solidFill>
                  <a:schemeClr val="bg2"/>
                </a:solidFill>
              </a:rPr>
              <a:t>	Hearing is passive, but listening is active.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0" descr="Blocks.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75325" y="2438400"/>
            <a:ext cx="3368675" cy="3733800"/>
          </a:xfrm>
          <a:prstGeom prst="rect">
            <a:avLst/>
          </a:prstGeom>
          <a:noFill/>
          <a:ln w="9525">
            <a:noFill/>
            <a:miter lim="800000"/>
            <a:headEnd/>
            <a:tailEnd/>
          </a:ln>
        </p:spPr>
      </p:pic>
      <p:sp>
        <p:nvSpPr>
          <p:cNvPr id="30722" name="Rectangle 2"/>
          <p:cNvSpPr>
            <a:spLocks noGrp="1" noChangeArrowheads="1"/>
          </p:cNvSpPr>
          <p:nvPr>
            <p:ph type="title" idx="4294967295"/>
          </p:nvPr>
        </p:nvSpPr>
        <p:spPr/>
        <p:txBody>
          <a:bodyPr/>
          <a:lstStyle/>
          <a:p>
            <a:r>
              <a:rPr lang="en-US">
                <a:ea typeface="ＭＳ Ｐゴシック" pitchFamily="34" charset="-128"/>
              </a:rPr>
              <a:t>The Listening Process</a:t>
            </a:r>
          </a:p>
        </p:txBody>
      </p:sp>
      <p:sp>
        <p:nvSpPr>
          <p:cNvPr id="30723" name="Rectangle 3"/>
          <p:cNvSpPr>
            <a:spLocks noGrp="1" noChangeArrowheads="1"/>
          </p:cNvSpPr>
          <p:nvPr>
            <p:ph type="body" idx="4294967295"/>
          </p:nvPr>
        </p:nvSpPr>
        <p:spPr>
          <a:xfrm>
            <a:off x="457200" y="1719263"/>
            <a:ext cx="6553200" cy="4411662"/>
          </a:xfrm>
        </p:spPr>
        <p:txBody>
          <a:bodyPr/>
          <a:lstStyle/>
          <a:p>
            <a:pPr lvl="1">
              <a:buNone/>
            </a:pPr>
            <a:r>
              <a:rPr lang="en-US" sz="4000" dirty="0">
                <a:ea typeface="ＭＳ Ｐゴシック" pitchFamily="34" charset="-128"/>
              </a:rPr>
              <a:t>4 Active Steps</a:t>
            </a:r>
          </a:p>
          <a:p>
            <a:pPr lvl="2">
              <a:lnSpc>
                <a:spcPct val="150000"/>
              </a:lnSpc>
            </a:pPr>
            <a:r>
              <a:rPr lang="en-US" sz="3600" dirty="0">
                <a:ea typeface="ＭＳ Ｐゴシック" pitchFamily="34" charset="-128"/>
              </a:rPr>
              <a:t>Acquiring </a:t>
            </a:r>
          </a:p>
          <a:p>
            <a:pPr lvl="2">
              <a:lnSpc>
                <a:spcPct val="150000"/>
              </a:lnSpc>
            </a:pPr>
            <a:r>
              <a:rPr lang="en-US" sz="3600" dirty="0">
                <a:ea typeface="ＭＳ Ｐゴシック" pitchFamily="34" charset="-128"/>
              </a:rPr>
              <a:t>Attending</a:t>
            </a:r>
          </a:p>
          <a:p>
            <a:pPr lvl="2">
              <a:lnSpc>
                <a:spcPct val="150000"/>
              </a:lnSpc>
            </a:pPr>
            <a:r>
              <a:rPr lang="en-US" sz="3600" dirty="0">
                <a:ea typeface="ＭＳ Ｐゴシック" pitchFamily="34" charset="-128"/>
              </a:rPr>
              <a:t>Understanding</a:t>
            </a:r>
          </a:p>
          <a:p>
            <a:pPr lvl="2">
              <a:lnSpc>
                <a:spcPct val="150000"/>
              </a:lnSpc>
            </a:pPr>
            <a:r>
              <a:rPr lang="en-US" sz="3600" dirty="0">
                <a:ea typeface="ＭＳ Ｐゴシック" pitchFamily="34" charset="-128"/>
              </a:rPr>
              <a:t>Responding </a:t>
            </a:r>
          </a:p>
        </p:txBody>
      </p:sp>
      <p:sp>
        <p:nvSpPr>
          <p:cNvPr id="30725" name="Slide Number Placeholder 5"/>
          <p:cNvSpPr>
            <a:spLocks noGrp="1"/>
          </p:cNvSpPr>
          <p:nvPr>
            <p:ph type="sldNum" sz="quarter" idx="12"/>
          </p:nvPr>
        </p:nvSpPr>
        <p:spPr>
          <a:noFill/>
        </p:spPr>
        <p:txBody>
          <a:bodyPr/>
          <a:lstStyle/>
          <a:p>
            <a:fld id="{57F74830-519D-4039-AF0B-86DB4B003C9A}" type="slidenum">
              <a:rPr lang="en-US" smtClean="0">
                <a:ea typeface="ＭＳ Ｐゴシック" pitchFamily="34" charset="-128"/>
              </a:rPr>
              <a:pPr/>
              <a:t>11</a:t>
            </a:fld>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5" descr="Listening5.jpg"/>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4724400" y="228600"/>
            <a:ext cx="4114800" cy="6629400"/>
          </a:xfrm>
          <a:prstGeom prst="rect">
            <a:avLst/>
          </a:prstGeom>
          <a:noFill/>
          <a:ln w="9525">
            <a:noFill/>
            <a:miter lim="800000"/>
            <a:headEnd/>
            <a:tailEnd/>
          </a:ln>
        </p:spPr>
      </p:pic>
      <p:sp>
        <p:nvSpPr>
          <p:cNvPr id="31746" name="Rectangle 2"/>
          <p:cNvSpPr>
            <a:spLocks noGrp="1" noChangeArrowheads="1"/>
          </p:cNvSpPr>
          <p:nvPr>
            <p:ph type="title" idx="4294967295"/>
          </p:nvPr>
        </p:nvSpPr>
        <p:spPr>
          <a:xfrm>
            <a:off x="381000" y="533400"/>
            <a:ext cx="8229600" cy="1143000"/>
          </a:xfrm>
        </p:spPr>
        <p:txBody>
          <a:bodyPr/>
          <a:lstStyle/>
          <a:p>
            <a:r>
              <a:rPr lang="en-US">
                <a:ea typeface="ＭＳ Ｐゴシック" pitchFamily="34" charset="-128"/>
              </a:rPr>
              <a:t>Acquiring</a:t>
            </a:r>
          </a:p>
        </p:txBody>
      </p:sp>
      <p:sp>
        <p:nvSpPr>
          <p:cNvPr id="31747" name="Rectangle 3"/>
          <p:cNvSpPr>
            <a:spLocks noGrp="1" noChangeArrowheads="1"/>
          </p:cNvSpPr>
          <p:nvPr>
            <p:ph type="body" idx="4294967295"/>
          </p:nvPr>
        </p:nvSpPr>
        <p:spPr>
          <a:xfrm>
            <a:off x="685800" y="2133600"/>
            <a:ext cx="4343400" cy="3581400"/>
          </a:xfrm>
        </p:spPr>
        <p:txBody>
          <a:bodyPr/>
          <a:lstStyle/>
          <a:p>
            <a:pPr marL="0" indent="0" algn="just">
              <a:lnSpc>
                <a:spcPct val="150000"/>
              </a:lnSpc>
              <a:buFont typeface="Wingdings" pitchFamily="2" charset="2"/>
              <a:buNone/>
            </a:pPr>
            <a:r>
              <a:rPr lang="en-US" dirty="0">
                <a:ea typeface="ＭＳ Ｐゴシック" pitchFamily="34" charset="-128"/>
              </a:rPr>
              <a:t>Acquiring is the act of picking up some	 type of stimulus through the senses, such as hearing.</a:t>
            </a:r>
          </a:p>
        </p:txBody>
      </p:sp>
      <p:sp>
        <p:nvSpPr>
          <p:cNvPr id="31749" name="Slide Number Placeholder 5"/>
          <p:cNvSpPr>
            <a:spLocks noGrp="1"/>
          </p:cNvSpPr>
          <p:nvPr>
            <p:ph type="sldNum" sz="quarter" idx="12"/>
          </p:nvPr>
        </p:nvSpPr>
        <p:spPr>
          <a:noFill/>
        </p:spPr>
        <p:txBody>
          <a:bodyPr/>
          <a:lstStyle/>
          <a:p>
            <a:fld id="{8EC49A3E-9CCA-4EFA-A2CC-D718EEFA7276}" type="slidenum">
              <a:rPr lang="en-US" smtClean="0">
                <a:ea typeface="ＭＳ Ｐゴシック" pitchFamily="34" charset="-128"/>
              </a:rPr>
              <a:pPr/>
              <a:t>12</a:t>
            </a:fld>
            <a:endParaRPr lang="en-US">
              <a:ea typeface="ＭＳ Ｐゴシック" pitchFamily="34" charset="-128"/>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4724400" y="838200"/>
            <a:ext cx="3352800" cy="762000"/>
          </a:xfrm>
        </p:spPr>
        <p:txBody>
          <a:bodyPr/>
          <a:lstStyle/>
          <a:p>
            <a:r>
              <a:rPr lang="en-US" dirty="0">
                <a:ea typeface="ＭＳ Ｐゴシック" pitchFamily="34" charset="-128"/>
              </a:rPr>
              <a:t>Attending</a:t>
            </a:r>
          </a:p>
        </p:txBody>
      </p:sp>
      <p:sp>
        <p:nvSpPr>
          <p:cNvPr id="32770" name="Rectangle 3"/>
          <p:cNvSpPr>
            <a:spLocks noGrp="1" noChangeArrowheads="1"/>
          </p:cNvSpPr>
          <p:nvPr>
            <p:ph type="body" idx="4294967295"/>
          </p:nvPr>
        </p:nvSpPr>
        <p:spPr>
          <a:xfrm>
            <a:off x="4724400" y="1905000"/>
            <a:ext cx="3962400" cy="4267199"/>
          </a:xfrm>
        </p:spPr>
        <p:txBody>
          <a:bodyPr/>
          <a:lstStyle/>
          <a:p>
            <a:pPr marL="0" indent="0">
              <a:lnSpc>
                <a:spcPct val="150000"/>
              </a:lnSpc>
              <a:buFont typeface="Wingdings" pitchFamily="2" charset="2"/>
              <a:buNone/>
            </a:pPr>
            <a:r>
              <a:rPr lang="en-US" dirty="0">
                <a:ea typeface="ＭＳ Ｐゴシック" pitchFamily="34" charset="-128"/>
              </a:rPr>
              <a:t>Attending is the act of choosing, consciously or subconsciously, to focus your attention on verbal or nonverbal stimuli.</a:t>
            </a:r>
          </a:p>
        </p:txBody>
      </p:sp>
      <p:pic>
        <p:nvPicPr>
          <p:cNvPr id="8" name="Picture 7" descr="Ballplaye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4800" y="838200"/>
            <a:ext cx="4114800" cy="5635625"/>
          </a:xfrm>
          <a:prstGeom prst="rect">
            <a:avLst/>
          </a:prstGeom>
          <a:noFill/>
          <a:ln w="9525">
            <a:noFill/>
            <a:miter lim="800000"/>
            <a:headEnd/>
            <a:tailEnd/>
          </a:ln>
          <a:effectLst>
            <a:outerShdw dist="38100" algn="r" rotWithShape="0">
              <a:srgbClr val="808080">
                <a:alpha val="42999"/>
              </a:srgbClr>
            </a:outerShdw>
          </a:effectLst>
        </p:spPr>
      </p:pic>
      <p:sp>
        <p:nvSpPr>
          <p:cNvPr id="32773" name="Slide Number Placeholder 5"/>
          <p:cNvSpPr>
            <a:spLocks noGrp="1"/>
          </p:cNvSpPr>
          <p:nvPr>
            <p:ph type="sldNum" sz="quarter" idx="12"/>
          </p:nvPr>
        </p:nvSpPr>
        <p:spPr>
          <a:noFill/>
        </p:spPr>
        <p:txBody>
          <a:bodyPr/>
          <a:lstStyle/>
          <a:p>
            <a:fld id="{CF9D7742-1D03-492B-9D53-C68ADF2112CB}" type="slidenum">
              <a:rPr lang="en-US" smtClean="0">
                <a:ea typeface="ＭＳ Ｐゴシック" pitchFamily="34" charset="-128"/>
              </a:rPr>
              <a:pPr/>
              <a:t>13</a:t>
            </a:fld>
            <a:endParaRPr lang="en-US">
              <a:ea typeface="ＭＳ Ｐゴシック" pitchFamily="34" charset="-128"/>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derstanding.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4589162" y="1905000"/>
            <a:ext cx="4173838" cy="4346377"/>
          </a:xfrm>
          <a:prstGeom prst="rect">
            <a:avLst/>
          </a:prstGeom>
          <a:ln>
            <a:noFill/>
          </a:ln>
          <a:effectLst>
            <a:softEdge rad="112500"/>
          </a:effectLst>
        </p:spPr>
      </p:pic>
      <p:sp>
        <p:nvSpPr>
          <p:cNvPr id="33794" name="Rectangle 2"/>
          <p:cNvSpPr>
            <a:spLocks noGrp="1" noChangeArrowheads="1"/>
          </p:cNvSpPr>
          <p:nvPr>
            <p:ph type="title" idx="4294967295"/>
          </p:nvPr>
        </p:nvSpPr>
        <p:spPr>
          <a:xfrm>
            <a:off x="457200" y="533400"/>
            <a:ext cx="3962400" cy="1143000"/>
          </a:xfrm>
        </p:spPr>
        <p:txBody>
          <a:bodyPr/>
          <a:lstStyle/>
          <a:p>
            <a:r>
              <a:rPr lang="en-US" dirty="0">
                <a:ea typeface="ＭＳ Ｐゴシック" pitchFamily="34" charset="-128"/>
              </a:rPr>
              <a:t>Understanding</a:t>
            </a:r>
          </a:p>
        </p:txBody>
      </p:sp>
      <p:sp>
        <p:nvSpPr>
          <p:cNvPr id="33795" name="Rectangle 3"/>
          <p:cNvSpPr>
            <a:spLocks noGrp="1" noChangeArrowheads="1"/>
          </p:cNvSpPr>
          <p:nvPr>
            <p:ph type="body" idx="4294967295"/>
          </p:nvPr>
        </p:nvSpPr>
        <p:spPr>
          <a:xfrm>
            <a:off x="228600" y="1676400"/>
            <a:ext cx="4114800" cy="4648200"/>
          </a:xfrm>
        </p:spPr>
        <p:txBody>
          <a:bodyPr/>
          <a:lstStyle/>
          <a:p>
            <a:pPr marL="0" indent="0" algn="just">
              <a:lnSpc>
                <a:spcPct val="150000"/>
              </a:lnSpc>
              <a:buFont typeface="Wingdings" pitchFamily="2" charset="2"/>
              <a:buNone/>
            </a:pPr>
            <a:r>
              <a:rPr lang="en-US" sz="2800" dirty="0">
                <a:ea typeface="ＭＳ Ｐゴシック" pitchFamily="34" charset="-128"/>
              </a:rPr>
              <a:t>Understanding is a complex mental process that involves decoding the symbolic message received from others and then interpreting and assigning personal meaning to that message.</a:t>
            </a:r>
          </a:p>
        </p:txBody>
      </p:sp>
      <p:sp>
        <p:nvSpPr>
          <p:cNvPr id="33797" name="Slide Number Placeholder 6"/>
          <p:cNvSpPr>
            <a:spLocks noGrp="1"/>
          </p:cNvSpPr>
          <p:nvPr>
            <p:ph type="sldNum" sz="quarter" idx="12"/>
          </p:nvPr>
        </p:nvSpPr>
        <p:spPr>
          <a:noFill/>
        </p:spPr>
        <p:txBody>
          <a:bodyPr/>
          <a:lstStyle/>
          <a:p>
            <a:fld id="{85456742-5C99-426C-900B-E96297121071}" type="slidenum">
              <a:rPr lang="en-US" smtClean="0">
                <a:ea typeface="ＭＳ Ｐゴシック" pitchFamily="34" charset="-128"/>
              </a:rPr>
              <a:pPr/>
              <a:t>14</a:t>
            </a:fld>
            <a:endParaRPr lang="en-US">
              <a:ea typeface="ＭＳ Ｐゴシック" pitchFamily="34" charset="-128"/>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7" descr="Question.jpg"/>
          <p:cNvPicPr>
            <a:picLocks noChangeAspect="1"/>
          </p:cNvPicPr>
          <p:nvPr/>
        </p:nvPicPr>
        <p:blipFill>
          <a:blip r:embed="rId2" cstate="email">
            <a:lum bright="36000"/>
            <a:extLst>
              <a:ext uri="{28A0092B-C50C-407E-A947-70E740481C1C}">
                <a14:useLocalDpi xmlns:a14="http://schemas.microsoft.com/office/drawing/2010/main"/>
              </a:ext>
            </a:extLst>
          </a:blip>
          <a:srcRect/>
          <a:stretch>
            <a:fillRect/>
          </a:stretch>
        </p:blipFill>
        <p:spPr bwMode="auto">
          <a:xfrm>
            <a:off x="5105400" y="1676400"/>
            <a:ext cx="3912220" cy="4343400"/>
          </a:xfrm>
          <a:prstGeom prst="rect">
            <a:avLst/>
          </a:prstGeom>
          <a:noFill/>
          <a:ln w="9525">
            <a:noFill/>
            <a:miter lim="800000"/>
            <a:headEnd/>
            <a:tailEnd/>
          </a:ln>
        </p:spPr>
      </p:pic>
      <p:sp>
        <p:nvSpPr>
          <p:cNvPr id="34818" name="Rectangle 2"/>
          <p:cNvSpPr>
            <a:spLocks noGrp="1" noChangeArrowheads="1"/>
          </p:cNvSpPr>
          <p:nvPr>
            <p:ph type="title" idx="4294967295"/>
          </p:nvPr>
        </p:nvSpPr>
        <p:spPr>
          <a:xfrm>
            <a:off x="304800" y="304800"/>
            <a:ext cx="8229600" cy="1143000"/>
          </a:xfrm>
        </p:spPr>
        <p:txBody>
          <a:bodyPr/>
          <a:lstStyle/>
          <a:p>
            <a:r>
              <a:rPr lang="en-US" dirty="0">
                <a:ea typeface="ＭＳ Ｐゴシック" pitchFamily="34" charset="-128"/>
              </a:rPr>
              <a:t>Responding</a:t>
            </a:r>
          </a:p>
        </p:txBody>
      </p:sp>
      <p:sp>
        <p:nvSpPr>
          <p:cNvPr id="34819" name="Rectangle 3"/>
          <p:cNvSpPr>
            <a:spLocks noGrp="1" noChangeArrowheads="1"/>
          </p:cNvSpPr>
          <p:nvPr>
            <p:ph type="body" idx="4294967295"/>
          </p:nvPr>
        </p:nvSpPr>
        <p:spPr>
          <a:xfrm>
            <a:off x="228600" y="1676400"/>
            <a:ext cx="4876800" cy="5181600"/>
          </a:xfrm>
        </p:spPr>
        <p:txBody>
          <a:bodyPr/>
          <a:lstStyle/>
          <a:p>
            <a:pPr marL="0" indent="0">
              <a:buFont typeface="Wingdings" pitchFamily="2" charset="2"/>
              <a:buNone/>
            </a:pPr>
            <a:r>
              <a:rPr lang="en-US" sz="2600" dirty="0">
                <a:ea typeface="ＭＳ Ｐゴシック" pitchFamily="34" charset="-128"/>
              </a:rPr>
              <a:t>Responding is important to clarify and convey to the speaker that you are listening</a:t>
            </a:r>
            <a:r>
              <a:rPr lang="en-US" altLang="ja-JP" sz="2600" dirty="0">
                <a:ea typeface="ＭＳ Ｐゴシック" pitchFamily="34" charset="-128"/>
              </a:rPr>
              <a:t>. </a:t>
            </a:r>
            <a:r>
              <a:rPr lang="en-US" sz="2600" dirty="0">
                <a:ea typeface="ＭＳ Ｐゴシック" pitchFamily="34" charset="-128"/>
              </a:rPr>
              <a:t>Responding can take several forms.</a:t>
            </a:r>
          </a:p>
          <a:p>
            <a:pPr marL="0" indent="0">
              <a:buFont typeface="Wingdings" pitchFamily="2" charset="2"/>
              <a:buNone/>
            </a:pPr>
            <a:r>
              <a:rPr lang="en-US" sz="2800" dirty="0">
                <a:ea typeface="ＭＳ Ｐゴシック" pitchFamily="34" charset="-128"/>
              </a:rPr>
              <a:t>• </a:t>
            </a:r>
            <a:r>
              <a:rPr lang="en-US" sz="2600" b="1" dirty="0">
                <a:ea typeface="ＭＳ Ｐゴシック" pitchFamily="34" charset="-128"/>
              </a:rPr>
              <a:t>Reflect</a:t>
            </a:r>
            <a:r>
              <a:rPr lang="en-US" sz="2600" dirty="0">
                <a:ea typeface="ＭＳ Ｐゴシック" pitchFamily="34" charset="-128"/>
              </a:rPr>
              <a:t> the speaker’s words (paraphrase).</a:t>
            </a:r>
          </a:p>
          <a:p>
            <a:pPr marL="0" indent="0">
              <a:buFont typeface="Wingdings" pitchFamily="2" charset="2"/>
              <a:buNone/>
            </a:pPr>
            <a:r>
              <a:rPr lang="en-US" sz="2000" i="1" dirty="0">
                <a:ea typeface="ＭＳ Ｐゴシック" pitchFamily="34" charset="-128"/>
              </a:rPr>
              <a:t>“What I heard you say was…</a:t>
            </a:r>
            <a:r>
              <a:rPr lang="en-US" sz="2000" dirty="0">
                <a:ea typeface="ＭＳ Ｐゴシック" pitchFamily="34" charset="-128"/>
              </a:rPr>
              <a:t>”</a:t>
            </a:r>
          </a:p>
          <a:p>
            <a:pPr marL="0" indent="0">
              <a:buFont typeface="Wingdings" pitchFamily="2" charset="2"/>
              <a:buNone/>
            </a:pPr>
            <a:r>
              <a:rPr lang="en-US" sz="2600" dirty="0">
                <a:ea typeface="ＭＳ Ｐゴシック" pitchFamily="34" charset="-128"/>
              </a:rPr>
              <a:t>• </a:t>
            </a:r>
            <a:r>
              <a:rPr lang="en-US" sz="2600" b="1" dirty="0">
                <a:ea typeface="ＭＳ Ｐゴシック" pitchFamily="34" charset="-128"/>
              </a:rPr>
              <a:t>Ask</a:t>
            </a:r>
            <a:r>
              <a:rPr lang="en-US" sz="2600" dirty="0">
                <a:ea typeface="ＭＳ Ｐゴシック" pitchFamily="34" charset="-128"/>
              </a:rPr>
              <a:t> questions to clarify. </a:t>
            </a:r>
          </a:p>
          <a:p>
            <a:pPr marL="0" indent="0">
              <a:buFont typeface="Wingdings" pitchFamily="2" charset="2"/>
              <a:buNone/>
            </a:pPr>
            <a:r>
              <a:rPr lang="en-US" sz="2000" i="1" dirty="0">
                <a:ea typeface="ＭＳ Ｐゴシック" pitchFamily="34" charset="-128"/>
              </a:rPr>
              <a:t>“When you said________, did you mean_______?”</a:t>
            </a:r>
          </a:p>
          <a:p>
            <a:pPr marL="0" indent="0">
              <a:buFont typeface="Wingdings" pitchFamily="2" charset="2"/>
              <a:buNone/>
            </a:pPr>
            <a:r>
              <a:rPr lang="en-US" sz="2800" dirty="0">
                <a:ea typeface="ＭＳ Ｐゴシック" pitchFamily="34" charset="-128"/>
              </a:rPr>
              <a:t>• </a:t>
            </a:r>
            <a:r>
              <a:rPr lang="en-US" sz="2600" b="1" dirty="0">
                <a:ea typeface="ＭＳ Ｐゴシック" pitchFamily="34" charset="-128"/>
              </a:rPr>
              <a:t>Summarize</a:t>
            </a:r>
            <a:r>
              <a:rPr lang="en-US" sz="2600" dirty="0">
                <a:ea typeface="ＭＳ Ｐゴシック" pitchFamily="34" charset="-128"/>
              </a:rPr>
              <a:t> the speaker’s points.</a:t>
            </a:r>
          </a:p>
        </p:txBody>
      </p:sp>
      <p:sp>
        <p:nvSpPr>
          <p:cNvPr id="34821" name="Slide Number Placeholder 5"/>
          <p:cNvSpPr>
            <a:spLocks noGrp="1"/>
          </p:cNvSpPr>
          <p:nvPr>
            <p:ph type="sldNum" sz="quarter" idx="12"/>
          </p:nvPr>
        </p:nvSpPr>
        <p:spPr>
          <a:noFill/>
        </p:spPr>
        <p:txBody>
          <a:bodyPr/>
          <a:lstStyle/>
          <a:p>
            <a:fld id="{D1AE3958-ED98-4AA4-8521-817353C6C4EA}" type="slidenum">
              <a:rPr lang="en-US" smtClean="0">
                <a:ea typeface="ＭＳ Ｐゴシック" pitchFamily="34" charset="-128"/>
              </a:rPr>
              <a:pPr/>
              <a:t>15</a:t>
            </a:fld>
            <a:endParaRPr lang="en-US">
              <a:ea typeface="ＭＳ Ｐゴシック" pitchFamily="34" charset="-128"/>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categories of Listening</a:t>
            </a:r>
          </a:p>
        </p:txBody>
      </p:sp>
      <p:sp>
        <p:nvSpPr>
          <p:cNvPr id="3" name="Content Placeholder 2"/>
          <p:cNvSpPr>
            <a:spLocks noGrp="1"/>
          </p:cNvSpPr>
          <p:nvPr>
            <p:ph idx="1"/>
          </p:nvPr>
        </p:nvSpPr>
        <p:spPr/>
        <p:txBody>
          <a:bodyPr/>
          <a:lstStyle/>
          <a:p>
            <a:r>
              <a:rPr lang="en-US" sz="4000" dirty="0"/>
              <a:t>Passive Listening</a:t>
            </a:r>
          </a:p>
          <a:p>
            <a:r>
              <a:rPr lang="en-US" sz="4000" dirty="0"/>
              <a:t>Active Listening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TYPES OF LISTENING</a:t>
            </a:r>
          </a:p>
        </p:txBody>
      </p:sp>
      <p:sp>
        <p:nvSpPr>
          <p:cNvPr id="35843" name="Rectangle 3"/>
          <p:cNvSpPr>
            <a:spLocks noGrp="1" noChangeArrowheads="1"/>
          </p:cNvSpPr>
          <p:nvPr>
            <p:ph type="body" idx="1"/>
          </p:nvPr>
        </p:nvSpPr>
        <p:spPr>
          <a:xfrm>
            <a:off x="457200" y="1828801"/>
            <a:ext cx="8229600" cy="3733800"/>
          </a:xfrm>
        </p:spPr>
        <p:txBody>
          <a:bodyPr/>
          <a:lstStyle/>
          <a:p>
            <a:r>
              <a:rPr lang="en-US" sz="4000" dirty="0"/>
              <a:t>Ignoring</a:t>
            </a:r>
          </a:p>
          <a:p>
            <a:r>
              <a:rPr lang="en-US" sz="4000" dirty="0"/>
              <a:t>Selective Listening</a:t>
            </a:r>
          </a:p>
          <a:p>
            <a:r>
              <a:rPr lang="en-US" sz="4000" dirty="0"/>
              <a:t>Attentive Listening</a:t>
            </a:r>
          </a:p>
          <a:p>
            <a:r>
              <a:rPr lang="en-US" sz="4000" dirty="0"/>
              <a:t>Empathic Listening </a:t>
            </a:r>
          </a:p>
        </p:txBody>
      </p:sp>
      <p:sp>
        <p:nvSpPr>
          <p:cNvPr id="4" name="Rectangle 3"/>
          <p:cNvSpPr/>
          <p:nvPr/>
        </p:nvSpPr>
        <p:spPr>
          <a:xfrm>
            <a:off x="152400" y="5257800"/>
            <a:ext cx="8839200" cy="1077218"/>
          </a:xfrm>
          <a:prstGeom prst="rect">
            <a:avLst/>
          </a:prstGeom>
          <a:solidFill>
            <a:schemeClr val="accent2"/>
          </a:solidFill>
        </p:spPr>
        <p:txBody>
          <a:bodyPr wrap="square">
            <a:spAutoFit/>
          </a:bodyPr>
          <a:lstStyle/>
          <a:p>
            <a:pPr algn="ctr"/>
            <a:r>
              <a:rPr lang="en-US" sz="3200" b="1" dirty="0"/>
              <a:t>Different situations require different types of listening.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533400"/>
            <a:ext cx="8763000" cy="3581400"/>
          </a:xfrm>
          <a:solidFill>
            <a:schemeClr val="bg1"/>
          </a:solidFill>
        </p:spPr>
        <p:txBody>
          <a:bodyPr/>
          <a:lstStyle/>
          <a:p>
            <a:pPr algn="just">
              <a:buNone/>
            </a:pPr>
            <a:r>
              <a:rPr lang="en-US" sz="2800" dirty="0"/>
              <a:t>	You come back home late after a hard day’s work and your brother greets you saying, “It was a terrible day for me. My bike had a flat </a:t>
            </a:r>
            <a:r>
              <a:rPr lang="en-US" sz="2800" dirty="0" err="1"/>
              <a:t>tyre</a:t>
            </a:r>
            <a:r>
              <a:rPr lang="en-US" sz="2800" dirty="0"/>
              <a:t>. I forgot my papers at home. The work had to be redone in office. And when I came back, I found that the cook had not turned up. I have been trying to cook something to eat since then, but it’s just not happening. It’s too much to handle.”</a:t>
            </a:r>
          </a:p>
          <a:p>
            <a:pPr algn="just">
              <a:buNone/>
            </a:pPr>
            <a:r>
              <a:rPr lang="en-US" sz="2800" dirty="0"/>
              <a:t>	You reply by saying one of the following. Identify the type of listening in each case.</a:t>
            </a:r>
          </a:p>
        </p:txBody>
      </p:sp>
      <p:sp>
        <p:nvSpPr>
          <p:cNvPr id="7" name="Rectangle 6"/>
          <p:cNvSpPr/>
          <p:nvPr/>
        </p:nvSpPr>
        <p:spPr>
          <a:xfrm>
            <a:off x="533400" y="4539840"/>
            <a:ext cx="8305800" cy="2308324"/>
          </a:xfrm>
          <a:prstGeom prst="rect">
            <a:avLst/>
          </a:prstGeom>
          <a:solidFill>
            <a:schemeClr val="accent2"/>
          </a:solidFill>
        </p:spPr>
        <p:txBody>
          <a:bodyPr wrap="square">
            <a:spAutoFit/>
          </a:bodyPr>
          <a:lstStyle/>
          <a:p>
            <a:pPr>
              <a:lnSpc>
                <a:spcPct val="150000"/>
              </a:lnSpc>
              <a:buFont typeface="Arial" pitchFamily="34" charset="0"/>
              <a:buChar char="•"/>
            </a:pPr>
            <a:r>
              <a:rPr lang="en-US" sz="2400" b="1" dirty="0"/>
              <a:t> I have had my share of problems too today.</a:t>
            </a:r>
          </a:p>
          <a:p>
            <a:pPr>
              <a:lnSpc>
                <a:spcPct val="150000"/>
              </a:lnSpc>
              <a:buFont typeface="Arial" pitchFamily="34" charset="0"/>
              <a:buChar char="•"/>
            </a:pPr>
            <a:r>
              <a:rPr lang="en-US" sz="2400" b="1" dirty="0"/>
              <a:t> The cook must be fired.</a:t>
            </a:r>
          </a:p>
          <a:p>
            <a:pPr>
              <a:lnSpc>
                <a:spcPct val="150000"/>
              </a:lnSpc>
              <a:buFont typeface="Arial" pitchFamily="34" charset="0"/>
              <a:buChar char="•"/>
            </a:pPr>
            <a:r>
              <a:rPr lang="en-US" sz="2400" b="1" dirty="0"/>
              <a:t> You’ve been really stressed out today.</a:t>
            </a:r>
          </a:p>
          <a:p>
            <a:pPr>
              <a:lnSpc>
                <a:spcPct val="150000"/>
              </a:lnSpc>
              <a:buFont typeface="Arial" pitchFamily="34" charset="0"/>
              <a:buChar char="•"/>
            </a:pPr>
            <a:r>
              <a:rPr lang="en-US" sz="2400" b="1" dirty="0"/>
              <a:t> Can’t you see I’m just 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sz="half" idx="1"/>
          </p:nvPr>
        </p:nvSpPr>
        <p:spPr>
          <a:xfrm>
            <a:off x="457200" y="2057400"/>
            <a:ext cx="4648200" cy="4114800"/>
          </a:xfrm>
        </p:spPr>
        <p:txBody>
          <a:bodyPr/>
          <a:lstStyle/>
          <a:p>
            <a:pPr>
              <a:lnSpc>
                <a:spcPct val="130000"/>
              </a:lnSpc>
            </a:pPr>
            <a:r>
              <a:rPr lang="en-US" dirty="0">
                <a:solidFill>
                  <a:schemeClr val="bg2"/>
                </a:solidFill>
              </a:rPr>
              <a:t>Ask good questions</a:t>
            </a:r>
          </a:p>
          <a:p>
            <a:pPr>
              <a:lnSpc>
                <a:spcPct val="130000"/>
              </a:lnSpc>
            </a:pPr>
            <a:r>
              <a:rPr lang="en-US" dirty="0">
                <a:solidFill>
                  <a:schemeClr val="bg2"/>
                </a:solidFill>
              </a:rPr>
              <a:t>Paraphrase</a:t>
            </a:r>
          </a:p>
          <a:p>
            <a:pPr>
              <a:lnSpc>
                <a:spcPct val="130000"/>
              </a:lnSpc>
            </a:pPr>
            <a:r>
              <a:rPr lang="en-US" dirty="0">
                <a:solidFill>
                  <a:schemeClr val="bg2"/>
                </a:solidFill>
              </a:rPr>
              <a:t>Empathize with speaker</a:t>
            </a:r>
          </a:p>
        </p:txBody>
      </p:sp>
      <p:pic>
        <p:nvPicPr>
          <p:cNvPr id="30724" name="Picture 4"/>
          <p:cNvPicPr>
            <a:picLocks noGrp="1" noChangeAspect="1" noChangeArrowheads="1"/>
          </p:cNvPicPr>
          <p:nvPr>
            <p:ph sz="half" idx="2"/>
          </p:nvPr>
        </p:nvPicPr>
        <p:blipFill>
          <a:blip r:embed="rId2"/>
          <a:srcRect/>
          <a:stretch>
            <a:fillRect/>
          </a:stretch>
        </p:blipFill>
        <p:spPr>
          <a:xfrm>
            <a:off x="5257800" y="1905000"/>
            <a:ext cx="3886200" cy="4149725"/>
          </a:xfrm>
        </p:spPr>
      </p:pic>
      <p:sp>
        <p:nvSpPr>
          <p:cNvPr id="5" name="Title 1"/>
          <p:cNvSpPr txBox="1">
            <a:spLocks/>
          </p:cNvSpPr>
          <p:nvPr/>
        </p:nvSpPr>
        <p:spPr bwMode="auto">
          <a:xfrm>
            <a:off x="609600" y="457200"/>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tx2"/>
                </a:solidFill>
                <a:effectLst/>
                <a:uLnTx/>
                <a:uFillTx/>
                <a:latin typeface="+mj-lt"/>
                <a:ea typeface="+mj-ea"/>
                <a:cs typeface="+mj-cs"/>
              </a:rPr>
              <a:t>Tips for Active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76200" y="609600"/>
            <a:ext cx="8610600" cy="5410200"/>
          </a:xfrm>
          <a:solidFill>
            <a:schemeClr val="bg1"/>
          </a:solidFill>
        </p:spPr>
        <p:txBody>
          <a:bodyPr/>
          <a:lstStyle/>
          <a:p>
            <a:pPr algn="just">
              <a:lnSpc>
                <a:spcPct val="150000"/>
              </a:lnSpc>
              <a:buFont typeface="Wingdings" pitchFamily="2" charset="2"/>
              <a:buNone/>
            </a:pPr>
            <a:r>
              <a:rPr lang="en-US" sz="2600" dirty="0"/>
              <a:t>	You work for Jason P. Mc Donald, a middle aged, well-educated man who owns two </a:t>
            </a:r>
            <a:r>
              <a:rPr lang="en-US" sz="2600" b="1" dirty="0"/>
              <a:t>card/gift shops</a:t>
            </a:r>
            <a:r>
              <a:rPr lang="en-US" sz="2600" dirty="0"/>
              <a:t>, a </a:t>
            </a:r>
            <a:r>
              <a:rPr lang="en-US" sz="2600" b="1" dirty="0"/>
              <a:t>security company</a:t>
            </a:r>
            <a:r>
              <a:rPr lang="en-US" sz="2600" dirty="0"/>
              <a:t>, and three </a:t>
            </a:r>
            <a:r>
              <a:rPr lang="en-US" sz="2600" b="1" dirty="0"/>
              <a:t>fast-food restaurants. </a:t>
            </a:r>
            <a:r>
              <a:rPr lang="en-US" sz="2600" dirty="0"/>
              <a:t>Jason is creative and highly motivated. He credits his success, in part, to his ability to listen effectively. He wants his employees to share his view on how important it is to listen and plans to display attractively designed, framed quotes about listening in the work areas of his various businesses. He’s asked you to </a:t>
            </a:r>
            <a:r>
              <a:rPr lang="en-US" sz="2600" b="1" dirty="0"/>
              <a:t>select three quotes, one for each business.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p:cNvPicPr>
            <a:picLocks noGrp="1" noChangeAspect="1" noChangeArrowheads="1"/>
          </p:cNvPicPr>
          <p:nvPr>
            <p:ph sz="half" idx="2"/>
          </p:nvPr>
        </p:nvPicPr>
        <p:blipFill>
          <a:blip r:embed="rId2"/>
          <a:srcRect/>
          <a:stretch>
            <a:fillRect/>
          </a:stretch>
        </p:blipFill>
        <p:spPr>
          <a:xfrm>
            <a:off x="6553200" y="4229100"/>
            <a:ext cx="2259013" cy="2628900"/>
          </a:xfrm>
        </p:spPr>
      </p:pic>
      <p:sp>
        <p:nvSpPr>
          <p:cNvPr id="22531" name="Rectangle 3"/>
          <p:cNvSpPr>
            <a:spLocks noGrp="1" noChangeArrowheads="1"/>
          </p:cNvSpPr>
          <p:nvPr>
            <p:ph type="body" sz="half" idx="1"/>
          </p:nvPr>
        </p:nvSpPr>
        <p:spPr>
          <a:xfrm>
            <a:off x="152400" y="1981200"/>
            <a:ext cx="8382000" cy="4800600"/>
          </a:xfrm>
        </p:spPr>
        <p:txBody>
          <a:bodyPr/>
          <a:lstStyle/>
          <a:p>
            <a:pPr lvl="2"/>
            <a:r>
              <a:rPr lang="en-US" sz="2800" dirty="0"/>
              <a:t>Clarify Meanings</a:t>
            </a:r>
          </a:p>
          <a:p>
            <a:pPr lvl="2"/>
            <a:r>
              <a:rPr lang="en-US" sz="2800" dirty="0"/>
              <a:t>Learn about others thoughts, feelings and wants</a:t>
            </a:r>
          </a:p>
          <a:p>
            <a:pPr lvl="2"/>
            <a:r>
              <a:rPr lang="en-US" sz="2800" dirty="0"/>
              <a:t>Encourage elaboration</a:t>
            </a:r>
          </a:p>
          <a:p>
            <a:pPr lvl="2"/>
            <a:r>
              <a:rPr lang="en-US" sz="2800" dirty="0"/>
              <a:t>Encourage discovery</a:t>
            </a:r>
          </a:p>
          <a:p>
            <a:pPr lvl="2"/>
            <a:r>
              <a:rPr lang="en-US" sz="2800" dirty="0"/>
              <a:t>Gather more facts and details</a:t>
            </a:r>
          </a:p>
          <a:p>
            <a:pPr lvl="2"/>
            <a:r>
              <a:rPr lang="en-US" sz="2800" dirty="0"/>
              <a:t>Ask open ended questions</a:t>
            </a:r>
          </a:p>
        </p:txBody>
      </p:sp>
      <p:sp>
        <p:nvSpPr>
          <p:cNvPr id="6" name="Title 1"/>
          <p:cNvSpPr txBox="1">
            <a:spLocks/>
          </p:cNvSpPr>
          <p:nvPr/>
        </p:nvSpPr>
        <p:spPr bwMode="auto">
          <a:xfrm>
            <a:off x="304800" y="381000"/>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tx2"/>
                </a:solidFill>
                <a:effectLst/>
                <a:uLnTx/>
                <a:uFillTx/>
                <a:latin typeface="+mj-lt"/>
                <a:ea typeface="+mj-ea"/>
                <a:cs typeface="+mj-cs"/>
              </a:rPr>
              <a:t>Ask Good Questions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dirty="0"/>
              <a:t>Paraphrase</a:t>
            </a:r>
          </a:p>
        </p:txBody>
      </p:sp>
      <p:sp>
        <p:nvSpPr>
          <p:cNvPr id="24579" name="Rectangle 3"/>
          <p:cNvSpPr>
            <a:spLocks noGrp="1" noChangeArrowheads="1"/>
          </p:cNvSpPr>
          <p:nvPr>
            <p:ph type="body" idx="1"/>
          </p:nvPr>
        </p:nvSpPr>
        <p:spPr>
          <a:xfrm>
            <a:off x="228600" y="1828800"/>
            <a:ext cx="8686800" cy="4724400"/>
          </a:xfrm>
        </p:spPr>
        <p:txBody>
          <a:bodyPr/>
          <a:lstStyle/>
          <a:p>
            <a:pPr lvl="1" algn="just">
              <a:lnSpc>
                <a:spcPct val="90000"/>
              </a:lnSpc>
            </a:pPr>
            <a:endParaRPr lang="en-US" dirty="0">
              <a:solidFill>
                <a:schemeClr val="bg2"/>
              </a:solidFill>
            </a:endParaRPr>
          </a:p>
          <a:p>
            <a:pPr lvl="1" algn="just">
              <a:lnSpc>
                <a:spcPct val="90000"/>
              </a:lnSpc>
            </a:pPr>
            <a:r>
              <a:rPr lang="en-US" dirty="0">
                <a:solidFill>
                  <a:schemeClr val="bg2"/>
                </a:solidFill>
              </a:rPr>
              <a:t>Restating speaker’s message in one’s own words</a:t>
            </a:r>
          </a:p>
          <a:p>
            <a:pPr algn="just">
              <a:lnSpc>
                <a:spcPct val="90000"/>
              </a:lnSpc>
            </a:pPr>
            <a:endParaRPr lang="en-US" sz="2800" dirty="0"/>
          </a:p>
          <a:p>
            <a:pPr algn="just">
              <a:lnSpc>
                <a:spcPct val="90000"/>
              </a:lnSpc>
            </a:pPr>
            <a:r>
              <a:rPr lang="en-US" sz="2800" dirty="0"/>
              <a:t>Benefits of Paraphrasing</a:t>
            </a:r>
          </a:p>
          <a:p>
            <a:pPr lvl="1" algn="just"/>
            <a:r>
              <a:rPr lang="en-US" dirty="0">
                <a:solidFill>
                  <a:schemeClr val="tx2"/>
                </a:solidFill>
              </a:rPr>
              <a:t>Helps listener to make sure they understood the message correctly. </a:t>
            </a:r>
          </a:p>
          <a:p>
            <a:pPr lvl="1" algn="just"/>
            <a:r>
              <a:rPr lang="en-US" dirty="0">
                <a:solidFill>
                  <a:schemeClr val="tx2"/>
                </a:solidFill>
              </a:rPr>
              <a:t>Allows speaker an opportunity to correct any misunderstanding immediately.  </a:t>
            </a:r>
          </a:p>
          <a:p>
            <a:pPr lvl="1" algn="just"/>
            <a:r>
              <a:rPr lang="en-US" dirty="0">
                <a:solidFill>
                  <a:schemeClr val="tx2"/>
                </a:solidFill>
              </a:rPr>
              <a:t>Allows speaker to know that listener have heard  and is interested in what he/she has to say.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half" idx="1"/>
          </p:nvPr>
        </p:nvSpPr>
        <p:spPr>
          <a:xfrm>
            <a:off x="304800" y="2057400"/>
            <a:ext cx="8229600" cy="4648200"/>
          </a:xfrm>
        </p:spPr>
        <p:txBody>
          <a:bodyPr/>
          <a:lstStyle/>
          <a:p>
            <a:pPr lvl="1" algn="just">
              <a:lnSpc>
                <a:spcPct val="110000"/>
              </a:lnSpc>
            </a:pPr>
            <a:r>
              <a:rPr lang="en-US" dirty="0">
                <a:solidFill>
                  <a:schemeClr val="bg2"/>
                </a:solidFill>
              </a:rPr>
              <a:t>Put yourselves in speaker’s shoes</a:t>
            </a:r>
          </a:p>
          <a:p>
            <a:pPr lvl="1" algn="just">
              <a:lnSpc>
                <a:spcPct val="110000"/>
              </a:lnSpc>
            </a:pPr>
            <a:r>
              <a:rPr lang="en-US" dirty="0">
                <a:solidFill>
                  <a:schemeClr val="bg2"/>
                </a:solidFill>
              </a:rPr>
              <a:t>Ignore your own perception of the situation for the moment </a:t>
            </a:r>
          </a:p>
          <a:p>
            <a:pPr lvl="1" algn="just">
              <a:lnSpc>
                <a:spcPct val="110000"/>
              </a:lnSpc>
            </a:pPr>
            <a:r>
              <a:rPr lang="en-US" dirty="0">
                <a:solidFill>
                  <a:schemeClr val="bg2"/>
                </a:solidFill>
              </a:rPr>
              <a:t>Accept speaker’s feelings, thoughts, and ideas of the situation as yours. </a:t>
            </a:r>
          </a:p>
          <a:p>
            <a:pPr lvl="1" algn="just">
              <a:lnSpc>
                <a:spcPct val="110000"/>
              </a:lnSpc>
            </a:pPr>
            <a:r>
              <a:rPr lang="en-US" dirty="0">
                <a:solidFill>
                  <a:schemeClr val="bg2"/>
                </a:solidFill>
              </a:rPr>
              <a:t>Make eye contact</a:t>
            </a:r>
          </a:p>
          <a:p>
            <a:pPr lvl="1" algn="just">
              <a:lnSpc>
                <a:spcPct val="110000"/>
              </a:lnSpc>
            </a:pPr>
            <a:r>
              <a:rPr lang="en-US" dirty="0">
                <a:solidFill>
                  <a:schemeClr val="bg2"/>
                </a:solidFill>
              </a:rPr>
              <a:t>Empathizing does not mean we need to agree with the speaker.</a:t>
            </a:r>
          </a:p>
        </p:txBody>
      </p:sp>
      <p:sp>
        <p:nvSpPr>
          <p:cNvPr id="4" name="Title 3"/>
          <p:cNvSpPr>
            <a:spLocks noGrp="1"/>
          </p:cNvSpPr>
          <p:nvPr>
            <p:ph type="title"/>
          </p:nvPr>
        </p:nvSpPr>
        <p:spPr/>
        <p:txBody>
          <a:bodyPr/>
          <a:lstStyle/>
          <a:p>
            <a:r>
              <a:rPr lang="en-US" b="1" dirty="0"/>
              <a:t>Empathize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600" b="1" dirty="0">
                <a:solidFill>
                  <a:srgbClr val="660033"/>
                </a:solidFill>
              </a:rPr>
              <a:t>A number of benefits would accrue to you by cultivating this skill</a:t>
            </a:r>
          </a:p>
        </p:txBody>
      </p:sp>
      <p:sp>
        <p:nvSpPr>
          <p:cNvPr id="6147" name="Rectangle 3"/>
          <p:cNvSpPr>
            <a:spLocks noGrp="1" noChangeArrowheads="1"/>
          </p:cNvSpPr>
          <p:nvPr>
            <p:ph type="body" idx="1"/>
          </p:nvPr>
        </p:nvSpPr>
        <p:spPr>
          <a:xfrm>
            <a:off x="533400" y="1905000"/>
            <a:ext cx="7848600" cy="4495800"/>
          </a:xfrm>
        </p:spPr>
        <p:txBody>
          <a:bodyPr/>
          <a:lstStyle/>
          <a:p>
            <a:pPr algn="just">
              <a:lnSpc>
                <a:spcPct val="90000"/>
              </a:lnSpc>
              <a:buFontTx/>
              <a:buChar char="•"/>
            </a:pPr>
            <a:r>
              <a:rPr lang="en-US" sz="2800" dirty="0"/>
              <a:t>Improves your intellectual ability to understand and evaluate the views and opinions expressed by others</a:t>
            </a:r>
          </a:p>
          <a:p>
            <a:pPr algn="just">
              <a:lnSpc>
                <a:spcPct val="90000"/>
              </a:lnSpc>
              <a:buFontTx/>
              <a:buNone/>
            </a:pPr>
            <a:endParaRPr lang="en-US" sz="2800" dirty="0"/>
          </a:p>
          <a:p>
            <a:pPr algn="just">
              <a:lnSpc>
                <a:spcPct val="90000"/>
              </a:lnSpc>
              <a:buFontTx/>
              <a:buChar char="•"/>
            </a:pPr>
            <a:r>
              <a:rPr lang="en-US" sz="2800" dirty="0"/>
              <a:t>Enables you to gather proper and accurate information, facilitating proper decision making </a:t>
            </a:r>
          </a:p>
          <a:p>
            <a:pPr algn="just">
              <a:lnSpc>
                <a:spcPct val="90000"/>
              </a:lnSpc>
              <a:buFontTx/>
              <a:buNone/>
            </a:pPr>
            <a:endParaRPr lang="en-US" sz="2800" dirty="0"/>
          </a:p>
          <a:p>
            <a:pPr algn="just">
              <a:lnSpc>
                <a:spcPct val="90000"/>
              </a:lnSpc>
              <a:buFontTx/>
              <a:buChar char="•"/>
            </a:pPr>
            <a:r>
              <a:rPr lang="en-US" sz="2800" dirty="0"/>
              <a:t>Assists you to establish rapport with co-workers quickly</a:t>
            </a:r>
          </a:p>
          <a:p>
            <a:pPr algn="just">
              <a:lnSpc>
                <a:spcPct val="90000"/>
              </a:lnSpc>
              <a:buFontTx/>
              <a:buNone/>
            </a:pPr>
            <a:endParaRPr lang="en-US" sz="2800" dirty="0"/>
          </a:p>
          <a:p>
            <a:pPr algn="just">
              <a:lnSpc>
                <a:spcPct val="90000"/>
              </a:lnSpc>
              <a:buFontTx/>
              <a:buChar char="•"/>
            </a:pPr>
            <a:r>
              <a:rPr lang="en-US" sz="2800" dirty="0"/>
              <a:t>Helps the speaker give his best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b="1"/>
              <a:t>Why don’t we listen better?</a:t>
            </a:r>
          </a:p>
        </p:txBody>
      </p:sp>
      <p:sp>
        <p:nvSpPr>
          <p:cNvPr id="21507" name="Rectangle 3"/>
          <p:cNvSpPr>
            <a:spLocks noGrp="1" noChangeArrowheads="1"/>
          </p:cNvSpPr>
          <p:nvPr>
            <p:ph type="body" idx="1"/>
          </p:nvPr>
        </p:nvSpPr>
        <p:spPr/>
        <p:txBody>
          <a:bodyPr/>
          <a:lstStyle/>
          <a:p>
            <a:pPr algn="just"/>
            <a:r>
              <a:rPr lang="en-US" dirty="0"/>
              <a:t>Message Overload</a:t>
            </a:r>
          </a:p>
          <a:p>
            <a:pPr algn="just"/>
            <a:r>
              <a:rPr lang="en-US" dirty="0"/>
              <a:t>Preoccupation</a:t>
            </a:r>
          </a:p>
          <a:p>
            <a:pPr algn="just"/>
            <a:r>
              <a:rPr lang="en-US" dirty="0"/>
              <a:t>External Noise</a:t>
            </a:r>
          </a:p>
          <a:p>
            <a:pPr algn="just"/>
            <a:r>
              <a:rPr lang="en-US" dirty="0"/>
              <a:t>Effort</a:t>
            </a:r>
          </a:p>
          <a:p>
            <a:pPr algn="just"/>
            <a:r>
              <a:rPr lang="en-US" dirty="0"/>
              <a:t>Tired</a:t>
            </a:r>
          </a:p>
          <a:p>
            <a:pPr algn="just"/>
            <a:r>
              <a:rPr lang="en-US" dirty="0"/>
              <a:t>Rapid Thought (Rate of speech is </a:t>
            </a:r>
            <a:r>
              <a:rPr lang="en-US" dirty="0" err="1"/>
              <a:t>appx</a:t>
            </a:r>
            <a:r>
              <a:rPr lang="en-US" dirty="0"/>
              <a:t>. 150 wpm whereas brain can process </a:t>
            </a:r>
            <a:r>
              <a:rPr lang="en-US" dirty="0" err="1"/>
              <a:t>appx</a:t>
            </a:r>
            <a:r>
              <a:rPr lang="en-US" dirty="0"/>
              <a:t>. 500 wpm)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685800"/>
            <a:ext cx="8458200" cy="838200"/>
          </a:xfrm>
        </p:spPr>
        <p:txBody>
          <a:bodyPr/>
          <a:lstStyle/>
          <a:p>
            <a:r>
              <a:rPr lang="en-US" sz="4000" b="1">
                <a:solidFill>
                  <a:srgbClr val="660033"/>
                </a:solidFill>
              </a:rPr>
              <a:t>Barriers in the Listening Process</a:t>
            </a:r>
            <a:endParaRPr lang="en-US" sz="4000" b="1" i="1"/>
          </a:p>
        </p:txBody>
      </p:sp>
      <p:sp>
        <p:nvSpPr>
          <p:cNvPr id="8195" name="Rectangle 3"/>
          <p:cNvSpPr>
            <a:spLocks noGrp="1" noChangeArrowheads="1"/>
          </p:cNvSpPr>
          <p:nvPr>
            <p:ph type="body" idx="1"/>
          </p:nvPr>
        </p:nvSpPr>
        <p:spPr>
          <a:xfrm>
            <a:off x="381000" y="1752600"/>
            <a:ext cx="8305800" cy="4724400"/>
          </a:xfrm>
        </p:spPr>
        <p:txBody>
          <a:bodyPr/>
          <a:lstStyle/>
          <a:p>
            <a:pPr algn="just">
              <a:buFont typeface="Wingdings" pitchFamily="2" charset="2"/>
              <a:buNone/>
            </a:pPr>
            <a:r>
              <a:rPr lang="en-US" sz="2700" b="1" i="1"/>
              <a:t>	</a:t>
            </a:r>
            <a:r>
              <a:rPr lang="en-US" sz="2700" b="1" i="1">
                <a:solidFill>
                  <a:schemeClr val="tx2"/>
                </a:solidFill>
              </a:rPr>
              <a:t>You cannot truly listen to anyone and do anything else at the same time.</a:t>
            </a:r>
            <a:endParaRPr lang="en-US" sz="2700" b="1">
              <a:solidFill>
                <a:schemeClr val="tx2"/>
              </a:solidFill>
            </a:endParaRPr>
          </a:p>
          <a:p>
            <a:pPr algn="just"/>
            <a:r>
              <a:rPr lang="en-US" sz="2700"/>
              <a:t>Aggressive and self centered people</a:t>
            </a:r>
          </a:p>
          <a:p>
            <a:pPr algn="just"/>
            <a:r>
              <a:rPr lang="en-US" sz="2700"/>
              <a:t>The dislike for a person or topic</a:t>
            </a:r>
          </a:p>
          <a:p>
            <a:pPr algn="just"/>
            <a:r>
              <a:rPr lang="en-US" sz="2700"/>
              <a:t>Noisy environment</a:t>
            </a:r>
          </a:p>
          <a:p>
            <a:pPr algn="just"/>
            <a:r>
              <a:rPr lang="en-US" sz="2700"/>
              <a:t>Difficulties in understanding a particular language</a:t>
            </a:r>
          </a:p>
          <a:p>
            <a:pPr algn="just"/>
            <a:r>
              <a:rPr lang="en-US" sz="2700"/>
              <a:t>The listener occupied with problems/ experiencing any physical difficulty</a:t>
            </a:r>
          </a:p>
          <a:p>
            <a:pPr algn="just"/>
            <a:r>
              <a:rPr lang="en-US" sz="2700"/>
              <a:t>Lack of previous knowledge</a:t>
            </a:r>
          </a:p>
          <a:p>
            <a:pPr algn="just">
              <a:lnSpc>
                <a:spcPct val="80000"/>
              </a:lnSpc>
            </a:pPr>
            <a:r>
              <a:rPr lang="en-US" sz="2700"/>
              <a:t>Experiencing information overload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4000" b="1">
                <a:solidFill>
                  <a:schemeClr val="tx1"/>
                </a:solidFill>
              </a:rPr>
              <a:t>Tips to Better Listening</a:t>
            </a:r>
          </a:p>
        </p:txBody>
      </p:sp>
      <p:sp>
        <p:nvSpPr>
          <p:cNvPr id="27651" name="Rectangle 3"/>
          <p:cNvSpPr>
            <a:spLocks noGrp="1" noChangeArrowheads="1"/>
          </p:cNvSpPr>
          <p:nvPr>
            <p:ph type="body" idx="1"/>
          </p:nvPr>
        </p:nvSpPr>
        <p:spPr>
          <a:xfrm>
            <a:off x="457200" y="2017713"/>
            <a:ext cx="8382000" cy="4611687"/>
          </a:xfrm>
        </p:spPr>
        <p:txBody>
          <a:bodyPr/>
          <a:lstStyle/>
          <a:p>
            <a:pPr algn="just">
              <a:lnSpc>
                <a:spcPct val="110000"/>
              </a:lnSpc>
            </a:pPr>
            <a:r>
              <a:rPr lang="en-US">
                <a:solidFill>
                  <a:schemeClr val="bg2"/>
                </a:solidFill>
              </a:rPr>
              <a:t>Maintain eye contact with the instructor. </a:t>
            </a:r>
          </a:p>
          <a:p>
            <a:pPr algn="just">
              <a:lnSpc>
                <a:spcPct val="110000"/>
              </a:lnSpc>
            </a:pPr>
            <a:r>
              <a:rPr lang="en-US">
                <a:solidFill>
                  <a:schemeClr val="bg2"/>
                </a:solidFill>
              </a:rPr>
              <a:t>Visualize what is being said</a:t>
            </a:r>
          </a:p>
          <a:p>
            <a:pPr algn="just">
              <a:lnSpc>
                <a:spcPct val="110000"/>
              </a:lnSpc>
            </a:pPr>
            <a:r>
              <a:rPr lang="en-US">
                <a:solidFill>
                  <a:schemeClr val="bg2"/>
                </a:solidFill>
              </a:rPr>
              <a:t>Avoid emotional involvement</a:t>
            </a:r>
          </a:p>
          <a:p>
            <a:pPr algn="just">
              <a:lnSpc>
                <a:spcPct val="110000"/>
              </a:lnSpc>
            </a:pPr>
            <a:r>
              <a:rPr lang="en-US">
                <a:solidFill>
                  <a:schemeClr val="bg2"/>
                </a:solidFill>
              </a:rPr>
              <a:t>Stay active by asking mental questions. </a:t>
            </a:r>
          </a:p>
          <a:p>
            <a:pPr algn="just">
              <a:lnSpc>
                <a:spcPct val="110000"/>
              </a:lnSpc>
            </a:pPr>
            <a:r>
              <a:rPr lang="en-US">
                <a:solidFill>
                  <a:schemeClr val="bg2"/>
                </a:solidFill>
              </a:rPr>
              <a:t>Use the gap between the rate of speech and your rate of thought.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b="1">
                <a:solidFill>
                  <a:schemeClr val="tx1"/>
                </a:solidFill>
              </a:rPr>
              <a:t>Tips to Better Listening  (Contd.)</a:t>
            </a:r>
          </a:p>
        </p:txBody>
      </p:sp>
      <p:sp>
        <p:nvSpPr>
          <p:cNvPr id="34819" name="Rectangle 3"/>
          <p:cNvSpPr>
            <a:spLocks noGrp="1" noChangeArrowheads="1"/>
          </p:cNvSpPr>
          <p:nvPr>
            <p:ph type="body" idx="1"/>
          </p:nvPr>
        </p:nvSpPr>
        <p:spPr/>
        <p:txBody>
          <a:bodyPr/>
          <a:lstStyle/>
          <a:p>
            <a:pPr algn="just">
              <a:lnSpc>
                <a:spcPct val="90000"/>
              </a:lnSpc>
            </a:pPr>
            <a:r>
              <a:rPr lang="en-US">
                <a:solidFill>
                  <a:schemeClr val="bg2"/>
                </a:solidFill>
              </a:rPr>
              <a:t>Stop Talking</a:t>
            </a:r>
          </a:p>
          <a:p>
            <a:pPr algn="just">
              <a:lnSpc>
                <a:spcPct val="90000"/>
              </a:lnSpc>
            </a:pPr>
            <a:r>
              <a:rPr lang="en-US">
                <a:solidFill>
                  <a:schemeClr val="bg2"/>
                </a:solidFill>
              </a:rPr>
              <a:t>Eliminate Distractions</a:t>
            </a:r>
          </a:p>
          <a:p>
            <a:pPr algn="just">
              <a:lnSpc>
                <a:spcPct val="90000"/>
              </a:lnSpc>
            </a:pPr>
            <a:r>
              <a:rPr lang="en-US">
                <a:solidFill>
                  <a:schemeClr val="bg2"/>
                </a:solidFill>
              </a:rPr>
              <a:t>Don’t give advice until asked</a:t>
            </a:r>
          </a:p>
          <a:p>
            <a:pPr algn="just">
              <a:lnSpc>
                <a:spcPct val="90000"/>
              </a:lnSpc>
            </a:pPr>
            <a:r>
              <a:rPr lang="en-US">
                <a:solidFill>
                  <a:schemeClr val="bg2"/>
                </a:solidFill>
              </a:rPr>
              <a:t>Show interest in the speaker and the conversation</a:t>
            </a:r>
          </a:p>
          <a:p>
            <a:pPr algn="just">
              <a:lnSpc>
                <a:spcPct val="90000"/>
              </a:lnSpc>
            </a:pPr>
            <a:r>
              <a:rPr lang="en-US">
                <a:solidFill>
                  <a:schemeClr val="bg2"/>
                </a:solidFill>
              </a:rPr>
              <a:t>Prompt the speaker</a:t>
            </a:r>
          </a:p>
          <a:p>
            <a:pPr algn="just">
              <a:lnSpc>
                <a:spcPct val="90000"/>
              </a:lnSpc>
            </a:pPr>
            <a:r>
              <a:rPr lang="en-US">
                <a:solidFill>
                  <a:schemeClr val="bg2"/>
                </a:solidFill>
              </a:rPr>
              <a:t>Attend to non-verbal cues</a:t>
            </a:r>
          </a:p>
          <a:p>
            <a:pPr algn="just">
              <a:lnSpc>
                <a:spcPct val="90000"/>
              </a:lnSpc>
            </a:pPr>
            <a:r>
              <a:rPr lang="en-US">
                <a:solidFill>
                  <a:schemeClr val="bg2"/>
                </a:solidFill>
              </a:rPr>
              <a:t>Give Feedback</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algn="ctr">
              <a:buFont typeface="Wingdings" pitchFamily="2" charset="2"/>
              <a:buNone/>
            </a:pPr>
            <a:endParaRPr lang="en-US" sz="4800"/>
          </a:p>
          <a:p>
            <a:pPr algn="ctr">
              <a:buFont typeface="Wingdings" pitchFamily="2" charset="2"/>
              <a:buNone/>
            </a:pPr>
            <a:r>
              <a:rPr lang="en-US" sz="4800"/>
              <a:t>Thank you for listening to 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0" y="914400"/>
            <a:ext cx="9144000" cy="5029200"/>
          </a:xfrm>
          <a:solidFill>
            <a:schemeClr val="bg1"/>
          </a:solidFill>
        </p:spPr>
        <p:txBody>
          <a:bodyPr/>
          <a:lstStyle/>
          <a:p>
            <a:pPr algn="just"/>
            <a:r>
              <a:rPr lang="en-US" sz="2800" dirty="0"/>
              <a:t>Try to listen carefully that you might not have to speak. </a:t>
            </a:r>
          </a:p>
          <a:p>
            <a:pPr algn="just">
              <a:buFont typeface="Wingdings" pitchFamily="2" charset="2"/>
              <a:buNone/>
            </a:pPr>
            <a:r>
              <a:rPr lang="en-US" sz="2800" dirty="0"/>
              <a:t>		–Quaker saying </a:t>
            </a:r>
          </a:p>
          <a:p>
            <a:pPr algn="just"/>
            <a:r>
              <a:rPr lang="en-US" sz="2800" dirty="0"/>
              <a:t>History repeats itself because no one listens the first time. </a:t>
            </a:r>
          </a:p>
          <a:p>
            <a:pPr algn="just">
              <a:buFont typeface="Wingdings" pitchFamily="2" charset="2"/>
              <a:buNone/>
            </a:pPr>
            <a:r>
              <a:rPr lang="en-US" sz="2800" dirty="0"/>
              <a:t>		–Anonymous </a:t>
            </a:r>
          </a:p>
          <a:p>
            <a:pPr algn="just"/>
            <a:r>
              <a:rPr lang="en-US" sz="2800" dirty="0"/>
              <a:t>A good listener truly wants to know the speaker.</a:t>
            </a:r>
          </a:p>
          <a:p>
            <a:pPr algn="just">
              <a:buNone/>
            </a:pPr>
            <a:r>
              <a:rPr lang="en-US" sz="2800" dirty="0"/>
              <a:t>		–John Powell</a:t>
            </a:r>
          </a:p>
          <a:p>
            <a:pPr algn="just"/>
            <a:r>
              <a:rPr lang="en-US" sz="2800" dirty="0"/>
              <a:t>If speaking is silver, then listening is gold. </a:t>
            </a:r>
          </a:p>
          <a:p>
            <a:pPr algn="just">
              <a:buNone/>
            </a:pPr>
            <a:r>
              <a:rPr lang="en-US" sz="2800" dirty="0"/>
              <a:t>		–Turkish proverb</a:t>
            </a:r>
          </a:p>
          <a:p>
            <a:pPr algn="just"/>
            <a:r>
              <a:rPr lang="en-US" sz="2800" dirty="0"/>
              <a:t>Be a good listener. Your ears will never get you in trouble. 	–Frank </a:t>
            </a:r>
            <a:r>
              <a:rPr lang="en-US" sz="2800" dirty="0" err="1"/>
              <a:t>Tyger</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0" y="609600"/>
            <a:ext cx="9144000" cy="6248400"/>
          </a:xfrm>
          <a:solidFill>
            <a:schemeClr val="bg1"/>
          </a:solidFill>
        </p:spPr>
        <p:txBody>
          <a:bodyPr/>
          <a:lstStyle/>
          <a:p>
            <a:pPr algn="just"/>
            <a:r>
              <a:rPr lang="en-US" sz="2800" dirty="0"/>
              <a:t>It is the province of knowledge to speak, and it is the privilege of wisdom to listen. </a:t>
            </a:r>
          </a:p>
          <a:p>
            <a:pPr algn="just">
              <a:buNone/>
            </a:pPr>
            <a:r>
              <a:rPr lang="en-US" sz="2800" dirty="0"/>
              <a:t>		–Oliver </a:t>
            </a:r>
          </a:p>
          <a:p>
            <a:pPr algn="just"/>
            <a:r>
              <a:rPr lang="en-US" sz="2800" dirty="0"/>
              <a:t>Opportunities are often missed because we are broadcasting when we should be listening. </a:t>
            </a:r>
          </a:p>
          <a:p>
            <a:pPr algn="just">
              <a:buNone/>
            </a:pPr>
            <a:r>
              <a:rPr lang="en-US" sz="2800" dirty="0"/>
              <a:t>		–Author Unknown</a:t>
            </a:r>
          </a:p>
          <a:p>
            <a:pPr algn="just"/>
            <a:r>
              <a:rPr lang="en-US" sz="2800" dirty="0"/>
              <a:t>Listening is the single skill that makes the difference between a mediocre and a great company.</a:t>
            </a:r>
          </a:p>
          <a:p>
            <a:pPr algn="just">
              <a:buNone/>
            </a:pPr>
            <a:r>
              <a:rPr lang="en-US" sz="2800" dirty="0"/>
              <a:t>		 –Lee </a:t>
            </a:r>
            <a:r>
              <a:rPr lang="en-US" sz="2800" dirty="0" err="1"/>
              <a:t>Lacoccca</a:t>
            </a:r>
            <a:endParaRPr lang="en-US" sz="2800" dirty="0"/>
          </a:p>
          <a:p>
            <a:pPr algn="just"/>
            <a:r>
              <a:rPr lang="en-US" sz="2800" dirty="0"/>
              <a:t>Instead of listening to what is being said to them, many managers are already listening to what they are going to say.</a:t>
            </a:r>
          </a:p>
          <a:p>
            <a:pPr algn="just">
              <a:buNone/>
            </a:pPr>
            <a:r>
              <a:rPr lang="en-US" sz="2800" dirty="0"/>
              <a:t>		–Anonymous</a:t>
            </a:r>
          </a:p>
          <a:p>
            <a:pPr algn="just">
              <a:buNone/>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ctrTitle"/>
          </p:nvPr>
        </p:nvSpPr>
        <p:spPr/>
        <p:txBody>
          <a:bodyPr/>
          <a:lstStyle/>
          <a:p>
            <a:pPr algn="ctr"/>
            <a:r>
              <a:rPr lang="en-US"/>
              <a:t>LISTENING SKILLS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4724400" y="1447800"/>
            <a:ext cx="3962400" cy="4375150"/>
          </a:xfrm>
          <a:solidFill>
            <a:schemeClr val="bg1"/>
          </a:solidFill>
        </p:spPr>
        <p:txBody>
          <a:bodyPr/>
          <a:lstStyle/>
          <a:p>
            <a:endParaRPr lang="en-US" b="1" dirty="0">
              <a:latin typeface="+mj-lt"/>
            </a:endParaRPr>
          </a:p>
          <a:p>
            <a:pPr algn="just"/>
            <a:r>
              <a:rPr lang="en-US" b="1" dirty="0">
                <a:latin typeface="+mj-lt"/>
              </a:rPr>
              <a:t>Courage is what it takes to stand up and speak; courage is also what it takes to sit down and listen. </a:t>
            </a:r>
          </a:p>
          <a:p>
            <a:pPr algn="just"/>
            <a:r>
              <a:rPr lang="en-US" b="1" dirty="0">
                <a:latin typeface="+mj-lt"/>
              </a:rPr>
              <a:t>   –Winston Churchill</a:t>
            </a:r>
          </a:p>
          <a:p>
            <a:endParaRPr lang="en-US" b="1" dirty="0">
              <a:latin typeface="+mj-lt"/>
            </a:endParaRPr>
          </a:p>
        </p:txBody>
      </p:sp>
      <p:pic>
        <p:nvPicPr>
          <p:cNvPr id="1026" name="Picture 2" descr="C:\Documents and Settings\santoshi.sen\Local Settings\Temporary Internet Files\Content.IE5\8XENKHIB\MM900234765[1].gif"/>
          <p:cNvPicPr>
            <a:picLocks noChangeAspect="1" noChangeArrowheads="1" noCrop="1"/>
          </p:cNvPicPr>
          <p:nvPr/>
        </p:nvPicPr>
        <p:blipFill>
          <a:blip r:embed="rId2"/>
          <a:srcRect/>
          <a:stretch>
            <a:fillRect/>
          </a:stretch>
        </p:blipFill>
        <p:spPr bwMode="auto">
          <a:xfrm>
            <a:off x="457200" y="1371600"/>
            <a:ext cx="4267200" cy="4419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What </a:t>
            </a:r>
            <a:r>
              <a:rPr lang="en-US"/>
              <a:t>is Listening?</a:t>
            </a:r>
            <a:endParaRPr lang="en-US" dirty="0"/>
          </a:p>
        </p:txBody>
      </p:sp>
      <p:sp>
        <p:nvSpPr>
          <p:cNvPr id="4" name="Rectangle 3"/>
          <p:cNvSpPr txBox="1">
            <a:spLocks noChangeArrowheads="1"/>
          </p:cNvSpPr>
          <p:nvPr/>
        </p:nvSpPr>
        <p:spPr bwMode="auto">
          <a:xfrm>
            <a:off x="304800" y="1905000"/>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50000"/>
              </a:lnSpc>
              <a:spcBef>
                <a:spcPct val="20000"/>
              </a:spcBef>
              <a:spcAft>
                <a:spcPct val="0"/>
              </a:spcAft>
              <a:buClr>
                <a:schemeClr val="bg1"/>
              </a:buClr>
              <a:buSzPct val="70000"/>
              <a:buFont typeface="Wingdings" pitchFamily="2" charset="2"/>
              <a:buChar char="o"/>
              <a:tabLst/>
              <a:defRPr/>
            </a:pPr>
            <a:r>
              <a:rPr kumimoji="0" lang="en-US" sz="3200" b="0" i="0" u="none" strike="noStrike" kern="0" cap="none" spc="0" normalizeH="0" baseline="0" noProof="0" dirty="0">
                <a:ln>
                  <a:noFill/>
                </a:ln>
                <a:effectLst/>
                <a:uLnTx/>
                <a:uFillTx/>
                <a:latin typeface="+mn-lt"/>
                <a:ea typeface="ＭＳ Ｐゴシック" pitchFamily="34" charset="-128"/>
                <a:cs typeface="+mn-cs"/>
              </a:rPr>
              <a:t>Listening is a physical and psychological process that involves acquiring, assigning meaning, and responding to symbolic messages from others.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Rectangle 11"/>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p:spPr>
        <p:txBody>
          <a:bodyPr wrap="none" anchor="ctr"/>
          <a:lstStyle/>
          <a:p>
            <a:endParaRPr lang="en-US"/>
          </a:p>
        </p:txBody>
      </p:sp>
      <p:pic>
        <p:nvPicPr>
          <p:cNvPr id="19462" name="Picture 6" descr="MCj04346670000[1]"/>
          <p:cNvPicPr>
            <a:picLocks noChangeAspect="1" noChangeArrowheads="1"/>
          </p:cNvPicPr>
          <p:nvPr/>
        </p:nvPicPr>
        <p:blipFill>
          <a:blip r:embed="rId2"/>
          <a:srcRect/>
          <a:stretch>
            <a:fillRect/>
          </a:stretch>
        </p:blipFill>
        <p:spPr bwMode="auto">
          <a:xfrm>
            <a:off x="0" y="0"/>
            <a:ext cx="5562600" cy="6858000"/>
          </a:xfrm>
          <a:prstGeom prst="rect">
            <a:avLst/>
          </a:prstGeom>
          <a:noFill/>
        </p:spPr>
      </p:pic>
      <p:pic>
        <p:nvPicPr>
          <p:cNvPr id="19461" name="Picture 5" descr="MCj04061220000[1]"/>
          <p:cNvPicPr>
            <a:picLocks noChangeAspect="1" noChangeArrowheads="1"/>
          </p:cNvPicPr>
          <p:nvPr/>
        </p:nvPicPr>
        <p:blipFill>
          <a:blip r:embed="rId3"/>
          <a:srcRect/>
          <a:stretch>
            <a:fillRect/>
          </a:stretch>
        </p:blipFill>
        <p:spPr bwMode="auto">
          <a:xfrm>
            <a:off x="5486400" y="457200"/>
            <a:ext cx="3657600" cy="6400800"/>
          </a:xfrm>
          <a:prstGeom prst="rect">
            <a:avLst/>
          </a:prstGeom>
          <a:noFill/>
        </p:spPr>
      </p:pic>
      <p:sp>
        <p:nvSpPr>
          <p:cNvPr id="19464" name="Rectangle 8"/>
          <p:cNvSpPr>
            <a:spLocks noChangeArrowheads="1"/>
          </p:cNvSpPr>
          <p:nvPr/>
        </p:nvSpPr>
        <p:spPr bwMode="auto">
          <a:xfrm>
            <a:off x="990600" y="1752600"/>
            <a:ext cx="3409950" cy="2528888"/>
          </a:xfrm>
          <a:prstGeom prst="rect">
            <a:avLst/>
          </a:prstGeom>
          <a:noFill/>
          <a:ln w="9525">
            <a:noFill/>
            <a:miter lim="800000"/>
            <a:headEnd/>
            <a:tailEnd/>
          </a:ln>
          <a:effectLst/>
        </p:spPr>
        <p:txBody>
          <a:bodyPr>
            <a:spAutoFit/>
          </a:bodyPr>
          <a:lstStyle/>
          <a:p>
            <a:pPr algn="ctr"/>
            <a:r>
              <a:rPr lang="en-US" sz="3200">
                <a:solidFill>
                  <a:schemeClr val="tx2"/>
                </a:solidFill>
              </a:rPr>
              <a:t>Closing the mouth and </a:t>
            </a:r>
          </a:p>
          <a:p>
            <a:pPr algn="ctr"/>
            <a:r>
              <a:rPr lang="en-US" sz="3200">
                <a:solidFill>
                  <a:schemeClr val="tx2"/>
                </a:solidFill>
              </a:rPr>
              <a:t>opening the ears </a:t>
            </a:r>
          </a:p>
          <a:p>
            <a:pPr algn="ctr"/>
            <a:r>
              <a:rPr lang="en-US" sz="3200">
                <a:solidFill>
                  <a:schemeClr val="tx2"/>
                </a:solidFill>
              </a:rPr>
              <a:t>facilitates effective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Why listen?</a:t>
            </a:r>
          </a:p>
        </p:txBody>
      </p:sp>
      <p:sp>
        <p:nvSpPr>
          <p:cNvPr id="20483" name="Rectangle 3"/>
          <p:cNvSpPr>
            <a:spLocks noGrp="1" noChangeArrowheads="1"/>
          </p:cNvSpPr>
          <p:nvPr>
            <p:ph type="body" idx="1"/>
          </p:nvPr>
        </p:nvSpPr>
        <p:spPr>
          <a:xfrm>
            <a:off x="457200" y="1828800"/>
            <a:ext cx="8229600" cy="4800600"/>
          </a:xfrm>
        </p:spPr>
        <p:txBody>
          <a:bodyPr/>
          <a:lstStyle/>
          <a:p>
            <a:pPr algn="just"/>
            <a:r>
              <a:rPr lang="en-US" dirty="0"/>
              <a:t>Seek first to understand, then to be understood. – Stephen Covey</a:t>
            </a:r>
          </a:p>
          <a:p>
            <a:pPr algn="just">
              <a:buFont typeface="Wingdings" pitchFamily="2" charset="2"/>
              <a:buNone/>
            </a:pPr>
            <a:endParaRPr lang="en-US" dirty="0"/>
          </a:p>
          <a:p>
            <a:pPr lvl="0" algn="just"/>
            <a:r>
              <a:rPr lang="en-US" dirty="0">
                <a:ea typeface="ＭＳ Ｐゴシック" pitchFamily="34" charset="-128"/>
              </a:rPr>
              <a:t>The primary reason for listening is to acquire oral messages from others.</a:t>
            </a:r>
            <a:endParaRPr lang="en-US" sz="2800" dirty="0"/>
          </a:p>
        </p:txBody>
      </p:sp>
    </p:spTree>
  </p:cSld>
  <p:clrMapOvr>
    <a:masterClrMapping/>
  </p:clrMapOvr>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Quadrant</Template>
  <TotalTime>608</TotalTime>
  <Words>655</Words>
  <Application>Microsoft Office PowerPoint</Application>
  <PresentationFormat>On-screen Show (4:3)</PresentationFormat>
  <Paragraphs>141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ＭＳ Ｐゴシック</vt:lpstr>
      <vt:lpstr>Arial</vt:lpstr>
      <vt:lpstr>Times New Roman</vt:lpstr>
      <vt:lpstr>Wingdings</vt:lpstr>
      <vt:lpstr>Quadrant</vt:lpstr>
      <vt:lpstr>LISTENING SKILLS</vt:lpstr>
      <vt:lpstr>PowerPoint Presentation</vt:lpstr>
      <vt:lpstr>PowerPoint Presentation</vt:lpstr>
      <vt:lpstr>PowerPoint Presentation</vt:lpstr>
      <vt:lpstr>LISTENING SKILLS</vt:lpstr>
      <vt:lpstr>PowerPoint Presentation</vt:lpstr>
      <vt:lpstr>What is Listening?</vt:lpstr>
      <vt:lpstr>PowerPoint Presentation</vt:lpstr>
      <vt:lpstr>Why listen?</vt:lpstr>
      <vt:lpstr>Hearing v/s Listening</vt:lpstr>
      <vt:lpstr>The Listening Process</vt:lpstr>
      <vt:lpstr>Acquiring</vt:lpstr>
      <vt:lpstr>Attending</vt:lpstr>
      <vt:lpstr>Understanding</vt:lpstr>
      <vt:lpstr>Responding</vt:lpstr>
      <vt:lpstr>Broad categories of Listening</vt:lpstr>
      <vt:lpstr>TYPES OF LISTENING</vt:lpstr>
      <vt:lpstr>PowerPoint Presentation</vt:lpstr>
      <vt:lpstr>PowerPoint Presentation</vt:lpstr>
      <vt:lpstr>PowerPoint Presentation</vt:lpstr>
      <vt:lpstr>Paraphrase</vt:lpstr>
      <vt:lpstr>Empathize</vt:lpstr>
      <vt:lpstr>A number of benefits would accrue to you by cultivating this skill</vt:lpstr>
      <vt:lpstr>Why don’t we listen better?</vt:lpstr>
      <vt:lpstr>Barriers in the Listening Process</vt:lpstr>
      <vt:lpstr>Tips to Better Listening</vt:lpstr>
      <vt:lpstr>Tips to Better Listening  (Contd.)</vt:lpstr>
      <vt:lpstr>PowerPoint Presentation</vt:lpstr>
    </vt:vector>
  </TitlesOfParts>
  <Company>jiit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santoshi.sen</dc:creator>
  <cp:lastModifiedBy>Nidhi Sinha</cp:lastModifiedBy>
  <cp:revision>59</cp:revision>
  <dcterms:created xsi:type="dcterms:W3CDTF">2008-08-25T05:59:28Z</dcterms:created>
  <dcterms:modified xsi:type="dcterms:W3CDTF">2017-11-23T04:06:49Z</dcterms:modified>
</cp:coreProperties>
</file>