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329A4-0F41-400D-8828-F0FB5911BAA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D8C35B-FA3D-458C-8251-8C91A2B1B02E}">
      <dgm:prSet/>
      <dgm:spPr/>
      <dgm:t>
        <a:bodyPr/>
        <a:lstStyle/>
        <a:p>
          <a:r>
            <a:rPr lang="en-US"/>
            <a:t>Implement</a:t>
          </a:r>
        </a:p>
      </dgm:t>
    </dgm:pt>
    <dgm:pt modelId="{6BE9440A-D9AB-42E9-A220-5F092537371D}" type="parTrans" cxnId="{4B4372E9-BB49-404C-9DF8-12A59CFF4396}">
      <dgm:prSet/>
      <dgm:spPr/>
      <dgm:t>
        <a:bodyPr/>
        <a:lstStyle/>
        <a:p>
          <a:endParaRPr lang="en-US"/>
        </a:p>
      </dgm:t>
    </dgm:pt>
    <dgm:pt modelId="{6EC231D8-3B3C-4CB7-8C8E-9632215DB4FA}" type="sibTrans" cxnId="{4B4372E9-BB49-404C-9DF8-12A59CFF4396}">
      <dgm:prSet/>
      <dgm:spPr/>
      <dgm:t>
        <a:bodyPr/>
        <a:lstStyle/>
        <a:p>
          <a:endParaRPr lang="en-US"/>
        </a:p>
      </dgm:t>
    </dgm:pt>
    <dgm:pt modelId="{BD942FED-EC47-4E02-B003-DF795591A261}">
      <dgm:prSet custT="1"/>
      <dgm:spPr/>
      <dgm:t>
        <a:bodyPr/>
        <a:lstStyle/>
        <a:p>
          <a:r>
            <a:rPr lang="en-US" sz="2000" dirty="0"/>
            <a:t>CLO1: Implement a given algorithm in Java by using standard programming constructs such as, looping, methods, and packages etc.</a:t>
          </a:r>
        </a:p>
      </dgm:t>
    </dgm:pt>
    <dgm:pt modelId="{5DF0F87C-CE79-427A-94B2-ACBBA10CA07C}" type="parTrans" cxnId="{E1D3ED77-E5D9-4EA8-928B-757CE52E9A50}">
      <dgm:prSet/>
      <dgm:spPr/>
      <dgm:t>
        <a:bodyPr/>
        <a:lstStyle/>
        <a:p>
          <a:endParaRPr lang="en-US"/>
        </a:p>
      </dgm:t>
    </dgm:pt>
    <dgm:pt modelId="{5EF4D4A7-3E4C-4F45-8B08-969FE5310494}" type="sibTrans" cxnId="{E1D3ED77-E5D9-4EA8-928B-757CE52E9A50}">
      <dgm:prSet/>
      <dgm:spPr/>
      <dgm:t>
        <a:bodyPr/>
        <a:lstStyle/>
        <a:p>
          <a:endParaRPr lang="en-US"/>
        </a:p>
      </dgm:t>
    </dgm:pt>
    <dgm:pt modelId="{C767C08D-FE0F-442F-B8CD-2C656E20AFB3}">
      <dgm:prSet/>
      <dgm:spPr/>
      <dgm:t>
        <a:bodyPr/>
        <a:lstStyle/>
        <a:p>
          <a:r>
            <a:rPr lang="en-US"/>
            <a:t>Explain</a:t>
          </a:r>
        </a:p>
      </dgm:t>
    </dgm:pt>
    <dgm:pt modelId="{E71ABD08-A0EE-4B1A-AC69-8DB166D2AFD2}" type="parTrans" cxnId="{01E37D6D-DE3D-40A6-BA52-54A04F0D6B7D}">
      <dgm:prSet/>
      <dgm:spPr/>
      <dgm:t>
        <a:bodyPr/>
        <a:lstStyle/>
        <a:p>
          <a:endParaRPr lang="en-US"/>
        </a:p>
      </dgm:t>
    </dgm:pt>
    <dgm:pt modelId="{B5EE0C83-C4FA-4BD3-9386-15AF910A60E4}" type="sibTrans" cxnId="{01E37D6D-DE3D-40A6-BA52-54A04F0D6B7D}">
      <dgm:prSet/>
      <dgm:spPr/>
      <dgm:t>
        <a:bodyPr/>
        <a:lstStyle/>
        <a:p>
          <a:endParaRPr lang="en-US"/>
        </a:p>
      </dgm:t>
    </dgm:pt>
    <dgm:pt modelId="{2D20A287-D0EA-484D-8F9F-F6E640ABE26E}">
      <dgm:prSet/>
      <dgm:spPr/>
      <dgm:t>
        <a:bodyPr/>
        <a:lstStyle/>
        <a:p>
          <a:r>
            <a:rPr lang="en-US" dirty="0"/>
            <a:t>CLO2: Explain the output of a given Java program and debug errors in a given program.</a:t>
          </a:r>
        </a:p>
      </dgm:t>
    </dgm:pt>
    <dgm:pt modelId="{C612BEF7-A43D-4784-BD4B-5009AF903337}" type="parTrans" cxnId="{D3C7D911-C124-41DE-83E5-51416D5F9EE1}">
      <dgm:prSet/>
      <dgm:spPr/>
      <dgm:t>
        <a:bodyPr/>
        <a:lstStyle/>
        <a:p>
          <a:endParaRPr lang="en-US"/>
        </a:p>
      </dgm:t>
    </dgm:pt>
    <dgm:pt modelId="{01A1A2F7-67D3-4447-BC30-AC71CDB35550}" type="sibTrans" cxnId="{D3C7D911-C124-41DE-83E5-51416D5F9EE1}">
      <dgm:prSet/>
      <dgm:spPr/>
      <dgm:t>
        <a:bodyPr/>
        <a:lstStyle/>
        <a:p>
          <a:endParaRPr lang="en-US"/>
        </a:p>
      </dgm:t>
    </dgm:pt>
    <dgm:pt modelId="{5E21DBE5-BBE9-4C0C-A36A-6A0F9116B76F}">
      <dgm:prSet/>
      <dgm:spPr/>
      <dgm:t>
        <a:bodyPr/>
        <a:lstStyle/>
        <a:p>
          <a:r>
            <a:rPr lang="en-US"/>
            <a:t>Write</a:t>
          </a:r>
        </a:p>
      </dgm:t>
    </dgm:pt>
    <dgm:pt modelId="{460749A0-D54D-4471-8B4D-3D8E842D46A1}" type="parTrans" cxnId="{739DE527-145C-454E-AAF4-0019348ED080}">
      <dgm:prSet/>
      <dgm:spPr/>
      <dgm:t>
        <a:bodyPr/>
        <a:lstStyle/>
        <a:p>
          <a:endParaRPr lang="en-US"/>
        </a:p>
      </dgm:t>
    </dgm:pt>
    <dgm:pt modelId="{8D508E61-7F86-4749-8555-0F108B20F6BF}" type="sibTrans" cxnId="{739DE527-145C-454E-AAF4-0019348ED080}">
      <dgm:prSet/>
      <dgm:spPr/>
      <dgm:t>
        <a:bodyPr/>
        <a:lstStyle/>
        <a:p>
          <a:endParaRPr lang="en-US"/>
        </a:p>
      </dgm:t>
    </dgm:pt>
    <dgm:pt modelId="{0B453314-1B8D-4A74-93B0-0304E17B7952}">
      <dgm:prSet/>
      <dgm:spPr/>
      <dgm:t>
        <a:bodyPr/>
        <a:lstStyle/>
        <a:p>
          <a:r>
            <a:rPr lang="en-US" dirty="0"/>
            <a:t>CLO3: Write simple programs using the features of object-oriented programming language such as, encapsulation, polymorphism, inheritance, etc.</a:t>
          </a:r>
        </a:p>
      </dgm:t>
    </dgm:pt>
    <dgm:pt modelId="{CA759CF2-5D72-4071-85B3-331E05ED69A9}" type="parTrans" cxnId="{28E1BED5-2013-4468-8792-03EA1F1AB759}">
      <dgm:prSet/>
      <dgm:spPr/>
      <dgm:t>
        <a:bodyPr/>
        <a:lstStyle/>
        <a:p>
          <a:endParaRPr lang="en-US"/>
        </a:p>
      </dgm:t>
    </dgm:pt>
    <dgm:pt modelId="{60109940-355D-4E19-968E-17F2DE8AC428}" type="sibTrans" cxnId="{28E1BED5-2013-4468-8792-03EA1F1AB759}">
      <dgm:prSet/>
      <dgm:spPr/>
      <dgm:t>
        <a:bodyPr/>
        <a:lstStyle/>
        <a:p>
          <a:endParaRPr lang="en-US"/>
        </a:p>
      </dgm:t>
    </dgm:pt>
    <dgm:pt modelId="{91DF35C4-0450-41A8-A9D5-E9EAB35EC246}" type="pres">
      <dgm:prSet presAssocID="{7A9329A4-0F41-400D-8828-F0FB5911BAA3}" presName="Name0" presStyleCnt="0">
        <dgm:presLayoutVars>
          <dgm:dir/>
          <dgm:animLvl val="lvl"/>
          <dgm:resizeHandles val="exact"/>
        </dgm:presLayoutVars>
      </dgm:prSet>
      <dgm:spPr/>
    </dgm:pt>
    <dgm:pt modelId="{17F73488-7B16-4C4F-AE82-3A04C3CECF0A}" type="pres">
      <dgm:prSet presAssocID="{CAD8C35B-FA3D-458C-8251-8C91A2B1B02E}" presName="linNode" presStyleCnt="0"/>
      <dgm:spPr/>
    </dgm:pt>
    <dgm:pt modelId="{14062925-3419-4871-8812-000F517C666B}" type="pres">
      <dgm:prSet presAssocID="{CAD8C35B-FA3D-458C-8251-8C91A2B1B02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0C026A7E-F908-476B-8600-3C85D5E8D650}" type="pres">
      <dgm:prSet presAssocID="{CAD8C35B-FA3D-458C-8251-8C91A2B1B02E}" presName="descendantText" presStyleLbl="alignAccFollowNode1" presStyleIdx="0" presStyleCnt="3">
        <dgm:presLayoutVars>
          <dgm:bulletEnabled/>
        </dgm:presLayoutVars>
      </dgm:prSet>
      <dgm:spPr/>
    </dgm:pt>
    <dgm:pt modelId="{A29E980C-4439-476D-AD25-07AACD50B0C4}" type="pres">
      <dgm:prSet presAssocID="{6EC231D8-3B3C-4CB7-8C8E-9632215DB4FA}" presName="sp" presStyleCnt="0"/>
      <dgm:spPr/>
    </dgm:pt>
    <dgm:pt modelId="{545A7E96-0C71-4496-9126-1BA3758865A6}" type="pres">
      <dgm:prSet presAssocID="{C767C08D-FE0F-442F-B8CD-2C656E20AFB3}" presName="linNode" presStyleCnt="0"/>
      <dgm:spPr/>
    </dgm:pt>
    <dgm:pt modelId="{5448DCD9-5E0B-4BA8-B9B5-5438FFBD6DFA}" type="pres">
      <dgm:prSet presAssocID="{C767C08D-FE0F-442F-B8CD-2C656E20AFB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4E2BA7B7-750B-4F15-A842-9FFCCA95E35F}" type="pres">
      <dgm:prSet presAssocID="{C767C08D-FE0F-442F-B8CD-2C656E20AFB3}" presName="descendantText" presStyleLbl="alignAccFollowNode1" presStyleIdx="1" presStyleCnt="3" custLinFactNeighborX="-8">
        <dgm:presLayoutVars>
          <dgm:bulletEnabled/>
        </dgm:presLayoutVars>
      </dgm:prSet>
      <dgm:spPr/>
    </dgm:pt>
    <dgm:pt modelId="{0994A66B-2F2B-478D-9BE1-D98859D49D62}" type="pres">
      <dgm:prSet presAssocID="{B5EE0C83-C4FA-4BD3-9386-15AF910A60E4}" presName="sp" presStyleCnt="0"/>
      <dgm:spPr/>
    </dgm:pt>
    <dgm:pt modelId="{991CE6A0-9160-4255-B109-2F42FD245FBF}" type="pres">
      <dgm:prSet presAssocID="{5E21DBE5-BBE9-4C0C-A36A-6A0F9116B76F}" presName="linNode" presStyleCnt="0"/>
      <dgm:spPr/>
    </dgm:pt>
    <dgm:pt modelId="{ADD4C9DF-8DCC-4270-85A9-B4295735A0E7}" type="pres">
      <dgm:prSet presAssocID="{5E21DBE5-BBE9-4C0C-A36A-6A0F9116B76F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B76E912-2331-4598-AF65-31A3841CEC3F}" type="pres">
      <dgm:prSet presAssocID="{5E21DBE5-BBE9-4C0C-A36A-6A0F9116B76F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3C7D911-C124-41DE-83E5-51416D5F9EE1}" srcId="{C767C08D-FE0F-442F-B8CD-2C656E20AFB3}" destId="{2D20A287-D0EA-484D-8F9F-F6E640ABE26E}" srcOrd="0" destOrd="0" parTransId="{C612BEF7-A43D-4784-BD4B-5009AF903337}" sibTransId="{01A1A2F7-67D3-4447-BC30-AC71CDB35550}"/>
    <dgm:cxn modelId="{739DE527-145C-454E-AAF4-0019348ED080}" srcId="{7A9329A4-0F41-400D-8828-F0FB5911BAA3}" destId="{5E21DBE5-BBE9-4C0C-A36A-6A0F9116B76F}" srcOrd="2" destOrd="0" parTransId="{460749A0-D54D-4471-8B4D-3D8E842D46A1}" sibTransId="{8D508E61-7F86-4749-8555-0F108B20F6BF}"/>
    <dgm:cxn modelId="{E10C4432-78C9-4573-8817-04C3BE11E40F}" type="presOf" srcId="{CAD8C35B-FA3D-458C-8251-8C91A2B1B02E}" destId="{14062925-3419-4871-8812-000F517C666B}" srcOrd="0" destOrd="0" presId="urn:microsoft.com/office/officeart/2016/7/layout/VerticalSolidActionList"/>
    <dgm:cxn modelId="{176D7C6B-FADC-4CB0-BA30-0D86C4F6F3BC}" type="presOf" srcId="{5E21DBE5-BBE9-4C0C-A36A-6A0F9116B76F}" destId="{ADD4C9DF-8DCC-4270-85A9-B4295735A0E7}" srcOrd="0" destOrd="0" presId="urn:microsoft.com/office/officeart/2016/7/layout/VerticalSolidActionList"/>
    <dgm:cxn modelId="{1001C64C-532E-4E5A-9941-396574D6F2DE}" type="presOf" srcId="{2D20A287-D0EA-484D-8F9F-F6E640ABE26E}" destId="{4E2BA7B7-750B-4F15-A842-9FFCCA95E35F}" srcOrd="0" destOrd="0" presId="urn:microsoft.com/office/officeart/2016/7/layout/VerticalSolidActionList"/>
    <dgm:cxn modelId="{01E37D6D-DE3D-40A6-BA52-54A04F0D6B7D}" srcId="{7A9329A4-0F41-400D-8828-F0FB5911BAA3}" destId="{C767C08D-FE0F-442F-B8CD-2C656E20AFB3}" srcOrd="1" destOrd="0" parTransId="{E71ABD08-A0EE-4B1A-AC69-8DB166D2AFD2}" sibTransId="{B5EE0C83-C4FA-4BD3-9386-15AF910A60E4}"/>
    <dgm:cxn modelId="{0E256954-862E-467B-935C-D0C42C5DA3FD}" type="presOf" srcId="{7A9329A4-0F41-400D-8828-F0FB5911BAA3}" destId="{91DF35C4-0450-41A8-A9D5-E9EAB35EC246}" srcOrd="0" destOrd="0" presId="urn:microsoft.com/office/officeart/2016/7/layout/VerticalSolidActionList"/>
    <dgm:cxn modelId="{E1D3ED77-E5D9-4EA8-928B-757CE52E9A50}" srcId="{CAD8C35B-FA3D-458C-8251-8C91A2B1B02E}" destId="{BD942FED-EC47-4E02-B003-DF795591A261}" srcOrd="0" destOrd="0" parTransId="{5DF0F87C-CE79-427A-94B2-ACBBA10CA07C}" sibTransId="{5EF4D4A7-3E4C-4F45-8B08-969FE5310494}"/>
    <dgm:cxn modelId="{D33B1E93-E912-40DB-A730-4E707FA7D96D}" type="presOf" srcId="{BD942FED-EC47-4E02-B003-DF795591A261}" destId="{0C026A7E-F908-476B-8600-3C85D5E8D650}" srcOrd="0" destOrd="0" presId="urn:microsoft.com/office/officeart/2016/7/layout/VerticalSolidActionList"/>
    <dgm:cxn modelId="{1CB134C8-7CE6-4F71-A6D1-2035F17EF4DC}" type="presOf" srcId="{C767C08D-FE0F-442F-B8CD-2C656E20AFB3}" destId="{5448DCD9-5E0B-4BA8-B9B5-5438FFBD6DFA}" srcOrd="0" destOrd="0" presId="urn:microsoft.com/office/officeart/2016/7/layout/VerticalSolidActionList"/>
    <dgm:cxn modelId="{28E1BED5-2013-4468-8792-03EA1F1AB759}" srcId="{5E21DBE5-BBE9-4C0C-A36A-6A0F9116B76F}" destId="{0B453314-1B8D-4A74-93B0-0304E17B7952}" srcOrd="0" destOrd="0" parTransId="{CA759CF2-5D72-4071-85B3-331E05ED69A9}" sibTransId="{60109940-355D-4E19-968E-17F2DE8AC428}"/>
    <dgm:cxn modelId="{753FFCE8-688E-43AA-960F-5D509BA8E456}" type="presOf" srcId="{0B453314-1B8D-4A74-93B0-0304E17B7952}" destId="{EB76E912-2331-4598-AF65-31A3841CEC3F}" srcOrd="0" destOrd="0" presId="urn:microsoft.com/office/officeart/2016/7/layout/VerticalSolidActionList"/>
    <dgm:cxn modelId="{4B4372E9-BB49-404C-9DF8-12A59CFF4396}" srcId="{7A9329A4-0F41-400D-8828-F0FB5911BAA3}" destId="{CAD8C35B-FA3D-458C-8251-8C91A2B1B02E}" srcOrd="0" destOrd="0" parTransId="{6BE9440A-D9AB-42E9-A220-5F092537371D}" sibTransId="{6EC231D8-3B3C-4CB7-8C8E-9632215DB4FA}"/>
    <dgm:cxn modelId="{35E9E537-F38A-40C8-9CCB-02DCCA07FDBC}" type="presParOf" srcId="{91DF35C4-0450-41A8-A9D5-E9EAB35EC246}" destId="{17F73488-7B16-4C4F-AE82-3A04C3CECF0A}" srcOrd="0" destOrd="0" presId="urn:microsoft.com/office/officeart/2016/7/layout/VerticalSolidActionList"/>
    <dgm:cxn modelId="{A2689772-0D3A-4AD1-BF0C-64B006F8B023}" type="presParOf" srcId="{17F73488-7B16-4C4F-AE82-3A04C3CECF0A}" destId="{14062925-3419-4871-8812-000F517C666B}" srcOrd="0" destOrd="0" presId="urn:microsoft.com/office/officeart/2016/7/layout/VerticalSolidActionList"/>
    <dgm:cxn modelId="{9E462C19-F8E1-4158-AA8C-190C25F65542}" type="presParOf" srcId="{17F73488-7B16-4C4F-AE82-3A04C3CECF0A}" destId="{0C026A7E-F908-476B-8600-3C85D5E8D650}" srcOrd="1" destOrd="0" presId="urn:microsoft.com/office/officeart/2016/7/layout/VerticalSolidActionList"/>
    <dgm:cxn modelId="{11480B0C-5F69-4BBA-8820-D8CFDFB7E2A7}" type="presParOf" srcId="{91DF35C4-0450-41A8-A9D5-E9EAB35EC246}" destId="{A29E980C-4439-476D-AD25-07AACD50B0C4}" srcOrd="1" destOrd="0" presId="urn:microsoft.com/office/officeart/2016/7/layout/VerticalSolidActionList"/>
    <dgm:cxn modelId="{6FBC0E3D-07D1-43C6-81C7-A64529EBE6E8}" type="presParOf" srcId="{91DF35C4-0450-41A8-A9D5-E9EAB35EC246}" destId="{545A7E96-0C71-4496-9126-1BA3758865A6}" srcOrd="2" destOrd="0" presId="urn:microsoft.com/office/officeart/2016/7/layout/VerticalSolidActionList"/>
    <dgm:cxn modelId="{1391CD02-DDE7-42CC-9096-E64A9EBB79D2}" type="presParOf" srcId="{545A7E96-0C71-4496-9126-1BA3758865A6}" destId="{5448DCD9-5E0B-4BA8-B9B5-5438FFBD6DFA}" srcOrd="0" destOrd="0" presId="urn:microsoft.com/office/officeart/2016/7/layout/VerticalSolidActionList"/>
    <dgm:cxn modelId="{0BE7B960-8E27-4240-B196-C0C8EF7DA3C1}" type="presParOf" srcId="{545A7E96-0C71-4496-9126-1BA3758865A6}" destId="{4E2BA7B7-750B-4F15-A842-9FFCCA95E35F}" srcOrd="1" destOrd="0" presId="urn:microsoft.com/office/officeart/2016/7/layout/VerticalSolidActionList"/>
    <dgm:cxn modelId="{CA64636C-F338-4F0E-A181-FE65F498442C}" type="presParOf" srcId="{91DF35C4-0450-41A8-A9D5-E9EAB35EC246}" destId="{0994A66B-2F2B-478D-9BE1-D98859D49D62}" srcOrd="3" destOrd="0" presId="urn:microsoft.com/office/officeart/2016/7/layout/VerticalSolidActionList"/>
    <dgm:cxn modelId="{FE2A3B07-0333-40D4-9312-D2C634F32773}" type="presParOf" srcId="{91DF35C4-0450-41A8-A9D5-E9EAB35EC246}" destId="{991CE6A0-9160-4255-B109-2F42FD245FBF}" srcOrd="4" destOrd="0" presId="urn:microsoft.com/office/officeart/2016/7/layout/VerticalSolidActionList"/>
    <dgm:cxn modelId="{9B81C44A-30A9-47D9-B13A-F80C4DFC3D1A}" type="presParOf" srcId="{991CE6A0-9160-4255-B109-2F42FD245FBF}" destId="{ADD4C9DF-8DCC-4270-85A9-B4295735A0E7}" srcOrd="0" destOrd="0" presId="urn:microsoft.com/office/officeart/2016/7/layout/VerticalSolidActionList"/>
    <dgm:cxn modelId="{F31A5AD6-DCCE-446E-989B-F2E8C0D3BDAA}" type="presParOf" srcId="{991CE6A0-9160-4255-B109-2F42FD245FBF}" destId="{EB76E912-2331-4598-AF65-31A3841CEC3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26A7E-F908-476B-8600-3C85D5E8D650}">
      <dsp:nvSpPr>
        <dsp:cNvPr id="0" name=""/>
        <dsp:cNvSpPr/>
      </dsp:nvSpPr>
      <dsp:spPr>
        <a:xfrm>
          <a:off x="2205989" y="1191"/>
          <a:ext cx="8823960" cy="12217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CLO1: Implement a given algorithm in Java by using standard programming constructs such as, looping, methods, and packages etc.</a:t>
          </a:r>
        </a:p>
      </dsp:txBody>
      <dsp:txXfrm>
        <a:off x="2205989" y="1191"/>
        <a:ext cx="8823960" cy="1221761"/>
      </dsp:txXfrm>
    </dsp:sp>
    <dsp:sp modelId="{14062925-3419-4871-8812-000F517C666B}">
      <dsp:nvSpPr>
        <dsp:cNvPr id="0" name=""/>
        <dsp:cNvSpPr/>
      </dsp:nvSpPr>
      <dsp:spPr>
        <a:xfrm>
          <a:off x="0" y="1191"/>
          <a:ext cx="2205990" cy="12217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</a:t>
          </a:r>
        </a:p>
      </dsp:txBody>
      <dsp:txXfrm>
        <a:off x="0" y="1191"/>
        <a:ext cx="2205990" cy="1221761"/>
      </dsp:txXfrm>
    </dsp:sp>
    <dsp:sp modelId="{4E2BA7B7-750B-4F15-A842-9FFCCA95E35F}">
      <dsp:nvSpPr>
        <dsp:cNvPr id="0" name=""/>
        <dsp:cNvSpPr/>
      </dsp:nvSpPr>
      <dsp:spPr>
        <a:xfrm>
          <a:off x="2205813" y="1296259"/>
          <a:ext cx="8823960" cy="1221761"/>
        </a:xfrm>
        <a:prstGeom prst="rect">
          <a:avLst/>
        </a:prstGeom>
        <a:solidFill>
          <a:schemeClr val="accent5">
            <a:tint val="40000"/>
            <a:alpha val="90000"/>
            <a:hueOff val="478486"/>
            <a:satOff val="-339"/>
            <a:lumOff val="-108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478486"/>
              <a:satOff val="-339"/>
              <a:lumOff val="-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CLO2: Explain the output of a given Java program and debug errors in a given program.</a:t>
          </a:r>
        </a:p>
      </dsp:txBody>
      <dsp:txXfrm>
        <a:off x="2205813" y="1296259"/>
        <a:ext cx="8823960" cy="1221761"/>
      </dsp:txXfrm>
    </dsp:sp>
    <dsp:sp modelId="{5448DCD9-5E0B-4BA8-B9B5-5438FFBD6DFA}">
      <dsp:nvSpPr>
        <dsp:cNvPr id="0" name=""/>
        <dsp:cNvSpPr/>
      </dsp:nvSpPr>
      <dsp:spPr>
        <a:xfrm>
          <a:off x="0" y="1296259"/>
          <a:ext cx="2205990" cy="1221761"/>
        </a:xfrm>
        <a:prstGeom prst="rect">
          <a:avLst/>
        </a:prstGeom>
        <a:solidFill>
          <a:schemeClr val="accent5">
            <a:hueOff val="746736"/>
            <a:satOff val="5220"/>
            <a:lumOff val="-1470"/>
            <a:alphaOff val="0"/>
          </a:schemeClr>
        </a:solidFill>
        <a:ln w="22225" cap="rnd" cmpd="sng" algn="ctr">
          <a:solidFill>
            <a:schemeClr val="accent5">
              <a:hueOff val="746736"/>
              <a:satOff val="5220"/>
              <a:lumOff val="-1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Explain</a:t>
          </a:r>
        </a:p>
      </dsp:txBody>
      <dsp:txXfrm>
        <a:off x="0" y="1296259"/>
        <a:ext cx="2205990" cy="1221761"/>
      </dsp:txXfrm>
    </dsp:sp>
    <dsp:sp modelId="{EB76E912-2331-4598-AF65-31A3841CEC3F}">
      <dsp:nvSpPr>
        <dsp:cNvPr id="0" name=""/>
        <dsp:cNvSpPr/>
      </dsp:nvSpPr>
      <dsp:spPr>
        <a:xfrm>
          <a:off x="2205990" y="2591327"/>
          <a:ext cx="8823960" cy="1221761"/>
        </a:xfrm>
        <a:prstGeom prst="rect">
          <a:avLst/>
        </a:prstGeom>
        <a:solidFill>
          <a:schemeClr val="accent5">
            <a:tint val="40000"/>
            <a:alpha val="90000"/>
            <a:hueOff val="956972"/>
            <a:satOff val="-678"/>
            <a:lumOff val="-216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956972"/>
              <a:satOff val="-678"/>
              <a:lumOff val="-2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CLO3: Write simple programs using the features of object-oriented programming language such as, encapsulation, polymorphism, inheritance, etc.</a:t>
          </a:r>
        </a:p>
      </dsp:txBody>
      <dsp:txXfrm>
        <a:off x="2205990" y="2591327"/>
        <a:ext cx="8823960" cy="1221761"/>
      </dsp:txXfrm>
    </dsp:sp>
    <dsp:sp modelId="{ADD4C9DF-8DCC-4270-85A9-B4295735A0E7}">
      <dsp:nvSpPr>
        <dsp:cNvPr id="0" name=""/>
        <dsp:cNvSpPr/>
      </dsp:nvSpPr>
      <dsp:spPr>
        <a:xfrm>
          <a:off x="0" y="2591327"/>
          <a:ext cx="2205990" cy="1221761"/>
        </a:xfrm>
        <a:prstGeom prst="rect">
          <a:avLst/>
        </a:prstGeom>
        <a:solidFill>
          <a:schemeClr val="accent5">
            <a:hueOff val="1493472"/>
            <a:satOff val="10440"/>
            <a:lumOff val="-2940"/>
            <a:alphaOff val="0"/>
          </a:schemeClr>
        </a:solidFill>
        <a:ln w="22225" cap="rnd" cmpd="sng" algn="ctr">
          <a:solidFill>
            <a:schemeClr val="accent5">
              <a:hueOff val="1493472"/>
              <a:satOff val="10440"/>
              <a:lumOff val="-2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Write</a:t>
          </a:r>
        </a:p>
      </dsp:txBody>
      <dsp:txXfrm>
        <a:off x="0" y="2591327"/>
        <a:ext cx="2205990" cy="1221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32151-7E13-4A6E-BA14-4F38BBD867B7}" type="datetimeFigureOut">
              <a:rPr lang="en-IN" smtClean="0"/>
              <a:t>15-03-2021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36CD-95C2-4ABC-A56C-F02760BEE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10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1781-8038-4B5C-9217-3A174C9490E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31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0D3E-C8AD-4428-9FB4-D34252808154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2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C5B-4C19-4D50-A216-03B802B6F24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D350-B4E9-4E38-BD66-712FEFFA20F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1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920-E425-4782-A131-DCAC634B0CA0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BD42-E671-4385-83DD-02AF6437C0AC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7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72C1F-BA53-4608-B196-A088277404C6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E627-862E-44F9-94AA-16F63956CB6F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7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B1A9-A325-4987-A57C-9E8636CF1F3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9A7E9644-1E35-4446-9BE7-3E645AA48CFD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16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A89B-ECBA-4A7E-96AF-4BC8899C1C5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46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27F46F-CFA3-41C7-871C-40D8FCE5E8B2}" type="datetime1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525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24" r:id="rId5"/>
    <p:sldLayoutId id="2147483718" r:id="rId6"/>
    <p:sldLayoutId id="2147483719" r:id="rId7"/>
    <p:sldLayoutId id="2147483720" r:id="rId8"/>
    <p:sldLayoutId id="2147483723" r:id="rId9"/>
    <p:sldLayoutId id="2147483721" r:id="rId10"/>
    <p:sldLayoutId id="2147483722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course/computing-in-python-ii-control-structures-" TargetMode="External"/><Relationship Id="rId2" Type="http://schemas.openxmlformats.org/officeDocument/2006/relationships/hyperlink" Target="https://www.edx.org/course/introduction-to-java-programming-starting-to-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w.mit.edu/courses/electrical-engineering-and-computer-science/6-092-introduction-to-programming-in-java-january-iap-201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9B545-D827-48CC-9433-1773F9FEB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2" y="1009398"/>
            <a:ext cx="6823988" cy="3453419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Object Oriented Programming using Java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light&#10;&#10;Description automatically generated">
            <a:extLst>
              <a:ext uri="{FF2B5EF4-FFF2-40B4-BE49-F238E27FC236}">
                <a16:creationId xmlns:a16="http://schemas.microsoft.com/office/drawing/2014/main" id="{C0DAB664-7BCE-4334-BC8D-00135A00D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59" r="9408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7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8747" y="705943"/>
            <a:ext cx="653034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Introduction </a:t>
            </a:r>
            <a:r>
              <a:rPr dirty="0"/>
              <a:t>to Java</a:t>
            </a:r>
            <a:r>
              <a:rPr spc="-87" dirty="0"/>
              <a:t> </a:t>
            </a:r>
            <a:r>
              <a:rPr spc="-7"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1" y="1478279"/>
            <a:ext cx="10275993" cy="43468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4537" marR="6773" indent="-378451" algn="just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Java code </a:t>
            </a:r>
            <a:r>
              <a:rPr sz="3200" spc="-13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once </a:t>
            </a:r>
            <a:r>
              <a:rPr sz="3200" spc="-7" dirty="0">
                <a:latin typeface="Times New Roman"/>
                <a:cs typeface="Times New Roman"/>
              </a:rPr>
              <a:t>compiled, it can </a:t>
            </a:r>
            <a:r>
              <a:rPr sz="3200" dirty="0">
                <a:latin typeface="Times New Roman"/>
                <a:cs typeface="Times New Roman"/>
              </a:rPr>
              <a:t>run on </a:t>
            </a:r>
            <a:r>
              <a:rPr sz="3200" spc="-7" dirty="0">
                <a:latin typeface="Times New Roman"/>
                <a:cs typeface="Times New Roman"/>
              </a:rPr>
              <a:t>any platform  </a:t>
            </a:r>
            <a:r>
              <a:rPr sz="3200" dirty="0">
                <a:latin typeface="Times New Roman"/>
                <a:cs typeface="Times New Roman"/>
              </a:rPr>
              <a:t>without recompiling </a:t>
            </a:r>
            <a:r>
              <a:rPr sz="3200" spc="-7" dirty="0">
                <a:latin typeface="Times New Roman"/>
                <a:cs typeface="Times New Roman"/>
              </a:rPr>
              <a:t>or </a:t>
            </a:r>
            <a:r>
              <a:rPr sz="3200" dirty="0">
                <a:latin typeface="Times New Roman"/>
                <a:cs typeface="Times New Roman"/>
              </a:rPr>
              <a:t>any kind </a:t>
            </a:r>
            <a:r>
              <a:rPr sz="3200" spc="-7" dirty="0">
                <a:latin typeface="Times New Roman"/>
                <a:cs typeface="Times New Roman"/>
              </a:rPr>
              <a:t>of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7" dirty="0">
                <a:latin typeface="Times New Roman"/>
                <a:cs typeface="Times New Roman"/>
              </a:rPr>
              <a:t>modification.</a:t>
            </a:r>
            <a:endParaRPr sz="3200" dirty="0">
              <a:latin typeface="Times New Roman"/>
              <a:cs typeface="Times New Roman"/>
            </a:endParaRPr>
          </a:p>
          <a:p>
            <a:pPr marL="760288" lvl="1" indent="-318339" algn="just">
              <a:spcBef>
                <a:spcPts val="820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13" dirty="0">
                <a:latin typeface="Times New Roman"/>
                <a:cs typeface="Times New Roman"/>
              </a:rPr>
              <a:t>“Write </a:t>
            </a:r>
            <a:r>
              <a:rPr sz="2667" dirty="0">
                <a:latin typeface="Times New Roman"/>
                <a:cs typeface="Times New Roman"/>
              </a:rPr>
              <a:t>Once Run</a:t>
            </a:r>
            <a:r>
              <a:rPr sz="2667" spc="-227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Anywhere”</a:t>
            </a:r>
          </a:p>
          <a:p>
            <a:pPr marL="394537" marR="8466" indent="-378451" algn="just">
              <a:spcBef>
                <a:spcPts val="78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" dirty="0">
                <a:latin typeface="Times New Roman"/>
                <a:cs typeface="Times New Roman"/>
              </a:rPr>
              <a:t>aforementioned feature </a:t>
            </a:r>
            <a:r>
              <a:rPr sz="3200" dirty="0">
                <a:latin typeface="Times New Roman"/>
                <a:cs typeface="Times New Roman"/>
              </a:rPr>
              <a:t>of Java is </a:t>
            </a:r>
            <a:r>
              <a:rPr sz="3200" spc="-7" dirty="0">
                <a:latin typeface="Times New Roman"/>
                <a:cs typeface="Times New Roman"/>
              </a:rPr>
              <a:t>supported </a:t>
            </a:r>
            <a:r>
              <a:rPr sz="3200" dirty="0">
                <a:latin typeface="Times New Roman"/>
                <a:cs typeface="Times New Roman"/>
              </a:rPr>
              <a:t>by Java  </a:t>
            </a:r>
            <a:r>
              <a:rPr sz="3200" spc="-33" dirty="0">
                <a:latin typeface="Times New Roman"/>
                <a:cs typeface="Times New Roman"/>
              </a:rPr>
              <a:t>Virtual </a:t>
            </a:r>
            <a:r>
              <a:rPr sz="3200" dirty="0">
                <a:latin typeface="Times New Roman"/>
                <a:cs typeface="Times New Roman"/>
              </a:rPr>
              <a:t>Machine</a:t>
            </a:r>
            <a:r>
              <a:rPr sz="3200" spc="-13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(JVM).</a:t>
            </a:r>
          </a:p>
          <a:p>
            <a:pPr marL="760288" marR="6773" lvl="1" indent="-317492" algn="just">
              <a:spcBef>
                <a:spcPts val="827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First, Java </a:t>
            </a:r>
            <a:r>
              <a:rPr sz="2667" dirty="0">
                <a:latin typeface="Times New Roman"/>
                <a:cs typeface="Times New Roman"/>
              </a:rPr>
              <a:t>code </a:t>
            </a:r>
            <a:r>
              <a:rPr sz="2667" spc="-7" dirty="0">
                <a:latin typeface="Times New Roman"/>
                <a:cs typeface="Times New Roman"/>
              </a:rPr>
              <a:t>is complied into bytecode. This bytecode gets  interpreted on </a:t>
            </a:r>
            <a:r>
              <a:rPr sz="2667" spc="-13" dirty="0">
                <a:latin typeface="Times New Roman"/>
                <a:cs typeface="Times New Roman"/>
              </a:rPr>
              <a:t>different </a:t>
            </a:r>
            <a:r>
              <a:rPr sz="2667" spc="-7" dirty="0">
                <a:latin typeface="Times New Roman"/>
                <a:cs typeface="Times New Roman"/>
              </a:rPr>
              <a:t>machines. Java bytecode is the result of the  compilation of </a:t>
            </a:r>
            <a:r>
              <a:rPr sz="2667" dirty="0">
                <a:latin typeface="Times New Roman"/>
                <a:cs typeface="Times New Roman"/>
              </a:rPr>
              <a:t>a </a:t>
            </a:r>
            <a:r>
              <a:rPr sz="2667" spc="-7" dirty="0">
                <a:latin typeface="Times New Roman"/>
                <a:cs typeface="Times New Roman"/>
              </a:rPr>
              <a:t>Java </a:t>
            </a:r>
            <a:r>
              <a:rPr sz="2667" spc="-13" dirty="0">
                <a:latin typeface="Times New Roman"/>
                <a:cs typeface="Times New Roman"/>
              </a:rPr>
              <a:t>program, </a:t>
            </a:r>
            <a:r>
              <a:rPr sz="2667" dirty="0">
                <a:latin typeface="Times New Roman"/>
                <a:cs typeface="Times New Roman"/>
              </a:rPr>
              <a:t>an </a:t>
            </a:r>
            <a:r>
              <a:rPr sz="2667" spc="-7" dirty="0">
                <a:latin typeface="Times New Roman"/>
                <a:cs typeface="Times New Roman"/>
              </a:rPr>
              <a:t>intermediate representation of that  </a:t>
            </a:r>
            <a:r>
              <a:rPr sz="2667" dirty="0">
                <a:latin typeface="Times New Roman"/>
                <a:cs typeface="Times New Roman"/>
              </a:rPr>
              <a:t>program which </a:t>
            </a:r>
            <a:r>
              <a:rPr sz="2667" spc="-7" dirty="0">
                <a:latin typeface="Times New Roman"/>
                <a:cs typeface="Times New Roman"/>
              </a:rPr>
              <a:t>is machine</a:t>
            </a:r>
            <a:r>
              <a:rPr sz="2667" spc="-93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independent.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8076" y="718120"/>
            <a:ext cx="200914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Bytecode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0" y="1427479"/>
            <a:ext cx="10273453" cy="426441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4537" marR="7620" indent="-378451" algn="just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7" dirty="0">
                <a:latin typeface="Times New Roman"/>
                <a:cs typeface="Times New Roman"/>
              </a:rPr>
              <a:t>When we </a:t>
            </a:r>
            <a:r>
              <a:rPr sz="3200" dirty="0">
                <a:latin typeface="Times New Roman"/>
                <a:cs typeface="Times New Roman"/>
              </a:rPr>
              <a:t>write a program in </a:t>
            </a:r>
            <a:r>
              <a:rPr sz="3200" spc="-7" dirty="0">
                <a:latin typeface="Times New Roman"/>
                <a:cs typeface="Times New Roman"/>
              </a:rPr>
              <a:t>Java, at first, the compiler  compiles </a:t>
            </a:r>
            <a:r>
              <a:rPr sz="3200" dirty="0">
                <a:latin typeface="Times New Roman"/>
                <a:cs typeface="Times New Roman"/>
              </a:rPr>
              <a:t>the program and a bytecode is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generated.</a:t>
            </a:r>
            <a:endParaRPr sz="3200">
              <a:latin typeface="Times New Roman"/>
              <a:cs typeface="Times New Roman"/>
            </a:endParaRPr>
          </a:p>
          <a:p>
            <a:pPr marL="394537" marR="7620" indent="-378451" algn="just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7" dirty="0">
                <a:latin typeface="Times New Roman"/>
                <a:cs typeface="Times New Roman"/>
              </a:rPr>
              <a:t>When we </a:t>
            </a:r>
            <a:r>
              <a:rPr sz="3200" dirty="0">
                <a:latin typeface="Times New Roman"/>
                <a:cs typeface="Times New Roman"/>
              </a:rPr>
              <a:t>wish to run </a:t>
            </a:r>
            <a:r>
              <a:rPr sz="3200" spc="-7" dirty="0">
                <a:latin typeface="Times New Roman"/>
                <a:cs typeface="Times New Roman"/>
              </a:rPr>
              <a:t>this .class file </a:t>
            </a:r>
            <a:r>
              <a:rPr sz="3200" dirty="0">
                <a:latin typeface="Times New Roman"/>
                <a:cs typeface="Times New Roman"/>
              </a:rPr>
              <a:t>on any </a:t>
            </a:r>
            <a:r>
              <a:rPr sz="3200" spc="-7" dirty="0">
                <a:latin typeface="Times New Roman"/>
                <a:cs typeface="Times New Roman"/>
              </a:rPr>
              <a:t>other platform,  we </a:t>
            </a:r>
            <a:r>
              <a:rPr sz="3200" dirty="0">
                <a:latin typeface="Times New Roman"/>
                <a:cs typeface="Times New Roman"/>
              </a:rPr>
              <a:t>can do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7" dirty="0">
                <a:latin typeface="Times New Roman"/>
                <a:cs typeface="Times New Roman"/>
              </a:rPr>
              <a:t>so.</a:t>
            </a:r>
            <a:endParaRPr sz="3200">
              <a:latin typeface="Times New Roman"/>
              <a:cs typeface="Times New Roman"/>
            </a:endParaRPr>
          </a:p>
          <a:p>
            <a:pPr marL="394537" marR="6773" indent="-378451" algn="just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7" dirty="0">
                <a:latin typeface="Times New Roman"/>
                <a:cs typeface="Times New Roman"/>
              </a:rPr>
              <a:t>After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" dirty="0">
                <a:latin typeface="Times New Roman"/>
                <a:cs typeface="Times New Roman"/>
              </a:rPr>
              <a:t>first compilation,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" dirty="0">
                <a:latin typeface="Times New Roman"/>
                <a:cs typeface="Times New Roman"/>
              </a:rPr>
              <a:t>generated bytecode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-7" dirty="0">
                <a:latin typeface="Times New Roman"/>
                <a:cs typeface="Times New Roman"/>
              </a:rPr>
              <a:t>now  </a:t>
            </a:r>
            <a:r>
              <a:rPr sz="3200" dirty="0">
                <a:latin typeface="Times New Roman"/>
                <a:cs typeface="Times New Roman"/>
              </a:rPr>
              <a:t>run by the </a:t>
            </a:r>
            <a:r>
              <a:rPr sz="3200" spc="-7" dirty="0">
                <a:latin typeface="Times New Roman"/>
                <a:cs typeface="Times New Roman"/>
              </a:rPr>
              <a:t>Java </a:t>
            </a:r>
            <a:r>
              <a:rPr sz="3200" spc="-33" dirty="0">
                <a:latin typeface="Times New Roman"/>
                <a:cs typeface="Times New Roman"/>
              </a:rPr>
              <a:t>Virtual </a:t>
            </a:r>
            <a:r>
              <a:rPr sz="3200" dirty="0">
                <a:latin typeface="Times New Roman"/>
                <a:cs typeface="Times New Roman"/>
              </a:rPr>
              <a:t>Machine </a:t>
            </a:r>
            <a:r>
              <a:rPr sz="3200" spc="-7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7" dirty="0">
                <a:latin typeface="Times New Roman"/>
                <a:cs typeface="Times New Roman"/>
              </a:rPr>
              <a:t>processor </a:t>
            </a:r>
            <a:r>
              <a:rPr sz="3200" dirty="0">
                <a:latin typeface="Times New Roman"/>
                <a:cs typeface="Times New Roman"/>
              </a:rPr>
              <a:t>is </a:t>
            </a:r>
            <a:r>
              <a:rPr sz="3200" spc="-7" dirty="0">
                <a:latin typeface="Times New Roman"/>
                <a:cs typeface="Times New Roman"/>
              </a:rPr>
              <a:t>not </a:t>
            </a:r>
            <a:r>
              <a:rPr sz="3200" spc="7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consideration (only java installation is</a:t>
            </a:r>
            <a:r>
              <a:rPr sz="3200" spc="-15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required).</a:t>
            </a:r>
            <a:endParaRPr sz="3200">
              <a:latin typeface="Times New Roman"/>
              <a:cs typeface="Times New Roman"/>
            </a:endParaRPr>
          </a:p>
          <a:p>
            <a:pPr marL="394537" indent="-378451" algn="just">
              <a:spcBef>
                <a:spcPts val="8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7" dirty="0">
                <a:latin typeface="Times New Roman"/>
                <a:cs typeface="Times New Roman"/>
              </a:rPr>
              <a:t>Implementation of </a:t>
            </a:r>
            <a:r>
              <a:rPr sz="3200" dirty="0">
                <a:latin typeface="Times New Roman"/>
                <a:cs typeface="Times New Roman"/>
              </a:rPr>
              <a:t>JVM is based </a:t>
            </a:r>
            <a:r>
              <a:rPr sz="3200" spc="-7" dirty="0">
                <a:latin typeface="Times New Roman"/>
                <a:cs typeface="Times New Roman"/>
              </a:rPr>
              <a:t>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429" y="553721"/>
            <a:ext cx="4058073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Bytecode</a:t>
            </a:r>
            <a:r>
              <a:rPr spc="-13" dirty="0"/>
              <a:t> </a:t>
            </a:r>
            <a:r>
              <a:rPr spc="-7" dirty="0"/>
              <a:t>(Cont…)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0888" y="5695831"/>
            <a:ext cx="2414693" cy="46758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933" spc="-7" dirty="0">
                <a:latin typeface="Times New Roman"/>
                <a:cs typeface="Times New Roman"/>
              </a:rPr>
              <a:t>Fig </a:t>
            </a:r>
            <a:r>
              <a:rPr sz="2933" dirty="0">
                <a:latin typeface="Times New Roman"/>
                <a:cs typeface="Times New Roman"/>
              </a:rPr>
              <a:t>1:</a:t>
            </a:r>
            <a:r>
              <a:rPr sz="2933" spc="-113" dirty="0">
                <a:latin typeface="Times New Roman"/>
                <a:cs typeface="Times New Roman"/>
              </a:rPr>
              <a:t> </a:t>
            </a:r>
            <a:r>
              <a:rPr sz="2933" dirty="0">
                <a:latin typeface="Times New Roman"/>
                <a:cs typeface="Times New Roman"/>
              </a:rPr>
              <a:t>Bytecode</a:t>
            </a:r>
            <a:endParaRPr sz="29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70656" y="1144015"/>
            <a:ext cx="68072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8022" y="549725"/>
            <a:ext cx="398018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JVM</a:t>
            </a:r>
            <a:r>
              <a:rPr lang="en-IN" spc="-7" dirty="0"/>
              <a:t> </a:t>
            </a:r>
            <a:r>
              <a:rPr spc="-313" dirty="0"/>
              <a:t> </a:t>
            </a:r>
            <a:r>
              <a:rPr spc="-13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4105" y="5901063"/>
            <a:ext cx="327914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dirty="0">
                <a:latin typeface="Times New Roman"/>
                <a:cs typeface="Times New Roman"/>
              </a:rPr>
              <a:t>Fig 2: JVM</a:t>
            </a:r>
            <a:r>
              <a:rPr sz="2667" spc="-147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architecture</a:t>
            </a:r>
            <a:endParaRPr sz="2667">
              <a:latin typeface="Times New Roman"/>
              <a:cs typeface="Times New Roman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502E3A-4809-4BDB-ACDA-D3C6BF48D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114425"/>
            <a:ext cx="7715250" cy="48720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3648" y="703615"/>
            <a:ext cx="4464472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Applications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0" y="1378712"/>
            <a:ext cx="10244667" cy="4766775"/>
          </a:xfrm>
          <a:prstGeom prst="rect">
            <a:avLst/>
          </a:prstGeom>
        </p:spPr>
        <p:txBody>
          <a:bodyPr vert="horz" wrap="square" lIns="0" tIns="71967" rIns="0" bIns="0" rtlCol="0">
            <a:spAutoFit/>
          </a:bodyPr>
          <a:lstStyle/>
          <a:p>
            <a:pPr marL="394537" marR="6773" indent="-378451">
              <a:lnSpc>
                <a:spcPts val="3453"/>
              </a:lnSpc>
              <a:spcBef>
                <a:spcPts val="56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  <a:tab pos="1908339" algn="l"/>
                <a:tab pos="2284250" algn="l"/>
                <a:tab pos="3583004" algn="l"/>
                <a:tab pos="4970656" algn="l"/>
                <a:tab pos="5684378" algn="l"/>
                <a:tab pos="6630928" algn="l"/>
                <a:tab pos="7726487" algn="l"/>
                <a:tab pos="8237014" algn="l"/>
                <a:tab pos="9887126" algn="l"/>
              </a:tabLst>
            </a:pPr>
            <a:r>
              <a:rPr sz="3200" dirty="0">
                <a:latin typeface="Times New Roman"/>
                <a:cs typeface="Times New Roman"/>
              </a:rPr>
              <a:t>Approx.	3	Bil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ion	de</a:t>
            </a:r>
            <a:r>
              <a:rPr sz="3200" spc="-13" dirty="0">
                <a:latin typeface="Times New Roman"/>
                <a:cs typeface="Times New Roman"/>
              </a:rPr>
              <a:t>v</a:t>
            </a:r>
            <a:r>
              <a:rPr sz="3200" spc="-7" dirty="0">
                <a:latin typeface="Times New Roman"/>
                <a:cs typeface="Times New Roman"/>
              </a:rPr>
              <a:t>ices</a:t>
            </a:r>
            <a:r>
              <a:rPr sz="3200" dirty="0">
                <a:latin typeface="Times New Roman"/>
                <a:cs typeface="Times New Roman"/>
              </a:rPr>
              <a:t>	run	jav</a:t>
            </a:r>
            <a:r>
              <a:rPr sz="3200" spc="-20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.	</a:t>
            </a:r>
            <a:r>
              <a:rPr sz="3200" spc="-7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o</a:t>
            </a:r>
            <a:r>
              <a:rPr sz="3200" spc="-27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13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them </a:t>
            </a:r>
            <a:r>
              <a:rPr sz="3200" spc="-272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	</a:t>
            </a:r>
            <a:r>
              <a:rPr sz="3200" spc="-7" dirty="0">
                <a:latin typeface="Times New Roman"/>
                <a:cs typeface="Times New Roman"/>
              </a:rPr>
              <a:t>as  follows:</a:t>
            </a:r>
            <a:endParaRPr sz="3200" dirty="0">
              <a:latin typeface="Times New Roman"/>
              <a:cs typeface="Times New Roman"/>
            </a:endParaRPr>
          </a:p>
          <a:p>
            <a:pPr marL="760288" lvl="1" indent="-318339">
              <a:spcBef>
                <a:spcPts val="453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Desktop</a:t>
            </a:r>
            <a:r>
              <a:rPr sz="2667" spc="-40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applications</a:t>
            </a:r>
            <a:endParaRPr sz="2667" dirty="0">
              <a:latin typeface="Times New Roman"/>
              <a:cs typeface="Times New Roman"/>
            </a:endParaRPr>
          </a:p>
          <a:p>
            <a:pPr marL="760288" lvl="1" indent="-318339">
              <a:spcBef>
                <a:spcPts val="487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67" dirty="0">
                <a:latin typeface="Times New Roman"/>
                <a:cs typeface="Times New Roman"/>
              </a:rPr>
              <a:t>Web</a:t>
            </a:r>
            <a:r>
              <a:rPr sz="2667" spc="-47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applications</a:t>
            </a:r>
          </a:p>
          <a:p>
            <a:pPr marL="760288" lvl="1" indent="-318339">
              <a:spcBef>
                <a:spcPts val="479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Enterprise applications</a:t>
            </a:r>
            <a:r>
              <a:rPr sz="2667" spc="-107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(banking)</a:t>
            </a:r>
          </a:p>
          <a:p>
            <a:pPr marL="760288" lvl="1" indent="-318339">
              <a:spcBef>
                <a:spcPts val="479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Mobile</a:t>
            </a:r>
            <a:endParaRPr sz="2667" dirty="0">
              <a:latin typeface="Times New Roman"/>
              <a:cs typeface="Times New Roman"/>
            </a:endParaRPr>
          </a:p>
          <a:p>
            <a:pPr marL="760288" lvl="1" indent="-318339">
              <a:spcBef>
                <a:spcPts val="480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Embedded</a:t>
            </a:r>
            <a:r>
              <a:rPr sz="2667" spc="-20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system</a:t>
            </a:r>
          </a:p>
          <a:p>
            <a:pPr marL="760288" lvl="1" indent="-318339">
              <a:spcBef>
                <a:spcPts val="480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Smart </a:t>
            </a:r>
            <a:r>
              <a:rPr sz="2667" dirty="0">
                <a:latin typeface="Times New Roman"/>
                <a:cs typeface="Times New Roman"/>
              </a:rPr>
              <a:t>card</a:t>
            </a:r>
          </a:p>
          <a:p>
            <a:pPr marL="760288" lvl="1" indent="-318339">
              <a:spcBef>
                <a:spcPts val="480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Robotics</a:t>
            </a:r>
          </a:p>
          <a:p>
            <a:pPr marL="760288" lvl="1" indent="-318339">
              <a:spcBef>
                <a:spcPts val="487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Games</a:t>
            </a:r>
            <a:endParaRPr sz="266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1745" y="665943"/>
            <a:ext cx="563372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60" dirty="0"/>
              <a:t>Types </a:t>
            </a:r>
            <a:r>
              <a:rPr dirty="0"/>
              <a:t>of Java</a:t>
            </a:r>
            <a:r>
              <a:rPr spc="-253" dirty="0"/>
              <a:t> </a:t>
            </a:r>
            <a:r>
              <a:rPr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1" y="1303368"/>
            <a:ext cx="10248900" cy="4738627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 algn="just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There are 4 type of java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applications:</a:t>
            </a:r>
            <a:endParaRPr sz="3200">
              <a:latin typeface="Times New Roman"/>
              <a:cs typeface="Times New Roman"/>
            </a:endParaRPr>
          </a:p>
          <a:p>
            <a:pPr marL="760288" lvl="1" indent="-318339" algn="just">
              <a:spcBef>
                <a:spcPts val="820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Standalone Application: An application </a:t>
            </a:r>
            <a:r>
              <a:rPr sz="2667" spc="-13" dirty="0">
                <a:latin typeface="Times New Roman"/>
                <a:cs typeface="Times New Roman"/>
              </a:rPr>
              <a:t>that </a:t>
            </a:r>
            <a:r>
              <a:rPr sz="2667" spc="-7" dirty="0">
                <a:latin typeface="Times New Roman"/>
                <a:cs typeface="Times New Roman"/>
              </a:rPr>
              <a:t>install on each</a:t>
            </a:r>
            <a:r>
              <a:rPr sz="2667" spc="407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system</a:t>
            </a:r>
            <a:endParaRPr sz="2667">
              <a:latin typeface="Times New Roman"/>
              <a:cs typeface="Times New Roman"/>
            </a:endParaRPr>
          </a:p>
          <a:p>
            <a:pPr marL="760288" algn="just"/>
            <a:r>
              <a:rPr sz="2667" spc="-47" dirty="0">
                <a:latin typeface="Times New Roman"/>
                <a:cs typeface="Times New Roman"/>
              </a:rPr>
              <a:t>(AWT </a:t>
            </a:r>
            <a:r>
              <a:rPr sz="2667" dirty="0">
                <a:latin typeface="Times New Roman"/>
                <a:cs typeface="Times New Roman"/>
              </a:rPr>
              <a:t>and Swing are</a:t>
            </a:r>
            <a:r>
              <a:rPr sz="2667" spc="-100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used).</a:t>
            </a:r>
            <a:endParaRPr sz="2667">
              <a:latin typeface="Times New Roman"/>
              <a:cs typeface="Times New Roman"/>
            </a:endParaRPr>
          </a:p>
          <a:p>
            <a:pPr marL="760288" marR="8466" lvl="1" indent="-317492" algn="just">
              <a:spcBef>
                <a:spcPts val="807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3" dirty="0">
                <a:latin typeface="Times New Roman"/>
                <a:cs typeface="Times New Roman"/>
              </a:rPr>
              <a:t>Web </a:t>
            </a:r>
            <a:r>
              <a:rPr sz="2667" spc="-7" dirty="0">
                <a:latin typeface="Times New Roman"/>
                <a:cs typeface="Times New Roman"/>
              </a:rPr>
              <a:t>Application: An application that </a:t>
            </a:r>
            <a:r>
              <a:rPr sz="2667" dirty="0">
                <a:latin typeface="Times New Roman"/>
                <a:cs typeface="Times New Roman"/>
              </a:rPr>
              <a:t>runs </a:t>
            </a:r>
            <a:r>
              <a:rPr sz="2667" spc="-7" dirty="0">
                <a:latin typeface="Times New Roman"/>
                <a:cs typeface="Times New Roman"/>
              </a:rPr>
              <a:t>on </a:t>
            </a:r>
            <a:r>
              <a:rPr sz="2667" dirty="0">
                <a:latin typeface="Times New Roman"/>
                <a:cs typeface="Times New Roman"/>
              </a:rPr>
              <a:t>the </a:t>
            </a:r>
            <a:r>
              <a:rPr sz="2667" spc="-7" dirty="0">
                <a:latin typeface="Times New Roman"/>
                <a:cs typeface="Times New Roman"/>
              </a:rPr>
              <a:t>server side and  </a:t>
            </a:r>
            <a:r>
              <a:rPr sz="2667" dirty="0">
                <a:latin typeface="Times New Roman"/>
                <a:cs typeface="Times New Roman"/>
              </a:rPr>
              <a:t>creates </a:t>
            </a:r>
            <a:r>
              <a:rPr sz="2667" spc="-7" dirty="0">
                <a:latin typeface="Times New Roman"/>
                <a:cs typeface="Times New Roman"/>
              </a:rPr>
              <a:t>dynamic </a:t>
            </a:r>
            <a:r>
              <a:rPr sz="2667" dirty="0">
                <a:latin typeface="Times New Roman"/>
                <a:cs typeface="Times New Roman"/>
              </a:rPr>
              <a:t>page (servlet, jsp, </a:t>
            </a:r>
            <a:r>
              <a:rPr sz="2667" spc="-7" dirty="0">
                <a:latin typeface="Times New Roman"/>
                <a:cs typeface="Times New Roman"/>
              </a:rPr>
              <a:t>etc </a:t>
            </a:r>
            <a:r>
              <a:rPr sz="2667" dirty="0">
                <a:latin typeface="Times New Roman"/>
                <a:cs typeface="Times New Roman"/>
              </a:rPr>
              <a:t>are</a:t>
            </a:r>
            <a:r>
              <a:rPr sz="2667" spc="-152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used).</a:t>
            </a:r>
            <a:endParaRPr sz="2667">
              <a:latin typeface="Times New Roman"/>
              <a:cs typeface="Times New Roman"/>
            </a:endParaRPr>
          </a:p>
          <a:p>
            <a:pPr marL="760288" marR="6773" lvl="1" indent="-317492" algn="just">
              <a:spcBef>
                <a:spcPts val="800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Enterprise Application: An application </a:t>
            </a:r>
            <a:r>
              <a:rPr sz="2667" spc="-13" dirty="0">
                <a:latin typeface="Times New Roman"/>
                <a:cs typeface="Times New Roman"/>
              </a:rPr>
              <a:t>that is </a:t>
            </a:r>
            <a:r>
              <a:rPr sz="2667" spc="-7" dirty="0">
                <a:latin typeface="Times New Roman"/>
                <a:cs typeface="Times New Roman"/>
              </a:rPr>
              <a:t>distributed </a:t>
            </a:r>
            <a:r>
              <a:rPr sz="2667" spc="-13" dirty="0">
                <a:latin typeface="Times New Roman"/>
                <a:cs typeface="Times New Roman"/>
              </a:rPr>
              <a:t>in </a:t>
            </a:r>
            <a:r>
              <a:rPr sz="2667" spc="-7" dirty="0">
                <a:latin typeface="Times New Roman"/>
                <a:cs typeface="Times New Roman"/>
              </a:rPr>
              <a:t>nature,  such </a:t>
            </a:r>
            <a:r>
              <a:rPr sz="2667" spc="-13" dirty="0">
                <a:latin typeface="Times New Roman"/>
                <a:cs typeface="Times New Roman"/>
              </a:rPr>
              <a:t>as </a:t>
            </a:r>
            <a:r>
              <a:rPr sz="2667" spc="-7" dirty="0">
                <a:latin typeface="Times New Roman"/>
                <a:cs typeface="Times New Roman"/>
              </a:rPr>
              <a:t>banking applications. </a:t>
            </a:r>
            <a:r>
              <a:rPr sz="2667" dirty="0">
                <a:latin typeface="Times New Roman"/>
                <a:cs typeface="Times New Roman"/>
              </a:rPr>
              <a:t>It </a:t>
            </a:r>
            <a:r>
              <a:rPr sz="2667" spc="-7" dirty="0">
                <a:latin typeface="Times New Roman"/>
                <a:cs typeface="Times New Roman"/>
              </a:rPr>
              <a:t>has the advantage of high level  </a:t>
            </a:r>
            <a:r>
              <a:rPr sz="2667" dirty="0">
                <a:latin typeface="Times New Roman"/>
                <a:cs typeface="Times New Roman"/>
              </a:rPr>
              <a:t>security and load</a:t>
            </a:r>
            <a:r>
              <a:rPr sz="2667" spc="-80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balancing.</a:t>
            </a:r>
            <a:endParaRPr sz="2667">
              <a:latin typeface="Times New Roman"/>
              <a:cs typeface="Times New Roman"/>
            </a:endParaRPr>
          </a:p>
          <a:p>
            <a:pPr marL="760288" lvl="1" indent="-318339" algn="just">
              <a:spcBef>
                <a:spcPts val="800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Mobile Application: An application that is created for mobile</a:t>
            </a:r>
            <a:r>
              <a:rPr sz="2667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devices</a:t>
            </a:r>
            <a:endParaRPr sz="2667">
              <a:latin typeface="Times New Roman"/>
              <a:cs typeface="Times New Roman"/>
            </a:endParaRPr>
          </a:p>
          <a:p>
            <a:pPr marL="760288" algn="just">
              <a:spcBef>
                <a:spcPts val="7"/>
              </a:spcBef>
            </a:pPr>
            <a:r>
              <a:rPr sz="2667" dirty="0">
                <a:latin typeface="Times New Roman"/>
                <a:cs typeface="Times New Roman"/>
              </a:rPr>
              <a:t>(Android and Java </a:t>
            </a:r>
            <a:r>
              <a:rPr sz="2667" spc="-7" dirty="0">
                <a:latin typeface="Times New Roman"/>
                <a:cs typeface="Times New Roman"/>
              </a:rPr>
              <a:t>ME </a:t>
            </a:r>
            <a:r>
              <a:rPr sz="2667" dirty="0">
                <a:latin typeface="Times New Roman"/>
                <a:cs typeface="Times New Roman"/>
              </a:rPr>
              <a:t>are</a:t>
            </a:r>
            <a:r>
              <a:rPr sz="2667" spc="-93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used).</a:t>
            </a:r>
            <a:endParaRPr sz="266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731" y="543865"/>
            <a:ext cx="4702591" cy="613053"/>
          </a:xfrm>
          <a:prstGeom prst="rect">
            <a:avLst/>
          </a:prstGeom>
        </p:spPr>
        <p:txBody>
          <a:bodyPr vert="horz" wrap="square" lIns="0" tIns="17780" rIns="0" bIns="0" rtlCol="0" anchor="b">
            <a:spAutoFit/>
          </a:bodyPr>
          <a:lstStyle/>
          <a:p>
            <a:pPr marL="16933">
              <a:spcBef>
                <a:spcPts val="140"/>
              </a:spcBef>
            </a:pPr>
            <a:r>
              <a:rPr sz="3867" dirty="0"/>
              <a:t>History of</a:t>
            </a:r>
            <a:r>
              <a:rPr sz="3867" spc="-152" dirty="0"/>
              <a:t> </a:t>
            </a:r>
            <a:r>
              <a:rPr sz="3867" dirty="0"/>
              <a:t>Java</a:t>
            </a:r>
            <a:endParaRPr sz="3867"/>
          </a:p>
        </p:txBody>
      </p:sp>
      <p:sp>
        <p:nvSpPr>
          <p:cNvPr id="3" name="object 3"/>
          <p:cNvSpPr txBox="1"/>
          <p:nvPr/>
        </p:nvSpPr>
        <p:spPr>
          <a:xfrm>
            <a:off x="1535921" y="1224279"/>
            <a:ext cx="10247207" cy="48594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4537" marR="7620" indent="-378451" algn="just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7" dirty="0">
                <a:latin typeface="Times New Roman"/>
                <a:cs typeface="Times New Roman"/>
              </a:rPr>
              <a:t>James Gosling, </a:t>
            </a:r>
            <a:r>
              <a:rPr sz="3200" dirty="0">
                <a:latin typeface="Times New Roman"/>
                <a:cs typeface="Times New Roman"/>
              </a:rPr>
              <a:t>Mike </a:t>
            </a:r>
            <a:r>
              <a:rPr sz="3200" spc="-7" dirty="0">
                <a:latin typeface="Times New Roman"/>
                <a:cs typeface="Times New Roman"/>
              </a:rPr>
              <a:t>Sheridan, and </a:t>
            </a:r>
            <a:r>
              <a:rPr sz="3200" dirty="0">
                <a:latin typeface="Times New Roman"/>
                <a:cs typeface="Times New Roman"/>
              </a:rPr>
              <a:t>Patrick Naughton  </a:t>
            </a:r>
            <a:r>
              <a:rPr sz="3200" spc="-7" dirty="0">
                <a:latin typeface="Times New Roman"/>
                <a:cs typeface="Times New Roman"/>
              </a:rPr>
              <a:t>initiated the </a:t>
            </a:r>
            <a:r>
              <a:rPr sz="3200" dirty="0">
                <a:latin typeface="Times New Roman"/>
                <a:cs typeface="Times New Roman"/>
              </a:rPr>
              <a:t>Java </a:t>
            </a:r>
            <a:r>
              <a:rPr sz="3200" spc="-7" dirty="0">
                <a:latin typeface="Times New Roman"/>
                <a:cs typeface="Times New Roman"/>
              </a:rPr>
              <a:t>language project in </a:t>
            </a:r>
            <a:r>
              <a:rPr sz="3200" dirty="0">
                <a:latin typeface="Times New Roman"/>
                <a:cs typeface="Times New Roman"/>
              </a:rPr>
              <a:t>June 1991. The </a:t>
            </a:r>
            <a:r>
              <a:rPr sz="3200" spc="-7" dirty="0">
                <a:latin typeface="Times New Roman"/>
                <a:cs typeface="Times New Roman"/>
              </a:rPr>
              <a:t>small  </a:t>
            </a:r>
            <a:r>
              <a:rPr sz="3200" dirty="0">
                <a:latin typeface="Times New Roman"/>
                <a:cs typeface="Times New Roman"/>
              </a:rPr>
              <a:t>team </a:t>
            </a:r>
            <a:r>
              <a:rPr sz="3200" spc="-7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sun engineers called Green</a:t>
            </a:r>
            <a:r>
              <a:rPr sz="3200" spc="-213" dirty="0">
                <a:latin typeface="Times New Roman"/>
                <a:cs typeface="Times New Roman"/>
              </a:rPr>
              <a:t> </a:t>
            </a:r>
            <a:r>
              <a:rPr sz="3200" spc="-53" dirty="0">
                <a:latin typeface="Times New Roman"/>
                <a:cs typeface="Times New Roman"/>
              </a:rPr>
              <a:t>Team.</a:t>
            </a:r>
            <a:endParaRPr sz="3200">
              <a:latin typeface="Times New Roman"/>
              <a:cs typeface="Times New Roman"/>
            </a:endParaRPr>
          </a:p>
          <a:p>
            <a:pPr marL="394537" marR="6773" indent="-378451" algn="just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33" dirty="0">
                <a:latin typeface="Times New Roman"/>
                <a:cs typeface="Times New Roman"/>
              </a:rPr>
              <a:t>Firstly, </a:t>
            </a:r>
            <a:r>
              <a:rPr sz="3200" spc="-7" dirty="0">
                <a:latin typeface="Times New Roman"/>
                <a:cs typeface="Times New Roman"/>
              </a:rPr>
              <a:t>it was called "Greentalk"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7" dirty="0">
                <a:latin typeface="Times New Roman"/>
                <a:cs typeface="Times New Roman"/>
              </a:rPr>
              <a:t>James Gosling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7" dirty="0">
                <a:latin typeface="Times New Roman"/>
                <a:cs typeface="Times New Roman"/>
              </a:rPr>
              <a:t>file  </a:t>
            </a:r>
            <a:r>
              <a:rPr sz="3200" dirty="0">
                <a:latin typeface="Times New Roman"/>
                <a:cs typeface="Times New Roman"/>
              </a:rPr>
              <a:t>extension </a:t>
            </a:r>
            <a:r>
              <a:rPr sz="3200" spc="-7" dirty="0">
                <a:latin typeface="Times New Roman"/>
                <a:cs typeface="Times New Roman"/>
              </a:rPr>
              <a:t>was</a:t>
            </a:r>
            <a:r>
              <a:rPr sz="3200" spc="-2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.gt.</a:t>
            </a:r>
            <a:endParaRPr sz="3200">
              <a:latin typeface="Times New Roman"/>
              <a:cs typeface="Times New Roman"/>
            </a:endParaRPr>
          </a:p>
          <a:p>
            <a:pPr marL="394537" marR="6773" indent="-378451" algn="just">
              <a:spcBef>
                <a:spcPts val="8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7" dirty="0">
                <a:latin typeface="Times New Roman"/>
                <a:cs typeface="Times New Roman"/>
              </a:rPr>
              <a:t>After that, it was called Oak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7" dirty="0">
                <a:latin typeface="Times New Roman"/>
                <a:cs typeface="Times New Roman"/>
              </a:rPr>
              <a:t>developed as </a:t>
            </a:r>
            <a:r>
              <a:rPr sz="3200" dirty="0">
                <a:latin typeface="Times New Roman"/>
                <a:cs typeface="Times New Roman"/>
              </a:rPr>
              <a:t>a part of the  Green project.</a:t>
            </a:r>
            <a:endParaRPr sz="3200">
              <a:latin typeface="Times New Roman"/>
              <a:cs typeface="Times New Roman"/>
            </a:endParaRPr>
          </a:p>
          <a:p>
            <a:pPr marL="394537" indent="-378451" algn="just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7" dirty="0">
                <a:latin typeface="Times New Roman"/>
                <a:cs typeface="Times New Roman"/>
              </a:rPr>
              <a:t>1995, </a:t>
            </a:r>
            <a:r>
              <a:rPr sz="3200" dirty="0">
                <a:latin typeface="Times New Roman"/>
                <a:cs typeface="Times New Roman"/>
              </a:rPr>
              <a:t>Oak was </a:t>
            </a:r>
            <a:r>
              <a:rPr sz="3200" spc="-7" dirty="0">
                <a:latin typeface="Times New Roman"/>
                <a:cs typeface="Times New Roman"/>
              </a:rPr>
              <a:t>renamed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7" dirty="0">
                <a:latin typeface="Times New Roman"/>
                <a:cs typeface="Times New Roman"/>
              </a:rPr>
              <a:t>"Java“.</a:t>
            </a:r>
            <a:endParaRPr sz="3200">
              <a:latin typeface="Times New Roman"/>
              <a:cs typeface="Times New Roman"/>
            </a:endParaRPr>
          </a:p>
          <a:p>
            <a:pPr marL="394537" indent="-378451" algn="just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7" dirty="0">
                <a:latin typeface="Times New Roman"/>
                <a:cs typeface="Times New Roman"/>
              </a:rPr>
              <a:t>JDK </a:t>
            </a:r>
            <a:r>
              <a:rPr sz="3200" dirty="0">
                <a:latin typeface="Times New Roman"/>
                <a:cs typeface="Times New Roman"/>
              </a:rPr>
              <a:t>1.0 released in 23 </a:t>
            </a:r>
            <a:r>
              <a:rPr sz="3200" spc="-7" dirty="0">
                <a:latin typeface="Times New Roman"/>
                <a:cs typeface="Times New Roman"/>
              </a:rPr>
              <a:t>Jan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1996.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7916" y="607844"/>
            <a:ext cx="3611880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13" dirty="0"/>
              <a:t>Features </a:t>
            </a:r>
            <a:r>
              <a:rPr dirty="0"/>
              <a:t>of</a:t>
            </a:r>
            <a:r>
              <a:rPr spc="-67" dirty="0"/>
              <a:t> </a:t>
            </a:r>
            <a:r>
              <a:rPr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0" y="998568"/>
            <a:ext cx="5723467" cy="5251588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There are </a:t>
            </a:r>
            <a:r>
              <a:rPr sz="3200" spc="-7" dirty="0">
                <a:latin typeface="Times New Roman"/>
                <a:cs typeface="Times New Roman"/>
              </a:rPr>
              <a:t>many </a:t>
            </a:r>
            <a:r>
              <a:rPr sz="3200" dirty="0">
                <a:latin typeface="Times New Roman"/>
                <a:cs typeface="Times New Roman"/>
              </a:rPr>
              <a:t>features of</a:t>
            </a:r>
            <a:r>
              <a:rPr sz="3200" spc="-14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Java:</a:t>
            </a:r>
          </a:p>
          <a:p>
            <a:pPr marL="802620" lvl="1" indent="-458035">
              <a:spcBef>
                <a:spcPts val="820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spc="-7" dirty="0">
                <a:latin typeface="Times New Roman"/>
                <a:cs typeface="Times New Roman"/>
              </a:rPr>
              <a:t>Object-oriented</a:t>
            </a:r>
            <a:endParaRPr sz="2667" dirty="0">
              <a:latin typeface="Times New Roman"/>
              <a:cs typeface="Times New Roman"/>
            </a:endParaRPr>
          </a:p>
          <a:p>
            <a:pPr marL="802620" lvl="1" indent="-458035">
              <a:spcBef>
                <a:spcPts val="800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dirty="0">
                <a:latin typeface="Times New Roman"/>
                <a:cs typeface="Times New Roman"/>
              </a:rPr>
              <a:t>Platform</a:t>
            </a:r>
            <a:r>
              <a:rPr sz="2667" spc="-67" dirty="0">
                <a:latin typeface="Times New Roman"/>
                <a:cs typeface="Times New Roman"/>
              </a:rPr>
              <a:t> </a:t>
            </a:r>
            <a:r>
              <a:rPr sz="2667" dirty="0">
                <a:latin typeface="Times New Roman"/>
                <a:cs typeface="Times New Roman"/>
              </a:rPr>
              <a:t>independent</a:t>
            </a:r>
          </a:p>
          <a:p>
            <a:pPr marL="802620" lvl="1" indent="-458035">
              <a:spcBef>
                <a:spcPts val="807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dirty="0">
                <a:latin typeface="Times New Roman"/>
                <a:cs typeface="Times New Roman"/>
              </a:rPr>
              <a:t>Secure</a:t>
            </a:r>
          </a:p>
          <a:p>
            <a:pPr marL="802620" lvl="1" indent="-458035">
              <a:spcBef>
                <a:spcPts val="800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dirty="0">
                <a:latin typeface="Times New Roman"/>
                <a:cs typeface="Times New Roman"/>
              </a:rPr>
              <a:t>Robust</a:t>
            </a:r>
          </a:p>
          <a:p>
            <a:pPr marL="802620" lvl="1" indent="-458035">
              <a:spcBef>
                <a:spcPts val="800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dirty="0">
                <a:latin typeface="Times New Roman"/>
                <a:cs typeface="Times New Roman"/>
              </a:rPr>
              <a:t>Portable</a:t>
            </a:r>
          </a:p>
          <a:p>
            <a:pPr marL="802620" lvl="1" indent="-458035">
              <a:spcBef>
                <a:spcPts val="800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spc="-7" dirty="0">
                <a:latin typeface="Times New Roman"/>
                <a:cs typeface="Times New Roman"/>
              </a:rPr>
              <a:t>Dynamic</a:t>
            </a:r>
            <a:endParaRPr sz="2667" dirty="0">
              <a:latin typeface="Times New Roman"/>
              <a:cs typeface="Times New Roman"/>
            </a:endParaRPr>
          </a:p>
          <a:p>
            <a:pPr marL="802620" lvl="1" indent="-458035">
              <a:spcBef>
                <a:spcPts val="800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dirty="0">
                <a:latin typeface="Times New Roman"/>
                <a:cs typeface="Times New Roman"/>
              </a:rPr>
              <a:t>High</a:t>
            </a:r>
            <a:r>
              <a:rPr sz="2667" spc="-20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performance</a:t>
            </a:r>
            <a:endParaRPr sz="2667" dirty="0">
              <a:latin typeface="Times New Roman"/>
              <a:cs typeface="Times New Roman"/>
            </a:endParaRPr>
          </a:p>
          <a:p>
            <a:pPr marL="802620" lvl="1" indent="-458035">
              <a:spcBef>
                <a:spcPts val="800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dirty="0">
                <a:latin typeface="Times New Roman"/>
                <a:cs typeface="Times New Roman"/>
              </a:rPr>
              <a:t>Multithread</a:t>
            </a:r>
          </a:p>
          <a:p>
            <a:pPr marL="802620" lvl="1" indent="-458035">
              <a:spcBef>
                <a:spcPts val="807"/>
              </a:spcBef>
              <a:buClr>
                <a:srgbClr val="006FC0"/>
              </a:buClr>
              <a:buSzPct val="80000"/>
              <a:buFont typeface="Wingdings"/>
              <a:buChar char=""/>
              <a:tabLst>
                <a:tab pos="802620" algn="l"/>
                <a:tab pos="803467" algn="l"/>
              </a:tabLst>
            </a:pPr>
            <a:r>
              <a:rPr sz="2667" dirty="0">
                <a:latin typeface="Times New Roman"/>
                <a:cs typeface="Times New Roman"/>
              </a:rPr>
              <a:t>Distribute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616" y="568095"/>
            <a:ext cx="4738793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Simple </a:t>
            </a:r>
            <a:r>
              <a:rPr dirty="0"/>
              <a:t>Java</a:t>
            </a:r>
            <a:r>
              <a:rPr spc="-67" dirty="0"/>
              <a:t> </a:t>
            </a:r>
            <a:r>
              <a:rPr spc="-13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0" y="1122679"/>
            <a:ext cx="9960187" cy="51672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4537" marR="6773" indent="-378451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12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create a </a:t>
            </a:r>
            <a:r>
              <a:rPr sz="3200" spc="-7" dirty="0">
                <a:latin typeface="Times New Roman"/>
                <a:cs typeface="Times New Roman"/>
              </a:rPr>
              <a:t>simple </a:t>
            </a:r>
            <a:r>
              <a:rPr sz="3200" dirty="0">
                <a:latin typeface="Times New Roman"/>
                <a:cs typeface="Times New Roman"/>
              </a:rPr>
              <a:t>java </a:t>
            </a:r>
            <a:r>
              <a:rPr sz="3200" spc="-7" dirty="0">
                <a:latin typeface="Times New Roman"/>
                <a:cs typeface="Times New Roman"/>
              </a:rPr>
              <a:t>program, </a:t>
            </a:r>
            <a:r>
              <a:rPr sz="3200" dirty="0">
                <a:latin typeface="Times New Roman"/>
                <a:cs typeface="Times New Roman"/>
              </a:rPr>
              <a:t>you need to create a</a:t>
            </a:r>
            <a:r>
              <a:rPr sz="3200" spc="-6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class  that contains </a:t>
            </a:r>
            <a:r>
              <a:rPr sz="3200" spc="-7" dirty="0">
                <a:latin typeface="Times New Roman"/>
                <a:cs typeface="Times New Roman"/>
              </a:rPr>
              <a:t>main</a:t>
            </a:r>
            <a:r>
              <a:rPr sz="3200" spc="-53" dirty="0">
                <a:latin typeface="Times New Roman"/>
                <a:cs typeface="Times New Roman"/>
              </a:rPr>
              <a:t> </a:t>
            </a:r>
            <a:r>
              <a:rPr sz="3200" spc="-7" dirty="0">
                <a:latin typeface="Times New Roman"/>
                <a:cs typeface="Times New Roman"/>
              </a:rPr>
              <a:t>method.</a:t>
            </a:r>
            <a:endParaRPr sz="3200" dirty="0">
              <a:latin typeface="Times New Roman"/>
              <a:cs typeface="Times New Roman"/>
            </a:endParaRPr>
          </a:p>
          <a:p>
            <a:pPr marL="320879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class</a:t>
            </a:r>
            <a:r>
              <a:rPr sz="3200" spc="-2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Hello</a:t>
            </a:r>
          </a:p>
          <a:p>
            <a:pPr marL="320879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{</a:t>
            </a:r>
          </a:p>
          <a:p>
            <a:pPr marL="625671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public static void </a:t>
            </a:r>
            <a:r>
              <a:rPr sz="3200" spc="-7" dirty="0">
                <a:latin typeface="Times New Roman"/>
                <a:cs typeface="Times New Roman"/>
              </a:rPr>
              <a:t>main(String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args[])</a:t>
            </a:r>
            <a:endParaRPr sz="3200" dirty="0">
              <a:latin typeface="Times New Roman"/>
              <a:cs typeface="Times New Roman"/>
            </a:endParaRPr>
          </a:p>
          <a:p>
            <a:pPr marL="625671">
              <a:spcBef>
                <a:spcPts val="807"/>
              </a:spcBef>
            </a:pPr>
            <a:r>
              <a:rPr sz="3200" dirty="0">
                <a:latin typeface="Times New Roman"/>
                <a:cs typeface="Times New Roman"/>
              </a:rPr>
              <a:t>{</a:t>
            </a:r>
          </a:p>
          <a:p>
            <a:pPr marL="930463">
              <a:spcBef>
                <a:spcPts val="800"/>
              </a:spcBef>
            </a:pPr>
            <a:r>
              <a:rPr sz="3200" spc="-7" dirty="0">
                <a:latin typeface="Times New Roman"/>
                <a:cs typeface="Times New Roman"/>
              </a:rPr>
              <a:t>System.out.println(“Hello</a:t>
            </a:r>
            <a:r>
              <a:rPr sz="3200" spc="-113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World”);</a:t>
            </a:r>
            <a:endParaRPr sz="3200" dirty="0">
              <a:latin typeface="Times New Roman"/>
              <a:cs typeface="Times New Roman"/>
            </a:endParaRPr>
          </a:p>
          <a:p>
            <a:pPr marL="625671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}</a:t>
            </a:r>
          </a:p>
          <a:p>
            <a:pPr marL="320879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382" y="685113"/>
            <a:ext cx="1470615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769601">
              <a:spcBef>
                <a:spcPts val="133"/>
              </a:spcBef>
            </a:pPr>
            <a:r>
              <a:rPr spc="-7" dirty="0"/>
              <a:t>Simple </a:t>
            </a:r>
            <a:r>
              <a:rPr dirty="0"/>
              <a:t>Java </a:t>
            </a:r>
            <a:r>
              <a:rPr spc="-13" dirty="0"/>
              <a:t>Program</a:t>
            </a:r>
            <a:r>
              <a:rPr spc="-47" dirty="0"/>
              <a:t> </a:t>
            </a:r>
            <a:r>
              <a:rPr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15241" y="1560072"/>
            <a:ext cx="5179905" cy="417458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4537" indent="-378451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b="1" dirty="0">
                <a:latin typeface="Times New Roman"/>
                <a:cs typeface="Times New Roman"/>
              </a:rPr>
              <a:t>Save: </a:t>
            </a:r>
            <a:r>
              <a:rPr sz="3200" dirty="0">
                <a:latin typeface="Times New Roman"/>
                <a:cs typeface="Times New Roman"/>
              </a:rPr>
              <a:t>Save </a:t>
            </a:r>
            <a:r>
              <a:rPr sz="3200" spc="-7" dirty="0">
                <a:latin typeface="Times New Roman"/>
                <a:cs typeface="Times New Roman"/>
              </a:rPr>
              <a:t>as</a:t>
            </a:r>
            <a:r>
              <a:rPr sz="3200" spc="-4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Hello.java</a:t>
            </a:r>
          </a:p>
          <a:p>
            <a:pPr>
              <a:spcBef>
                <a:spcPts val="73"/>
              </a:spcBef>
              <a:buClr>
                <a:srgbClr val="3891A7"/>
              </a:buClr>
              <a:buFont typeface="Wingdings"/>
              <a:buChar char=""/>
            </a:pPr>
            <a:endParaRPr sz="4667" dirty="0">
              <a:latin typeface="Times New Roman"/>
              <a:cs typeface="Times New Roman"/>
            </a:endParaRPr>
          </a:p>
          <a:p>
            <a:pPr marL="394537" indent="-378451"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b="1" spc="-152" dirty="0">
                <a:latin typeface="Times New Roman"/>
                <a:cs typeface="Times New Roman"/>
              </a:rPr>
              <a:t>To </a:t>
            </a:r>
            <a:r>
              <a:rPr sz="3200" b="1" dirty="0">
                <a:latin typeface="Times New Roman"/>
                <a:cs typeface="Times New Roman"/>
              </a:rPr>
              <a:t>compile: </a:t>
            </a:r>
            <a:r>
              <a:rPr sz="3200" dirty="0">
                <a:latin typeface="Times New Roman"/>
                <a:cs typeface="Times New Roman"/>
              </a:rPr>
              <a:t>javac</a:t>
            </a:r>
            <a:r>
              <a:rPr sz="3200" spc="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Hello.java</a:t>
            </a:r>
          </a:p>
          <a:p>
            <a:pPr>
              <a:lnSpc>
                <a:spcPct val="100000"/>
              </a:lnSpc>
              <a:buClr>
                <a:srgbClr val="3891A7"/>
              </a:buClr>
              <a:buFont typeface="Wingdings"/>
              <a:buChar char=""/>
            </a:pPr>
            <a:endParaRPr sz="4733" dirty="0">
              <a:latin typeface="Times New Roman"/>
              <a:cs typeface="Times New Roman"/>
            </a:endParaRPr>
          </a:p>
          <a:p>
            <a:pPr marL="394537" indent="-378451"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b="1" spc="-152" dirty="0">
                <a:latin typeface="Times New Roman"/>
                <a:cs typeface="Times New Roman"/>
              </a:rPr>
              <a:t>To </a:t>
            </a:r>
            <a:r>
              <a:rPr sz="3200" b="1" dirty="0">
                <a:latin typeface="Times New Roman"/>
                <a:cs typeface="Times New Roman"/>
              </a:rPr>
              <a:t>execute: </a:t>
            </a:r>
            <a:r>
              <a:rPr sz="3200" dirty="0">
                <a:latin typeface="Times New Roman"/>
                <a:cs typeface="Times New Roman"/>
              </a:rPr>
              <a:t>java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Hello</a:t>
            </a:r>
          </a:p>
          <a:p>
            <a:pPr>
              <a:lnSpc>
                <a:spcPct val="100000"/>
              </a:lnSpc>
              <a:buClr>
                <a:srgbClr val="3891A7"/>
              </a:buClr>
              <a:buFont typeface="Wingdings"/>
              <a:buChar char=""/>
            </a:pPr>
            <a:endParaRPr sz="4733" dirty="0">
              <a:latin typeface="Times New Roman"/>
              <a:cs typeface="Times New Roman"/>
            </a:endParaRPr>
          </a:p>
          <a:p>
            <a:pPr marL="394537" indent="-378451"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b="1" dirty="0">
                <a:latin typeface="Times New Roman"/>
                <a:cs typeface="Times New Roman"/>
              </a:rPr>
              <a:t>Output: </a:t>
            </a:r>
            <a:r>
              <a:rPr sz="3200" dirty="0">
                <a:latin typeface="Times New Roman"/>
                <a:cs typeface="Times New Roman"/>
              </a:rPr>
              <a:t>Hello</a:t>
            </a:r>
            <a:r>
              <a:rPr sz="3200" spc="-87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World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44440-7DE1-46E6-8342-156EFF38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Course Credits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7EA9F0-1ED5-46CF-9596-0948FC592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53413"/>
              </p:ext>
            </p:extLst>
          </p:nvPr>
        </p:nvGraphicFramePr>
        <p:xfrm>
          <a:off x="900951" y="1639232"/>
          <a:ext cx="10360506" cy="1709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8271">
                  <a:extLst>
                    <a:ext uri="{9D8B030D-6E8A-4147-A177-3AD203B41FA5}">
                      <a16:colId xmlns:a16="http://schemas.microsoft.com/office/drawing/2014/main" val="918744333"/>
                    </a:ext>
                  </a:extLst>
                </a:gridCol>
                <a:gridCol w="2757329">
                  <a:extLst>
                    <a:ext uri="{9D8B030D-6E8A-4147-A177-3AD203B41FA5}">
                      <a16:colId xmlns:a16="http://schemas.microsoft.com/office/drawing/2014/main" val="2936369318"/>
                    </a:ext>
                  </a:extLst>
                </a:gridCol>
                <a:gridCol w="801529">
                  <a:extLst>
                    <a:ext uri="{9D8B030D-6E8A-4147-A177-3AD203B41FA5}">
                      <a16:colId xmlns:a16="http://schemas.microsoft.com/office/drawing/2014/main" val="2835230623"/>
                    </a:ext>
                  </a:extLst>
                </a:gridCol>
                <a:gridCol w="901940">
                  <a:extLst>
                    <a:ext uri="{9D8B030D-6E8A-4147-A177-3AD203B41FA5}">
                      <a16:colId xmlns:a16="http://schemas.microsoft.com/office/drawing/2014/main" val="744540319"/>
                    </a:ext>
                  </a:extLst>
                </a:gridCol>
                <a:gridCol w="928131">
                  <a:extLst>
                    <a:ext uri="{9D8B030D-6E8A-4147-A177-3AD203B41FA5}">
                      <a16:colId xmlns:a16="http://schemas.microsoft.com/office/drawing/2014/main" val="38067634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2855973369"/>
                    </a:ext>
                  </a:extLst>
                </a:gridCol>
                <a:gridCol w="1993346">
                  <a:extLst>
                    <a:ext uri="{9D8B030D-6E8A-4147-A177-3AD203B41FA5}">
                      <a16:colId xmlns:a16="http://schemas.microsoft.com/office/drawing/2014/main" val="2099016618"/>
                    </a:ext>
                  </a:extLst>
                </a:gridCol>
              </a:tblGrid>
              <a:tr h="11064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3300">
                          <a:effectLst/>
                        </a:rPr>
                        <a:t>Course Type: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3300">
                          <a:effectLst/>
                        </a:rPr>
                        <a:t>Foundation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3300">
                          <a:effectLst/>
                        </a:rPr>
                        <a:t> </a:t>
                      </a:r>
                      <a:endParaRPr lang="en-US" sz="30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>
                          <a:effectLst/>
                        </a:rPr>
                        <a:t> 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>
                          <a:effectLst/>
                        </a:rPr>
                        <a:t>L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>
                          <a:effectLst/>
                        </a:rPr>
                        <a:t>T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>
                          <a:effectLst/>
                        </a:rPr>
                        <a:t>P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>
                          <a:effectLst/>
                        </a:rPr>
                        <a:t>Credits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3761442758"/>
                  </a:ext>
                </a:extLst>
              </a:tr>
              <a:tr h="60350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3300">
                          <a:effectLst/>
                        </a:rPr>
                        <a:t> </a:t>
                      </a:r>
                      <a:endParaRPr lang="en-US" sz="3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dirty="0">
                          <a:effectLst/>
                        </a:rPr>
                        <a:t>4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300" dirty="0">
                          <a:effectLst/>
                        </a:rPr>
                        <a:t>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88595" marR="188595" marT="0" marB="0"/>
                </a:tc>
                <a:extLst>
                  <a:ext uri="{0D108BD9-81ED-4DB2-BD59-A6C34878D82A}">
                    <a16:rowId xmlns:a16="http://schemas.microsoft.com/office/drawing/2014/main" val="344909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5042" y="594259"/>
            <a:ext cx="1470615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769601">
              <a:spcBef>
                <a:spcPts val="133"/>
              </a:spcBef>
            </a:pPr>
            <a:r>
              <a:rPr spc="-7" dirty="0"/>
              <a:t>Simple </a:t>
            </a:r>
            <a:r>
              <a:rPr dirty="0"/>
              <a:t>Java </a:t>
            </a:r>
            <a:r>
              <a:rPr spc="-13" dirty="0"/>
              <a:t>Program</a:t>
            </a:r>
            <a:r>
              <a:rPr spc="-47" dirty="0"/>
              <a:t> </a:t>
            </a:r>
            <a:r>
              <a:rPr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1" y="851915"/>
            <a:ext cx="10249745" cy="5536558"/>
          </a:xfrm>
          <a:prstGeom prst="rect">
            <a:avLst/>
          </a:prstGeom>
        </p:spPr>
        <p:txBody>
          <a:bodyPr vert="horz" wrap="square" lIns="0" tIns="118533" rIns="0" bIns="0" rtlCol="0">
            <a:spAutoFit/>
          </a:bodyPr>
          <a:lstStyle/>
          <a:p>
            <a:pPr marL="394537" indent="-378451" algn="just">
              <a:spcBef>
                <a:spcPts val="933"/>
              </a:spcBef>
              <a:buClr>
                <a:srgbClr val="3891A7"/>
              </a:buClr>
              <a:buSzPct val="80555"/>
              <a:buFont typeface="Wingdings"/>
              <a:buChar char=""/>
              <a:tabLst>
                <a:tab pos="395383" algn="l"/>
              </a:tabLst>
            </a:pPr>
            <a:r>
              <a:rPr sz="2400" b="1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keyword </a:t>
            </a:r>
            <a:r>
              <a:rPr sz="2400" spc="-7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used to declare a</a:t>
            </a:r>
            <a:r>
              <a:rPr sz="2400" spc="-8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class.</a:t>
            </a:r>
            <a:endParaRPr sz="2400" dirty="0">
              <a:latin typeface="Times New Roman"/>
              <a:cs typeface="Times New Roman"/>
            </a:endParaRPr>
          </a:p>
          <a:p>
            <a:pPr marL="394537" marR="8466" indent="-378451" algn="just">
              <a:spcBef>
                <a:spcPts val="800"/>
              </a:spcBef>
              <a:buClr>
                <a:srgbClr val="3891A7"/>
              </a:buClr>
              <a:buSzPct val="80555"/>
              <a:buFont typeface="Wingdings"/>
              <a:buChar char=""/>
              <a:tabLst>
                <a:tab pos="395383" algn="l"/>
              </a:tabLst>
            </a:pPr>
            <a:r>
              <a:rPr sz="2400" b="1" spc="-7" dirty="0">
                <a:latin typeface="Times New Roman"/>
                <a:cs typeface="Times New Roman"/>
              </a:rPr>
              <a:t>public </a:t>
            </a:r>
            <a:r>
              <a:rPr sz="2400" dirty="0">
                <a:latin typeface="Times New Roman"/>
                <a:cs typeface="Times New Roman"/>
              </a:rPr>
              <a:t>keyword </a:t>
            </a:r>
            <a:r>
              <a:rPr sz="2400" spc="-7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7" dirty="0">
                <a:latin typeface="Times New Roman"/>
                <a:cs typeface="Times New Roman"/>
              </a:rPr>
              <a:t>access </a:t>
            </a:r>
            <a:r>
              <a:rPr sz="2400" spc="-13" dirty="0">
                <a:latin typeface="Times New Roman"/>
                <a:cs typeface="Times New Roman"/>
              </a:rPr>
              <a:t>modifier,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7" dirty="0">
                <a:latin typeface="Times New Roman"/>
                <a:cs typeface="Times New Roman"/>
              </a:rPr>
              <a:t>represents </a:t>
            </a:r>
            <a:r>
              <a:rPr sz="2400" spc="-20" dirty="0">
                <a:latin typeface="Times New Roman"/>
                <a:cs typeface="Times New Roman"/>
              </a:rPr>
              <a:t>visibility.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7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7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visible 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all.</a:t>
            </a:r>
          </a:p>
          <a:p>
            <a:pPr marL="394537" marR="6773" indent="-378451" algn="just">
              <a:spcBef>
                <a:spcPts val="800"/>
              </a:spcBef>
              <a:buClr>
                <a:srgbClr val="3891A7"/>
              </a:buClr>
              <a:buSzPct val="80555"/>
              <a:buFont typeface="Wingdings"/>
              <a:buChar char=""/>
              <a:tabLst>
                <a:tab pos="395383" algn="l"/>
              </a:tabLst>
            </a:pPr>
            <a:r>
              <a:rPr sz="2400" b="1" dirty="0">
                <a:latin typeface="Times New Roman"/>
                <a:cs typeface="Times New Roman"/>
              </a:rPr>
              <a:t>static </a:t>
            </a:r>
            <a:r>
              <a:rPr sz="2400" spc="-7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7" dirty="0">
                <a:latin typeface="Times New Roman"/>
                <a:cs typeface="Times New Roman"/>
              </a:rPr>
              <a:t>keyword.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7" dirty="0">
                <a:latin typeface="Times New Roman"/>
                <a:cs typeface="Times New Roman"/>
              </a:rPr>
              <a:t>we declare any method as static,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7" dirty="0">
                <a:latin typeface="Times New Roman"/>
                <a:cs typeface="Times New Roman"/>
              </a:rPr>
              <a:t>is known 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7" dirty="0">
                <a:latin typeface="Times New Roman"/>
                <a:cs typeface="Times New Roman"/>
              </a:rPr>
              <a:t>static  method. The core advantage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7" dirty="0">
                <a:latin typeface="Times New Roman"/>
                <a:cs typeface="Times New Roman"/>
              </a:rPr>
              <a:t>static method is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7" dirty="0">
                <a:latin typeface="Times New Roman"/>
                <a:cs typeface="Times New Roman"/>
              </a:rPr>
              <a:t>there is </a:t>
            </a:r>
            <a:r>
              <a:rPr sz="2400" dirty="0">
                <a:latin typeface="Times New Roman"/>
                <a:cs typeface="Times New Roman"/>
              </a:rPr>
              <a:t>no need to  create an </a:t>
            </a:r>
            <a:r>
              <a:rPr sz="2400" spc="-7" dirty="0">
                <a:latin typeface="Times New Roman"/>
                <a:cs typeface="Times New Roman"/>
              </a:rPr>
              <a:t>object </a:t>
            </a:r>
            <a:r>
              <a:rPr sz="2400" dirty="0">
                <a:latin typeface="Times New Roman"/>
                <a:cs typeface="Times New Roman"/>
              </a:rPr>
              <a:t>to invoke </a:t>
            </a:r>
            <a:r>
              <a:rPr sz="2400" spc="-7" dirty="0">
                <a:latin typeface="Times New Roman"/>
                <a:cs typeface="Times New Roman"/>
              </a:rPr>
              <a:t>the static method. The main method </a:t>
            </a:r>
            <a:r>
              <a:rPr sz="2400" spc="-13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executed </a:t>
            </a:r>
            <a:r>
              <a:rPr sz="2400" spc="-20" dirty="0">
                <a:latin typeface="Times New Roman"/>
                <a:cs typeface="Times New Roman"/>
              </a:rPr>
              <a:t>by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3" dirty="0">
                <a:latin typeface="Times New Roman"/>
                <a:cs typeface="Times New Roman"/>
              </a:rPr>
              <a:t>JVM, </a:t>
            </a:r>
            <a:r>
              <a:rPr sz="2400" spc="-7" dirty="0">
                <a:latin typeface="Times New Roman"/>
                <a:cs typeface="Times New Roman"/>
              </a:rPr>
              <a:t>so it </a:t>
            </a:r>
            <a:r>
              <a:rPr sz="2400" dirty="0">
                <a:latin typeface="Times New Roman"/>
                <a:cs typeface="Times New Roman"/>
              </a:rPr>
              <a:t>doesn't </a:t>
            </a:r>
            <a:r>
              <a:rPr sz="2400" spc="-7" dirty="0">
                <a:latin typeface="Times New Roman"/>
                <a:cs typeface="Times New Roman"/>
              </a:rPr>
              <a:t>require to </a:t>
            </a:r>
            <a:r>
              <a:rPr sz="2400" dirty="0">
                <a:latin typeface="Times New Roman"/>
                <a:cs typeface="Times New Roman"/>
              </a:rPr>
              <a:t>create an </a:t>
            </a:r>
            <a:r>
              <a:rPr sz="2400" spc="-7" dirty="0">
                <a:latin typeface="Times New Roman"/>
                <a:cs typeface="Times New Roman"/>
              </a:rPr>
              <a:t>object </a:t>
            </a:r>
            <a:r>
              <a:rPr sz="2400" dirty="0">
                <a:latin typeface="Times New Roman"/>
                <a:cs typeface="Times New Roman"/>
              </a:rPr>
              <a:t>to invoke the </a:t>
            </a:r>
            <a:r>
              <a:rPr sz="2400" spc="-7" dirty="0">
                <a:latin typeface="Times New Roman"/>
                <a:cs typeface="Times New Roman"/>
              </a:rPr>
              <a:t>main method.  Thus,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7" dirty="0">
                <a:latin typeface="Times New Roman"/>
                <a:cs typeface="Times New Roman"/>
              </a:rPr>
              <a:t>saves</a:t>
            </a:r>
            <a:r>
              <a:rPr sz="2400" spc="-27" dirty="0">
                <a:latin typeface="Times New Roman"/>
                <a:cs typeface="Times New Roman"/>
              </a:rPr>
              <a:t> memory.</a:t>
            </a:r>
            <a:endParaRPr sz="2400" dirty="0">
              <a:latin typeface="Times New Roman"/>
              <a:cs typeface="Times New Roman"/>
            </a:endParaRPr>
          </a:p>
          <a:p>
            <a:pPr marL="394537" indent="-378451" algn="just">
              <a:spcBef>
                <a:spcPts val="807"/>
              </a:spcBef>
              <a:buClr>
                <a:srgbClr val="3891A7"/>
              </a:buClr>
              <a:buSzPct val="80555"/>
              <a:buFont typeface="Wingdings"/>
              <a:buChar char=""/>
              <a:tabLst>
                <a:tab pos="395383" algn="l"/>
              </a:tabLst>
            </a:pPr>
            <a:r>
              <a:rPr sz="2400" b="1" dirty="0">
                <a:latin typeface="Times New Roman"/>
                <a:cs typeface="Times New Roman"/>
              </a:rPr>
              <a:t>void </a:t>
            </a:r>
            <a:r>
              <a:rPr sz="2400" spc="-7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 return </a:t>
            </a:r>
            <a:r>
              <a:rPr sz="2400" spc="7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7" dirty="0">
                <a:latin typeface="Times New Roman"/>
                <a:cs typeface="Times New Roman"/>
              </a:rPr>
              <a:t>method.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7" dirty="0">
                <a:latin typeface="Times New Roman"/>
                <a:cs typeface="Times New Roman"/>
              </a:rPr>
              <a:t>means </a:t>
            </a:r>
            <a:r>
              <a:rPr sz="2400" dirty="0">
                <a:latin typeface="Times New Roman"/>
                <a:cs typeface="Times New Roman"/>
              </a:rPr>
              <a:t>it doesn't return any</a:t>
            </a:r>
            <a:r>
              <a:rPr sz="2400" spc="-8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value.</a:t>
            </a:r>
          </a:p>
          <a:p>
            <a:pPr marL="394537" indent="-378451" algn="just">
              <a:spcBef>
                <a:spcPts val="800"/>
              </a:spcBef>
              <a:buClr>
                <a:srgbClr val="3891A7"/>
              </a:buClr>
              <a:buSzPct val="80555"/>
              <a:buFont typeface="Wingdings"/>
              <a:buChar char=""/>
              <a:tabLst>
                <a:tab pos="395383" algn="l"/>
              </a:tabLst>
            </a:pPr>
            <a:r>
              <a:rPr sz="2400" b="1" dirty="0">
                <a:latin typeface="Times New Roman"/>
                <a:cs typeface="Times New Roman"/>
              </a:rPr>
              <a:t>main </a:t>
            </a:r>
            <a:r>
              <a:rPr sz="2400" dirty="0">
                <a:latin typeface="Times New Roman"/>
                <a:cs typeface="Times New Roman"/>
              </a:rPr>
              <a:t>represents the starting point of the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program.</a:t>
            </a:r>
            <a:endParaRPr sz="2400" dirty="0">
              <a:latin typeface="Times New Roman"/>
              <a:cs typeface="Times New Roman"/>
            </a:endParaRPr>
          </a:p>
          <a:p>
            <a:pPr marL="394537" marR="12700" indent="-378451" algn="just">
              <a:spcBef>
                <a:spcPts val="800"/>
              </a:spcBef>
              <a:buClr>
                <a:srgbClr val="3891A7"/>
              </a:buClr>
              <a:buSzPct val="80555"/>
              <a:buFont typeface="Wingdings"/>
              <a:buChar char=""/>
              <a:tabLst>
                <a:tab pos="395383" algn="l"/>
              </a:tabLst>
            </a:pPr>
            <a:r>
              <a:rPr sz="2400" b="1" spc="-7" dirty="0">
                <a:latin typeface="Times New Roman"/>
                <a:cs typeface="Times New Roman"/>
              </a:rPr>
              <a:t>String </a:t>
            </a:r>
            <a:r>
              <a:rPr sz="2400" b="1" dirty="0">
                <a:latin typeface="Times New Roman"/>
                <a:cs typeface="Times New Roman"/>
              </a:rPr>
              <a:t>args [] </a:t>
            </a:r>
            <a:r>
              <a:rPr sz="2400" spc="-7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7" dirty="0">
                <a:latin typeface="Times New Roman"/>
                <a:cs typeface="Times New Roman"/>
              </a:rPr>
              <a:t>array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" dirty="0">
                <a:latin typeface="Times New Roman"/>
                <a:cs typeface="Times New Roman"/>
              </a:rPr>
              <a:t>strings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7" dirty="0">
                <a:latin typeface="Times New Roman"/>
                <a:cs typeface="Times New Roman"/>
              </a:rPr>
              <a:t>stores arguments passed </a:t>
            </a:r>
            <a:r>
              <a:rPr sz="2400" spc="-13" dirty="0">
                <a:latin typeface="Times New Roman"/>
                <a:cs typeface="Times New Roman"/>
              </a:rPr>
              <a:t>by </a:t>
            </a:r>
            <a:r>
              <a:rPr sz="2400" spc="-7" dirty="0">
                <a:latin typeface="Times New Roman"/>
                <a:cs typeface="Times New Roman"/>
              </a:rPr>
              <a:t>command  </a:t>
            </a:r>
            <a:r>
              <a:rPr sz="2400" dirty="0">
                <a:latin typeface="Times New Roman"/>
                <a:cs typeface="Times New Roman"/>
              </a:rPr>
              <a:t>line while starting a</a:t>
            </a:r>
            <a:r>
              <a:rPr sz="2400" spc="-33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program.</a:t>
            </a:r>
            <a:endParaRPr sz="2400" dirty="0">
              <a:latin typeface="Times New Roman"/>
              <a:cs typeface="Times New Roman"/>
            </a:endParaRPr>
          </a:p>
          <a:p>
            <a:pPr marL="394537" indent="-378451" algn="just">
              <a:spcBef>
                <a:spcPts val="800"/>
              </a:spcBef>
              <a:buClr>
                <a:srgbClr val="3891A7"/>
              </a:buClr>
              <a:buSzPct val="80555"/>
              <a:buFont typeface="Wingdings"/>
              <a:buChar char=""/>
              <a:tabLst>
                <a:tab pos="395383" algn="l"/>
              </a:tabLst>
            </a:pPr>
            <a:r>
              <a:rPr sz="2400" b="1" spc="-7" dirty="0">
                <a:latin typeface="Times New Roman"/>
                <a:cs typeface="Times New Roman"/>
              </a:rPr>
              <a:t>System.out.println()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2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8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statement.</a:t>
            </a:r>
            <a:r>
              <a:rPr sz="2400" spc="19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Here,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System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r>
              <a:rPr sz="2400" spc="18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class,</a:t>
            </a:r>
            <a:r>
              <a:rPr sz="2400" spc="2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207" dirty="0">
                <a:latin typeface="Times New Roman"/>
                <a:cs typeface="Times New Roman"/>
              </a:rPr>
              <a:t> </a:t>
            </a:r>
            <a:r>
              <a:rPr sz="2400" spc="-7" dirty="0">
                <a:latin typeface="Times New Roman"/>
                <a:cs typeface="Times New Roman"/>
              </a:rPr>
              <a:t>is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3804" y="6318843"/>
            <a:ext cx="925576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Times New Roman"/>
                <a:cs typeface="Times New Roman"/>
              </a:rPr>
              <a:t>the object </a:t>
            </a:r>
            <a:r>
              <a:rPr sz="2400" spc="-7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PrintStream </a:t>
            </a:r>
            <a:r>
              <a:rPr sz="2400" spc="-7" dirty="0">
                <a:latin typeface="Times New Roman"/>
                <a:cs typeface="Times New Roman"/>
              </a:rPr>
              <a:t>class, </a:t>
            </a:r>
            <a:r>
              <a:rPr sz="2400" dirty="0">
                <a:latin typeface="Times New Roman"/>
                <a:cs typeface="Times New Roman"/>
              </a:rPr>
              <a:t>println() is the </a:t>
            </a:r>
            <a:r>
              <a:rPr sz="2400" spc="-7" dirty="0">
                <a:latin typeface="Times New Roman"/>
                <a:cs typeface="Times New Roman"/>
              </a:rPr>
              <a:t>method of </a:t>
            </a:r>
            <a:r>
              <a:rPr sz="2400" dirty="0">
                <a:latin typeface="Times New Roman"/>
                <a:cs typeface="Times New Roman"/>
              </a:rPr>
              <a:t>PrintStream</a:t>
            </a:r>
            <a:r>
              <a:rPr sz="2400" spc="-9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71469" y="6455800"/>
            <a:ext cx="23706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dirty="0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929" y="681112"/>
            <a:ext cx="1470615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769601">
              <a:spcBef>
                <a:spcPts val="133"/>
              </a:spcBef>
            </a:pPr>
            <a:r>
              <a:rPr spc="-7" dirty="0"/>
              <a:t>Simple </a:t>
            </a:r>
            <a:r>
              <a:rPr dirty="0"/>
              <a:t>Java </a:t>
            </a:r>
            <a:r>
              <a:rPr spc="-13" dirty="0"/>
              <a:t>Program</a:t>
            </a:r>
            <a:r>
              <a:rPr spc="-47" dirty="0"/>
              <a:t> </a:t>
            </a:r>
            <a:r>
              <a:rPr dirty="0"/>
              <a:t>(Cont…)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29515" y="1707708"/>
            <a:ext cx="14706153" cy="4233637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232716" marR="6773" indent="-378451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1233561" algn="l"/>
              </a:tabLst>
            </a:pPr>
            <a:r>
              <a:rPr dirty="0"/>
              <a:t>The subscript notation in Java array can be </a:t>
            </a:r>
            <a:r>
              <a:rPr spc="-7" dirty="0"/>
              <a:t>used </a:t>
            </a:r>
            <a:r>
              <a:rPr dirty="0"/>
              <a:t>after</a:t>
            </a:r>
            <a:r>
              <a:rPr spc="-260" dirty="0"/>
              <a:t> </a:t>
            </a:r>
            <a:r>
              <a:rPr dirty="0"/>
              <a:t>type,  before the variable or after the</a:t>
            </a:r>
            <a:r>
              <a:rPr spc="-100" dirty="0"/>
              <a:t> </a:t>
            </a:r>
            <a:r>
              <a:rPr dirty="0"/>
              <a:t>variable.</a:t>
            </a:r>
          </a:p>
          <a:p>
            <a:pPr marL="838179">
              <a:spcBef>
                <a:spcPts val="20"/>
              </a:spcBef>
              <a:buClr>
                <a:srgbClr val="3891A7"/>
              </a:buClr>
              <a:buFont typeface="Wingdings"/>
              <a:buChar char=""/>
            </a:pPr>
            <a:endParaRPr sz="4733" dirty="0"/>
          </a:p>
          <a:p>
            <a:pPr marL="1598467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1599313" algn="l"/>
              </a:tabLst>
            </a:pPr>
            <a:r>
              <a:rPr sz="2667" dirty="0">
                <a:latin typeface="Times New Roman"/>
                <a:cs typeface="Times New Roman"/>
              </a:rPr>
              <a:t>public </a:t>
            </a: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dirty="0">
                <a:latin typeface="Times New Roman"/>
                <a:cs typeface="Times New Roman"/>
              </a:rPr>
              <a:t>void </a:t>
            </a:r>
            <a:r>
              <a:rPr sz="2667" spc="-7" dirty="0">
                <a:latin typeface="Times New Roman"/>
                <a:cs typeface="Times New Roman"/>
              </a:rPr>
              <a:t>main(String[]</a:t>
            </a:r>
            <a:r>
              <a:rPr sz="2667" spc="-133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args)</a:t>
            </a:r>
            <a:endParaRPr sz="2667" dirty="0">
              <a:latin typeface="Times New Roman"/>
              <a:cs typeface="Times New Roman"/>
            </a:endParaRPr>
          </a:p>
          <a:p>
            <a:pPr marL="838179" lvl="1">
              <a:spcBef>
                <a:spcPts val="47"/>
              </a:spcBef>
              <a:buClr>
                <a:srgbClr val="3891A7"/>
              </a:buClr>
              <a:buFont typeface="Wingdings"/>
              <a:buChar char=""/>
            </a:pPr>
            <a:endParaRPr sz="4133" dirty="0"/>
          </a:p>
          <a:p>
            <a:pPr marL="1598467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1599313" algn="l"/>
              </a:tabLst>
            </a:pPr>
            <a:r>
              <a:rPr sz="2667" dirty="0">
                <a:latin typeface="Times New Roman"/>
                <a:cs typeface="Times New Roman"/>
              </a:rPr>
              <a:t>public </a:t>
            </a: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dirty="0">
                <a:latin typeface="Times New Roman"/>
                <a:cs typeface="Times New Roman"/>
              </a:rPr>
              <a:t>void </a:t>
            </a:r>
            <a:r>
              <a:rPr sz="2667" spc="-7" dirty="0">
                <a:latin typeface="Times New Roman"/>
                <a:cs typeface="Times New Roman"/>
              </a:rPr>
              <a:t>main(String</a:t>
            </a:r>
            <a:r>
              <a:rPr sz="2667" spc="-120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[]args)</a:t>
            </a:r>
            <a:endParaRPr sz="2667" dirty="0">
              <a:latin typeface="Times New Roman"/>
              <a:cs typeface="Times New Roman"/>
            </a:endParaRPr>
          </a:p>
          <a:p>
            <a:pPr marL="838179" lvl="1">
              <a:spcBef>
                <a:spcPts val="47"/>
              </a:spcBef>
              <a:buClr>
                <a:srgbClr val="3891A7"/>
              </a:buClr>
              <a:buFont typeface="Wingdings"/>
              <a:buChar char=""/>
            </a:pPr>
            <a:endParaRPr sz="4133" dirty="0"/>
          </a:p>
          <a:p>
            <a:pPr marL="1598467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1599313" algn="l"/>
              </a:tabLst>
            </a:pPr>
            <a:r>
              <a:rPr sz="2667" dirty="0">
                <a:latin typeface="Times New Roman"/>
                <a:cs typeface="Times New Roman"/>
              </a:rPr>
              <a:t>public </a:t>
            </a: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spc="7" dirty="0">
                <a:latin typeface="Times New Roman"/>
                <a:cs typeface="Times New Roman"/>
              </a:rPr>
              <a:t>void </a:t>
            </a:r>
            <a:r>
              <a:rPr sz="2667" spc="-7" dirty="0">
                <a:latin typeface="Times New Roman"/>
                <a:cs typeface="Times New Roman"/>
              </a:rPr>
              <a:t>main(String</a:t>
            </a:r>
            <a:r>
              <a:rPr sz="2667" spc="-147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args[])</a:t>
            </a:r>
            <a:endParaRPr sz="266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5986" y="652183"/>
            <a:ext cx="1470615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769601">
              <a:spcBef>
                <a:spcPts val="133"/>
              </a:spcBef>
            </a:pPr>
            <a:r>
              <a:rPr spc="-7" dirty="0"/>
              <a:t>Simple </a:t>
            </a:r>
            <a:r>
              <a:rPr dirty="0"/>
              <a:t>Java </a:t>
            </a:r>
            <a:r>
              <a:rPr spc="-13" dirty="0"/>
              <a:t>Program</a:t>
            </a:r>
            <a:r>
              <a:rPr spc="-47" dirty="0"/>
              <a:t> </a:t>
            </a:r>
            <a:r>
              <a:rPr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0" y="1100169"/>
            <a:ext cx="6029960" cy="5345973"/>
          </a:xfrm>
          <a:prstGeom prst="rect">
            <a:avLst/>
          </a:prstGeom>
        </p:spPr>
        <p:txBody>
          <a:bodyPr vert="horz" wrap="square" lIns="0" tIns="140547" rIns="0" bIns="0" rtlCol="0">
            <a:spAutoFit/>
          </a:bodyPr>
          <a:lstStyle/>
          <a:p>
            <a:pPr marL="394537" indent="-378451">
              <a:spcBef>
                <a:spcPts val="11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spc="-73" dirty="0">
                <a:latin typeface="Times New Roman"/>
                <a:cs typeface="Times New Roman"/>
              </a:rPr>
              <a:t>Valid </a:t>
            </a:r>
            <a:r>
              <a:rPr sz="3200" dirty="0">
                <a:latin typeface="Times New Roman"/>
                <a:cs typeface="Times New Roman"/>
              </a:rPr>
              <a:t>Java </a:t>
            </a:r>
            <a:r>
              <a:rPr sz="3200" spc="-13" dirty="0">
                <a:latin typeface="Times New Roman"/>
                <a:cs typeface="Times New Roman"/>
              </a:rPr>
              <a:t>main </a:t>
            </a:r>
            <a:r>
              <a:rPr sz="3200" spc="-7" dirty="0">
                <a:latin typeface="Times New Roman"/>
                <a:cs typeface="Times New Roman"/>
              </a:rPr>
              <a:t>method</a:t>
            </a:r>
            <a:r>
              <a:rPr sz="3200" dirty="0">
                <a:latin typeface="Times New Roman"/>
                <a:cs typeface="Times New Roman"/>
              </a:rPr>
              <a:t> signature:</a:t>
            </a:r>
          </a:p>
          <a:p>
            <a:pPr marL="760288" lvl="1" indent="-318339">
              <a:spcBef>
                <a:spcPts val="820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public </a:t>
            </a: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dirty="0">
                <a:latin typeface="Times New Roman"/>
                <a:cs typeface="Times New Roman"/>
              </a:rPr>
              <a:t>void </a:t>
            </a:r>
            <a:r>
              <a:rPr sz="2667" spc="-7" dirty="0">
                <a:latin typeface="Times New Roman"/>
                <a:cs typeface="Times New Roman"/>
              </a:rPr>
              <a:t>main(String[]</a:t>
            </a:r>
            <a:r>
              <a:rPr sz="2667" spc="-133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args)</a:t>
            </a:r>
            <a:endParaRPr sz="2667" dirty="0">
              <a:latin typeface="Times New Roman"/>
              <a:cs typeface="Times New Roman"/>
            </a:endParaRPr>
          </a:p>
          <a:p>
            <a:pPr lvl="1">
              <a:spcBef>
                <a:spcPts val="53"/>
              </a:spcBef>
              <a:buClr>
                <a:srgbClr val="3891A7"/>
              </a:buClr>
              <a:buFont typeface="Wingdings"/>
              <a:buChar char=""/>
            </a:pPr>
            <a:endParaRPr sz="4133" dirty="0">
              <a:latin typeface="Times New Roman"/>
              <a:cs typeface="Times New Roman"/>
            </a:endParaRPr>
          </a:p>
          <a:p>
            <a:pPr marL="760288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public </a:t>
            </a: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dirty="0">
                <a:latin typeface="Times New Roman"/>
                <a:cs typeface="Times New Roman"/>
              </a:rPr>
              <a:t>void </a:t>
            </a:r>
            <a:r>
              <a:rPr sz="2667" spc="-7" dirty="0">
                <a:latin typeface="Times New Roman"/>
                <a:cs typeface="Times New Roman"/>
              </a:rPr>
              <a:t>main(String</a:t>
            </a:r>
            <a:r>
              <a:rPr sz="2667" spc="-120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[]args)</a:t>
            </a:r>
            <a:endParaRPr sz="2667" dirty="0">
              <a:latin typeface="Times New Roman"/>
              <a:cs typeface="Times New Roman"/>
            </a:endParaRPr>
          </a:p>
          <a:p>
            <a:pPr lvl="1">
              <a:spcBef>
                <a:spcPts val="47"/>
              </a:spcBef>
              <a:buClr>
                <a:srgbClr val="3891A7"/>
              </a:buClr>
              <a:buFont typeface="Wingdings"/>
              <a:buChar char=""/>
            </a:pPr>
            <a:endParaRPr sz="4133" dirty="0">
              <a:latin typeface="Times New Roman"/>
              <a:cs typeface="Times New Roman"/>
            </a:endParaRPr>
          </a:p>
          <a:p>
            <a:pPr marL="760288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public </a:t>
            </a: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spc="7" dirty="0">
                <a:latin typeface="Times New Roman"/>
                <a:cs typeface="Times New Roman"/>
              </a:rPr>
              <a:t>void </a:t>
            </a:r>
            <a:r>
              <a:rPr sz="2667" spc="-7" dirty="0">
                <a:latin typeface="Times New Roman"/>
                <a:cs typeface="Times New Roman"/>
              </a:rPr>
              <a:t>main(String</a:t>
            </a:r>
            <a:r>
              <a:rPr sz="2667" spc="-147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args[])</a:t>
            </a:r>
            <a:endParaRPr sz="2667" dirty="0">
              <a:latin typeface="Times New Roman"/>
              <a:cs typeface="Times New Roman"/>
            </a:endParaRPr>
          </a:p>
          <a:p>
            <a:pPr lvl="1">
              <a:spcBef>
                <a:spcPts val="47"/>
              </a:spcBef>
              <a:buClr>
                <a:srgbClr val="3891A7"/>
              </a:buClr>
              <a:buFont typeface="Wingdings"/>
              <a:buChar char=""/>
            </a:pPr>
            <a:endParaRPr sz="4133" dirty="0">
              <a:latin typeface="Times New Roman"/>
              <a:cs typeface="Times New Roman"/>
            </a:endParaRPr>
          </a:p>
          <a:p>
            <a:pPr marL="760288" lvl="1" indent="-318339">
              <a:spcBef>
                <a:spcPts val="7"/>
              </a:spcBef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public </a:t>
            </a: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dirty="0">
                <a:latin typeface="Times New Roman"/>
                <a:cs typeface="Times New Roman"/>
              </a:rPr>
              <a:t>void </a:t>
            </a:r>
            <a:r>
              <a:rPr sz="2667" spc="-7" dirty="0">
                <a:latin typeface="Times New Roman"/>
                <a:cs typeface="Times New Roman"/>
              </a:rPr>
              <a:t>main(String...</a:t>
            </a:r>
            <a:r>
              <a:rPr sz="2667" spc="-100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args)</a:t>
            </a:r>
            <a:endParaRPr sz="2667" dirty="0">
              <a:latin typeface="Times New Roman"/>
              <a:cs typeface="Times New Roman"/>
            </a:endParaRPr>
          </a:p>
          <a:p>
            <a:pPr lvl="1">
              <a:spcBef>
                <a:spcPts val="47"/>
              </a:spcBef>
              <a:buClr>
                <a:srgbClr val="3891A7"/>
              </a:buClr>
              <a:buFont typeface="Wingdings"/>
              <a:buChar char=""/>
            </a:pPr>
            <a:endParaRPr sz="4133" dirty="0">
              <a:latin typeface="Times New Roman"/>
              <a:cs typeface="Times New Roman"/>
            </a:endParaRPr>
          </a:p>
          <a:p>
            <a:pPr marL="760288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dirty="0">
                <a:latin typeface="Times New Roman"/>
                <a:cs typeface="Times New Roman"/>
              </a:rPr>
              <a:t>public void </a:t>
            </a:r>
            <a:r>
              <a:rPr sz="2667" spc="-7" dirty="0">
                <a:latin typeface="Times New Roman"/>
                <a:cs typeface="Times New Roman"/>
              </a:rPr>
              <a:t>main(String[]</a:t>
            </a:r>
            <a:r>
              <a:rPr sz="2667" spc="-133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args)</a:t>
            </a:r>
            <a:endParaRPr sz="266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1394" y="614207"/>
            <a:ext cx="1470615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769601">
              <a:spcBef>
                <a:spcPts val="133"/>
              </a:spcBef>
            </a:pPr>
            <a:r>
              <a:rPr spc="-7" dirty="0"/>
              <a:t>Simple </a:t>
            </a:r>
            <a:r>
              <a:rPr dirty="0"/>
              <a:t>Java </a:t>
            </a:r>
            <a:r>
              <a:rPr spc="-13" dirty="0"/>
              <a:t>Program</a:t>
            </a:r>
            <a:r>
              <a:rPr spc="-47" dirty="0"/>
              <a:t> </a:t>
            </a:r>
            <a:r>
              <a:rPr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1" y="1224280"/>
            <a:ext cx="6322060" cy="36745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4537" indent="-378451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Invalid Java </a:t>
            </a:r>
            <a:r>
              <a:rPr sz="3200" spc="-13" dirty="0">
                <a:latin typeface="Times New Roman"/>
                <a:cs typeface="Times New Roman"/>
              </a:rPr>
              <a:t>main </a:t>
            </a:r>
            <a:r>
              <a:rPr sz="3200" spc="-7" dirty="0">
                <a:latin typeface="Times New Roman"/>
                <a:cs typeface="Times New Roman"/>
              </a:rPr>
              <a:t>method</a:t>
            </a:r>
            <a:r>
              <a:rPr sz="3200" spc="-93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signature:</a:t>
            </a:r>
          </a:p>
          <a:p>
            <a:pPr>
              <a:spcBef>
                <a:spcPts val="67"/>
              </a:spcBef>
              <a:buClr>
                <a:srgbClr val="3891A7"/>
              </a:buClr>
              <a:buFont typeface="Wingdings"/>
              <a:buChar char=""/>
            </a:pPr>
            <a:endParaRPr sz="4133" dirty="0">
              <a:latin typeface="Times New Roman"/>
              <a:cs typeface="Times New Roman"/>
            </a:endParaRPr>
          </a:p>
          <a:p>
            <a:pPr marL="760288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public void main(String[]</a:t>
            </a:r>
            <a:r>
              <a:rPr sz="2667" spc="-180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args)</a:t>
            </a:r>
            <a:endParaRPr sz="2667" dirty="0">
              <a:latin typeface="Times New Roman"/>
              <a:cs typeface="Times New Roman"/>
            </a:endParaRPr>
          </a:p>
          <a:p>
            <a:pPr lvl="1">
              <a:spcBef>
                <a:spcPts val="47"/>
              </a:spcBef>
              <a:buClr>
                <a:srgbClr val="3891A7"/>
              </a:buClr>
              <a:buFont typeface="Wingdings"/>
              <a:buChar char=""/>
            </a:pPr>
            <a:endParaRPr sz="4133" dirty="0">
              <a:latin typeface="Times New Roman"/>
              <a:cs typeface="Times New Roman"/>
            </a:endParaRPr>
          </a:p>
          <a:p>
            <a:pPr marL="760288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spc="-7" dirty="0">
                <a:latin typeface="Times New Roman"/>
                <a:cs typeface="Times New Roman"/>
              </a:rPr>
              <a:t>static </a:t>
            </a:r>
            <a:r>
              <a:rPr sz="2667" dirty="0">
                <a:latin typeface="Times New Roman"/>
                <a:cs typeface="Times New Roman"/>
              </a:rPr>
              <a:t>void </a:t>
            </a:r>
            <a:r>
              <a:rPr sz="2667" spc="-7" dirty="0">
                <a:latin typeface="Times New Roman"/>
                <a:cs typeface="Times New Roman"/>
              </a:rPr>
              <a:t>main(String[]</a:t>
            </a:r>
            <a:r>
              <a:rPr sz="2667" spc="-100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args)</a:t>
            </a:r>
            <a:endParaRPr sz="2667" dirty="0">
              <a:latin typeface="Times New Roman"/>
              <a:cs typeface="Times New Roman"/>
            </a:endParaRPr>
          </a:p>
          <a:p>
            <a:pPr lvl="1">
              <a:spcBef>
                <a:spcPts val="53"/>
              </a:spcBef>
              <a:buClr>
                <a:srgbClr val="3891A7"/>
              </a:buClr>
              <a:buFont typeface="Wingdings"/>
              <a:buChar char=""/>
            </a:pPr>
            <a:endParaRPr sz="4133" dirty="0">
              <a:latin typeface="Times New Roman"/>
              <a:cs typeface="Times New Roman"/>
            </a:endParaRPr>
          </a:p>
          <a:p>
            <a:pPr marL="760288" lvl="1" indent="-318339">
              <a:buClr>
                <a:srgbClr val="3891A7"/>
              </a:buClr>
              <a:buSzPct val="95000"/>
              <a:buFont typeface="Wingdings"/>
              <a:buChar char=""/>
              <a:tabLst>
                <a:tab pos="761134" algn="l"/>
              </a:tabLst>
            </a:pPr>
            <a:r>
              <a:rPr sz="2667" dirty="0">
                <a:latin typeface="Times New Roman"/>
                <a:cs typeface="Times New Roman"/>
              </a:rPr>
              <a:t>public void static </a:t>
            </a:r>
            <a:r>
              <a:rPr sz="2667" spc="-7" dirty="0">
                <a:latin typeface="Times New Roman"/>
                <a:cs typeface="Times New Roman"/>
              </a:rPr>
              <a:t>main(String[]</a:t>
            </a:r>
            <a:r>
              <a:rPr sz="2667" spc="-173" dirty="0">
                <a:latin typeface="Times New Roman"/>
                <a:cs typeface="Times New Roman"/>
              </a:rPr>
              <a:t> </a:t>
            </a:r>
            <a:r>
              <a:rPr sz="2667" spc="-7" dirty="0">
                <a:latin typeface="Times New Roman"/>
                <a:cs typeface="Times New Roman"/>
              </a:rPr>
              <a:t>args)</a:t>
            </a:r>
            <a:endParaRPr sz="2667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746" y="614207"/>
            <a:ext cx="14706155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769601">
              <a:spcBef>
                <a:spcPts val="133"/>
              </a:spcBef>
            </a:pPr>
            <a:r>
              <a:rPr spc="-7" dirty="0"/>
              <a:t>Simple </a:t>
            </a:r>
            <a:r>
              <a:rPr dirty="0"/>
              <a:t>Java </a:t>
            </a:r>
            <a:r>
              <a:rPr spc="-13" dirty="0"/>
              <a:t>Program</a:t>
            </a:r>
            <a:r>
              <a:rPr spc="-47" dirty="0"/>
              <a:t> </a:t>
            </a:r>
            <a:r>
              <a:rPr dirty="0"/>
              <a:t>(Cont…)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0" y="1224279"/>
            <a:ext cx="10026227" cy="530322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94537" indent="-378451">
              <a:spcBef>
                <a:spcPts val="133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Giving a </a:t>
            </a:r>
            <a:r>
              <a:rPr sz="3200" spc="-7" dirty="0">
                <a:latin typeface="Times New Roman"/>
                <a:cs typeface="Times New Roman"/>
              </a:rPr>
              <a:t>semicolon </a:t>
            </a:r>
            <a:r>
              <a:rPr sz="3200" dirty="0">
                <a:latin typeface="Times New Roman"/>
                <a:cs typeface="Times New Roman"/>
              </a:rPr>
              <a:t>at the end of a class </a:t>
            </a:r>
            <a:r>
              <a:rPr sz="3200" spc="-7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optional in</a:t>
            </a:r>
            <a:r>
              <a:rPr sz="3200" spc="-20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Java.</a:t>
            </a:r>
          </a:p>
          <a:p>
            <a:pPr>
              <a:spcBef>
                <a:spcPts val="73"/>
              </a:spcBef>
            </a:pPr>
            <a:endParaRPr sz="4667" dirty="0">
              <a:latin typeface="Times New Roman"/>
              <a:cs typeface="Times New Roman"/>
            </a:endParaRPr>
          </a:p>
          <a:p>
            <a:pPr marL="16933"/>
            <a:r>
              <a:rPr sz="3200" dirty="0">
                <a:latin typeface="Times New Roman"/>
                <a:cs typeface="Times New Roman"/>
              </a:rPr>
              <a:t>class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Hello</a:t>
            </a:r>
          </a:p>
          <a:p>
            <a:pPr marL="320879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{</a:t>
            </a:r>
          </a:p>
          <a:p>
            <a:pPr marL="625671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public static void </a:t>
            </a:r>
            <a:r>
              <a:rPr sz="3200" spc="-7" dirty="0">
                <a:latin typeface="Times New Roman"/>
                <a:cs typeface="Times New Roman"/>
              </a:rPr>
              <a:t>main(String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13" dirty="0">
                <a:latin typeface="Times New Roman"/>
                <a:cs typeface="Times New Roman"/>
              </a:rPr>
              <a:t>args[])</a:t>
            </a:r>
            <a:endParaRPr sz="3200" dirty="0">
              <a:latin typeface="Times New Roman"/>
              <a:cs typeface="Times New Roman"/>
            </a:endParaRPr>
          </a:p>
          <a:p>
            <a:pPr marL="625671">
              <a:spcBef>
                <a:spcPts val="807"/>
              </a:spcBef>
            </a:pPr>
            <a:r>
              <a:rPr sz="3200" dirty="0">
                <a:latin typeface="Times New Roman"/>
                <a:cs typeface="Times New Roman"/>
              </a:rPr>
              <a:t>{</a:t>
            </a:r>
          </a:p>
          <a:p>
            <a:pPr marL="930463">
              <a:spcBef>
                <a:spcPts val="800"/>
              </a:spcBef>
            </a:pPr>
            <a:r>
              <a:rPr sz="3200" spc="-7" dirty="0">
                <a:latin typeface="Times New Roman"/>
                <a:cs typeface="Times New Roman"/>
              </a:rPr>
              <a:t>System.out.println(“Hello</a:t>
            </a:r>
            <a:r>
              <a:rPr sz="3200" spc="-113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World”);</a:t>
            </a:r>
            <a:endParaRPr sz="3200" dirty="0">
              <a:latin typeface="Times New Roman"/>
              <a:cs typeface="Times New Roman"/>
            </a:endParaRPr>
          </a:p>
          <a:p>
            <a:pPr marL="625671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}</a:t>
            </a:r>
          </a:p>
          <a:p>
            <a:pPr marL="320879"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};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AD2B-EC23-448E-AA58-931E2746F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477947"/>
            <a:ext cx="11029616" cy="1188720"/>
          </a:xfrm>
        </p:spPr>
        <p:txBody>
          <a:bodyPr/>
          <a:lstStyle/>
          <a:p>
            <a:r>
              <a:rPr lang="en-IN" dirty="0"/>
              <a:t>Thank You </a:t>
            </a:r>
            <a:br>
              <a:rPr lang="en-IN" dirty="0"/>
            </a:br>
            <a:r>
              <a:rPr lang="en-IN" dirty="0"/>
              <a:t>      ?</a:t>
            </a:r>
          </a:p>
        </p:txBody>
      </p:sp>
    </p:spTree>
    <p:extLst>
      <p:ext uri="{BB962C8B-B14F-4D97-AF65-F5344CB8AC3E}">
        <p14:creationId xmlns:p14="http://schemas.microsoft.com/office/powerpoint/2010/main" val="198156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524F-DC49-4FA6-A2F2-4F7AB374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sz="4000"/>
              <a:t>Course Outcome</a:t>
            </a:r>
            <a:endParaRPr lang="en-US" sz="4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D2B6617-BFC6-4C2C-8628-EE9571441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2711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8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B0A4A-EE5D-4399-82B2-0C636F98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Evaluation Component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08F7C1-120F-49C8-A8B5-7617D4D38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07224"/>
              </p:ext>
            </p:extLst>
          </p:nvPr>
        </p:nvGraphicFramePr>
        <p:xfrm>
          <a:off x="2298194" y="1145882"/>
          <a:ext cx="7407966" cy="301158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28592">
                  <a:extLst>
                    <a:ext uri="{9D8B030D-6E8A-4147-A177-3AD203B41FA5}">
                      <a16:colId xmlns:a16="http://schemas.microsoft.com/office/drawing/2014/main" val="3414699127"/>
                    </a:ext>
                  </a:extLst>
                </a:gridCol>
                <a:gridCol w="2279374">
                  <a:extLst>
                    <a:ext uri="{9D8B030D-6E8A-4147-A177-3AD203B41FA5}">
                      <a16:colId xmlns:a16="http://schemas.microsoft.com/office/drawing/2014/main" val="2450196481"/>
                    </a:ext>
                  </a:extLst>
                </a:gridCol>
              </a:tblGrid>
              <a:tr h="690315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Components of Course Evaluation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Percentage</a:t>
                      </a:r>
                      <a:endParaRPr lang="en-US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extLst>
                  <a:ext uri="{0D108BD9-81ED-4DB2-BD59-A6C34878D82A}">
                    <a16:rowId xmlns:a16="http://schemas.microsoft.com/office/drawing/2014/main" val="1171606018"/>
                  </a:ext>
                </a:extLst>
              </a:tr>
              <a:tr h="38687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Mid Term Examination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extLst>
                  <a:ext uri="{0D108BD9-81ED-4DB2-BD59-A6C34878D82A}">
                    <a16:rowId xmlns:a16="http://schemas.microsoft.com/office/drawing/2014/main" val="950999811"/>
                  </a:ext>
                </a:extLst>
              </a:tr>
              <a:tr h="38687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End Term Examination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extLst>
                  <a:ext uri="{0D108BD9-81ED-4DB2-BD59-A6C34878D82A}">
                    <a16:rowId xmlns:a16="http://schemas.microsoft.com/office/drawing/2014/main" val="3336956995"/>
                  </a:ext>
                </a:extLst>
              </a:tr>
              <a:tr h="38687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Continuous Lab Evaluation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extLst>
                  <a:ext uri="{0D108BD9-81ED-4DB2-BD59-A6C34878D82A}">
                    <a16:rowId xmlns:a16="http://schemas.microsoft.com/office/drawing/2014/main" val="3045327115"/>
                  </a:ext>
                </a:extLst>
              </a:tr>
              <a:tr h="38687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>
                          <a:solidFill>
                            <a:srgbClr val="000000"/>
                          </a:solidFill>
                          <a:effectLst/>
                        </a:rPr>
                        <a:t>Quiz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extLst>
                  <a:ext uri="{0D108BD9-81ED-4DB2-BD59-A6C34878D82A}">
                    <a16:rowId xmlns:a16="http://schemas.microsoft.com/office/drawing/2014/main" val="655029599"/>
                  </a:ext>
                </a:extLst>
              </a:tr>
              <a:tr h="38687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Assignment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extLst>
                  <a:ext uri="{0D108BD9-81ED-4DB2-BD59-A6C34878D82A}">
                    <a16:rowId xmlns:a16="http://schemas.microsoft.com/office/drawing/2014/main" val="1060190314"/>
                  </a:ext>
                </a:extLst>
              </a:tr>
              <a:tr h="386879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43" marR="18543" marT="18543" marB="0" anchor="b"/>
                </a:tc>
                <a:extLst>
                  <a:ext uri="{0D108BD9-81ED-4DB2-BD59-A6C34878D82A}">
                    <a16:rowId xmlns:a16="http://schemas.microsoft.com/office/drawing/2014/main" val="169565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78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42E01-5ADF-4450-8FFD-A66A8DEA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0200-5AC7-4908-86DF-9AEDCCCD8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2200" y="1037967"/>
            <a:ext cx="6725899" cy="4820832"/>
          </a:xfrm>
        </p:spPr>
        <p:txBody>
          <a:bodyPr>
            <a:normAutofit/>
          </a:bodyPr>
          <a:lstStyle/>
          <a:p>
            <a:pPr lvl="0"/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-Object Oriented Programming in Java.</a:t>
            </a:r>
          </a:p>
          <a:p>
            <a:pPr marL="0" lv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https://www.edx.org/course/introduction-to-java-programming-starting-to-code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Coursera-Object Oriented Programming in Java Specialization.</a:t>
            </a:r>
            <a:endParaRPr lang="en-US" sz="2400" dirty="0"/>
          </a:p>
          <a:p>
            <a:pPr marL="0" indent="0">
              <a:buNone/>
            </a:pPr>
            <a:r>
              <a:rPr lang="en-IN" sz="2400" u="sng" dirty="0">
                <a:hlinkClick r:id="rId3"/>
              </a:rPr>
              <a:t>https://www.coursera.org/specializations/object-oriented-programming </a:t>
            </a:r>
            <a:endParaRPr lang="en-IN" sz="2400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OpenCourseWare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-Introduction to Programming in Java.</a:t>
            </a:r>
          </a:p>
          <a:p>
            <a:pPr marL="0" indent="0">
              <a:buNone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https://ocw.mit.edu/courses/electrical-engineering-and-computer-science/6-092-introduction-to-programming-in-java-january-iap-2010/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622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AB84B-C853-4DEF-9CBD-3D3033C6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Lab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9198D-2128-48E1-8F14-A1116A24C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800" b="1" dirty="0"/>
              <a:t>Lab Platform</a:t>
            </a:r>
          </a:p>
          <a:p>
            <a:r>
              <a:rPr lang="en-US" sz="2800" dirty="0" err="1"/>
              <a:t>CodeZinger</a:t>
            </a:r>
            <a:r>
              <a:rPr lang="en-US" sz="2800" dirty="0"/>
              <a:t> (Continuous Labs &amp; Exams)</a:t>
            </a:r>
          </a:p>
          <a:p>
            <a:endParaRPr lang="en-US" sz="2800" dirty="0"/>
          </a:p>
          <a:p>
            <a:r>
              <a:rPr lang="en-US" sz="2800" b="1" dirty="0"/>
              <a:t>IDE</a:t>
            </a:r>
          </a:p>
          <a:p>
            <a:r>
              <a:rPr lang="en-US" sz="2800" dirty="0"/>
              <a:t>Eclipse </a:t>
            </a:r>
          </a:p>
          <a:p>
            <a:r>
              <a:rPr lang="en-US" sz="2800" dirty="0" err="1"/>
              <a:t>Netbeans</a:t>
            </a:r>
            <a:endParaRPr lang="en-US" sz="2800" dirty="0"/>
          </a:p>
          <a:p>
            <a:r>
              <a:rPr lang="en-US" sz="2800" dirty="0" err="1"/>
              <a:t>Jdoodle</a:t>
            </a:r>
            <a:r>
              <a:rPr lang="en-US" sz="2800" dirty="0"/>
              <a:t>\</a:t>
            </a:r>
            <a:r>
              <a:rPr lang="en-US" sz="2800" dirty="0" err="1"/>
              <a:t>Onlinegdb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210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87B7-230B-4F42-8441-C1AB3C84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730"/>
            <a:ext cx="11029616" cy="1188720"/>
          </a:xfrm>
        </p:spPr>
        <p:txBody>
          <a:bodyPr/>
          <a:lstStyle/>
          <a:p>
            <a:r>
              <a:rPr lang="en-IN" dirty="0"/>
              <a:t>Fundamentals  </a:t>
            </a:r>
          </a:p>
        </p:txBody>
      </p:sp>
    </p:spTree>
    <p:extLst>
      <p:ext uri="{BB962C8B-B14F-4D97-AF65-F5344CB8AC3E}">
        <p14:creationId xmlns:p14="http://schemas.microsoft.com/office/powerpoint/2010/main" val="180433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/>
            <a:r>
              <a:rPr lang="en-US" b="0" kern="1200" cap="all" spc="-7">
                <a:solidFill>
                  <a:srgbClr val="FFFEFF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b="0" kern="1200" cap="all" spc="-2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b="0" kern="1200" cap="all">
                <a:solidFill>
                  <a:srgbClr val="FFFE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b="0" kern="1200" cap="all" spc="-2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b="0" kern="1200" cap="all" spc="-7">
                <a:solidFill>
                  <a:srgbClr val="FFFEFF"/>
                </a:solidFill>
                <a:latin typeface="+mj-lt"/>
                <a:ea typeface="+mj-ea"/>
                <a:cs typeface="+mj-cs"/>
              </a:rPr>
              <a:t>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935" y="1037968"/>
            <a:ext cx="6725899" cy="4820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 to</a:t>
            </a:r>
            <a:r>
              <a:rPr lang="en-US" spc="-67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Bytecode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US" spc="-7">
                <a:solidFill>
                  <a:schemeClr val="tx1">
                    <a:lumMod val="75000"/>
                    <a:lumOff val="25000"/>
                  </a:schemeClr>
                </a:solidFill>
              </a:rPr>
              <a:t>JVM</a:t>
            </a:r>
            <a:r>
              <a:rPr lang="en-US" spc="-167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 of</a:t>
            </a:r>
            <a:r>
              <a:rPr lang="en-US" spc="-6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US" spc="-47">
                <a:solidFill>
                  <a:schemeClr val="tx1">
                    <a:lumMod val="75000"/>
                    <a:lumOff val="25000"/>
                  </a:schemeClr>
                </a:solidFill>
              </a:rPr>
              <a:t>Types </a:t>
            </a:r>
            <a:r>
              <a:rPr lang="en-US" spc="-7">
                <a:solidFill>
                  <a:schemeClr val="tx1">
                    <a:lumMod val="75000"/>
                    <a:lumOff val="25000"/>
                  </a:schemeClr>
                </a:solidFill>
              </a:rPr>
              <a:t>of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en-US" spc="-247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US" spc="-7">
                <a:solidFill>
                  <a:schemeClr val="tx1">
                    <a:lumMod val="75000"/>
                    <a:lumOff val="25000"/>
                  </a:schemeClr>
                </a:solidFill>
              </a:rPr>
              <a:t>History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pc="-13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Features </a:t>
            </a:r>
            <a:r>
              <a:rPr lang="en-US" spc="-7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US" spc="-27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625671" indent="-609585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>
                <a:tab pos="625671" algn="l"/>
                <a:tab pos="626518" algn="l"/>
              </a:tabLst>
            </a:pPr>
            <a:r>
              <a:rPr lang="en-US" spc="-7">
                <a:solidFill>
                  <a:schemeClr val="tx1">
                    <a:lumMod val="75000"/>
                    <a:lumOff val="25000"/>
                  </a:schemeClr>
                </a:solidFill>
              </a:rPr>
              <a:t>Simple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  <a:r>
              <a:rPr lang="en-US" spc="-2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4255" y="685483"/>
            <a:ext cx="4483947" cy="447986"/>
          </a:xfrm>
          <a:prstGeom prst="rect">
            <a:avLst/>
          </a:prstGeom>
        </p:spPr>
        <p:txBody>
          <a:bodyPr vert="horz" wrap="square" lIns="0" tIns="16933" rIns="0" bIns="0" rtlCol="0" anchor="b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Introduction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5920" y="1377187"/>
            <a:ext cx="10273453" cy="4571337"/>
          </a:xfrm>
          <a:prstGeom prst="rect">
            <a:avLst/>
          </a:prstGeom>
        </p:spPr>
        <p:txBody>
          <a:bodyPr vert="horz" wrap="square" lIns="0" tIns="117687" rIns="0" bIns="0" rtlCol="0">
            <a:spAutoFit/>
          </a:bodyPr>
          <a:lstStyle/>
          <a:p>
            <a:pPr marL="394537" indent="-378451">
              <a:spcBef>
                <a:spcPts val="92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Java is a general purpose </a:t>
            </a:r>
            <a:r>
              <a:rPr sz="3200" spc="-7" dirty="0">
                <a:latin typeface="Times New Roman"/>
                <a:cs typeface="Times New Roman"/>
              </a:rPr>
              <a:t>programming</a:t>
            </a:r>
            <a:r>
              <a:rPr sz="3200" spc="-67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94537" indent="-378451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It is High Level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94537" marR="6773" indent="-378451">
              <a:spcBef>
                <a:spcPts val="807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  <a:tab pos="1323307" algn="l"/>
                <a:tab pos="2159793" algn="l"/>
                <a:tab pos="3944521" algn="l"/>
                <a:tab pos="5818148" algn="l"/>
                <a:tab pos="6430273" algn="l"/>
                <a:tab pos="7629123" algn="l"/>
                <a:tab pos="9122605" algn="l"/>
                <a:tab pos="9622971" algn="l"/>
              </a:tabLst>
            </a:pPr>
            <a:r>
              <a:rPr sz="3200" dirty="0">
                <a:latin typeface="Times New Roman"/>
                <a:cs typeface="Times New Roman"/>
              </a:rPr>
              <a:t>Java	</a:t>
            </a:r>
            <a:r>
              <a:rPr sz="3200" spc="-7" dirty="0">
                <a:latin typeface="Times New Roman"/>
                <a:cs typeface="Times New Roman"/>
              </a:rPr>
              <a:t>was	or</a:t>
            </a:r>
            <a:r>
              <a:rPr sz="3200" spc="7" dirty="0">
                <a:latin typeface="Times New Roman"/>
                <a:cs typeface="Times New Roman"/>
              </a:rPr>
              <a:t>i</a:t>
            </a:r>
            <a:r>
              <a:rPr sz="3200" spc="-20" dirty="0">
                <a:latin typeface="Times New Roman"/>
                <a:cs typeface="Times New Roman"/>
              </a:rPr>
              <a:t>g</a:t>
            </a:r>
            <a:r>
              <a:rPr sz="3200" dirty="0">
                <a:latin typeface="Times New Roman"/>
                <a:cs typeface="Times New Roman"/>
              </a:rPr>
              <a:t>ina</a:t>
            </a:r>
            <a:r>
              <a:rPr sz="3200" spc="-20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ly	d</a:t>
            </a:r>
            <a:r>
              <a:rPr sz="3200" spc="-13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veloped	by	Ja</a:t>
            </a: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spc="-7" dirty="0">
                <a:latin typeface="Times New Roman"/>
                <a:cs typeface="Times New Roman"/>
              </a:rPr>
              <a:t>es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-7" dirty="0">
                <a:latin typeface="Times New Roman"/>
                <a:cs typeface="Times New Roman"/>
              </a:rPr>
              <a:t>Go</a:t>
            </a:r>
            <a:r>
              <a:rPr sz="3200" dirty="0">
                <a:latin typeface="Times New Roman"/>
                <a:cs typeface="Times New Roman"/>
              </a:rPr>
              <a:t>sling	at	Sun  </a:t>
            </a:r>
            <a:r>
              <a:rPr sz="3200" spc="-7" dirty="0">
                <a:latin typeface="Times New Roman"/>
                <a:cs typeface="Times New Roman"/>
              </a:rPr>
              <a:t>Microsystems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1995.</a:t>
            </a:r>
            <a:endParaRPr sz="3200">
              <a:latin typeface="Times New Roman"/>
              <a:cs typeface="Times New Roman"/>
            </a:endParaRPr>
          </a:p>
          <a:p>
            <a:pPr marL="394537" indent="-378451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Java is a language that is </a:t>
            </a:r>
            <a:r>
              <a:rPr sz="3200" spc="-7" dirty="0">
                <a:latin typeface="Times New Roman"/>
                <a:cs typeface="Times New Roman"/>
              </a:rPr>
              <a:t>platform</a:t>
            </a:r>
            <a:r>
              <a:rPr sz="3200" spc="-133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independent.</a:t>
            </a:r>
            <a:endParaRPr sz="3200">
              <a:latin typeface="Times New Roman"/>
              <a:cs typeface="Times New Roman"/>
            </a:endParaRPr>
          </a:p>
          <a:p>
            <a:pPr marL="394537" marR="6773" indent="-378451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  <a:tab pos="859345" algn="l"/>
                <a:tab pos="2452732" algn="l"/>
                <a:tab pos="2920927" algn="l"/>
                <a:tab pos="3611790" algn="l"/>
                <a:tab pos="5316934" algn="l"/>
                <a:tab pos="6099234" algn="l"/>
                <a:tab pos="7691774" algn="l"/>
                <a:tab pos="9937925" algn="l"/>
              </a:tabLst>
            </a:pPr>
            <a:r>
              <a:rPr sz="3200" spc="-7" dirty="0">
                <a:latin typeface="Times New Roman"/>
                <a:cs typeface="Times New Roman"/>
              </a:rPr>
              <a:t>A	pla</a:t>
            </a:r>
            <a:r>
              <a:rPr sz="3200" spc="7" dirty="0">
                <a:latin typeface="Times New Roman"/>
                <a:cs typeface="Times New Roman"/>
              </a:rPr>
              <a:t>t</a:t>
            </a:r>
            <a:r>
              <a:rPr sz="3200" dirty="0">
                <a:latin typeface="Times New Roman"/>
                <a:cs typeface="Times New Roman"/>
              </a:rPr>
              <a:t>form	i</a:t>
            </a:r>
            <a:r>
              <a:rPr sz="3200" spc="-7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	t</a:t>
            </a:r>
            <a:r>
              <a:rPr sz="3200" spc="-13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	h</a:t>
            </a:r>
            <a:r>
              <a:rPr sz="3200" spc="-13" dirty="0">
                <a:latin typeface="Times New Roman"/>
                <a:cs typeface="Times New Roman"/>
              </a:rPr>
              <a:t>a</a:t>
            </a:r>
            <a:r>
              <a:rPr sz="3200" spc="-7" dirty="0">
                <a:latin typeface="Times New Roman"/>
                <a:cs typeface="Times New Roman"/>
              </a:rPr>
              <a:t>rd</a:t>
            </a:r>
            <a:r>
              <a:rPr sz="3200" spc="-27" dirty="0">
                <a:latin typeface="Times New Roman"/>
                <a:cs typeface="Times New Roman"/>
              </a:rPr>
              <a:t>w</a:t>
            </a:r>
            <a:r>
              <a:rPr sz="3200" dirty="0">
                <a:latin typeface="Times New Roman"/>
                <a:cs typeface="Times New Roman"/>
              </a:rPr>
              <a:t>are	and	</a:t>
            </a:r>
            <a:r>
              <a:rPr sz="3200" spc="-20" dirty="0">
                <a:latin typeface="Times New Roman"/>
                <a:cs typeface="Times New Roman"/>
              </a:rPr>
              <a:t>s</a:t>
            </a:r>
            <a:r>
              <a:rPr sz="3200" spc="-7" dirty="0">
                <a:latin typeface="Times New Roman"/>
                <a:cs typeface="Times New Roman"/>
              </a:rPr>
              <a:t>oft</a:t>
            </a:r>
            <a:r>
              <a:rPr sz="3200" spc="-20" dirty="0">
                <a:latin typeface="Times New Roman"/>
                <a:cs typeface="Times New Roman"/>
              </a:rPr>
              <a:t>w</a:t>
            </a:r>
            <a:r>
              <a:rPr sz="3200" spc="-7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	en</a:t>
            </a:r>
            <a:r>
              <a:rPr sz="3200" spc="-13" dirty="0">
                <a:latin typeface="Times New Roman"/>
                <a:cs typeface="Times New Roman"/>
              </a:rPr>
              <a:t>v</a:t>
            </a: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7" dirty="0"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on</a:t>
            </a:r>
            <a:r>
              <a:rPr sz="3200" spc="-27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ent	</a:t>
            </a:r>
            <a:r>
              <a:rPr sz="3200" spc="7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which a </a:t>
            </a:r>
            <a:r>
              <a:rPr sz="3200" spc="-7" dirty="0">
                <a:latin typeface="Times New Roman"/>
                <a:cs typeface="Times New Roman"/>
              </a:rPr>
              <a:t>programs</a:t>
            </a:r>
            <a:r>
              <a:rPr sz="3200" spc="-13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run.</a:t>
            </a:r>
            <a:endParaRPr sz="3200">
              <a:latin typeface="Times New Roman"/>
              <a:cs typeface="Times New Roman"/>
            </a:endParaRPr>
          </a:p>
          <a:p>
            <a:pPr marL="394537" indent="-378451">
              <a:spcBef>
                <a:spcPts val="8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395383" algn="l"/>
              </a:tabLst>
            </a:pPr>
            <a:r>
              <a:rPr sz="3200" dirty="0">
                <a:latin typeface="Times New Roman"/>
                <a:cs typeface="Times New Roman"/>
              </a:rPr>
              <a:t>Java </a:t>
            </a:r>
            <a:r>
              <a:rPr sz="3200" spc="-7" dirty="0">
                <a:latin typeface="Times New Roman"/>
                <a:cs typeface="Times New Roman"/>
              </a:rPr>
              <a:t>has </a:t>
            </a:r>
            <a:r>
              <a:rPr sz="3200" dirty="0">
                <a:latin typeface="Times New Roman"/>
                <a:cs typeface="Times New Roman"/>
              </a:rPr>
              <a:t>its own Java </a:t>
            </a:r>
            <a:r>
              <a:rPr sz="3200" spc="-7" dirty="0">
                <a:latin typeface="Times New Roman"/>
                <a:cs typeface="Times New Roman"/>
              </a:rPr>
              <a:t>Runtime Environment (JRE)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67" dirty="0">
                <a:latin typeface="Times New Roman"/>
                <a:cs typeface="Times New Roman"/>
              </a:rPr>
              <a:t> </a:t>
            </a:r>
            <a:r>
              <a:rPr sz="3200" spc="-7" dirty="0">
                <a:latin typeface="Times New Roman"/>
                <a:cs typeface="Times New Roman"/>
              </a:rPr>
              <a:t>API.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73145" y="34712"/>
            <a:ext cx="2040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7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413C24"/>
      </a:dk2>
      <a:lt2>
        <a:srgbClr val="EBEDEF"/>
      </a:lt2>
      <a:accent1>
        <a:srgbClr val="E77B29"/>
      </a:accent1>
      <a:accent2>
        <a:srgbClr val="B9A014"/>
      </a:accent2>
      <a:accent3>
        <a:srgbClr val="87AD1F"/>
      </a:accent3>
      <a:accent4>
        <a:srgbClr val="49BA14"/>
      </a:accent4>
      <a:accent5>
        <a:srgbClr val="21BC31"/>
      </a:accent5>
      <a:accent6>
        <a:srgbClr val="14BA6A"/>
      </a:accent6>
      <a:hlink>
        <a:srgbClr val="478CC1"/>
      </a:hlink>
      <a:folHlink>
        <a:srgbClr val="878787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</TotalTime>
  <Words>1199</Words>
  <Application>Microsoft Office PowerPoint</Application>
  <PresentationFormat>Widescreen</PresentationFormat>
  <Paragraphs>198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Gill Sans MT</vt:lpstr>
      <vt:lpstr>Times New Roman</vt:lpstr>
      <vt:lpstr>Wingdings</vt:lpstr>
      <vt:lpstr>Wingdings 2</vt:lpstr>
      <vt:lpstr>DividendVTI</vt:lpstr>
      <vt:lpstr>Object Oriented Programming using Java</vt:lpstr>
      <vt:lpstr>Course Credits</vt:lpstr>
      <vt:lpstr>Course Outcome</vt:lpstr>
      <vt:lpstr>Evaluation Component</vt:lpstr>
      <vt:lpstr>Resources</vt:lpstr>
      <vt:lpstr>Lab Tool</vt:lpstr>
      <vt:lpstr>Fundamentals  </vt:lpstr>
      <vt:lpstr>Outline</vt:lpstr>
      <vt:lpstr>Introduction to Java</vt:lpstr>
      <vt:lpstr>Introduction to Java (Cont…)</vt:lpstr>
      <vt:lpstr>Bytecode</vt:lpstr>
      <vt:lpstr>Bytecode (Cont…)</vt:lpstr>
      <vt:lpstr>JVM  Architecture</vt:lpstr>
      <vt:lpstr>Applications of Java</vt:lpstr>
      <vt:lpstr>Types of Java Application</vt:lpstr>
      <vt:lpstr>History of Java</vt:lpstr>
      <vt:lpstr>Features of Java</vt:lpstr>
      <vt:lpstr>Simple Java Program</vt:lpstr>
      <vt:lpstr>Simple Java Program (Cont…)</vt:lpstr>
      <vt:lpstr>Simple Java Program (Cont…)</vt:lpstr>
      <vt:lpstr>Simple Java Program (Cont…)</vt:lpstr>
      <vt:lpstr>Simple Java Program (Cont…)</vt:lpstr>
      <vt:lpstr>Simple Java Program (Cont…)</vt:lpstr>
      <vt:lpstr>Simple Java Program (Cont…)</vt:lpstr>
      <vt:lpstr>Thank You      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Thinking with Programming</dc:title>
  <dc:creator>Sridhar Swaminathan</dc:creator>
  <cp:lastModifiedBy>Deepak Singh</cp:lastModifiedBy>
  <cp:revision>12</cp:revision>
  <dcterms:created xsi:type="dcterms:W3CDTF">2020-08-12T08:38:42Z</dcterms:created>
  <dcterms:modified xsi:type="dcterms:W3CDTF">2021-03-17T02:31:54Z</dcterms:modified>
</cp:coreProperties>
</file>