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4"/>
  </p:notesMasterIdLst>
  <p:sldIdLst>
    <p:sldId id="256" r:id="rId2"/>
    <p:sldId id="265" r:id="rId3"/>
    <p:sldId id="266" r:id="rId4"/>
    <p:sldId id="267" r:id="rId5"/>
    <p:sldId id="268" r:id="rId6"/>
    <p:sldId id="269" r:id="rId7"/>
    <p:sldId id="283" r:id="rId8"/>
    <p:sldId id="284" r:id="rId9"/>
    <p:sldId id="271" r:id="rId10"/>
    <p:sldId id="272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2151-7E13-4A6E-BA14-4F38BBD867B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36CD-95C2-4ABC-A56C-F02760BE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0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1781-8038-4B5C-9217-3A174C9490E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0D3E-C8AD-4428-9FB4-D3425280815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5B-4C19-4D50-A216-03B802B6F24F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D350-B4E9-4E38-BD66-712FEFFA20F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1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920-E425-4782-A131-DCAC634B0CA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BD42-E671-4385-83DD-02AF6437C0A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C1F-BA53-4608-B196-A088277404C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E627-862E-44F9-94AA-16F63956CB6F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1A9-A325-4987-A57C-9E8636CF1F3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9A7E9644-1E35-4446-9BE7-3E645AA48CF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89B-ECBA-4A7E-96AF-4BC8899C1C5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27F46F-CFA3-41C7-871C-40D8FCE5E8B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25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9B545-D827-48CC-9433-1773F9FE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Object Oriented Programming using Java</a:t>
            </a:r>
            <a:br>
              <a:rPr lang="en-US" sz="6000" dirty="0">
                <a:solidFill>
                  <a:schemeClr val="tx1"/>
                </a:solidFill>
              </a:rPr>
            </a:b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ight&#10;&#10;Description automatically generated">
            <a:extLst>
              <a:ext uri="{FF2B5EF4-FFF2-40B4-BE49-F238E27FC236}">
                <a16:creationId xmlns:a16="http://schemas.microsoft.com/office/drawing/2014/main" id="{C0DAB664-7BCE-4334-BC8D-00135A00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59" r="9408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1267869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Unary operators:</a:t>
            </a:r>
          </a:p>
          <a:p>
            <a:pPr marL="16086" algn="just">
              <a:spcBef>
                <a:spcPts val="1107"/>
              </a:spcBef>
              <a:buClr>
                <a:srgbClr val="3891A7"/>
              </a:buClr>
              <a:buSzPct val="79166"/>
              <a:tabLst>
                <a:tab pos="395383" algn="l"/>
              </a:tabLst>
            </a:pP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3A0BE-B48A-4DAB-8851-E9BDBE0B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30" y="2345378"/>
            <a:ext cx="7183339" cy="3601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634362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Arithmetic operators: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FF4B3-A0B3-4D20-8DBD-A3DB907C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27169"/>
            <a:ext cx="681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634362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Relational operators: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BF8B8-026B-41B6-932D-5F33684F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127169"/>
            <a:ext cx="6955694" cy="4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634362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Bitwise operators: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7CE9C-28E6-4DBC-B40F-E34F2D75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40" y="1972482"/>
            <a:ext cx="7066920" cy="45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3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634362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Logical operators: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C731-8A7A-4697-8DBE-5FC95272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127169"/>
            <a:ext cx="6572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634362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Assignment operators: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D7D0-4BB9-4D66-8087-3BFB763F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937730"/>
            <a:ext cx="8783205" cy="49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Operators (Cont.…)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1901376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Ternary operators:</a:t>
            </a:r>
          </a:p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473286" indent="-457200" algn="just">
              <a:spcBef>
                <a:spcPts val="1107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Conditional Operator ( ? : 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919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Precedence of the Operators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D6843-9E10-4AA3-8EAD-A5331100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54" y="1134282"/>
            <a:ext cx="8407721" cy="57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8BBC7-0931-45E4-92E4-2C98D74D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738312"/>
            <a:ext cx="6664066" cy="39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7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8BBC7-0931-45E4-92E4-2C98D74D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03" y="1856299"/>
            <a:ext cx="6664066" cy="391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5CDA0-7987-4222-A3E8-E7065C73304A}"/>
              </a:ext>
            </a:extLst>
          </p:cNvPr>
          <p:cNvSpPr txBox="1"/>
          <p:nvPr/>
        </p:nvSpPr>
        <p:spPr>
          <a:xfrm>
            <a:off x="8755614" y="2461209"/>
            <a:ext cx="64391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❖10</a:t>
            </a:r>
          </a:p>
        </p:txBody>
      </p:sp>
    </p:spTree>
    <p:extLst>
      <p:ext uri="{BB962C8B-B14F-4D97-AF65-F5344CB8AC3E}">
        <p14:creationId xmlns:p14="http://schemas.microsoft.com/office/powerpoint/2010/main" val="28526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b="0" kern="1200" cap="all" spc="-7">
                <a:solidFill>
                  <a:srgbClr val="FFFEFF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b="0" kern="1200" cap="all" spc="-2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b="0" kern="1200" cap="all" spc="-2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b="0" kern="1200" cap="all" spc="-7">
                <a:solidFill>
                  <a:srgbClr val="FFFEFF"/>
                </a:solidFill>
                <a:latin typeface="+mj-lt"/>
                <a:ea typeface="+mj-ea"/>
                <a:cs typeface="+mj-cs"/>
              </a:rPr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935" y="1037968"/>
            <a:ext cx="6725899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 Name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Operators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Precedence of Operators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Operators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D58F9-23E1-4EED-B23C-C9CE17A0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076449"/>
            <a:ext cx="6568674" cy="351318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B63658-C5F9-4BEA-AE37-A8860662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3AF30B3-ECDD-4545-9571-5D97835EFBF4}"/>
              </a:ext>
            </a:extLst>
          </p:cNvPr>
          <p:cNvSpPr txBox="1">
            <a:spLocks/>
          </p:cNvSpPr>
          <p:nvPr/>
        </p:nvSpPr>
        <p:spPr>
          <a:xfrm>
            <a:off x="3436387" y="761383"/>
            <a:ext cx="6134894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933" algn="ctr">
              <a:spcBef>
                <a:spcPts val="133"/>
              </a:spcBef>
            </a:pPr>
            <a:r>
              <a:rPr lang="en-IN" spc="-60"/>
              <a:t>Examples of Operators (Cont.…)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05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387" y="761383"/>
            <a:ext cx="6134894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D58F9-23E1-4EED-B23C-C9CE17A0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87" y="2135442"/>
            <a:ext cx="6568674" cy="3513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B85AF-A215-4E5F-A4BF-1C618CB925F1}"/>
              </a:ext>
            </a:extLst>
          </p:cNvPr>
          <p:cNvSpPr txBox="1"/>
          <p:nvPr/>
        </p:nvSpPr>
        <p:spPr>
          <a:xfrm>
            <a:off x="10005061" y="2701499"/>
            <a:ext cx="6439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❖21</a:t>
            </a:r>
          </a:p>
        </p:txBody>
      </p:sp>
    </p:spTree>
    <p:extLst>
      <p:ext uri="{BB962C8B-B14F-4D97-AF65-F5344CB8AC3E}">
        <p14:creationId xmlns:p14="http://schemas.microsoft.com/office/powerpoint/2010/main" val="185006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4A42A-055B-47C3-A3EF-39D45258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719262"/>
            <a:ext cx="5905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85AF-A215-4E5F-A4BF-1C618CB925F1}"/>
              </a:ext>
            </a:extLst>
          </p:cNvPr>
          <p:cNvSpPr txBox="1"/>
          <p:nvPr/>
        </p:nvSpPr>
        <p:spPr>
          <a:xfrm>
            <a:off x="10005061" y="2701499"/>
            <a:ext cx="64391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❖40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4A42A-055B-47C3-A3EF-39D45258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719262"/>
            <a:ext cx="5905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C86E-0131-46A0-B9AD-205CE36A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70" y="1500866"/>
            <a:ext cx="6588930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85AF-A215-4E5F-A4BF-1C618CB925F1}"/>
              </a:ext>
            </a:extLst>
          </p:cNvPr>
          <p:cNvSpPr txBox="1"/>
          <p:nvPr/>
        </p:nvSpPr>
        <p:spPr>
          <a:xfrm>
            <a:off x="10005061" y="2701499"/>
            <a:ext cx="64391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❖false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C86E-0131-46A0-B9AD-205CE36A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70" y="1500866"/>
            <a:ext cx="6588930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8BD91-F0A3-4BFE-94DF-4E86FAED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624012"/>
            <a:ext cx="6296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9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85AF-A215-4E5F-A4BF-1C618CB925F1}"/>
              </a:ext>
            </a:extLst>
          </p:cNvPr>
          <p:cNvSpPr txBox="1"/>
          <p:nvPr/>
        </p:nvSpPr>
        <p:spPr>
          <a:xfrm>
            <a:off x="10005061" y="2701499"/>
            <a:ext cx="6439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8BD91-F0A3-4BFE-94DF-4E86FAED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624012"/>
            <a:ext cx="6296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42B19-D635-4880-A04A-3FD2EA44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16" y="1153105"/>
            <a:ext cx="7096621" cy="50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85AF-A215-4E5F-A4BF-1C618CB925F1}"/>
              </a:ext>
            </a:extLst>
          </p:cNvPr>
          <p:cNvSpPr txBox="1"/>
          <p:nvPr/>
        </p:nvSpPr>
        <p:spPr>
          <a:xfrm>
            <a:off x="10005061" y="2701499"/>
            <a:ext cx="64391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❖16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❖13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❖52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42B19-D635-4880-A04A-3FD2EA44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16" y="1153105"/>
            <a:ext cx="7096621" cy="50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4255" y="685483"/>
            <a:ext cx="4483947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7" dirty="0"/>
              <a:t>Data Type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0" y="1377187"/>
            <a:ext cx="10273453" cy="4853466"/>
          </a:xfrm>
          <a:prstGeom prst="rect">
            <a:avLst/>
          </a:prstGeom>
        </p:spPr>
        <p:txBody>
          <a:bodyPr vert="horz" wrap="square" lIns="0" tIns="117687" rIns="0" bIns="0" rtlCol="0">
            <a:spAutoFit/>
          </a:bodyPr>
          <a:lstStyle/>
          <a:p>
            <a:pPr marL="394537" indent="-378451">
              <a:spcBef>
                <a:spcPts val="92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There are mainly two types of data type:</a:t>
            </a:r>
          </a:p>
          <a:p>
            <a:pPr marL="930486" lvl="1" indent="-457200">
              <a:spcBef>
                <a:spcPts val="927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b="1" dirty="0">
                <a:latin typeface="Times New Roman"/>
                <a:cs typeface="Times New Roman"/>
              </a:rPr>
              <a:t>Primitive:</a:t>
            </a:r>
            <a:r>
              <a:rPr lang="en-IN" sz="3200" dirty="0">
                <a:latin typeface="Times New Roman"/>
                <a:cs typeface="Times New Roman"/>
              </a:rPr>
              <a:t> Byte, short, int, long, float, double, </a:t>
            </a:r>
            <a:r>
              <a:rPr lang="en-IN" sz="3200" dirty="0" err="1">
                <a:latin typeface="Times New Roman"/>
                <a:cs typeface="Times New Roman"/>
              </a:rPr>
              <a:t>boolean</a:t>
            </a:r>
            <a:endParaRPr lang="en-IN" sz="3200" dirty="0">
              <a:latin typeface="Times New Roman"/>
              <a:cs typeface="Times New Roman"/>
            </a:endParaRPr>
          </a:p>
          <a:p>
            <a:pPr marL="473286" lvl="1">
              <a:spcBef>
                <a:spcPts val="927"/>
              </a:spcBef>
              <a:buClr>
                <a:srgbClr val="3891A7"/>
              </a:buClr>
              <a:buSzPct val="79166"/>
              <a:tabLst>
                <a:tab pos="395383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and char.</a:t>
            </a:r>
          </a:p>
          <a:p>
            <a:pPr marL="930486" lvl="1" indent="-457200">
              <a:spcBef>
                <a:spcPts val="927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930486" lvl="1" indent="-457200">
              <a:spcBef>
                <a:spcPts val="927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b="1" dirty="0">
                <a:latin typeface="Times New Roman"/>
                <a:cs typeface="Times New Roman"/>
              </a:rPr>
              <a:t>Non-primitive:</a:t>
            </a:r>
            <a:r>
              <a:rPr lang="en-IN" sz="3200" dirty="0">
                <a:latin typeface="Times New Roman"/>
                <a:cs typeface="Times New Roman"/>
              </a:rPr>
              <a:t> String, arrays and classes</a:t>
            </a:r>
          </a:p>
          <a:p>
            <a:pPr marL="930486" lvl="1" indent="-457200">
              <a:spcBef>
                <a:spcPts val="927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930486" lvl="1" indent="-457200">
              <a:spcBef>
                <a:spcPts val="927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394537" marR="6773" indent="-378451">
              <a:spcBef>
                <a:spcPts val="8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  <a:tab pos="1323307" algn="l"/>
                <a:tab pos="2159793" algn="l"/>
                <a:tab pos="3944521" algn="l"/>
                <a:tab pos="5818148" algn="l"/>
                <a:tab pos="6430273" algn="l"/>
                <a:tab pos="7629123" algn="l"/>
                <a:tab pos="9122605" algn="l"/>
                <a:tab pos="9622971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F0C34-289C-4B55-9FE1-8B50F223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91" y="1426560"/>
            <a:ext cx="7807186" cy="47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770" y="665943"/>
            <a:ext cx="682171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60" dirty="0"/>
              <a:t>Examples of Operators (Cont.…)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85AF-A215-4E5F-A4BF-1C618CB925F1}"/>
              </a:ext>
            </a:extLst>
          </p:cNvPr>
          <p:cNvSpPr txBox="1"/>
          <p:nvPr/>
        </p:nvSpPr>
        <p:spPr>
          <a:xfrm>
            <a:off x="9301477" y="2354045"/>
            <a:ext cx="64391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❖a == b = false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❖a != b =true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❖a &gt; b =false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❖a &lt; b =true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❖a &gt;= b =false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❖a &lt;= b =true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F0C34-289C-4B55-9FE1-8B50F223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91" y="1395412"/>
            <a:ext cx="7807186" cy="47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8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AD2B-EC23-448E-AA58-931E2746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77947"/>
            <a:ext cx="11029616" cy="1188720"/>
          </a:xfrm>
        </p:spPr>
        <p:txBody>
          <a:bodyPr/>
          <a:lstStyle/>
          <a:p>
            <a:r>
              <a:rPr lang="en-IN" dirty="0"/>
              <a:t>Thank You </a:t>
            </a:r>
            <a:br>
              <a:rPr lang="en-IN" dirty="0"/>
            </a:br>
            <a:r>
              <a:rPr lang="en-IN" dirty="0"/>
              <a:t>      ?</a:t>
            </a:r>
          </a:p>
        </p:txBody>
      </p:sp>
    </p:spTree>
    <p:extLst>
      <p:ext uri="{BB962C8B-B14F-4D97-AF65-F5344CB8AC3E}">
        <p14:creationId xmlns:p14="http://schemas.microsoft.com/office/powerpoint/2010/main" val="198156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747" y="705943"/>
            <a:ext cx="653034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7" dirty="0"/>
              <a:t>Data Type (Cont.)</a:t>
            </a:r>
            <a:endParaRPr spc="-7" dirty="0"/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D28C0-17B0-46A6-8D37-B0859568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266825"/>
            <a:ext cx="9555256" cy="4885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8076" y="718120"/>
            <a:ext cx="200914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pc="-7" dirty="0"/>
              <a:t>Variable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1535920" y="1427479"/>
            <a:ext cx="10273453" cy="3528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A variables can be considered as a name given to the location in memory where values are stored.\</a:t>
            </a:r>
          </a:p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	</a:t>
            </a:r>
            <a:r>
              <a:rPr lang="en-IN" sz="3200" b="1" spc="-7" dirty="0">
                <a:latin typeface="Times New Roman"/>
                <a:cs typeface="Times New Roman"/>
              </a:rPr>
              <a:t>&lt;datatype&gt; &lt;</a:t>
            </a:r>
            <a:r>
              <a:rPr lang="en-IN" sz="3200" b="1" spc="-7" dirty="0" err="1">
                <a:latin typeface="Times New Roman"/>
                <a:cs typeface="Times New Roman"/>
              </a:rPr>
              <a:t>variable_name</a:t>
            </a:r>
            <a:r>
              <a:rPr lang="en-IN" sz="3200" b="1" spc="-7" dirty="0">
                <a:latin typeface="Times New Roman"/>
                <a:cs typeface="Times New Roman"/>
              </a:rPr>
              <a:t>&gt;</a:t>
            </a:r>
          </a:p>
          <a:p>
            <a:pPr marL="394537" marR="7620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Can the value of variable be changed?</a:t>
            </a:r>
          </a:p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Yes</a:t>
            </a:r>
          </a:p>
          <a:p>
            <a:pPr marL="394537" marR="7620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endParaRPr lang="en-IN" sz="3200" spc="-7" dirty="0">
              <a:latin typeface="Times New Roman"/>
              <a:cs typeface="Times New Roman"/>
            </a:endParaRPr>
          </a:p>
          <a:p>
            <a:pPr marL="394537" marR="7620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429" y="553721"/>
            <a:ext cx="4058073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7" dirty="0"/>
              <a:t>Variable Name</a:t>
            </a:r>
            <a:endParaRPr spc="-7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F434240-35F2-46EF-AAD6-25E0E6D2BC02}"/>
              </a:ext>
            </a:extLst>
          </p:cNvPr>
          <p:cNvSpPr txBox="1"/>
          <p:nvPr/>
        </p:nvSpPr>
        <p:spPr>
          <a:xfrm>
            <a:off x="1176216" y="1427479"/>
            <a:ext cx="10633157" cy="45516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Use only the characters ‘a’ through ‘z’, ‘A’ through ‘Z, ‘0’ </a:t>
            </a:r>
          </a:p>
          <a:p>
            <a:pPr marL="16086" marR="7620" algn="just">
              <a:spcBef>
                <a:spcPts val="133"/>
              </a:spcBef>
              <a:buClr>
                <a:srgbClr val="3891A7"/>
              </a:buClr>
              <a:buSzPct val="79166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through ‘9’, character ‘_’, and character ‘$’.</a:t>
            </a:r>
          </a:p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A name can’t contain space character.</a:t>
            </a:r>
          </a:p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Do not start with a digit. Variable name can be of any length.</a:t>
            </a:r>
          </a:p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Case sensitive.</a:t>
            </a:r>
          </a:p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A name can not be a reserved word (A reserved word is a</a:t>
            </a:r>
          </a:p>
          <a:p>
            <a:pPr marL="16086" marR="7620" algn="just">
              <a:spcBef>
                <a:spcPts val="133"/>
              </a:spcBef>
              <a:buClr>
                <a:srgbClr val="3891A7"/>
              </a:buClr>
              <a:buSzPct val="79166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word which has a predefined meaning in Java. Example: int,</a:t>
            </a:r>
          </a:p>
          <a:p>
            <a:pPr marL="16086" marR="7620" algn="just">
              <a:spcBef>
                <a:spcPts val="133"/>
              </a:spcBef>
              <a:buClr>
                <a:srgbClr val="3891A7"/>
              </a:buClr>
              <a:buSzPct val="79166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double, true, etc.).</a:t>
            </a:r>
          </a:p>
          <a:p>
            <a:pPr marL="394537" marR="7620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751" y="553721"/>
            <a:ext cx="4945751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7" dirty="0"/>
              <a:t>Variable Name (</a:t>
            </a:r>
            <a:r>
              <a:rPr lang="en-IN" spc="-7" dirty="0" err="1"/>
              <a:t>Cont</a:t>
            </a:r>
            <a:r>
              <a:rPr lang="en-IN" spc="-7" dirty="0"/>
              <a:t>…)</a:t>
            </a:r>
            <a:endParaRPr spc="-7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F434240-35F2-46EF-AAD6-25E0E6D2BC02}"/>
              </a:ext>
            </a:extLst>
          </p:cNvPr>
          <p:cNvSpPr txBox="1"/>
          <p:nvPr/>
        </p:nvSpPr>
        <p:spPr>
          <a:xfrm>
            <a:off x="1176216" y="1427479"/>
            <a:ext cx="10633157" cy="40464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Can you answer that whether the below lines are correct or</a:t>
            </a:r>
          </a:p>
          <a:p>
            <a:pPr marL="16086" marR="7620" algn="just">
              <a:spcBef>
                <a:spcPts val="133"/>
              </a:spcBef>
              <a:buClr>
                <a:srgbClr val="3891A7"/>
              </a:buClr>
              <a:buSzPct val="79166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not?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good-bye;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shrift = 0;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char </a:t>
            </a:r>
            <a:r>
              <a:rPr lang="en-IN" sz="3200" spc="-7" dirty="0" err="1">
                <a:latin typeface="Times New Roman"/>
                <a:cs typeface="Times New Roman"/>
              </a:rPr>
              <a:t>thisMustBeTooLong</a:t>
            </a:r>
            <a:r>
              <a:rPr lang="en-IN" sz="3200" spc="-7" dirty="0">
                <a:latin typeface="Times New Roman"/>
                <a:cs typeface="Times New Roman"/>
              </a:rPr>
              <a:t>;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bubble = 0, toil = 9, trouble = 8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8ball;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double;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073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751" y="553721"/>
            <a:ext cx="4945751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7" dirty="0"/>
              <a:t>Variable Name (</a:t>
            </a:r>
            <a:r>
              <a:rPr lang="en-IN" spc="-7" dirty="0" err="1"/>
              <a:t>Cont</a:t>
            </a:r>
            <a:r>
              <a:rPr lang="en-IN" spc="-7" dirty="0"/>
              <a:t>…)</a:t>
            </a:r>
            <a:endParaRPr spc="-7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F434240-35F2-46EF-AAD6-25E0E6D2BC02}"/>
              </a:ext>
            </a:extLst>
          </p:cNvPr>
          <p:cNvSpPr txBox="1"/>
          <p:nvPr/>
        </p:nvSpPr>
        <p:spPr>
          <a:xfrm>
            <a:off x="1237957" y="1427479"/>
            <a:ext cx="10571416" cy="40335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86" marR="7620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q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Answers of the last slide: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good-bye; //bad variable name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shrift = 0; //OK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char </a:t>
            </a:r>
            <a:r>
              <a:rPr lang="en-IN" sz="3200" spc="-7" dirty="0" err="1">
                <a:latin typeface="Times New Roman"/>
                <a:cs typeface="Times New Roman"/>
              </a:rPr>
              <a:t>thisMustBeTooLong</a:t>
            </a:r>
            <a:r>
              <a:rPr lang="en-IN" sz="3200" spc="-7" dirty="0">
                <a:latin typeface="Times New Roman"/>
                <a:cs typeface="Times New Roman"/>
              </a:rPr>
              <a:t>; //OK in syntax //but poor choice in variable name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bubble = 0, toil = 9, trouble = 8 // “;” missing at the end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8ball; //can’t start with a digit</a:t>
            </a:r>
          </a:p>
          <a:p>
            <a:pPr marL="930486" marR="7620" lvl="1" indent="-457200" algn="just">
              <a:spcBef>
                <a:spcPts val="133"/>
              </a:spcBef>
              <a:buClr>
                <a:srgbClr val="3891A7"/>
              </a:buClr>
              <a:buSzPct val="79166"/>
              <a:buFont typeface="Wingdings" panose="05000000000000000000" pitchFamily="2" charset="2"/>
              <a:buChar char="v"/>
              <a:tabLst>
                <a:tab pos="395383" algn="l"/>
              </a:tabLst>
            </a:pPr>
            <a:r>
              <a:rPr lang="en-IN" sz="3200" spc="-7" dirty="0">
                <a:latin typeface="Times New Roman"/>
                <a:cs typeface="Times New Roman"/>
              </a:rPr>
              <a:t>int double; //double is a reserve word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11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648" y="703615"/>
            <a:ext cx="4464472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IN" spc="-7" dirty="0"/>
              <a:t>Operators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920" y="1378712"/>
            <a:ext cx="10244667" cy="3843382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394537" marR="6773" indent="-378451">
              <a:lnSpc>
                <a:spcPts val="3453"/>
              </a:lnSpc>
              <a:spcBef>
                <a:spcPts val="56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  <a:tab pos="1908339" algn="l"/>
                <a:tab pos="2284250" algn="l"/>
                <a:tab pos="3583004" algn="l"/>
                <a:tab pos="4970656" algn="l"/>
                <a:tab pos="5684378" algn="l"/>
                <a:tab pos="6630928" algn="l"/>
                <a:tab pos="7726487" algn="l"/>
                <a:tab pos="8237014" algn="l"/>
                <a:tab pos="9887126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There are many operators in Java:</a:t>
            </a:r>
            <a:r>
              <a:rPr sz="3200" spc="-7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Unary operators</a:t>
            </a: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Arithmetic operators</a:t>
            </a: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Relational operators</a:t>
            </a: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Bitwise operators</a:t>
            </a: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Logical operators</a:t>
            </a: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Assignment operators</a:t>
            </a: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lang="en-IN" sz="2667" dirty="0">
                <a:latin typeface="Times New Roman"/>
                <a:cs typeface="Times New Roman"/>
              </a:rPr>
              <a:t>Ternary operators</a:t>
            </a:r>
            <a:endParaRPr sz="266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581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Gill Sans MT</vt:lpstr>
      <vt:lpstr>Times New Roman</vt:lpstr>
      <vt:lpstr>Wingdings</vt:lpstr>
      <vt:lpstr>Wingdings 2</vt:lpstr>
      <vt:lpstr>DividendVTI</vt:lpstr>
      <vt:lpstr>Object Oriented Programming using Java </vt:lpstr>
      <vt:lpstr>Outline</vt:lpstr>
      <vt:lpstr>Data Type</vt:lpstr>
      <vt:lpstr>Data Type (Cont.)</vt:lpstr>
      <vt:lpstr>Variable</vt:lpstr>
      <vt:lpstr>Variable Name</vt:lpstr>
      <vt:lpstr>Variable Name (Cont…)</vt:lpstr>
      <vt:lpstr>Variable Name (Cont…)</vt:lpstr>
      <vt:lpstr>Operators</vt:lpstr>
      <vt:lpstr>Operators (Cont.…)</vt:lpstr>
      <vt:lpstr>Operators (Cont.…)</vt:lpstr>
      <vt:lpstr>Operators (Cont.…)</vt:lpstr>
      <vt:lpstr>Operators (Cont.…)</vt:lpstr>
      <vt:lpstr>Operators (Cont.…)</vt:lpstr>
      <vt:lpstr>Operators (Cont.…)</vt:lpstr>
      <vt:lpstr>Operators (Cont.…)</vt:lpstr>
      <vt:lpstr>Precedence of the Operators</vt:lpstr>
      <vt:lpstr>Examples of Operators</vt:lpstr>
      <vt:lpstr>Examples of Operators</vt:lpstr>
      <vt:lpstr>PowerPoint Presentation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Examples of Operators (Cont.…)</vt:lpstr>
      <vt:lpstr>Thank You      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Sridhar Swaminathan</dc:creator>
  <cp:lastModifiedBy>Mohit Sajwan</cp:lastModifiedBy>
  <cp:revision>22</cp:revision>
  <dcterms:created xsi:type="dcterms:W3CDTF">2020-08-12T08:38:42Z</dcterms:created>
  <dcterms:modified xsi:type="dcterms:W3CDTF">2021-03-18T04:56:07Z</dcterms:modified>
</cp:coreProperties>
</file>