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64" r:id="rId6"/>
    <p:sldId id="265" r:id="rId7"/>
    <p:sldId id="266" r:id="rId8"/>
    <p:sldId id="282" r:id="rId9"/>
    <p:sldId id="268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A17C-683E-4D51-BAE1-18F545A24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4D7A9-2443-42CA-8859-B502AA3D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47AE-60AE-479E-9528-3B7FCF6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6002-0D9C-44EF-9122-27A46CF7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9760-CD1B-4A02-9DAA-F216B578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3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606E-E6D1-4111-A6EF-921AA9F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0D07-F210-401D-9A65-EC22E82F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E02C-4B7C-48CF-988B-4CA62AD0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D154-2C5E-422F-B5B9-3B778269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0EA4-AF99-4747-A41C-0438817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5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3E2DF-8014-4223-8838-6CBC9BC4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388EB-4D00-43FA-8EAE-1C54A92C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02E-66C5-4FCC-9E40-9457CC53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AED2-92F6-4675-816E-E7B42ED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A6BE-9B59-454B-B546-7F90A714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9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3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9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0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9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48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65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99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ED57-C794-4871-B6C3-55F0B780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DBBB-DD71-4467-B553-8F81698C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0E18-AFDB-4D2C-8785-9CFFEA6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8610-8662-4BDD-8F70-F7557F57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D6E9-B5A9-48A7-9D4C-79563A7D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4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80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91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7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D629-18CC-462A-B275-F78E9926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69200-FA54-4E37-85D0-AC4EA20B5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225C-860F-416C-BC48-B425D09B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F308-900D-4E79-9C98-3EF7E9D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89A9-A79E-4CD3-8C12-687584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0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A5F5-7FFD-4625-8347-2A592BA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3DF6-547A-4FE5-9DEA-20D89ACE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54893-A1C0-4FFE-A899-131B45E1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ADF6-CCBF-4EBB-B64D-D2ACFC66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F2AA-FBE6-41CB-B205-C8E81ED1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2B510-F872-432E-A98B-0D7DE345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7780-7033-4BC2-9BDF-B5754ADA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E052-C4F4-4671-867A-DDFF72C4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09AA-9BE9-4A25-9938-D9A69229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442AC-494D-4145-A644-CE61085AA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01879-7111-4E00-9C71-3822D704E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F7C6-359E-4B22-A2F1-42932126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F53EB-5F31-430D-A0AC-ED7E0655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BC439-47C3-4E28-BC05-3AC6EBBB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5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D53B-888D-4CD3-BF02-6603BBFB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88871-963A-4D1D-908D-51D8CEAB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09053-6211-43E6-82BB-C2A04108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76E6E-AE96-497F-B40D-155BAA54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5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7ACC4-A6E4-428B-A89D-D76EE90A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3DA5D-6BF9-4DEE-A139-62323B1C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1BE68-B634-4413-9309-E0E06195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8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7223-7FE9-47FD-AB63-1EAC1420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CECE-0D01-449F-844E-B30BAFC7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D24C-C3D3-4799-805D-49B2D2BE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1637F-23CA-4773-9028-00403A55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1644-B6FB-44AD-8352-BB23BBC3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0232-19CD-48E0-99D9-D000C587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4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C2FF-963A-4A76-800C-ECE78836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5EF99-F353-434F-A383-386DD600E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AD60A-DCBD-4E14-A6EA-8F90C3815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6C019-042F-4604-8287-D65F144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CCFB-1071-425A-B328-E608F084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2A075-8144-4179-8FBA-45E46FA3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9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D38B5-A247-412C-8313-A91279C6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BC03A-120B-45F6-97A5-3E7516F1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2B16-1D39-4E00-8EC1-BE2103F26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DD16-0169-4B14-AD72-BBFF75E8458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A743-1379-4590-82B5-47B3EDBF8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80A5-6780-4523-8DCE-F41A7676B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E840-556F-4E4D-9FFB-8275ACD45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B81F-85FA-43F6-BA66-A044B48472E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E052-71DB-4985-929D-852A56BBE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Clock, S-R Flipflop, D Flipflop </a:t>
            </a:r>
          </a:p>
        </p:txBody>
      </p:sp>
    </p:spTree>
    <p:extLst>
      <p:ext uri="{BB962C8B-B14F-4D97-AF65-F5344CB8AC3E}">
        <p14:creationId xmlns:p14="http://schemas.microsoft.com/office/powerpoint/2010/main" val="123581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65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87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04977" y="2445153"/>
            <a:ext cx="7327900" cy="1935163"/>
            <a:chOff x="528" y="576"/>
            <a:chExt cx="4616" cy="1219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173" y="612"/>
              <a:ext cx="1971" cy="634"/>
              <a:chOff x="3021" y="2976"/>
              <a:chExt cx="1971" cy="634"/>
            </a:xfrm>
          </p:grpSpPr>
          <p:sp>
            <p:nvSpPr>
              <p:cNvPr id="6" name="Line 22"/>
              <p:cNvSpPr>
                <a:spLocks noChangeShapeType="1"/>
              </p:cNvSpPr>
              <p:nvPr/>
            </p:nvSpPr>
            <p:spPr bwMode="auto">
              <a:xfrm>
                <a:off x="3021" y="3264"/>
                <a:ext cx="480" cy="0"/>
              </a:xfrm>
              <a:prstGeom prst="line">
                <a:avLst/>
              </a:prstGeom>
              <a:noFill/>
              <a:ln w="76200" cap="sq">
                <a:solidFill>
                  <a:srgbClr val="99FF33"/>
                </a:solidFill>
                <a:round/>
                <a:headEnd/>
                <a:tailEnd type="triangle" w="med" len="med"/>
              </a:ln>
              <a:effectLst>
                <a:prstShdw prst="shdw18" dist="17961" dir="13500000">
                  <a:srgbClr val="99FF33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Line 23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Line 24"/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>
                <a:off x="3840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 flipV="1">
                <a:off x="4128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Line 27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Line 28"/>
              <p:cNvSpPr>
                <a:spLocks noChangeShapeType="1"/>
              </p:cNvSpPr>
              <p:nvPr/>
            </p:nvSpPr>
            <p:spPr bwMode="auto">
              <a:xfrm flipV="1">
                <a:off x="4416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Line 29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Line 30"/>
              <p:cNvSpPr>
                <a:spLocks noChangeShapeType="1"/>
              </p:cNvSpPr>
              <p:nvPr/>
            </p:nvSpPr>
            <p:spPr bwMode="auto">
              <a:xfrm flipV="1">
                <a:off x="4704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4704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 Box 32"/>
              <p:cNvSpPr txBox="1">
                <a:spLocks noChangeArrowheads="1"/>
              </p:cNvSpPr>
              <p:nvPr/>
            </p:nvSpPr>
            <p:spPr bwMode="auto">
              <a:xfrm>
                <a:off x="3696" y="3360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Clock</a:t>
                </a:r>
              </a:p>
            </p:txBody>
          </p:sp>
        </p:grp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584" y="576"/>
              <a:ext cx="2564" cy="556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17475" indent="-3175">
                <a:lnSpc>
                  <a:spcPct val="85000"/>
                </a:lnSpc>
                <a:spcBef>
                  <a:spcPct val="4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indent="-1714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indent="-1714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 periodic external event (input)</a:t>
              </a:r>
            </a:p>
          </p:txBody>
        </p:sp>
        <p:sp>
          <p:nvSpPr>
            <p:cNvPr id="5" name="Text Box 34"/>
            <p:cNvSpPr txBox="1">
              <a:spLocks noChangeArrowheads="1"/>
            </p:cNvSpPr>
            <p:nvPr/>
          </p:nvSpPr>
          <p:spPr bwMode="auto">
            <a:xfrm>
              <a:off x="528" y="1218"/>
              <a:ext cx="3392" cy="5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synchronizes when current state changes happen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keeps system well-behaved makes it easier to design and build large systems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8538" y="590309"/>
            <a:ext cx="465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Input to control the circuit</a:t>
            </a:r>
          </a:p>
        </p:txBody>
      </p:sp>
    </p:spTree>
    <p:extLst>
      <p:ext uri="{BB962C8B-B14F-4D97-AF65-F5344CB8AC3E}">
        <p14:creationId xmlns:p14="http://schemas.microsoft.com/office/powerpoint/2010/main" val="387711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400" y="369333"/>
            <a:ext cx="8844226" cy="26090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S-R Latch with control input/ S-R flip Flop</a:t>
            </a:r>
          </a:p>
        </p:txBody>
      </p:sp>
      <p:sp>
        <p:nvSpPr>
          <p:cNvPr id="463875" name="Line 3"/>
          <p:cNvSpPr>
            <a:spLocks noChangeShapeType="1"/>
          </p:cNvSpPr>
          <p:nvPr/>
        </p:nvSpPr>
        <p:spPr bwMode="auto">
          <a:xfrm>
            <a:off x="4400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4400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918" name="Text Box 46"/>
          <p:cNvSpPr txBox="1">
            <a:spLocks noChangeArrowheads="1"/>
          </p:cNvSpPr>
          <p:nvPr/>
        </p:nvSpPr>
        <p:spPr bwMode="auto">
          <a:xfrm>
            <a:off x="2225676" y="12954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3919" name="Text Box 47"/>
          <p:cNvSpPr txBox="1">
            <a:spLocks noChangeArrowheads="1"/>
          </p:cNvSpPr>
          <p:nvPr/>
        </p:nvSpPr>
        <p:spPr bwMode="auto">
          <a:xfrm>
            <a:off x="2209801" y="27432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3926" name="Rectangle 54"/>
          <p:cNvSpPr>
            <a:spLocks noChangeArrowheads="1"/>
          </p:cNvSpPr>
          <p:nvPr/>
        </p:nvSpPr>
        <p:spPr bwMode="auto">
          <a:xfrm>
            <a:off x="2133600" y="4114800"/>
            <a:ext cx="8077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Occasionally, desirable to avoid latch changes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 = 0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disables all latch state changes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Control signal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enables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change when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Right side of circuit same as ordinary S-R latch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3927" name="Picture 55" descr="C:\jobs\Marries\ch05\tiff\AACFLPZ0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 bwMode="auto">
          <a:xfrm>
            <a:off x="1981201" y="914401"/>
            <a:ext cx="8226425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544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20638"/>
            <a:ext cx="7772400" cy="1143000"/>
          </a:xfrm>
        </p:spPr>
        <p:txBody>
          <a:bodyPr/>
          <a:lstStyle/>
          <a:p>
            <a:r>
              <a:rPr lang="en-US" altLang="en-US" dirty="0"/>
              <a:t>D Flip Flop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>
            <a:off x="5794375" y="2944814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0" name="Line 4"/>
          <p:cNvSpPr>
            <a:spLocks noChangeShapeType="1"/>
          </p:cNvSpPr>
          <p:nvPr/>
        </p:nvSpPr>
        <p:spPr bwMode="auto">
          <a:xfrm>
            <a:off x="5794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4171950" y="277812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4171950" y="4233864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>
            <a:off x="3235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H="1">
            <a:off x="6019801" y="2009776"/>
            <a:ext cx="942975" cy="47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H="1">
            <a:off x="6672263" y="2341564"/>
            <a:ext cx="2905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H="1">
            <a:off x="7712076" y="2174875"/>
            <a:ext cx="207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7" name="Rectangle 11"/>
          <p:cNvSpPr>
            <a:spLocks noChangeArrowheads="1"/>
          </p:cNvSpPr>
          <p:nvPr/>
        </p:nvSpPr>
        <p:spPr bwMode="auto">
          <a:xfrm>
            <a:off x="6962776" y="1884363"/>
            <a:ext cx="333375" cy="5826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 flipH="1">
            <a:off x="6962776" y="1884364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6962775" y="1884363"/>
            <a:ext cx="1588" cy="5826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0" name="Line 14"/>
          <p:cNvSpPr>
            <a:spLocks noChangeShapeType="1"/>
          </p:cNvSpPr>
          <p:nvPr/>
        </p:nvSpPr>
        <p:spPr bwMode="auto">
          <a:xfrm>
            <a:off x="6962776" y="2466975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1" name="Arc 15"/>
          <p:cNvSpPr>
            <a:spLocks/>
          </p:cNvSpPr>
          <p:nvPr/>
        </p:nvSpPr>
        <p:spPr bwMode="auto">
          <a:xfrm>
            <a:off x="7296151" y="1884363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2" name="Arc 16"/>
          <p:cNvSpPr>
            <a:spLocks/>
          </p:cNvSpPr>
          <p:nvPr/>
        </p:nvSpPr>
        <p:spPr bwMode="auto">
          <a:xfrm>
            <a:off x="7296150" y="1893888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7637464" y="2143126"/>
            <a:ext cx="85725" cy="857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4" name="Line 18"/>
          <p:cNvSpPr>
            <a:spLocks noChangeShapeType="1"/>
          </p:cNvSpPr>
          <p:nvPr/>
        </p:nvSpPr>
        <p:spPr bwMode="auto">
          <a:xfrm flipH="1">
            <a:off x="6672263" y="3132139"/>
            <a:ext cx="2905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 flipH="1">
            <a:off x="7712076" y="3298825"/>
            <a:ext cx="207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6962776" y="3006726"/>
            <a:ext cx="333375" cy="5826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7" name="Line 21"/>
          <p:cNvSpPr>
            <a:spLocks noChangeShapeType="1"/>
          </p:cNvSpPr>
          <p:nvPr/>
        </p:nvSpPr>
        <p:spPr bwMode="auto">
          <a:xfrm flipH="1">
            <a:off x="6962776" y="3006725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8" name="Line 22"/>
          <p:cNvSpPr>
            <a:spLocks noChangeShapeType="1"/>
          </p:cNvSpPr>
          <p:nvPr/>
        </p:nvSpPr>
        <p:spPr bwMode="auto">
          <a:xfrm>
            <a:off x="6962775" y="3006726"/>
            <a:ext cx="1588" cy="5826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6962776" y="3589339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0" name="Arc 24"/>
          <p:cNvSpPr>
            <a:spLocks/>
          </p:cNvSpPr>
          <p:nvPr/>
        </p:nvSpPr>
        <p:spPr bwMode="auto">
          <a:xfrm>
            <a:off x="7296151" y="3006725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1" name="Arc 25"/>
          <p:cNvSpPr>
            <a:spLocks/>
          </p:cNvSpPr>
          <p:nvPr/>
        </p:nvSpPr>
        <p:spPr bwMode="auto">
          <a:xfrm>
            <a:off x="7296150" y="3016250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2" name="Oval 26"/>
          <p:cNvSpPr>
            <a:spLocks noChangeArrowheads="1"/>
          </p:cNvSpPr>
          <p:nvPr/>
        </p:nvSpPr>
        <p:spPr bwMode="auto">
          <a:xfrm>
            <a:off x="7637464" y="3267075"/>
            <a:ext cx="85725" cy="8413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3" name="Line 27"/>
          <p:cNvSpPr>
            <a:spLocks noChangeShapeType="1"/>
          </p:cNvSpPr>
          <p:nvPr/>
        </p:nvSpPr>
        <p:spPr bwMode="auto">
          <a:xfrm>
            <a:off x="7940675" y="2174875"/>
            <a:ext cx="3746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4" name="Line 28"/>
          <p:cNvSpPr>
            <a:spLocks noChangeShapeType="1"/>
          </p:cNvSpPr>
          <p:nvPr/>
        </p:nvSpPr>
        <p:spPr bwMode="auto">
          <a:xfrm>
            <a:off x="7940675" y="3298825"/>
            <a:ext cx="3746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5" name="Line 29"/>
          <p:cNvSpPr>
            <a:spLocks noChangeShapeType="1"/>
          </p:cNvSpPr>
          <p:nvPr/>
        </p:nvSpPr>
        <p:spPr bwMode="auto">
          <a:xfrm>
            <a:off x="6672264" y="2341563"/>
            <a:ext cx="1587" cy="2079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6" name="Line 30"/>
          <p:cNvSpPr>
            <a:spLocks noChangeShapeType="1"/>
          </p:cNvSpPr>
          <p:nvPr/>
        </p:nvSpPr>
        <p:spPr bwMode="auto">
          <a:xfrm>
            <a:off x="6672264" y="2903538"/>
            <a:ext cx="1587" cy="2079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7" name="Line 31"/>
          <p:cNvSpPr>
            <a:spLocks noChangeShapeType="1"/>
          </p:cNvSpPr>
          <p:nvPr/>
        </p:nvSpPr>
        <p:spPr bwMode="auto">
          <a:xfrm>
            <a:off x="7981950" y="2174875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8" name="Line 32"/>
          <p:cNvSpPr>
            <a:spLocks noChangeShapeType="1"/>
          </p:cNvSpPr>
          <p:nvPr/>
        </p:nvSpPr>
        <p:spPr bwMode="auto">
          <a:xfrm>
            <a:off x="7981950" y="2903538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89" name="Line 33"/>
          <p:cNvSpPr>
            <a:spLocks noChangeShapeType="1"/>
          </p:cNvSpPr>
          <p:nvPr/>
        </p:nvSpPr>
        <p:spPr bwMode="auto">
          <a:xfrm>
            <a:off x="6672264" y="2549526"/>
            <a:ext cx="1309687" cy="3540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0" name="Line 34"/>
          <p:cNvSpPr>
            <a:spLocks noChangeShapeType="1"/>
          </p:cNvSpPr>
          <p:nvPr/>
        </p:nvSpPr>
        <p:spPr bwMode="auto">
          <a:xfrm flipV="1">
            <a:off x="6672264" y="2549526"/>
            <a:ext cx="1309687" cy="3540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1" name="Rectangle 35"/>
          <p:cNvSpPr>
            <a:spLocks noChangeArrowheads="1"/>
          </p:cNvSpPr>
          <p:nvPr/>
        </p:nvSpPr>
        <p:spPr bwMode="auto">
          <a:xfrm>
            <a:off x="8418513" y="2030414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Q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4692" name="Rectangle 36"/>
          <p:cNvSpPr>
            <a:spLocks noChangeArrowheads="1"/>
          </p:cNvSpPr>
          <p:nvPr/>
        </p:nvSpPr>
        <p:spPr bwMode="auto">
          <a:xfrm>
            <a:off x="8418513" y="3132139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Q’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H="1">
            <a:off x="4343400" y="1843088"/>
            <a:ext cx="996950" cy="47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4" name="Line 38"/>
          <p:cNvSpPr>
            <a:spLocks noChangeShapeType="1"/>
          </p:cNvSpPr>
          <p:nvPr/>
        </p:nvSpPr>
        <p:spPr bwMode="auto">
          <a:xfrm flipH="1">
            <a:off x="5049838" y="2174875"/>
            <a:ext cx="2905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5" name="Rectangle 39"/>
          <p:cNvSpPr>
            <a:spLocks noChangeArrowheads="1"/>
          </p:cNvSpPr>
          <p:nvPr/>
        </p:nvSpPr>
        <p:spPr bwMode="auto">
          <a:xfrm>
            <a:off x="5340351" y="1717676"/>
            <a:ext cx="333375" cy="5826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6" name="Line 40"/>
          <p:cNvSpPr>
            <a:spLocks noChangeShapeType="1"/>
          </p:cNvSpPr>
          <p:nvPr/>
        </p:nvSpPr>
        <p:spPr bwMode="auto">
          <a:xfrm flipH="1">
            <a:off x="5340351" y="1717675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7" name="Line 41"/>
          <p:cNvSpPr>
            <a:spLocks noChangeShapeType="1"/>
          </p:cNvSpPr>
          <p:nvPr/>
        </p:nvSpPr>
        <p:spPr bwMode="auto">
          <a:xfrm>
            <a:off x="5340350" y="1717676"/>
            <a:ext cx="1588" cy="5826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8" name="Line 42"/>
          <p:cNvSpPr>
            <a:spLocks noChangeShapeType="1"/>
          </p:cNvSpPr>
          <p:nvPr/>
        </p:nvSpPr>
        <p:spPr bwMode="auto">
          <a:xfrm>
            <a:off x="5340351" y="2300289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699" name="Arc 43"/>
          <p:cNvSpPr>
            <a:spLocks/>
          </p:cNvSpPr>
          <p:nvPr/>
        </p:nvSpPr>
        <p:spPr bwMode="auto">
          <a:xfrm>
            <a:off x="5673726" y="1717675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0" name="Arc 44"/>
          <p:cNvSpPr>
            <a:spLocks/>
          </p:cNvSpPr>
          <p:nvPr/>
        </p:nvSpPr>
        <p:spPr bwMode="auto">
          <a:xfrm>
            <a:off x="5673725" y="1727200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1" name="Oval 45"/>
          <p:cNvSpPr>
            <a:spLocks noChangeArrowheads="1"/>
          </p:cNvSpPr>
          <p:nvPr/>
        </p:nvSpPr>
        <p:spPr bwMode="auto">
          <a:xfrm>
            <a:off x="6015039" y="1976439"/>
            <a:ext cx="85725" cy="857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2" name="Line 46"/>
          <p:cNvSpPr>
            <a:spLocks noChangeShapeType="1"/>
          </p:cNvSpPr>
          <p:nvPr/>
        </p:nvSpPr>
        <p:spPr bwMode="auto">
          <a:xfrm flipH="1">
            <a:off x="5049838" y="3298825"/>
            <a:ext cx="2905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3" name="Line 47"/>
          <p:cNvSpPr>
            <a:spLocks noChangeShapeType="1"/>
          </p:cNvSpPr>
          <p:nvPr/>
        </p:nvSpPr>
        <p:spPr bwMode="auto">
          <a:xfrm flipH="1">
            <a:off x="5049838" y="3630614"/>
            <a:ext cx="2905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4" name="Rectangle 48"/>
          <p:cNvSpPr>
            <a:spLocks noChangeArrowheads="1"/>
          </p:cNvSpPr>
          <p:nvPr/>
        </p:nvSpPr>
        <p:spPr bwMode="auto">
          <a:xfrm>
            <a:off x="5340351" y="3173413"/>
            <a:ext cx="333375" cy="5826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5" name="Line 49"/>
          <p:cNvSpPr>
            <a:spLocks noChangeShapeType="1"/>
          </p:cNvSpPr>
          <p:nvPr/>
        </p:nvSpPr>
        <p:spPr bwMode="auto">
          <a:xfrm flipH="1">
            <a:off x="5340351" y="3173414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6" name="Line 50"/>
          <p:cNvSpPr>
            <a:spLocks noChangeShapeType="1"/>
          </p:cNvSpPr>
          <p:nvPr/>
        </p:nvSpPr>
        <p:spPr bwMode="auto">
          <a:xfrm>
            <a:off x="5340350" y="3173413"/>
            <a:ext cx="1588" cy="5826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7" name="Line 51"/>
          <p:cNvSpPr>
            <a:spLocks noChangeShapeType="1"/>
          </p:cNvSpPr>
          <p:nvPr/>
        </p:nvSpPr>
        <p:spPr bwMode="auto">
          <a:xfrm>
            <a:off x="5340351" y="3756025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8" name="Arc 52"/>
          <p:cNvSpPr>
            <a:spLocks/>
          </p:cNvSpPr>
          <p:nvPr/>
        </p:nvSpPr>
        <p:spPr bwMode="auto">
          <a:xfrm>
            <a:off x="5673726" y="3173413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09" name="Arc 53"/>
          <p:cNvSpPr>
            <a:spLocks/>
          </p:cNvSpPr>
          <p:nvPr/>
        </p:nvSpPr>
        <p:spPr bwMode="auto">
          <a:xfrm>
            <a:off x="5673725" y="3182938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0" name="Oval 54"/>
          <p:cNvSpPr>
            <a:spLocks noChangeArrowheads="1"/>
          </p:cNvSpPr>
          <p:nvPr/>
        </p:nvSpPr>
        <p:spPr bwMode="auto">
          <a:xfrm>
            <a:off x="6015039" y="3432176"/>
            <a:ext cx="85725" cy="857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1" name="Line 55"/>
          <p:cNvSpPr>
            <a:spLocks noChangeShapeType="1"/>
          </p:cNvSpPr>
          <p:nvPr/>
        </p:nvSpPr>
        <p:spPr bwMode="auto">
          <a:xfrm>
            <a:off x="5049839" y="2174875"/>
            <a:ext cx="1587" cy="11239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2" name="Line 56"/>
          <p:cNvSpPr>
            <a:spLocks noChangeShapeType="1"/>
          </p:cNvSpPr>
          <p:nvPr/>
        </p:nvSpPr>
        <p:spPr bwMode="auto">
          <a:xfrm flipH="1">
            <a:off x="3822701" y="2736850"/>
            <a:ext cx="120491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3" name="Line 57"/>
          <p:cNvSpPr>
            <a:spLocks noChangeShapeType="1"/>
          </p:cNvSpPr>
          <p:nvPr/>
        </p:nvSpPr>
        <p:spPr bwMode="auto">
          <a:xfrm>
            <a:off x="4362450" y="2654300"/>
            <a:ext cx="1666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4" name="Line 58"/>
          <p:cNvSpPr>
            <a:spLocks noChangeShapeType="1"/>
          </p:cNvSpPr>
          <p:nvPr/>
        </p:nvSpPr>
        <p:spPr bwMode="auto">
          <a:xfrm>
            <a:off x="4716464" y="2654300"/>
            <a:ext cx="16668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5" name="Line 59"/>
          <p:cNvSpPr>
            <a:spLocks noChangeShapeType="1"/>
          </p:cNvSpPr>
          <p:nvPr/>
        </p:nvSpPr>
        <p:spPr bwMode="auto">
          <a:xfrm>
            <a:off x="4549775" y="2382839"/>
            <a:ext cx="1460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6" name="Line 60"/>
          <p:cNvSpPr>
            <a:spLocks noChangeShapeType="1"/>
          </p:cNvSpPr>
          <p:nvPr/>
        </p:nvSpPr>
        <p:spPr bwMode="auto">
          <a:xfrm flipV="1">
            <a:off x="4529139" y="2382838"/>
            <a:ext cx="1587" cy="2714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7" name="Line 61"/>
          <p:cNvSpPr>
            <a:spLocks noChangeShapeType="1"/>
          </p:cNvSpPr>
          <p:nvPr/>
        </p:nvSpPr>
        <p:spPr bwMode="auto">
          <a:xfrm flipV="1">
            <a:off x="4716464" y="2382838"/>
            <a:ext cx="1587" cy="2714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18" name="Rectangle 62"/>
          <p:cNvSpPr>
            <a:spLocks noChangeArrowheads="1"/>
          </p:cNvSpPr>
          <p:nvPr/>
        </p:nvSpPr>
        <p:spPr bwMode="auto">
          <a:xfrm>
            <a:off x="4038600" y="2362201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C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4719" name="Line 63"/>
          <p:cNvSpPr>
            <a:spLocks noChangeShapeType="1"/>
          </p:cNvSpPr>
          <p:nvPr/>
        </p:nvSpPr>
        <p:spPr bwMode="auto">
          <a:xfrm flipH="1">
            <a:off x="4419601" y="3630613"/>
            <a:ext cx="815975" cy="47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20" name="Oval 64"/>
          <p:cNvSpPr>
            <a:spLocks noChangeArrowheads="1"/>
          </p:cNvSpPr>
          <p:nvPr/>
        </p:nvSpPr>
        <p:spPr bwMode="auto">
          <a:xfrm>
            <a:off x="7950200" y="2143126"/>
            <a:ext cx="84138" cy="8572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21" name="Oval 65"/>
          <p:cNvSpPr>
            <a:spLocks noChangeArrowheads="1"/>
          </p:cNvSpPr>
          <p:nvPr/>
        </p:nvSpPr>
        <p:spPr bwMode="auto">
          <a:xfrm>
            <a:off x="7950200" y="3267075"/>
            <a:ext cx="84138" cy="635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722" name="Oval 66"/>
          <p:cNvSpPr>
            <a:spLocks noChangeArrowheads="1"/>
          </p:cNvSpPr>
          <p:nvPr/>
        </p:nvSpPr>
        <p:spPr bwMode="auto">
          <a:xfrm>
            <a:off x="5016500" y="2705100"/>
            <a:ext cx="65088" cy="635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4723" name="Group 67"/>
          <p:cNvGrpSpPr>
            <a:grpSpLocks/>
          </p:cNvGrpSpPr>
          <p:nvPr/>
        </p:nvGrpSpPr>
        <p:grpSpPr bwMode="auto">
          <a:xfrm>
            <a:off x="3130550" y="1676400"/>
            <a:ext cx="1365250" cy="2286000"/>
            <a:chOff x="493" y="1056"/>
            <a:chExt cx="860" cy="1440"/>
          </a:xfrm>
        </p:grpSpPr>
        <p:sp>
          <p:nvSpPr>
            <p:cNvPr id="454724" name="Line 68"/>
            <p:cNvSpPr>
              <a:spLocks noChangeShapeType="1"/>
            </p:cNvSpPr>
            <p:nvPr/>
          </p:nvSpPr>
          <p:spPr bwMode="auto">
            <a:xfrm flipV="1">
              <a:off x="1008" y="2312"/>
              <a:ext cx="289" cy="18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725" name="Oval 69"/>
            <p:cNvSpPr>
              <a:spLocks noChangeArrowheads="1"/>
            </p:cNvSpPr>
            <p:nvPr/>
          </p:nvSpPr>
          <p:spPr bwMode="auto">
            <a:xfrm>
              <a:off x="1300" y="2273"/>
              <a:ext cx="53" cy="5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4726" name="Group 70"/>
            <p:cNvGrpSpPr>
              <a:grpSpLocks/>
            </p:cNvGrpSpPr>
            <p:nvPr/>
          </p:nvGrpSpPr>
          <p:grpSpPr bwMode="auto">
            <a:xfrm>
              <a:off x="493" y="1056"/>
              <a:ext cx="803" cy="1440"/>
              <a:chOff x="1016" y="1056"/>
              <a:chExt cx="803" cy="1440"/>
            </a:xfrm>
          </p:grpSpPr>
          <p:sp>
            <p:nvSpPr>
              <p:cNvPr id="454727" name="Line 71"/>
              <p:cNvSpPr>
                <a:spLocks noChangeShapeType="1"/>
              </p:cNvSpPr>
              <p:nvPr/>
            </p:nvSpPr>
            <p:spPr bwMode="auto">
              <a:xfrm flipH="1">
                <a:off x="1147" y="1161"/>
                <a:ext cx="67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728" name="Line 72"/>
              <p:cNvSpPr>
                <a:spLocks noChangeShapeType="1"/>
              </p:cNvSpPr>
              <p:nvPr/>
            </p:nvSpPr>
            <p:spPr bwMode="auto">
              <a:xfrm flipH="1" flipV="1">
                <a:off x="1527" y="2129"/>
                <a:ext cx="289" cy="18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729" name="Line 73"/>
              <p:cNvSpPr>
                <a:spLocks noChangeShapeType="1"/>
              </p:cNvSpPr>
              <p:nvPr/>
            </p:nvSpPr>
            <p:spPr bwMode="auto">
              <a:xfrm>
                <a:off x="1530" y="2129"/>
                <a:ext cx="1" cy="36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730" name="Line 74"/>
              <p:cNvSpPr>
                <a:spLocks noChangeShapeType="1"/>
              </p:cNvSpPr>
              <p:nvPr/>
            </p:nvSpPr>
            <p:spPr bwMode="auto">
              <a:xfrm flipV="1">
                <a:off x="1339" y="1161"/>
                <a:ext cx="1" cy="11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731" name="Rectangle 75"/>
              <p:cNvSpPr>
                <a:spLocks noChangeArrowheads="1"/>
              </p:cNvSpPr>
              <p:nvPr/>
            </p:nvSpPr>
            <p:spPr bwMode="auto">
              <a:xfrm>
                <a:off x="1016" y="1056"/>
                <a:ext cx="16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"/>
                    <a:ea typeface="+mn-ea"/>
                    <a:cs typeface="+mn-cs"/>
                  </a:rPr>
                  <a:t>D 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4732" name="Oval 76"/>
              <p:cNvSpPr>
                <a:spLocks noChangeArrowheads="1"/>
              </p:cNvSpPr>
              <p:nvPr/>
            </p:nvSpPr>
            <p:spPr bwMode="auto">
              <a:xfrm>
                <a:off x="1304" y="1141"/>
                <a:ext cx="53" cy="53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733" name="Line 77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4736" name="Text Box 80"/>
          <p:cNvSpPr txBox="1">
            <a:spLocks noChangeArrowheads="1"/>
          </p:cNvSpPr>
          <p:nvPr/>
        </p:nvSpPr>
        <p:spPr bwMode="auto">
          <a:xfrm>
            <a:off x="4632325" y="141287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4572000" y="362267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</a:p>
        </p:txBody>
      </p:sp>
      <p:sp>
        <p:nvSpPr>
          <p:cNvPr id="454738" name="Line 82"/>
          <p:cNvSpPr>
            <a:spLocks noChangeShapeType="1"/>
          </p:cNvSpPr>
          <p:nvPr/>
        </p:nvSpPr>
        <p:spPr bwMode="auto">
          <a:xfrm>
            <a:off x="6100764" y="347271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4739" name="Group 83"/>
          <p:cNvGrpSpPr>
            <a:grpSpLocks/>
          </p:cNvGrpSpPr>
          <p:nvPr/>
        </p:nvGrpSpPr>
        <p:grpSpPr bwMode="auto">
          <a:xfrm>
            <a:off x="1541232" y="4140200"/>
            <a:ext cx="3489325" cy="2390775"/>
            <a:chOff x="2688" y="2544"/>
            <a:chExt cx="2198" cy="1506"/>
          </a:xfrm>
        </p:grpSpPr>
        <p:sp>
          <p:nvSpPr>
            <p:cNvPr id="454740" name="Text Box 84"/>
            <p:cNvSpPr txBox="1">
              <a:spLocks noChangeArrowheads="1"/>
            </p:cNvSpPr>
            <p:nvPr/>
          </p:nvSpPr>
          <p:spPr bwMode="auto">
            <a:xfrm>
              <a:off x="2730" y="2544"/>
              <a:ext cx="1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S    R    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Q    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’</a:t>
              </a:r>
            </a:p>
          </p:txBody>
        </p:sp>
        <p:sp>
          <p:nvSpPr>
            <p:cNvPr id="454741" name="Line 85"/>
            <p:cNvSpPr>
              <a:spLocks noChangeShapeType="1"/>
            </p:cNvSpPr>
            <p:nvPr/>
          </p:nvSpPr>
          <p:spPr bwMode="auto">
            <a:xfrm>
              <a:off x="2688" y="280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742" name="Line 86"/>
            <p:cNvSpPr>
              <a:spLocks noChangeShapeType="1"/>
            </p:cNvSpPr>
            <p:nvPr/>
          </p:nvSpPr>
          <p:spPr bwMode="auto">
            <a:xfrm>
              <a:off x="3551" y="2562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743" name="Text Box 87"/>
            <p:cNvSpPr txBox="1">
              <a:spLocks noChangeArrowheads="1"/>
            </p:cNvSpPr>
            <p:nvPr/>
          </p:nvSpPr>
          <p:spPr bwMode="auto">
            <a:xfrm>
              <a:off x="2805" y="2845"/>
              <a:ext cx="2081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0  0  1 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’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Store 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0  1  1  0  1 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Reset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1  0  1  1  0 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Set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1  1  1  1  1 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Disallowed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  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0 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’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Store</a:t>
              </a:r>
            </a:p>
          </p:txBody>
        </p:sp>
      </p:grpSp>
      <p:grpSp>
        <p:nvGrpSpPr>
          <p:cNvPr id="454744" name="Group 88"/>
          <p:cNvGrpSpPr>
            <a:grpSpLocks/>
          </p:cNvGrpSpPr>
          <p:nvPr/>
        </p:nvGrpSpPr>
        <p:grpSpPr bwMode="auto">
          <a:xfrm>
            <a:off x="7129463" y="4398874"/>
            <a:ext cx="2268537" cy="1676400"/>
            <a:chOff x="683" y="2688"/>
            <a:chExt cx="1429" cy="1056"/>
          </a:xfrm>
        </p:grpSpPr>
        <p:sp>
          <p:nvSpPr>
            <p:cNvPr id="454745" name="Text Box 89"/>
            <p:cNvSpPr txBox="1">
              <a:spLocks noChangeArrowheads="1"/>
            </p:cNvSpPr>
            <p:nvPr/>
          </p:nvSpPr>
          <p:spPr bwMode="auto">
            <a:xfrm>
              <a:off x="758" y="2970"/>
              <a:ext cx="107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0  1  0  1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1  1  1  0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  0  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Q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’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54746" name="Line 90"/>
            <p:cNvSpPr>
              <a:spLocks noChangeShapeType="1"/>
            </p:cNvSpPr>
            <p:nvPr/>
          </p:nvSpPr>
          <p:spPr bwMode="auto">
            <a:xfrm>
              <a:off x="1302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747" name="Line 91"/>
            <p:cNvSpPr>
              <a:spLocks noChangeShapeType="1"/>
            </p:cNvSpPr>
            <p:nvPr/>
          </p:nvSpPr>
          <p:spPr bwMode="auto">
            <a:xfrm>
              <a:off x="720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748" name="Rectangle 92"/>
            <p:cNvSpPr>
              <a:spLocks noChangeArrowheads="1"/>
            </p:cNvSpPr>
            <p:nvPr/>
          </p:nvSpPr>
          <p:spPr bwMode="auto">
            <a:xfrm>
              <a:off x="683" y="2688"/>
              <a:ext cx="1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D     </a:t>
              </a: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      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   Q’</a:t>
              </a:r>
            </a:p>
          </p:txBody>
        </p:sp>
      </p:grpSp>
      <p:sp>
        <p:nvSpPr>
          <p:cNvPr id="454749" name="Rectangle 93"/>
          <p:cNvSpPr>
            <a:spLocks noChangeArrowheads="1"/>
          </p:cNvSpPr>
          <p:nvPr/>
        </p:nvSpPr>
        <p:spPr bwMode="auto">
          <a:xfrm>
            <a:off x="1273176" y="858838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indicates 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previous state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(the previously stored value)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1775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6" y="263525"/>
            <a:ext cx="7772400" cy="776289"/>
          </a:xfrm>
        </p:spPr>
        <p:txBody>
          <a:bodyPr/>
          <a:lstStyle/>
          <a:p>
            <a:r>
              <a:rPr lang="en-US" altLang="en-US" dirty="0"/>
              <a:t>D Flip Flop</a:t>
            </a:r>
          </a:p>
        </p:txBody>
      </p:sp>
      <p:sp>
        <p:nvSpPr>
          <p:cNvPr id="455683" name="Line 3"/>
          <p:cNvSpPr>
            <a:spLocks noChangeShapeType="1"/>
          </p:cNvSpPr>
          <p:nvPr/>
        </p:nvSpPr>
        <p:spPr bwMode="auto">
          <a:xfrm>
            <a:off x="5794375" y="2944814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>
            <a:off x="5794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85" name="Line 5"/>
          <p:cNvSpPr>
            <a:spLocks noChangeShapeType="1"/>
          </p:cNvSpPr>
          <p:nvPr/>
        </p:nvSpPr>
        <p:spPr bwMode="auto">
          <a:xfrm>
            <a:off x="4171950" y="277812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4171950" y="4233864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>
            <a:off x="3235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>
            <a:off x="5715001" y="1282701"/>
            <a:ext cx="942975" cy="47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H="1">
            <a:off x="6367463" y="1614489"/>
            <a:ext cx="2905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H="1">
            <a:off x="7407276" y="1447800"/>
            <a:ext cx="207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6657976" y="1157288"/>
            <a:ext cx="333375" cy="5826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 flipH="1">
            <a:off x="6657976" y="1157289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6657975" y="1157288"/>
            <a:ext cx="1588" cy="5826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6657976" y="1739900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5" name="Arc 15"/>
          <p:cNvSpPr>
            <a:spLocks/>
          </p:cNvSpPr>
          <p:nvPr/>
        </p:nvSpPr>
        <p:spPr bwMode="auto">
          <a:xfrm>
            <a:off x="6991351" y="1157288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6" name="Arc 16"/>
          <p:cNvSpPr>
            <a:spLocks/>
          </p:cNvSpPr>
          <p:nvPr/>
        </p:nvSpPr>
        <p:spPr bwMode="auto">
          <a:xfrm>
            <a:off x="6991350" y="1166813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7332664" y="1416051"/>
            <a:ext cx="85725" cy="857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8" name="Line 18"/>
          <p:cNvSpPr>
            <a:spLocks noChangeShapeType="1"/>
          </p:cNvSpPr>
          <p:nvPr/>
        </p:nvSpPr>
        <p:spPr bwMode="auto">
          <a:xfrm flipH="1">
            <a:off x="6367463" y="2405064"/>
            <a:ext cx="2905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699" name="Line 19"/>
          <p:cNvSpPr>
            <a:spLocks noChangeShapeType="1"/>
          </p:cNvSpPr>
          <p:nvPr/>
        </p:nvSpPr>
        <p:spPr bwMode="auto">
          <a:xfrm flipH="1">
            <a:off x="7407276" y="2571750"/>
            <a:ext cx="207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6657976" y="2279651"/>
            <a:ext cx="333375" cy="5826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1" name="Line 21"/>
          <p:cNvSpPr>
            <a:spLocks noChangeShapeType="1"/>
          </p:cNvSpPr>
          <p:nvPr/>
        </p:nvSpPr>
        <p:spPr bwMode="auto">
          <a:xfrm flipH="1">
            <a:off x="6657976" y="2279650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2" name="Line 22"/>
          <p:cNvSpPr>
            <a:spLocks noChangeShapeType="1"/>
          </p:cNvSpPr>
          <p:nvPr/>
        </p:nvSpPr>
        <p:spPr bwMode="auto">
          <a:xfrm>
            <a:off x="6657975" y="2279651"/>
            <a:ext cx="1588" cy="5826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3" name="Line 23"/>
          <p:cNvSpPr>
            <a:spLocks noChangeShapeType="1"/>
          </p:cNvSpPr>
          <p:nvPr/>
        </p:nvSpPr>
        <p:spPr bwMode="auto">
          <a:xfrm>
            <a:off x="6657976" y="2862264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4" name="Arc 24"/>
          <p:cNvSpPr>
            <a:spLocks/>
          </p:cNvSpPr>
          <p:nvPr/>
        </p:nvSpPr>
        <p:spPr bwMode="auto">
          <a:xfrm>
            <a:off x="6991351" y="2279650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5" name="Arc 25"/>
          <p:cNvSpPr>
            <a:spLocks/>
          </p:cNvSpPr>
          <p:nvPr/>
        </p:nvSpPr>
        <p:spPr bwMode="auto">
          <a:xfrm>
            <a:off x="6991350" y="2289175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6" name="Oval 26"/>
          <p:cNvSpPr>
            <a:spLocks noChangeArrowheads="1"/>
          </p:cNvSpPr>
          <p:nvPr/>
        </p:nvSpPr>
        <p:spPr bwMode="auto">
          <a:xfrm>
            <a:off x="7332664" y="2540000"/>
            <a:ext cx="85725" cy="8413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7" name="Line 27"/>
          <p:cNvSpPr>
            <a:spLocks noChangeShapeType="1"/>
          </p:cNvSpPr>
          <p:nvPr/>
        </p:nvSpPr>
        <p:spPr bwMode="auto">
          <a:xfrm>
            <a:off x="7635875" y="1447800"/>
            <a:ext cx="3746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8" name="Line 28"/>
          <p:cNvSpPr>
            <a:spLocks noChangeShapeType="1"/>
          </p:cNvSpPr>
          <p:nvPr/>
        </p:nvSpPr>
        <p:spPr bwMode="auto">
          <a:xfrm>
            <a:off x="7635875" y="2571750"/>
            <a:ext cx="3746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09" name="Line 29"/>
          <p:cNvSpPr>
            <a:spLocks noChangeShapeType="1"/>
          </p:cNvSpPr>
          <p:nvPr/>
        </p:nvSpPr>
        <p:spPr bwMode="auto">
          <a:xfrm>
            <a:off x="6367464" y="1614488"/>
            <a:ext cx="1587" cy="2079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0" name="Line 30"/>
          <p:cNvSpPr>
            <a:spLocks noChangeShapeType="1"/>
          </p:cNvSpPr>
          <p:nvPr/>
        </p:nvSpPr>
        <p:spPr bwMode="auto">
          <a:xfrm>
            <a:off x="6367464" y="2176463"/>
            <a:ext cx="1587" cy="2079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1" name="Line 31"/>
          <p:cNvSpPr>
            <a:spLocks noChangeShapeType="1"/>
          </p:cNvSpPr>
          <p:nvPr/>
        </p:nvSpPr>
        <p:spPr bwMode="auto">
          <a:xfrm>
            <a:off x="7677150" y="1447800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2" name="Line 32"/>
          <p:cNvSpPr>
            <a:spLocks noChangeShapeType="1"/>
          </p:cNvSpPr>
          <p:nvPr/>
        </p:nvSpPr>
        <p:spPr bwMode="auto">
          <a:xfrm>
            <a:off x="7677150" y="2176463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3" name="Line 33"/>
          <p:cNvSpPr>
            <a:spLocks noChangeShapeType="1"/>
          </p:cNvSpPr>
          <p:nvPr/>
        </p:nvSpPr>
        <p:spPr bwMode="auto">
          <a:xfrm>
            <a:off x="6367464" y="1822451"/>
            <a:ext cx="1309687" cy="3540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4" name="Line 34"/>
          <p:cNvSpPr>
            <a:spLocks noChangeShapeType="1"/>
          </p:cNvSpPr>
          <p:nvPr/>
        </p:nvSpPr>
        <p:spPr bwMode="auto">
          <a:xfrm flipV="1">
            <a:off x="6367464" y="1822451"/>
            <a:ext cx="1309687" cy="3540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5" name="Rectangle 35"/>
          <p:cNvSpPr>
            <a:spLocks noChangeArrowheads="1"/>
          </p:cNvSpPr>
          <p:nvPr/>
        </p:nvSpPr>
        <p:spPr bwMode="auto">
          <a:xfrm>
            <a:off x="8113713" y="1303339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Q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5716" name="Rectangle 36"/>
          <p:cNvSpPr>
            <a:spLocks noChangeArrowheads="1"/>
          </p:cNvSpPr>
          <p:nvPr/>
        </p:nvSpPr>
        <p:spPr bwMode="auto">
          <a:xfrm>
            <a:off x="8113713" y="2405064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Q’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5717" name="Line 37"/>
          <p:cNvSpPr>
            <a:spLocks noChangeShapeType="1"/>
          </p:cNvSpPr>
          <p:nvPr/>
        </p:nvSpPr>
        <p:spPr bwMode="auto">
          <a:xfrm flipH="1">
            <a:off x="4038600" y="1116013"/>
            <a:ext cx="996950" cy="47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H="1">
            <a:off x="4745038" y="1447800"/>
            <a:ext cx="2905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19" name="Rectangle 39"/>
          <p:cNvSpPr>
            <a:spLocks noChangeArrowheads="1"/>
          </p:cNvSpPr>
          <p:nvPr/>
        </p:nvSpPr>
        <p:spPr bwMode="auto">
          <a:xfrm>
            <a:off x="5035551" y="990601"/>
            <a:ext cx="333375" cy="5826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0" name="Line 40"/>
          <p:cNvSpPr>
            <a:spLocks noChangeShapeType="1"/>
          </p:cNvSpPr>
          <p:nvPr/>
        </p:nvSpPr>
        <p:spPr bwMode="auto">
          <a:xfrm flipH="1">
            <a:off x="5035551" y="990600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1" name="Line 41"/>
          <p:cNvSpPr>
            <a:spLocks noChangeShapeType="1"/>
          </p:cNvSpPr>
          <p:nvPr/>
        </p:nvSpPr>
        <p:spPr bwMode="auto">
          <a:xfrm>
            <a:off x="5035550" y="990601"/>
            <a:ext cx="1588" cy="5826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2" name="Line 42"/>
          <p:cNvSpPr>
            <a:spLocks noChangeShapeType="1"/>
          </p:cNvSpPr>
          <p:nvPr/>
        </p:nvSpPr>
        <p:spPr bwMode="auto">
          <a:xfrm>
            <a:off x="5035551" y="1573214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3" name="Arc 43"/>
          <p:cNvSpPr>
            <a:spLocks/>
          </p:cNvSpPr>
          <p:nvPr/>
        </p:nvSpPr>
        <p:spPr bwMode="auto">
          <a:xfrm>
            <a:off x="5368926" y="990600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4" name="Arc 44"/>
          <p:cNvSpPr>
            <a:spLocks/>
          </p:cNvSpPr>
          <p:nvPr/>
        </p:nvSpPr>
        <p:spPr bwMode="auto">
          <a:xfrm>
            <a:off x="5368925" y="1000125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5" name="Oval 45"/>
          <p:cNvSpPr>
            <a:spLocks noChangeArrowheads="1"/>
          </p:cNvSpPr>
          <p:nvPr/>
        </p:nvSpPr>
        <p:spPr bwMode="auto">
          <a:xfrm>
            <a:off x="5710239" y="1249364"/>
            <a:ext cx="85725" cy="857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6" name="Line 46"/>
          <p:cNvSpPr>
            <a:spLocks noChangeShapeType="1"/>
          </p:cNvSpPr>
          <p:nvPr/>
        </p:nvSpPr>
        <p:spPr bwMode="auto">
          <a:xfrm flipH="1">
            <a:off x="4745038" y="2571750"/>
            <a:ext cx="2905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7" name="Line 47"/>
          <p:cNvSpPr>
            <a:spLocks noChangeShapeType="1"/>
          </p:cNvSpPr>
          <p:nvPr/>
        </p:nvSpPr>
        <p:spPr bwMode="auto">
          <a:xfrm flipH="1">
            <a:off x="4745038" y="2903539"/>
            <a:ext cx="2905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8" name="Rectangle 48"/>
          <p:cNvSpPr>
            <a:spLocks noChangeArrowheads="1"/>
          </p:cNvSpPr>
          <p:nvPr/>
        </p:nvSpPr>
        <p:spPr bwMode="auto">
          <a:xfrm>
            <a:off x="5035551" y="2446338"/>
            <a:ext cx="333375" cy="5826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29" name="Line 49"/>
          <p:cNvSpPr>
            <a:spLocks noChangeShapeType="1"/>
          </p:cNvSpPr>
          <p:nvPr/>
        </p:nvSpPr>
        <p:spPr bwMode="auto">
          <a:xfrm flipH="1">
            <a:off x="5035551" y="2446339"/>
            <a:ext cx="333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0" name="Line 50"/>
          <p:cNvSpPr>
            <a:spLocks noChangeShapeType="1"/>
          </p:cNvSpPr>
          <p:nvPr/>
        </p:nvSpPr>
        <p:spPr bwMode="auto">
          <a:xfrm>
            <a:off x="5035550" y="2446338"/>
            <a:ext cx="1588" cy="5826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1" name="Line 51"/>
          <p:cNvSpPr>
            <a:spLocks noChangeShapeType="1"/>
          </p:cNvSpPr>
          <p:nvPr/>
        </p:nvSpPr>
        <p:spPr bwMode="auto">
          <a:xfrm>
            <a:off x="5035551" y="3028950"/>
            <a:ext cx="3333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2" name="Arc 52"/>
          <p:cNvSpPr>
            <a:spLocks/>
          </p:cNvSpPr>
          <p:nvPr/>
        </p:nvSpPr>
        <p:spPr bwMode="auto">
          <a:xfrm>
            <a:off x="5368926" y="2446338"/>
            <a:ext cx="352425" cy="603250"/>
          </a:xfrm>
          <a:custGeom>
            <a:avLst/>
            <a:gdLst>
              <a:gd name="G0" fmla="+- 644 0 0"/>
              <a:gd name="G1" fmla="+- 21600 0 0"/>
              <a:gd name="G2" fmla="+- 21600 0 0"/>
              <a:gd name="T0" fmla="*/ 44 w 22244"/>
              <a:gd name="T1" fmla="*/ 8 h 43200"/>
              <a:gd name="T2" fmla="*/ 0 w 22244"/>
              <a:gd name="T3" fmla="*/ 43190 h 43200"/>
              <a:gd name="T4" fmla="*/ 644 w 222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4" h="43200" fill="none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</a:path>
              <a:path w="22244" h="43200" stroke="0" extrusionOk="0">
                <a:moveTo>
                  <a:pt x="44" y="8"/>
                </a:moveTo>
                <a:cubicBezTo>
                  <a:pt x="243" y="2"/>
                  <a:pt x="443" y="0"/>
                  <a:pt x="644" y="0"/>
                </a:cubicBezTo>
                <a:cubicBezTo>
                  <a:pt x="12573" y="0"/>
                  <a:pt x="22244" y="9670"/>
                  <a:pt x="22244" y="21600"/>
                </a:cubicBezTo>
                <a:cubicBezTo>
                  <a:pt x="22244" y="33529"/>
                  <a:pt x="12573" y="43200"/>
                  <a:pt x="644" y="43200"/>
                </a:cubicBezTo>
                <a:cubicBezTo>
                  <a:pt x="429" y="43200"/>
                  <a:pt x="214" y="43196"/>
                  <a:pt x="-1" y="43190"/>
                </a:cubicBezTo>
                <a:lnTo>
                  <a:pt x="644" y="216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3" name="Arc 53"/>
          <p:cNvSpPr>
            <a:spLocks/>
          </p:cNvSpPr>
          <p:nvPr/>
        </p:nvSpPr>
        <p:spPr bwMode="auto">
          <a:xfrm>
            <a:off x="5368925" y="2455863"/>
            <a:ext cx="342900" cy="584200"/>
          </a:xfrm>
          <a:custGeom>
            <a:avLst/>
            <a:gdLst>
              <a:gd name="G0" fmla="+- 641 0 0"/>
              <a:gd name="G1" fmla="+- 21600 0 0"/>
              <a:gd name="G2" fmla="+- 21600 0 0"/>
              <a:gd name="T0" fmla="*/ 44 w 22241"/>
              <a:gd name="T1" fmla="*/ 8 h 43200"/>
              <a:gd name="T2" fmla="*/ 0 w 22241"/>
              <a:gd name="T3" fmla="*/ 43190 h 43200"/>
              <a:gd name="T4" fmla="*/ 641 w 2224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41" h="43200" fill="none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</a:path>
              <a:path w="22241" h="43200" stroke="0" extrusionOk="0">
                <a:moveTo>
                  <a:pt x="44" y="8"/>
                </a:moveTo>
                <a:cubicBezTo>
                  <a:pt x="242" y="2"/>
                  <a:pt x="441" y="0"/>
                  <a:pt x="641" y="0"/>
                </a:cubicBezTo>
                <a:cubicBezTo>
                  <a:pt x="12570" y="0"/>
                  <a:pt x="22241" y="9670"/>
                  <a:pt x="22241" y="21600"/>
                </a:cubicBezTo>
                <a:cubicBezTo>
                  <a:pt x="22241" y="33529"/>
                  <a:pt x="12570" y="43200"/>
                  <a:pt x="641" y="43200"/>
                </a:cubicBezTo>
                <a:cubicBezTo>
                  <a:pt x="427" y="43200"/>
                  <a:pt x="213" y="43196"/>
                  <a:pt x="-1" y="43190"/>
                </a:cubicBezTo>
                <a:lnTo>
                  <a:pt x="641" y="2160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4" name="Oval 54"/>
          <p:cNvSpPr>
            <a:spLocks noChangeArrowheads="1"/>
          </p:cNvSpPr>
          <p:nvPr/>
        </p:nvSpPr>
        <p:spPr bwMode="auto">
          <a:xfrm>
            <a:off x="5710239" y="2705101"/>
            <a:ext cx="85725" cy="857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5" name="Line 55"/>
          <p:cNvSpPr>
            <a:spLocks noChangeShapeType="1"/>
          </p:cNvSpPr>
          <p:nvPr/>
        </p:nvSpPr>
        <p:spPr bwMode="auto">
          <a:xfrm>
            <a:off x="4745039" y="1447800"/>
            <a:ext cx="1587" cy="11239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6" name="Line 56"/>
          <p:cNvSpPr>
            <a:spLocks noChangeShapeType="1"/>
          </p:cNvSpPr>
          <p:nvPr/>
        </p:nvSpPr>
        <p:spPr bwMode="auto">
          <a:xfrm flipH="1">
            <a:off x="3517901" y="2009775"/>
            <a:ext cx="120491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7" name="Line 57"/>
          <p:cNvSpPr>
            <a:spLocks noChangeShapeType="1"/>
          </p:cNvSpPr>
          <p:nvPr/>
        </p:nvSpPr>
        <p:spPr bwMode="auto">
          <a:xfrm>
            <a:off x="4057650" y="1927225"/>
            <a:ext cx="1666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8" name="Line 58"/>
          <p:cNvSpPr>
            <a:spLocks noChangeShapeType="1"/>
          </p:cNvSpPr>
          <p:nvPr/>
        </p:nvSpPr>
        <p:spPr bwMode="auto">
          <a:xfrm>
            <a:off x="4411664" y="1927225"/>
            <a:ext cx="16668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39" name="Line 59"/>
          <p:cNvSpPr>
            <a:spLocks noChangeShapeType="1"/>
          </p:cNvSpPr>
          <p:nvPr/>
        </p:nvSpPr>
        <p:spPr bwMode="auto">
          <a:xfrm>
            <a:off x="4244975" y="1655764"/>
            <a:ext cx="1460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0" name="Line 60"/>
          <p:cNvSpPr>
            <a:spLocks noChangeShapeType="1"/>
          </p:cNvSpPr>
          <p:nvPr/>
        </p:nvSpPr>
        <p:spPr bwMode="auto">
          <a:xfrm flipV="1">
            <a:off x="4224339" y="1655763"/>
            <a:ext cx="1587" cy="2714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1" name="Line 61"/>
          <p:cNvSpPr>
            <a:spLocks noChangeShapeType="1"/>
          </p:cNvSpPr>
          <p:nvPr/>
        </p:nvSpPr>
        <p:spPr bwMode="auto">
          <a:xfrm flipV="1">
            <a:off x="4411664" y="1655763"/>
            <a:ext cx="1587" cy="2714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2" name="Rectangle 62"/>
          <p:cNvSpPr>
            <a:spLocks noChangeArrowheads="1"/>
          </p:cNvSpPr>
          <p:nvPr/>
        </p:nvSpPr>
        <p:spPr bwMode="auto">
          <a:xfrm>
            <a:off x="3465513" y="1635126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C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5743" name="Line 63"/>
          <p:cNvSpPr>
            <a:spLocks noChangeShapeType="1"/>
          </p:cNvSpPr>
          <p:nvPr/>
        </p:nvSpPr>
        <p:spPr bwMode="auto">
          <a:xfrm flipH="1">
            <a:off x="4114801" y="2903538"/>
            <a:ext cx="815975" cy="47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4" name="Oval 64"/>
          <p:cNvSpPr>
            <a:spLocks noChangeArrowheads="1"/>
          </p:cNvSpPr>
          <p:nvPr/>
        </p:nvSpPr>
        <p:spPr bwMode="auto">
          <a:xfrm>
            <a:off x="7645400" y="1416051"/>
            <a:ext cx="84138" cy="8572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5" name="Oval 65"/>
          <p:cNvSpPr>
            <a:spLocks noChangeArrowheads="1"/>
          </p:cNvSpPr>
          <p:nvPr/>
        </p:nvSpPr>
        <p:spPr bwMode="auto">
          <a:xfrm>
            <a:off x="7645400" y="2540000"/>
            <a:ext cx="84138" cy="635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6" name="Oval 66"/>
          <p:cNvSpPr>
            <a:spLocks noChangeArrowheads="1"/>
          </p:cNvSpPr>
          <p:nvPr/>
        </p:nvSpPr>
        <p:spPr bwMode="auto">
          <a:xfrm>
            <a:off x="4711700" y="1978025"/>
            <a:ext cx="65088" cy="635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7" name="Line 67"/>
          <p:cNvSpPr>
            <a:spLocks noChangeShapeType="1"/>
          </p:cNvSpPr>
          <p:nvPr/>
        </p:nvSpPr>
        <p:spPr bwMode="auto">
          <a:xfrm flipH="1">
            <a:off x="3033713" y="1116014"/>
            <a:ext cx="10668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8" name="Line 68"/>
          <p:cNvSpPr>
            <a:spLocks noChangeShapeType="1"/>
          </p:cNvSpPr>
          <p:nvPr/>
        </p:nvSpPr>
        <p:spPr bwMode="auto">
          <a:xfrm flipV="1">
            <a:off x="3338514" y="1116013"/>
            <a:ext cx="1587" cy="181451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749" name="Rectangle 69"/>
          <p:cNvSpPr>
            <a:spLocks noChangeArrowheads="1"/>
          </p:cNvSpPr>
          <p:nvPr/>
        </p:nvSpPr>
        <p:spPr bwMode="auto">
          <a:xfrm>
            <a:off x="2825750" y="949326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D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5750" name="Oval 70"/>
          <p:cNvSpPr>
            <a:spLocks noChangeArrowheads="1"/>
          </p:cNvSpPr>
          <p:nvPr/>
        </p:nvSpPr>
        <p:spPr bwMode="auto">
          <a:xfrm>
            <a:off x="3282950" y="1084264"/>
            <a:ext cx="84138" cy="84137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5751" name="Group 71"/>
          <p:cNvGrpSpPr>
            <a:grpSpLocks/>
          </p:cNvGrpSpPr>
          <p:nvPr/>
        </p:nvGrpSpPr>
        <p:grpSpPr bwMode="auto">
          <a:xfrm>
            <a:off x="3346450" y="2652713"/>
            <a:ext cx="844550" cy="582612"/>
            <a:chOff x="1340" y="2129"/>
            <a:chExt cx="532" cy="367"/>
          </a:xfrm>
        </p:grpSpPr>
        <p:sp>
          <p:nvSpPr>
            <p:cNvPr id="455752" name="Line 72"/>
            <p:cNvSpPr>
              <a:spLocks noChangeShapeType="1"/>
            </p:cNvSpPr>
            <p:nvPr/>
          </p:nvSpPr>
          <p:spPr bwMode="auto">
            <a:xfrm flipV="1">
              <a:off x="1527" y="2312"/>
              <a:ext cx="289" cy="18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753" name="Oval 73"/>
            <p:cNvSpPr>
              <a:spLocks noChangeArrowheads="1"/>
            </p:cNvSpPr>
            <p:nvPr/>
          </p:nvSpPr>
          <p:spPr bwMode="auto">
            <a:xfrm>
              <a:off x="1819" y="2273"/>
              <a:ext cx="53" cy="5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754" name="Line 74"/>
            <p:cNvSpPr>
              <a:spLocks noChangeShapeType="1"/>
            </p:cNvSpPr>
            <p:nvPr/>
          </p:nvSpPr>
          <p:spPr bwMode="auto">
            <a:xfrm flipH="1" flipV="1">
              <a:off x="1523" y="2129"/>
              <a:ext cx="289" cy="18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755" name="Line 75"/>
            <p:cNvSpPr>
              <a:spLocks noChangeShapeType="1"/>
            </p:cNvSpPr>
            <p:nvPr/>
          </p:nvSpPr>
          <p:spPr bwMode="auto">
            <a:xfrm>
              <a:off x="1526" y="2129"/>
              <a:ext cx="1" cy="3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756" name="Line 76"/>
            <p:cNvSpPr>
              <a:spLocks noChangeShapeType="1"/>
            </p:cNvSpPr>
            <p:nvPr/>
          </p:nvSpPr>
          <p:spPr bwMode="auto">
            <a:xfrm>
              <a:off x="134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5757" name="Text Box 77"/>
          <p:cNvSpPr txBox="1">
            <a:spLocks noChangeArrowheads="1"/>
          </p:cNvSpPr>
          <p:nvPr/>
        </p:nvSpPr>
        <p:spPr bwMode="auto">
          <a:xfrm>
            <a:off x="6003925" y="87312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455758" name="Text Box 78"/>
          <p:cNvSpPr txBox="1">
            <a:spLocks noChangeArrowheads="1"/>
          </p:cNvSpPr>
          <p:nvPr/>
        </p:nvSpPr>
        <p:spPr bwMode="auto">
          <a:xfrm>
            <a:off x="6003925" y="27781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</a:p>
        </p:txBody>
      </p:sp>
      <p:sp>
        <p:nvSpPr>
          <p:cNvPr id="455759" name="Text Box 79"/>
          <p:cNvSpPr txBox="1">
            <a:spLocks noChangeArrowheads="1"/>
          </p:cNvSpPr>
          <p:nvPr/>
        </p:nvSpPr>
        <p:spPr bwMode="auto">
          <a:xfrm>
            <a:off x="4327525" y="6858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455760" name="Text Box 80"/>
          <p:cNvSpPr txBox="1">
            <a:spLocks noChangeArrowheads="1"/>
          </p:cNvSpPr>
          <p:nvPr/>
        </p:nvSpPr>
        <p:spPr bwMode="auto">
          <a:xfrm>
            <a:off x="4267200" y="28956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</a:p>
        </p:txBody>
      </p:sp>
      <p:sp>
        <p:nvSpPr>
          <p:cNvPr id="455761" name="Line 81"/>
          <p:cNvSpPr>
            <a:spLocks noChangeShapeType="1"/>
          </p:cNvSpPr>
          <p:nvPr/>
        </p:nvSpPr>
        <p:spPr bwMode="auto">
          <a:xfrm>
            <a:off x="5794375" y="275517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5762" name="Group 82"/>
          <p:cNvGrpSpPr>
            <a:grpSpLocks/>
          </p:cNvGrpSpPr>
          <p:nvPr/>
        </p:nvGrpSpPr>
        <p:grpSpPr bwMode="auto">
          <a:xfrm>
            <a:off x="2133600" y="3352800"/>
            <a:ext cx="2268538" cy="1676400"/>
            <a:chOff x="683" y="2688"/>
            <a:chExt cx="1429" cy="1056"/>
          </a:xfrm>
        </p:grpSpPr>
        <p:sp>
          <p:nvSpPr>
            <p:cNvPr id="455763" name="Text Box 83"/>
            <p:cNvSpPr txBox="1">
              <a:spLocks noChangeArrowheads="1"/>
            </p:cNvSpPr>
            <p:nvPr/>
          </p:nvSpPr>
          <p:spPr bwMode="auto">
            <a:xfrm>
              <a:off x="758" y="2970"/>
              <a:ext cx="111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0  1  0  1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1  1  1  0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X  0  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Q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’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55764" name="Line 84"/>
            <p:cNvSpPr>
              <a:spLocks noChangeShapeType="1"/>
            </p:cNvSpPr>
            <p:nvPr/>
          </p:nvSpPr>
          <p:spPr bwMode="auto">
            <a:xfrm>
              <a:off x="1288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765" name="Line 85"/>
            <p:cNvSpPr>
              <a:spLocks noChangeShapeType="1"/>
            </p:cNvSpPr>
            <p:nvPr/>
          </p:nvSpPr>
          <p:spPr bwMode="auto">
            <a:xfrm>
              <a:off x="720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766" name="Rectangle 86"/>
            <p:cNvSpPr>
              <a:spLocks noChangeArrowheads="1"/>
            </p:cNvSpPr>
            <p:nvPr/>
          </p:nvSpPr>
          <p:spPr bwMode="auto">
            <a:xfrm>
              <a:off x="683" y="2688"/>
              <a:ext cx="1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D     </a:t>
              </a: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      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    Q’</a:t>
              </a:r>
            </a:p>
          </p:txBody>
        </p:sp>
      </p:grpSp>
      <p:sp>
        <p:nvSpPr>
          <p:cNvPr id="455769" name="Rectangle 89"/>
          <p:cNvSpPr>
            <a:spLocks noChangeArrowheads="1"/>
          </p:cNvSpPr>
          <p:nvPr/>
        </p:nvSpPr>
        <p:spPr bwMode="auto">
          <a:xfrm>
            <a:off x="2209800" y="51816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Input value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passed to output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when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high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Input value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ignored when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low </a:t>
            </a:r>
          </a:p>
        </p:txBody>
      </p:sp>
    </p:spTree>
    <p:extLst>
      <p:ext uri="{BB962C8B-B14F-4D97-AF65-F5344CB8AC3E}">
        <p14:creationId xmlns:p14="http://schemas.microsoft.com/office/powerpoint/2010/main" val="246599970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D Flip-Flop</a:t>
            </a:r>
          </a:p>
        </p:txBody>
      </p:sp>
      <p:sp>
        <p:nvSpPr>
          <p:cNvPr id="456711" name="Line 7"/>
          <p:cNvSpPr>
            <a:spLocks noChangeShapeType="1"/>
          </p:cNvSpPr>
          <p:nvPr/>
        </p:nvSpPr>
        <p:spPr bwMode="auto">
          <a:xfrm>
            <a:off x="67818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12" name="Line 8"/>
          <p:cNvSpPr>
            <a:spLocks noChangeShapeType="1"/>
          </p:cNvSpPr>
          <p:nvPr/>
        </p:nvSpPr>
        <p:spPr bwMode="auto">
          <a:xfrm flipV="1">
            <a:off x="77724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13" name="Line 9"/>
          <p:cNvSpPr>
            <a:spLocks noChangeShapeType="1"/>
          </p:cNvSpPr>
          <p:nvPr/>
        </p:nvSpPr>
        <p:spPr bwMode="auto">
          <a:xfrm>
            <a:off x="77724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14" name="Line 10"/>
          <p:cNvSpPr>
            <a:spLocks noChangeShapeType="1"/>
          </p:cNvSpPr>
          <p:nvPr/>
        </p:nvSpPr>
        <p:spPr bwMode="auto">
          <a:xfrm>
            <a:off x="85344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15" name="Line 11"/>
          <p:cNvSpPr>
            <a:spLocks noChangeShapeType="1"/>
          </p:cNvSpPr>
          <p:nvPr/>
        </p:nvSpPr>
        <p:spPr bwMode="auto">
          <a:xfrm>
            <a:off x="85344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31" name="Rectangle 27"/>
          <p:cNvSpPr>
            <a:spLocks noChangeArrowheads="1"/>
          </p:cNvSpPr>
          <p:nvPr/>
        </p:nvSpPr>
        <p:spPr bwMode="auto">
          <a:xfrm>
            <a:off x="6096000" y="2209801"/>
            <a:ext cx="5386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"/>
                <a:ea typeface="+mn-ea"/>
                <a:cs typeface="+mn-cs"/>
              </a:rPr>
              <a:t>    C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6732" name="Line 28"/>
          <p:cNvSpPr>
            <a:spLocks noChangeShapeType="1"/>
          </p:cNvSpPr>
          <p:nvPr/>
        </p:nvSpPr>
        <p:spPr bwMode="auto">
          <a:xfrm>
            <a:off x="6781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33" name="Line 29"/>
          <p:cNvSpPr>
            <a:spLocks noChangeShapeType="1"/>
          </p:cNvSpPr>
          <p:nvPr/>
        </p:nvSpPr>
        <p:spPr bwMode="auto">
          <a:xfrm flipV="1">
            <a:off x="7467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50" name="Text Box 46"/>
          <p:cNvSpPr txBox="1">
            <a:spLocks noChangeArrowheads="1"/>
          </p:cNvSpPr>
          <p:nvPr/>
        </p:nvSpPr>
        <p:spPr bwMode="auto">
          <a:xfrm>
            <a:off x="6292850" y="2819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</a:p>
        </p:txBody>
      </p:sp>
      <p:sp>
        <p:nvSpPr>
          <p:cNvPr id="456756" name="Text Box 52"/>
          <p:cNvSpPr txBox="1">
            <a:spLocks noChangeArrowheads="1"/>
          </p:cNvSpPr>
          <p:nvPr/>
        </p:nvSpPr>
        <p:spPr bwMode="auto">
          <a:xfrm>
            <a:off x="7908925" y="609601"/>
            <a:ext cx="22044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Latches on following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edge of clock</a:t>
            </a:r>
          </a:p>
        </p:txBody>
      </p:sp>
      <p:sp>
        <p:nvSpPr>
          <p:cNvPr id="456757" name="Line 53"/>
          <p:cNvSpPr>
            <a:spLocks noChangeShapeType="1"/>
          </p:cNvSpPr>
          <p:nvPr/>
        </p:nvSpPr>
        <p:spPr bwMode="auto">
          <a:xfrm flipH="1">
            <a:off x="8610600" y="13716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6767" name="Group 63"/>
          <p:cNvGrpSpPr>
            <a:grpSpLocks/>
          </p:cNvGrpSpPr>
          <p:nvPr/>
        </p:nvGrpSpPr>
        <p:grpSpPr bwMode="auto">
          <a:xfrm>
            <a:off x="2438400" y="2438400"/>
            <a:ext cx="2971800" cy="1600200"/>
            <a:chOff x="864" y="1392"/>
            <a:chExt cx="1872" cy="1008"/>
          </a:xfrm>
        </p:grpSpPr>
        <p:sp>
          <p:nvSpPr>
            <p:cNvPr id="456707" name="Rectangle 3"/>
            <p:cNvSpPr>
              <a:spLocks noChangeArrowheads="1"/>
            </p:cNvSpPr>
            <p:nvPr/>
          </p:nvSpPr>
          <p:spPr bwMode="auto">
            <a:xfrm>
              <a:off x="912" y="2016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C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56708" name="Rectangle 4"/>
            <p:cNvSpPr>
              <a:spLocks noChangeArrowheads="1"/>
            </p:cNvSpPr>
            <p:nvPr/>
          </p:nvSpPr>
          <p:spPr bwMode="auto">
            <a:xfrm>
              <a:off x="1488" y="153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D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56709" name="Rectangle 5"/>
            <p:cNvSpPr>
              <a:spLocks noChangeArrowheads="1"/>
            </p:cNvSpPr>
            <p:nvPr/>
          </p:nvSpPr>
          <p:spPr bwMode="auto">
            <a:xfrm>
              <a:off x="1824" y="1632"/>
              <a:ext cx="18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Q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56710" name="Rectangle 6"/>
            <p:cNvSpPr>
              <a:spLocks noChangeArrowheads="1"/>
            </p:cNvSpPr>
            <p:nvPr/>
          </p:nvSpPr>
          <p:spPr bwMode="auto">
            <a:xfrm>
              <a:off x="1488" y="2016"/>
              <a:ext cx="12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56721" name="Line 17"/>
            <p:cNvSpPr>
              <a:spLocks noChangeShapeType="1"/>
            </p:cNvSpPr>
            <p:nvPr/>
          </p:nvSpPr>
          <p:spPr bwMode="auto">
            <a:xfrm flipH="1">
              <a:off x="1097" y="1651"/>
              <a:ext cx="3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724" name="Rectangle 20"/>
            <p:cNvSpPr>
              <a:spLocks noChangeArrowheads="1"/>
            </p:cNvSpPr>
            <p:nvPr/>
          </p:nvSpPr>
          <p:spPr bwMode="auto">
            <a:xfrm>
              <a:off x="1440" y="1392"/>
              <a:ext cx="576" cy="10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727" name="Line 23"/>
            <p:cNvSpPr>
              <a:spLocks noChangeShapeType="1"/>
            </p:cNvSpPr>
            <p:nvPr/>
          </p:nvSpPr>
          <p:spPr bwMode="auto">
            <a:xfrm>
              <a:off x="2016" y="177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729" name="Text Box 25"/>
            <p:cNvSpPr txBox="1">
              <a:spLocks noChangeArrowheads="1"/>
            </p:cNvSpPr>
            <p:nvPr/>
          </p:nvSpPr>
          <p:spPr bwMode="auto">
            <a:xfrm>
              <a:off x="864" y="1488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56740" name="Text Box 36"/>
            <p:cNvSpPr txBox="1">
              <a:spLocks noChangeArrowheads="1"/>
            </p:cNvSpPr>
            <p:nvPr/>
          </p:nvSpPr>
          <p:spPr bwMode="auto">
            <a:xfrm>
              <a:off x="2198" y="1754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456766" name="Line 62"/>
            <p:cNvSpPr>
              <a:spLocks noChangeShapeType="1"/>
            </p:cNvSpPr>
            <p:nvPr/>
          </p:nvSpPr>
          <p:spPr bwMode="auto">
            <a:xfrm flipH="1">
              <a:off x="1104" y="2112"/>
              <a:ext cx="3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6768" name="Line 64"/>
          <p:cNvSpPr>
            <a:spLocks noChangeShapeType="1"/>
          </p:cNvSpPr>
          <p:nvPr/>
        </p:nvSpPr>
        <p:spPr bwMode="auto">
          <a:xfrm>
            <a:off x="7467600" y="266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69" name="Line 65"/>
          <p:cNvSpPr>
            <a:spLocks noChangeShapeType="1"/>
          </p:cNvSpPr>
          <p:nvPr/>
        </p:nvSpPr>
        <p:spPr bwMode="auto">
          <a:xfrm flipV="1">
            <a:off x="8153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70" name="Line 66"/>
          <p:cNvSpPr>
            <a:spLocks noChangeShapeType="1"/>
          </p:cNvSpPr>
          <p:nvPr/>
        </p:nvSpPr>
        <p:spPr bwMode="auto">
          <a:xfrm>
            <a:off x="81534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71" name="Line 67"/>
          <p:cNvSpPr>
            <a:spLocks noChangeShapeType="1"/>
          </p:cNvSpPr>
          <p:nvPr/>
        </p:nvSpPr>
        <p:spPr bwMode="auto">
          <a:xfrm flipV="1">
            <a:off x="9067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72" name="Line 68"/>
          <p:cNvSpPr>
            <a:spLocks noChangeShapeType="1"/>
          </p:cNvSpPr>
          <p:nvPr/>
        </p:nvSpPr>
        <p:spPr bwMode="auto">
          <a:xfrm>
            <a:off x="9067800" y="2667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73" name="Line 69"/>
          <p:cNvSpPr>
            <a:spLocks noChangeShapeType="1"/>
          </p:cNvSpPr>
          <p:nvPr/>
        </p:nvSpPr>
        <p:spPr bwMode="auto">
          <a:xfrm flipV="1">
            <a:off x="96012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774" name="Line 70"/>
          <p:cNvSpPr>
            <a:spLocks noChangeShapeType="1"/>
          </p:cNvSpPr>
          <p:nvPr/>
        </p:nvSpPr>
        <p:spPr bwMode="auto">
          <a:xfrm>
            <a:off x="9601200" y="3200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6780" name="Group 76"/>
          <p:cNvGrpSpPr>
            <a:grpSpLocks/>
          </p:cNvGrpSpPr>
          <p:nvPr/>
        </p:nvGrpSpPr>
        <p:grpSpPr bwMode="auto">
          <a:xfrm>
            <a:off x="6324600" y="3733800"/>
            <a:ext cx="3671888" cy="533400"/>
            <a:chOff x="3015" y="2736"/>
            <a:chExt cx="2313" cy="336"/>
          </a:xfrm>
        </p:grpSpPr>
        <p:sp>
          <p:nvSpPr>
            <p:cNvPr id="456736" name="Line 32"/>
            <p:cNvSpPr>
              <a:spLocks noChangeShapeType="1"/>
            </p:cNvSpPr>
            <p:nvPr/>
          </p:nvSpPr>
          <p:spPr bwMode="auto">
            <a:xfrm flipV="1">
              <a:off x="3984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752" name="Text Box 48"/>
            <p:cNvSpPr txBox="1">
              <a:spLocks noChangeArrowheads="1"/>
            </p:cNvSpPr>
            <p:nvPr/>
          </p:nvSpPr>
          <p:spPr bwMode="auto">
            <a:xfrm>
              <a:off x="3015" y="2784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456775" name="Line 71"/>
            <p:cNvSpPr>
              <a:spLocks noChangeShapeType="1"/>
            </p:cNvSpPr>
            <p:nvPr/>
          </p:nvSpPr>
          <p:spPr bwMode="auto">
            <a:xfrm>
              <a:off x="3360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777" name="Line 73"/>
            <p:cNvSpPr>
              <a:spLocks noChangeShapeType="1"/>
            </p:cNvSpPr>
            <p:nvPr/>
          </p:nvSpPr>
          <p:spPr bwMode="auto">
            <a:xfrm>
              <a:off x="3984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778" name="Line 74"/>
            <p:cNvSpPr>
              <a:spLocks noChangeShapeType="1"/>
            </p:cNvSpPr>
            <p:nvPr/>
          </p:nvSpPr>
          <p:spPr bwMode="auto">
            <a:xfrm flipV="1">
              <a:off x="4176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779" name="Line 75"/>
            <p:cNvSpPr>
              <a:spLocks noChangeShapeType="1"/>
            </p:cNvSpPr>
            <p:nvPr/>
          </p:nvSpPr>
          <p:spPr bwMode="auto">
            <a:xfrm>
              <a:off x="4176" y="307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6781" name="Rectangle 77"/>
          <p:cNvSpPr>
            <a:spLocks noChangeArrowheads="1"/>
          </p:cNvSpPr>
          <p:nvPr/>
        </p:nvSpPr>
        <p:spPr bwMode="auto">
          <a:xfrm>
            <a:off x="855413" y="4648200"/>
            <a:ext cx="107663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only changes when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high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high,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will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follow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 latch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stores data indefinitely, regardless of input D values, if C 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Forms basic storage element in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4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11617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41A8-4FBC-4359-A36F-E6EC34CC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778AF-9753-44A1-9645-F2BBCEEF273F}"/>
              </a:ext>
            </a:extLst>
          </p:cNvPr>
          <p:cNvSpPr/>
          <p:nvPr/>
        </p:nvSpPr>
        <p:spPr>
          <a:xfrm>
            <a:off x="1764890" y="169068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D_FF(D,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Q,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D,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Q,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 @ (D or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  //sensitivity list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begin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Q &lt;= D;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&lt;= ~D;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355" y="228600"/>
            <a:ext cx="5336894" cy="3683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Symbols for Latches</a:t>
            </a:r>
          </a:p>
        </p:txBody>
      </p:sp>
      <p:sp>
        <p:nvSpPr>
          <p:cNvPr id="464935" name="Rectangle 39"/>
          <p:cNvSpPr>
            <a:spLocks noChangeArrowheads="1"/>
          </p:cNvSpPr>
          <p:nvPr/>
        </p:nvSpPr>
        <p:spPr bwMode="auto">
          <a:xfrm>
            <a:off x="2133600" y="41148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 latch is based on NOR gates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S’R’ latch based on NAND gates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latch can be based on either.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latch sometimes called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transparent latch</a:t>
            </a:r>
          </a:p>
        </p:txBody>
      </p:sp>
      <p:pic>
        <p:nvPicPr>
          <p:cNvPr id="464936" name="Picture 40" descr="C:\jobs\Marries\ch05\tiff\AACFLQB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066800"/>
            <a:ext cx="7769225" cy="27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221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1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</vt:lpstr>
      <vt:lpstr>Times New Roman</vt:lpstr>
      <vt:lpstr>Office Theme</vt:lpstr>
      <vt:lpstr>1_Office Theme</vt:lpstr>
      <vt:lpstr>Clock, S-R Flipflop, D Flipflop </vt:lpstr>
      <vt:lpstr>PowerPoint Presentation</vt:lpstr>
      <vt:lpstr>S-R Latch with control input/ S-R flip Flop</vt:lpstr>
      <vt:lpstr>D Flip Flop</vt:lpstr>
      <vt:lpstr>D Flip Flop</vt:lpstr>
      <vt:lpstr>D Flip-Flop</vt:lpstr>
      <vt:lpstr>Verilog</vt:lpstr>
      <vt:lpstr>Symbols for Latches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Clock, S-R Flipflop, D Flipflop </dc:title>
  <dc:creator>Vipul Kumar Mishra</dc:creator>
  <cp:lastModifiedBy>Vipul Kumar Mishra</cp:lastModifiedBy>
  <cp:revision>4</cp:revision>
  <dcterms:created xsi:type="dcterms:W3CDTF">2021-04-26T06:23:20Z</dcterms:created>
  <dcterms:modified xsi:type="dcterms:W3CDTF">2021-04-26T07:20:12Z</dcterms:modified>
</cp:coreProperties>
</file>