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2" r:id="rId6"/>
    <p:sldId id="261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15-Mar-21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Rcu-c-qnjg" TargetMode="External"/><Relationship Id="rId2" Type="http://schemas.openxmlformats.org/officeDocument/2006/relationships/hyperlink" Target="https://www.youtube.com/watch?v=KZVgKu6v8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4A61-B860-4713-86CB-EC5F975D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Vectors-II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F0613-780E-434A-9103-7845021CC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again consider the angle between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other type of vector product, known as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product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yield a third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(say),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perpendicular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F0613-780E-434A-9103-7845021CC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9747-0FD7-4A03-A0BB-8469CF4B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9672-A24C-464B-AC99-D3F7EE7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828F-BB9E-41A5-A521-82999783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4D26D27-2221-45AF-9CEA-DA7465D1C2F5}"/>
              </a:ext>
            </a:extLst>
          </p:cNvPr>
          <p:cNvSpPr/>
          <p:nvPr/>
        </p:nvSpPr>
        <p:spPr>
          <a:xfrm>
            <a:off x="9130747" y="1870575"/>
            <a:ext cx="2252867" cy="184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67EED11-D8FE-4824-94E7-4A501B69216D}"/>
              </a:ext>
            </a:extLst>
          </p:cNvPr>
          <p:cNvSpPr/>
          <p:nvPr/>
        </p:nvSpPr>
        <p:spPr>
          <a:xfrm>
            <a:off x="6559825" y="2982773"/>
            <a:ext cx="2580086" cy="2450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08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348B-2C8B-411B-8972-AB15D0F5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in Physics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41191-91DF-4FEA-A4F8-60F00BF22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done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due to 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causing displacement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due to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</a:t>
                </a:r>
                <a:r>
                  <a:rPr lang="en-IN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point </a:t>
                </a:r>
                <a:r>
                  <a:rPr lang="en-IN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b="1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acting </a:t>
                </a:r>
                <a:r>
                  <a:rPr lang="en-IN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charged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with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</a:t>
                </a:r>
                <a14:m>
                  <m:oMath xmlns:m="http://schemas.openxmlformats.org/officeDocument/2006/math">
                    <m:r>
                      <a:rPr lang="en-US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 with</a:t>
                </a:r>
                <a:r>
                  <a:rPr lang="en-IN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</a:t>
                </a:r>
                <a:r>
                  <a:rPr lang="en-IN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pc="10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10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N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exposed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pc="1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1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pc="-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vector, in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</a:t>
                </a:r>
                <a:r>
                  <a:rPr lang="en-IN" sz="20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parallelogram as shown here, the area can be written as </a:t>
                </a:r>
              </a:p>
              <a:p>
                <a14:m>
                  <m:oMath xmlns:m="http://schemas.openxmlformats.org/officeDocument/2006/math"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func>
                      <m:funcPr>
                        <m:ctrlP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pc="-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outward drawn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IN" sz="2000" spc="-1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𝐶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𝐷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acc>
                  </m:oMath>
                </a14:m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pc="-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41191-91DF-4FEA-A4F8-60F00BF22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56E3A-0F16-4EA3-BA83-BD379EA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7D1E-7A8A-468F-9969-6CA2A610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8CF5-9ECF-44C9-9706-60B09FF2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853B169-F640-43B5-A913-70046116A250}"/>
              </a:ext>
            </a:extLst>
          </p:cNvPr>
          <p:cNvSpPr/>
          <p:nvPr/>
        </p:nvSpPr>
        <p:spPr>
          <a:xfrm>
            <a:off x="9316278" y="3429000"/>
            <a:ext cx="1896205" cy="2547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3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B837-DB34-4D01-B790-E3BACAF3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Cartesian Coordinate System-I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76E5A-5E77-4CD7-909F-A92489EDD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far, vectors have been discussed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represent physically relevant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velocity, force,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torque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0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</a:t>
                </a:r>
                <a:r>
                  <a:rPr lang="en-IN" sz="2000" spc="20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system.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chosen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</a:t>
                </a:r>
                <a:r>
                  <a:rPr lang="en-IN" sz="20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simplest coordinate system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</a:t>
                </a:r>
                <a:r>
                  <a:rPr lang="en-IN" sz="2000" spc="1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hich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mutually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perpendicular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 </a:t>
                </a:r>
                <a14:m>
                  <m:oMath xmlns:m="http://schemas.openxmlformats.org/officeDocument/2006/math">
                    <m:r>
                      <a:rPr lang="en-US" sz="20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b="0" i="1" spc="2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</m:oMath>
                </a14:m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pc="-2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</m:oMath>
                </a14:m>
                <a:r>
                  <a:rPr lang="en-IN" sz="2000" i="1" spc="-1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000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system,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400" i="1" spc="-15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IN" sz="20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i="1" spc="-1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IN" sz="2400" i="1" spc="-15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0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i="1" spc="-3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IN" sz="2400" i="1" spc="44" baseline="-1041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Symbolically 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000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of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components,</a:t>
                </a:r>
                <a:r>
                  <a:rPr lang="en-IN" sz="20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0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IN" sz="200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d>
                      <m:dPr>
                        <m:ctrlPr>
                          <a:rPr lang="en-IN" sz="200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2000" i="1" spc="-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IN" sz="2400" i="1" spc="-15" baseline="-10416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  <m:r>
                          <a:rPr lang="en-IN" sz="2400" i="1" spc="-150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IN" sz="200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,</m:t>
                        </m:r>
                        <m:r>
                          <a:rPr lang="en-IN" sz="2000" i="1" spc="-2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 </m:t>
                        </m:r>
                        <m:r>
                          <a:rPr lang="en-IN" sz="200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IN" sz="2400" i="1" spc="-15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  <m:r>
                          <a:rPr lang="en-IN" sz="2400" i="1" spc="-135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IN" sz="200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,</m:t>
                        </m:r>
                        <m:r>
                          <a:rPr lang="en-IN" sz="2000" i="1" spc="-2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 </m:t>
                        </m:r>
                        <m:r>
                          <a:rPr lang="en-IN" sz="200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IN" sz="2400" i="1" spc="-30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IN" sz="2400" i="1" spc="-15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</m:oMath>
                </a14:m>
                <a:endParaRPr lang="en-US" sz="2000" spc="-5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434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sz="2000" spc="-1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1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2000" spc="-1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000" spc="-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 </a:t>
                </a:r>
                <a14:m>
                  <m:oMath xmlns:m="http://schemas.openxmlformats.org/officeDocument/2006/math"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0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IN" sz="2000" i="1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directions,</a:t>
                </a:r>
                <a:r>
                  <a:rPr lang="en-IN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respectively.</a:t>
                </a:r>
              </a:p>
              <a:p>
                <a:pPr marL="38100" marR="58419">
                  <a:lnSpc>
                    <a:spcPct val="102600"/>
                  </a:lnSpc>
                  <a:spcBef>
                    <a:spcPts val="55"/>
                  </a:spcBef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58419">
                  <a:lnSpc>
                    <a:spcPct val="102600"/>
                  </a:lnSpc>
                  <a:spcBef>
                    <a:spcPts val="55"/>
                  </a:spcBef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30480">
                  <a:lnSpc>
                    <a:spcPct val="102600"/>
                  </a:lnSpc>
                  <a:spcBef>
                    <a:spcPts val="300"/>
                  </a:spcBef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76E5A-5E77-4CD7-909F-A92489EDD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1" r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D670-512C-40A7-AC46-74785F82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6F37-3F7F-4110-AA1B-3A01FA00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8D9E-03EA-4734-BD6D-3891530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2251017-FCB0-4BBD-8F56-939B62D70971}"/>
              </a:ext>
            </a:extLst>
          </p:cNvPr>
          <p:cNvSpPr/>
          <p:nvPr/>
        </p:nvSpPr>
        <p:spPr>
          <a:xfrm>
            <a:off x="4708264" y="4651514"/>
            <a:ext cx="1997335" cy="1614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34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D3CF-54D2-45B9-9271-2FEAE32C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Cartesian Coordinate System-II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162EE-7925-44EA-9A17-65CE24803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9560" marR="25654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spc="-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US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US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 </a:t>
                </a:r>
                <a:r>
                  <a:rPr lang="en-US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</a:t>
                </a:r>
                <a:r>
                  <a:rPr lang="en-US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25654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:r>
                  <a:rPr lang="en-US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3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3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spc="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</a:t>
                </a:r>
                <a:r>
                  <a:rPr lang="en-US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 vectors</a:t>
                </a:r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31900">
                  <a:lnSpc>
                    <a:spcPct val="100000"/>
                  </a:lnSpc>
                  <a:spcBef>
                    <a:spcPts val="35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US" sz="20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US" sz="2000" i="1" spc="-12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400" i="1" spc="-18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400" b="1" i="1" spc="-18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000" b="1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US" sz="200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US" sz="2000" i="1" spc="-114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400" i="1" spc="-172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400" b="1" i="1" spc="-17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000" b="1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US" sz="20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US" sz="20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400" i="1" spc="-3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400" b="0" i="1" spc="-3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220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pc="-2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104775">
                  <a:lnSpc>
                    <a:spcPct val="1026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</a:pP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Because </a:t>
                </a:r>
                <a:r>
                  <a:rPr lang="en-US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US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US" sz="20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perpendicular </a:t>
                </a: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other,  they</a:t>
                </a:r>
                <a:r>
                  <a:rPr lang="en-US" sz="20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</a:t>
                </a:r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982980">
                  <a:lnSpc>
                    <a:spcPct val="100000"/>
                  </a:lnSpc>
                  <a:spcBef>
                    <a:spcPts val="113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1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1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2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sz="2000" b="0" i="1" spc="-2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6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pc="-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254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sz="2000" b="0" i="1" spc="-254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54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b="0" i="1" spc="-2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  </m:t>
                    </m:r>
                    <m:r>
                      <a:rPr lang="en-US" sz="2000" b="0" i="1" spc="-2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sz="2000" b="0" i="1" spc="-2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982980">
                  <a:lnSpc>
                    <a:spcPct val="100000"/>
                  </a:lnSpc>
                  <a:spcBef>
                    <a:spcPts val="57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1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1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b="0" i="1" spc="-254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sz="2000" b="0" i="1" spc="-254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54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pc="-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2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sz="2000" b="0" i="1" spc="-2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b="0" i="1" spc="-2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  </m:t>
                    </m:r>
                    <m:r>
                      <a:rPr lang="en-US" sz="2000" b="0" i="1" spc="-2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sz="2000" b="0" i="1" spc="-2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6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982980">
                  <a:lnSpc>
                    <a:spcPct val="100000"/>
                  </a:lnSpc>
                  <a:spcBef>
                    <a:spcPts val="57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1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1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1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000" b="0" i="1" spc="-14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4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1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pc="-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 </m:t>
                    </m:r>
                    <m:r>
                      <a:rPr lang="en-US" sz="2000" b="0" i="1" spc="-1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000" b="0" i="1" spc="-1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b="0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982980">
                  <a:lnSpc>
                    <a:spcPct val="100000"/>
                  </a:lnSpc>
                  <a:spcBef>
                    <a:spcPts val="57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16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16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b="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; </m:t>
                    </m:r>
                    <m:acc>
                      <m:accPr>
                        <m:chr m:val="̂"/>
                        <m:ctrlPr>
                          <a:rPr lang="en-US" sz="2000" b="0" i="1" spc="-15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5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0" i="1" spc="-1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1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000" b="0" i="1" spc="-1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2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1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b="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pc="-8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85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; </m:t>
                    </m:r>
                    <m:acc>
                      <m:accPr>
                        <m:chr m:val="̂"/>
                        <m:ctrlP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1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000" b="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 </m:t>
                    </m:r>
                    <m:r>
                      <a:rPr lang="en-US" sz="2000" b="0" i="1" spc="-1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sz="2000" b="0" i="1" spc="-14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4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0" i="1" spc="-1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0" i="1" spc="-17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pc="-17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7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this, </a:t>
                </a:r>
                <a:r>
                  <a:rPr lang="en-IN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</a:t>
                </a: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000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</m:acc>
                    <m:r>
                      <a:rPr lang="en-IN" sz="20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IN" sz="2000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d>
                      <m:dPr>
                        <m:ctrlPr>
                          <a:rPr lang="en-IN" sz="20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2000" b="0" i="1" spc="-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IN" sz="2400" b="0" i="1" spc="-15" baseline="-10416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  <m:r>
                          <a:rPr lang="en-IN" sz="2400" b="0" i="1" spc="75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IN" sz="20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+</m:t>
                        </m:r>
                        <m:r>
                          <a:rPr lang="en-IN" sz="2000" b="0" i="1" spc="-1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 </m:t>
                        </m:r>
                        <m:r>
                          <a:rPr lang="en-IN" sz="2000" b="0" i="1" spc="-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  <m:r>
                          <a:rPr lang="en-IN" sz="2400" b="0" i="1" spc="-15" baseline="-10416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  <m:r>
                          <a:rPr lang="en-IN" sz="2400" b="0" i="1" spc="-150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d>
                      <m:dPr>
                        <m:ctrlPr>
                          <a:rPr lang="en-IN" sz="20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20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IN" sz="2400" b="0" i="1" spc="-15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  <m:r>
                          <a:rPr lang="en-IN" sz="2400" b="0" i="1" spc="9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IN" sz="20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+</m:t>
                        </m:r>
                        <m:r>
                          <a:rPr lang="en-IN" sz="2000" b="0" i="1" spc="-1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 </m:t>
                        </m:r>
                        <m:r>
                          <a:rPr lang="en-IN" sz="20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  <m:r>
                          <a:rPr lang="en-IN" sz="2400" b="0" i="1" spc="-15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  <m:r>
                          <a:rPr lang="en-IN" sz="2400" b="0" i="1" spc="-12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000" b="0" i="1" spc="-1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en-US" sz="2000" b="0" i="1" spc="-1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e>
                    </m:acc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d>
                      <m:dPr>
                        <m:ctrlPr>
                          <a:rPr lang="en-IN" sz="20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20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IN" sz="2400" b="0" i="1" spc="-22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IN" sz="2400" b="0" i="1" spc="6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IN" sz="20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+</m:t>
                        </m:r>
                        <m:r>
                          <a:rPr lang="en-IN" sz="2000" b="0" i="1" spc="-1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 </m:t>
                        </m:r>
                        <m:r>
                          <a:rPr lang="en-IN" sz="2000" b="0" i="1" spc="-2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  <m:r>
                          <a:rPr lang="en-IN" sz="2400" b="0" i="1" spc="-30" baseline="-10416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IN" sz="2400" b="0" i="1" spc="-157" baseline="-10416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000" b="0" i="1" spc="-1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en-US" sz="2000" b="0" i="1" spc="-19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𝑘</m:t>
                        </m:r>
                      </m:e>
                    </m:acc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pc="-10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en-US" sz="2000" b="0" i="1" spc="-10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𝐵</m:t>
                        </m:r>
                      </m:e>
                    </m:acc>
                    <m:r>
                      <a:rPr lang="en-IN" sz="2000" b="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000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-3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r>
                      <a:rPr lang="en-IN" sz="2000" b="0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</m:acc>
                    <m:r>
                      <a:rPr lang="en-IN" sz="2000" b="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IN" sz="2000" b="0" i="1" spc="-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b="0" i="1" spc="-1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b="0" i="1" spc="-1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400" b="0" i="1" spc="-15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000" b="0" i="1" spc="-1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IN" sz="2400" b="0" i="1" spc="-1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400" b="0" i="1" spc="6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b="0" i="1" spc="-1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400" b="0" i="1" spc="-13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0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IN" sz="2400" b="0" i="1" spc="-1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400" b="0" i="1" spc="89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b="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400" b="0" i="1" spc="-3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400" b="0" i="1" spc="-16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000" b="0" i="1" spc="-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IN" sz="2400" b="0" i="1" spc="-3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endParaRPr lang="en-IN" sz="2400" baseline="-1041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400" b="0" i="1" spc="-3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pc="-3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pt-BR" sz="2400" b="0" i="1" spc="-3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pt-BR" sz="24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	</m:t>
                    </m:r>
                    <m:rad>
                      <m:radPr>
                        <m:degHide m:val="on"/>
                        <m:ctrlPr>
                          <a:rPr lang="en-US" sz="24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US" sz="2400" b="0" i="1" spc="1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pt-BR" sz="2400" b="0" i="1" spc="1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</m:acc>
                        <m:r>
                          <a:rPr lang="pt-BR" sz="2400" b="0" i="1" spc="-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pt-BR" sz="2400" b="0" i="1" spc="-3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·</m:t>
                        </m:r>
                        <m:r>
                          <a:rPr lang="pt-BR" sz="2400" b="0" i="1" spc="-19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spc="1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pt-BR" sz="2400" b="0" i="1" spc="12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</m:acc>
                      </m:e>
                    </m:rad>
                    <m:r>
                      <a:rPr lang="pt-BR" sz="2400" b="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pt-BR" sz="24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400" b="0" i="1" spc="4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endParaRPr lang="en-IN" sz="2400" baseline="-1041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162EE-7925-44EA-9A17-65CE24803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1D48-B720-4948-8125-E805276E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AB26-237B-4168-81F5-4AA6D870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E951-5218-4E06-A7E7-5ADD1A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8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513-337E-4DDD-A38B-A5E3B006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Cartesian Coordinate System-III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CDE33-F744-44EE-A7A3-607EE3F75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Similarly,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point </a:t>
                </a:r>
                <a:r>
                  <a:rPr lang="en-IN" sz="20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IN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, </m:t>
                    </m:r>
                    <m:r>
                      <a:rPr lang="en-IN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,</m:t>
                    </m:r>
                    <m:r>
                      <a:rPr lang="en-IN" sz="2000" i="1" spc="-3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0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0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)</m:t>
                    </m:r>
                  </m:oMath>
                </a14:m>
                <a:r>
                  <a:rPr lang="en-IN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0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IN" sz="2000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b="0" i="1" spc="-18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000" b="0" i="1" spc="-1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IN" sz="2000" b="0" i="1" spc="-1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-1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b="0" i="1" spc="-17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000" b="0" i="1" spc="-1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-17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IN" sz="2000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b="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000" b="0" i="1" spc="-2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000" b="0" i="1" spc="-2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2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-2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endParaRPr lang="en-IN" sz="36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endParaRPr lang="en-IN" sz="36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ct val="100000"/>
                  </a:lnSpc>
                  <a:spcBef>
                    <a:spcPts val="1130"/>
                  </a:spcBef>
                  <a:buFont typeface="Arial" panose="020B0604020202020204" pitchFamily="34" charset="0"/>
                  <a:buChar char="•"/>
                </a:pP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connecting </a:t>
                </a:r>
                <a:r>
                  <a:rPr lang="en-IN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</a:t>
                </a:r>
                <a14:m>
                  <m:oMath xmlns:m="http://schemas.openxmlformats.org/officeDocument/2006/math">
                    <m:r>
                      <a:rPr lang="en-IN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IN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, </m:t>
                    </m:r>
                    <m:r>
                      <a:rPr lang="en-IN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, </m:t>
                    </m:r>
                    <m:r>
                      <a:rPr lang="en-IN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)</m:t>
                    </m:r>
                  </m:oMath>
                </a14:m>
                <a:r>
                  <a:rPr lang="en-IN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IN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i="1" spc="-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𝑑𝑥</m:t>
                    </m:r>
                    <m:r>
                      <a:rPr lang="en-IN" i="1" spc="-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,</m:t>
                    </m:r>
                    <m:r>
                      <a:rPr lang="en-IN" i="1" spc="-2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i="1" spc="-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i="1" spc="-3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𝑑𝑦</m:t>
                    </m:r>
                    <m:r>
                      <a:rPr lang="en-IN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,</m:t>
                    </m:r>
                    <m:r>
                      <a:rPr lang="en-IN" i="1" spc="-2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i="1" spc="-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i="1" spc="-6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𝑑𝑧</m:t>
                    </m:r>
                    <m:r>
                      <a:rPr lang="en-IN" i="1" spc="-2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r>
                  <a:rPr lang="en-IN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IN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infinitesimally</a:t>
                </a:r>
                <a:r>
                  <a:rPr lang="en-IN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apart</a:t>
                </a:r>
                <a:r>
                  <a:rPr lang="en-IN" spc="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 each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other, </a:t>
                </a:r>
                <a:r>
                  <a:rPr lang="en-IN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IN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b="0" i="1" spc="-15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𝑑𝑥</m:t>
                    </m:r>
                    <m:r>
                      <a:rPr lang="en-US" b="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b="0" i="1" spc="-15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IN" b="0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b="0" i="1" spc="-14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𝑑𝑦</m:t>
                    </m:r>
                    <m:r>
                      <a:rPr lang="en-US" b="0" i="1" spc="-1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pc="-1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b="0" i="1" spc="-14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IN" b="0" i="1" spc="-10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b="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b="0" i="1" spc="-1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b="0" i="1" spc="-6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𝑑𝑧</m:t>
                    </m:r>
                    <m:r>
                      <a:rPr lang="en-IN" b="0" i="1" spc="-2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pc="-2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b="0" i="1" spc="-2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endParaRPr lang="en-IN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90"/>
                  </a:spcBef>
                  <a:buNone/>
                </a:pPr>
                <a:endParaRPr lang="en-IN" sz="3600" baseline="1515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CDE33-F744-44EE-A7A3-607EE3F75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54E4-29DA-48CF-9273-2C6EC4A1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59DAB-C743-4B2E-9272-DEDDB123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09B7-EA59-4142-A816-F7F7E4BC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BD3C-EAAE-4ED0-806B-CF14A1CC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Coordinate System-I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556E7-77FB-44CF-B382-051DDC99A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Whenever 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dealing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symmetry,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as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executing circular motion, </a:t>
                </a:r>
                <a:r>
                  <a:rPr lang="en-IN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much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convenient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  called </a:t>
                </a:r>
                <a:r>
                  <a:rPr lang="en-IN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IN" sz="2000" spc="-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Coordinates”.</a:t>
                </a:r>
              </a:p>
              <a:p>
                <a:pPr marL="264160" marR="47625" indent="-342900">
                  <a:lnSpc>
                    <a:spcPct val="122100"/>
                  </a:lnSpc>
                  <a:spcBef>
                    <a:spcPts val="100"/>
                  </a:spcBef>
                  <a:buFont typeface="Wingdings" panose="05000000000000000000" pitchFamily="2" charset="2"/>
                  <a:buChar char="§"/>
                </a:pPr>
                <a:r>
                  <a:rPr lang="en-IN" sz="20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IN" sz="20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 system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 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2D:</a:t>
                </a:r>
                <a14:m>
                  <m:oMath xmlns:m="http://schemas.openxmlformats.org/officeDocument/2006/math">
                    <m:r>
                      <a:rPr lang="en-IN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IN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, </m:t>
                    </m:r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)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4160" marR="47625" indent="-342900">
                  <a:lnSpc>
                    <a:spcPct val="122100"/>
                  </a:lnSpc>
                  <a:spcBef>
                    <a:spcPts val="100"/>
                  </a:spcBef>
                  <a:buFont typeface="Wingdings" panose="05000000000000000000" pitchFamily="2" charset="2"/>
                  <a:buChar char="§"/>
                </a:pP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point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specified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, </m:t>
                    </m:r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000" i="1" spc="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29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</m:oMath>
                </a14:m>
                <a:r>
                  <a:rPr lang="en-IN" sz="2000" i="1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which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joining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to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origin, </a:t>
                </a:r>
              </a:p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makes 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IN" sz="20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290"/>
                  </a:spcBef>
                  <a:buFont typeface="Wingdings" panose="05000000000000000000" pitchFamily="2" charset="2"/>
                  <a:buChar char="§"/>
                </a:pPr>
                <a:r>
                  <a:rPr lang="en-IN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second figure, it is evident that </a:t>
                </a:r>
                <a14:m>
                  <m:oMath xmlns:m="http://schemas.openxmlformats.org/officeDocument/2006/math">
                    <m:r>
                      <a:rPr lang="en-US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US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cos</m:t>
                    </m:r>
                    <m:r>
                      <a:rPr lang="en-US" sz="20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l-GR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US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sin</m:t>
                    </m:r>
                    <m:r>
                      <a:rPr lang="en-US" sz="20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l-GR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endParaRPr lang="el-GR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556E7-77FB-44CF-B382-051DDC99A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85" r="-909" b="-1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682A-7989-4F2B-97E4-6E3DB1CA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35B7-4179-411B-B90D-AA2292E2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A1A5-E369-493C-9BB8-B840791C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AB20F5B-8B60-4AC5-9C41-78B8352E7651}"/>
              </a:ext>
            </a:extLst>
          </p:cNvPr>
          <p:cNvSpPr/>
          <p:nvPr/>
        </p:nvSpPr>
        <p:spPr>
          <a:xfrm>
            <a:off x="9859617" y="1598004"/>
            <a:ext cx="2081928" cy="199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611F277-AA4D-495A-9CCE-583A235E0576}"/>
              </a:ext>
            </a:extLst>
          </p:cNvPr>
          <p:cNvSpPr/>
          <p:nvPr/>
        </p:nvSpPr>
        <p:spPr>
          <a:xfrm>
            <a:off x="8415131" y="3720582"/>
            <a:ext cx="1902982" cy="1679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240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AEB0-4FE0-4CBB-8746-9B4074EB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Coordinate System-II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CA7A0-CA91-4C85-B2B7-81C5FE1B4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described in the following way.</a:t>
                </a:r>
              </a:p>
              <a:p>
                <a:pPr marL="289560" marR="40005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000" b="1" spc="1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 </a:t>
                </a:r>
                <a14:m>
                  <m:oMath xmlns:m="http://schemas.openxmlformats.org/officeDocument/2006/math">
                    <m:r>
                      <a:rPr lang="en-US" sz="20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</m:oMath>
                </a14:m>
                <a:r>
                  <a:rPr lang="en-IN" sz="2000" i="1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increases,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held 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fixed.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 </a:t>
                </a:r>
                <a14:m>
                  <m:oMath xmlns:m="http://schemas.openxmlformats.org/officeDocument/2006/math"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increases,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IN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</m:oMath>
                </a14:m>
                <a:r>
                  <a:rPr lang="en-IN" sz="2000" i="1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held</a:t>
                </a:r>
                <a:r>
                  <a:rPr lang="en-IN" sz="20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189230" indent="-342900">
                  <a:lnSpc>
                    <a:spcPct val="102600"/>
                  </a:lnSpc>
                  <a:buFont typeface="Wingdings" panose="05000000000000000000" pitchFamily="2" charset="2"/>
                  <a:buChar char="§"/>
                </a:pPr>
                <a:r>
                  <a:rPr lang="en-IN" sz="20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3600" spc="172" baseline="1515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mutually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perpendicular, 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289560" marR="189230" indent="-342900">
                  <a:lnSpc>
                    <a:spcPct val="102600"/>
                  </a:lnSpc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unlike </a:t>
                </a: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Cartesian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ahoma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IN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, </m:t>
                    </m:r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)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 different</a:t>
                </a:r>
                <a:r>
                  <a:rPr lang="en-IN" sz="20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dimensions.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35"/>
                  </a:spcBef>
                </a:pPr>
                <a14:m>
                  <m:oMath xmlns:m="http://schemas.openxmlformats.org/officeDocument/2006/math">
                    <m:r>
                      <a:rPr lang="en-IN" sz="20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</m:oMath>
                </a14:m>
                <a:r>
                  <a:rPr lang="en-IN" sz="2000" i="1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length,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IN" sz="20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0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IN" sz="2000" spc="15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dimensionless.</a:t>
                </a:r>
              </a:p>
              <a:p>
                <a:pPr marL="38100">
                  <a:lnSpc>
                    <a:spcPct val="100000"/>
                  </a:lnSpc>
                  <a:spcBef>
                    <a:spcPts val="35"/>
                  </a:spcBef>
                </a:pPr>
                <a:endParaRPr lang="en-IN" spc="-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marR="3048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§"/>
                </a:pP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Cartesian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coordinates,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sz="2000" spc="-1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1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N" sz="3600" spc="-345" baseline="1515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3600" spc="-427" baseline="1515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in space,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en-IN" sz="20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everywhere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However, th</a:t>
                </a:r>
                <a:r>
                  <a:rPr lang="en-IN" sz="20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</a:t>
                </a:r>
                <a:r>
                  <a:rPr lang="en-IN" sz="2000" spc="1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coordinates.</a:t>
                </a: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35"/>
                  </a:spcBef>
                </a:pPr>
                <a:endParaRPr lang="en-IN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CA7A0-CA91-4C85-B2B7-81C5FE1B4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C878-BEE3-4D83-8DFE-998B3101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297D-EAB3-4059-A076-FA78BBD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89E7-8C48-45EE-936B-94C07740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7D13B85-9960-44A7-9C86-E8B6B37A48F7}"/>
              </a:ext>
            </a:extLst>
          </p:cNvPr>
          <p:cNvSpPr/>
          <p:nvPr/>
        </p:nvSpPr>
        <p:spPr>
          <a:xfrm>
            <a:off x="9533562" y="984255"/>
            <a:ext cx="2433152" cy="197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D5C579B-62D6-415E-9AC4-62E66A7FC257}"/>
              </a:ext>
            </a:extLst>
          </p:cNvPr>
          <p:cNvSpPr/>
          <p:nvPr/>
        </p:nvSpPr>
        <p:spPr>
          <a:xfrm>
            <a:off x="9533562" y="4358457"/>
            <a:ext cx="2274125" cy="1838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41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C927-ED4D-4A58-A1F2-202FE146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Coordinate System-III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43611-B636-43F6-AA56-DF17ECF4A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Consider the figure, </a:t>
                </a: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We can now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 </a:t>
                </a:r>
                <a:r>
                  <a:rPr lang="en-IN" sz="20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sets of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</a:t>
                </a:r>
                <a:r>
                  <a:rPr lang="en-IN" sz="20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000" b="1" i="1" spc="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func>
                      <m:funcPr>
                        <m:ctrlPr>
                          <a:rPr lang="en-US" sz="200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l-GR" sz="2000" i="1" spc="-17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17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75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1" i="1" spc="-17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func>
                      <m:funcPr>
                        <m:ctrlPr>
                          <a:rPr lang="en-US" sz="200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l-GR" sz="2000" i="1" spc="-1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1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</m:ctrlPr>
                      </m:accPr>
                      <m:e>
                        <m:r>
                          <a:rPr lang="el-GR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𝜃</m:t>
                        </m:r>
                      </m:e>
                    </m:acc>
                    <m:r>
                      <a:rPr lang="el-GR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l-GR" sz="2000" i="1" spc="-10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l-GR" sz="2000" i="1" spc="-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func>
                      <m:funcPr>
                        <m:ctrlPr>
                          <a:rPr lang="en-US" sz="200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l-GR" sz="2000" i="1" spc="-17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17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75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1" i="1" spc="-17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func>
                      <m:funcPr>
                        <m:ctrlPr>
                          <a:rPr lang="en-US" sz="2000" i="1" spc="-13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l-GR" sz="2000" i="1" spc="-1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1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The inverse relationship reads: </a:t>
                </a:r>
                <a14:m>
                  <m:oMath xmlns:m="http://schemas.openxmlformats.org/officeDocument/2006/math">
                    <m:r>
                      <a:rPr lang="en-US" sz="2000" b="1" i="1" spc="-229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  </m:t>
                    </m:r>
                    <m:r>
                      <a:rPr lang="en-US" sz="2000" b="1" i="1" spc="-229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 spc="-229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29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1" i="1" spc="-229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func>
                      <m:funcPr>
                        <m:ctrlPr>
                          <a:rPr lang="en-US" sz="2000" i="1" spc="-13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l-GR" sz="200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000" b="1" i="1" spc="-9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-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−</m:t>
                    </m:r>
                    <m:func>
                      <m:funcPr>
                        <m:ctrlPr>
                          <a:rPr lang="en-US" sz="2000" i="1" spc="-13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l-GR" sz="2000" i="1" spc="-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l-GR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𝜃</m:t>
                        </m:r>
                      </m:e>
                    </m:acc>
                    <m:r>
                      <a:rPr lang="en-US" sz="2000" b="1" i="1" spc="-36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entury Gothic"/>
                      </a:rPr>
                      <m:t> </m:t>
                    </m:r>
                    <m:r>
                      <a:rPr lang="en-US" sz="2000" b="1" i="1" spc="-229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b="1" i="1" spc="-229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  </m:t>
                    </m:r>
                  </m:oMath>
                </a14:m>
                <a:r>
                  <a:rPr lang="en-US" sz="2000" spc="-229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000" b="1" i="1" spc="-229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b="1" i="1" spc="-229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 spc="-229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</m:ctrlPr>
                      </m:accPr>
                      <m:e>
                        <m:r>
                          <a:rPr lang="en-US" sz="2000" b="0" i="1" spc="-229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func>
                      <m:funcPr>
                        <m:ctrlPr>
                          <a:rPr lang="en-US" sz="2000" i="1" spc="-13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r>
                          <a:rPr lang="el-GR" sz="200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000" b="1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func>
                      <m:funcPr>
                        <m:ctrlPr>
                          <a:rPr lang="en-US" sz="2000" i="1" spc="-13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l-GR" sz="2000" i="1" spc="-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l-GR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𝜃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0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Position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arbitrary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:r>
                  <a:rPr lang="en-IN" sz="2000" spc="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IN" sz="20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0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  systems </a:t>
                </a:r>
                <a:r>
                  <a:rPr lang="en-IN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z="2000" spc="-11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000" b="1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IN" sz="200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i="1" spc="-18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000" b="1" i="1" spc="-1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8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-18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IN" sz="2000" b="1" i="1" spc="-1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IN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IN" sz="200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2000" i="1" spc="-17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000" b="1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7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-17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IN" sz="2000" b="1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b="1" i="1" spc="-1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sz="20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000" b="0" i="1" spc="1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000" b="1" i="1" spc="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b="0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𝑟</m:t>
                    </m:r>
                    <m:acc>
                      <m:accPr>
                        <m:chr m:val="̂"/>
                        <m:ctrlP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𝑟</m:t>
                        </m:r>
                      </m:e>
                    </m:acc>
                  </m:oMath>
                </a14:m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Infinitesimal  </a:t>
                </a:r>
                <a:r>
                  <a:rPr lang="en-US" sz="20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displacement  </a:t>
                </a:r>
                <a14:m>
                  <m:oMath xmlns:m="http://schemas.openxmlformats.org/officeDocument/2006/math">
                    <m:r>
                      <a:rPr lang="en-US" sz="20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0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b="1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US" sz="20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US" sz="2000" spc="-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pc="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000" b="0" i="1" spc="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2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000" b="1" i="1" spc="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 </m:t>
                    </m:r>
                    <m:r>
                      <a:rPr lang="en-US" sz="2000" i="1" spc="-15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𝑑𝑥</m:t>
                    </m:r>
                    <m:r>
                      <a:rPr lang="en-US" sz="2000" b="1" i="1" spc="-1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5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5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000" b="1" i="1" spc="-1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+ </m:t>
                    </m:r>
                    <m:r>
                      <a:rPr lang="en-US" sz="2000" i="1" spc="-14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𝑑𝑦</m:t>
                    </m:r>
                    <m:r>
                      <a:rPr lang="en-US" sz="2000" b="1" i="1" spc="-1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4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4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000" b="1" i="1" spc="-14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sz="2000" i="1" spc="-1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US" sz="2000" i="1" spc="-13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𝑑𝑟</m:t>
                    </m:r>
                    <m:r>
                      <a:rPr lang="en-US" sz="2000" b="1" i="1" spc="-13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13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000" b="0" i="1" spc="-13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000" b="1" i="1" spc="-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000" i="1" spc="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+</m:t>
                    </m:r>
                    <m:r>
                      <a:rPr lang="en-US" sz="2000" i="1" spc="-204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𝑟𝑑</m:t>
                    </m:r>
                    <m:r>
                      <a:rPr lang="el-G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l-GR" sz="2000" i="1" spc="-8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</m:ctrlPr>
                      </m:accPr>
                      <m:e>
                        <m:r>
                          <a:rPr lang="el-GR" sz="2000" b="0" i="1" spc="-3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entury Gothic"/>
                          </a:rPr>
                          <m:t>𝜃</m:t>
                        </m:r>
                      </m:e>
                    </m:acc>
                  </m:oMath>
                </a14:m>
                <a:endParaRPr lang="el-GR" sz="3600" baseline="1515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43611-B636-43F6-AA56-DF17ECF4A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78F3-E24C-4D84-A84E-B4F980F3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6882-DDCD-426A-85A8-E4B27CE9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1D0B-A710-494F-A652-D86BD80F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D03062-E12A-4DDF-B654-0A90295B51C1}"/>
              </a:ext>
            </a:extLst>
          </p:cNvPr>
          <p:cNvSpPr/>
          <p:nvPr/>
        </p:nvSpPr>
        <p:spPr>
          <a:xfrm>
            <a:off x="4031830" y="997460"/>
            <a:ext cx="3362880" cy="2739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59D1-0E6B-40B4-974F-ACDB69B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FCDD-0B39-400F-9F24-BA7ACB6B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coordinate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systems, with an 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</a:t>
            </a:r>
            <a:r>
              <a:rPr lang="en-IN" sz="2400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Velocity, acceleration,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kinematic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plane-polar 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IN" sz="2400" spc="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</a:t>
            </a:r>
            <a:r>
              <a:rPr lang="en-IN" sz="2400" spc="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laws,</a:t>
            </a:r>
            <a:r>
              <a:rPr lang="en-IN" sz="24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momentum,</a:t>
            </a:r>
            <a:r>
              <a:rPr lang="en-IN" sz="2400" spc="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work,</a:t>
            </a:r>
            <a:r>
              <a:rPr lang="en-IN" sz="24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non-conservative forces, connection </a:t>
            </a:r>
            <a:r>
              <a:rPr lang="en-IN" sz="240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gradient</a:t>
            </a:r>
            <a:r>
              <a:rPr lang="en-IN" sz="2400" spc="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rotational</a:t>
            </a:r>
            <a:r>
              <a:rPr lang="en-IN" sz="2400" spc="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1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Noninertial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centrifugal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Coriolis</a:t>
            </a:r>
            <a:r>
              <a:rPr lang="en-IN" sz="2400" spc="-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motion: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one-body  </a:t>
            </a:r>
            <a:r>
              <a:rPr lang="en-IN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planetary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Kepler’s</a:t>
            </a:r>
            <a:r>
              <a:rPr lang="en-IN" sz="2400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laws.</a:t>
            </a: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Oscillator and Damping</a:t>
            </a:r>
          </a:p>
          <a:p>
            <a:pPr marL="264160" marR="236220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Special Theory of Relativity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5FE0-7CC0-4DE4-8D7E-1F34B5D8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9704-B8EB-4E8C-B2D2-5B17AD01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DF7F-157A-44F5-819D-B0FF3FA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4801-ACC8-4565-B3CD-4D0ED606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4D5D-B92B-4E46-B243-2584A8DA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Mechanics, </a:t>
            </a:r>
            <a:r>
              <a:rPr lang="en-IN" sz="24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IN" sz="2400" spc="-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Kleppner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 </a:t>
            </a:r>
            <a:r>
              <a:rPr lang="en-IN" sz="2400" spc="-1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Kolenkow</a:t>
            </a:r>
            <a:r>
              <a:rPr lang="en-IN"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IN"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Cambridge University</a:t>
            </a:r>
            <a:r>
              <a:rPr lang="en-IN" sz="2400" spc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Halliday, </a:t>
            </a:r>
            <a:r>
              <a:rPr lang="en-IN"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Resnick, 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Jearl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Walker, </a:t>
            </a:r>
            <a:r>
              <a:rPr lang="en-IN" sz="24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Wiley </a:t>
            </a:r>
            <a:r>
              <a:rPr lang="en-IN" sz="2400" spc="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24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Sons,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10th</a:t>
            </a:r>
            <a:r>
              <a:rPr lang="en-IN" sz="2400" spc="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IN" sz="24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Physics, </a:t>
            </a:r>
            <a:r>
              <a:rPr lang="en-IN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Hugh </a:t>
            </a:r>
            <a:r>
              <a:rPr lang="en-IN" sz="2400" spc="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24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Young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Roger </a:t>
            </a:r>
            <a:r>
              <a:rPr lang="en-IN" sz="24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Freedman,  Pearson, 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13th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DD8C-1E21-4FC3-BB1A-DE6D86F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3D07-928B-4636-84BF-DA3FFC5F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25AF-F912-4FFC-B9DE-83E35A4E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202992-C013-43E9-808F-FDE57FE77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667-72C5-4F70-9375-2E722F7DEA7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990-2AAE-404C-8FDC-340ADC75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318733-2A22-4893-857C-DD9740A0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Vector Analysis</a:t>
            </a:r>
          </a:p>
        </p:txBody>
      </p:sp>
    </p:spTree>
    <p:extLst>
      <p:ext uri="{BB962C8B-B14F-4D97-AF65-F5344CB8AC3E}">
        <p14:creationId xmlns:p14="http://schemas.microsoft.com/office/powerpoint/2010/main" val="250096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9A7-A3BD-4457-B6E6-24D540B3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Mechanics?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5E8A-6F89-42D8-B313-0896D28E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FE76-D65D-4BFE-88BF-153F6EBF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B4E7-5780-4D0F-9AE7-55EF40F5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01CB58-9172-4B41-9266-D763E482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35" y="981075"/>
            <a:ext cx="4078655" cy="5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4A91-DFB3-470B-A37C-77DFAD76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Mechanics?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AD07-C4C5-4A45-A9D9-2AAFF0BD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aircraft in flight is free to rotate in three dimensions: </a:t>
            </a: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nose left or right about an axis running up and down; </a:t>
            </a: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nose up or down about an axis running from wing to wing; and </a:t>
            </a: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rotation about an axis running from nose to tail.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rotations are produced by torques about the principal axes.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axes are named as 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axis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yaw axis; 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Transverse axis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pitch axis; and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axis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roll axis.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Accelerometer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Gyroscope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A1EC-F1EC-4570-804F-DBA458B5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EF98-BC2E-44E6-995A-5C7CCB70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611E-2081-43B4-BC69-F5E55DDF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F9C8-9E14-4C77-B85D-A44C4D982B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48" y="2936525"/>
            <a:ext cx="3845556" cy="31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6BA25069-82C7-4C38-90FB-A4B41957D809}"/>
              </a:ext>
            </a:extLst>
          </p:cNvPr>
          <p:cNvSpPr/>
          <p:nvPr/>
        </p:nvSpPr>
        <p:spPr>
          <a:xfrm>
            <a:off x="8701130" y="1815548"/>
            <a:ext cx="2311427" cy="1306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57598-B168-4A31-A788-C76AB9ED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Vectors and 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F0598-DFFD-4D28-9CDE-580EB7629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60" y="901001"/>
                <a:ext cx="11582400" cy="5216288"/>
              </a:xfrm>
            </p:spPr>
            <p:txBody>
              <a:bodyPr>
                <a:normAutofit/>
              </a:bodyPr>
              <a:lstStyle/>
              <a:p>
                <a:pPr marL="264160" marR="111125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Mathematicians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particular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way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 system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changed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111125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Physicists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think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quantities with which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IN" sz="2200" spc="-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300"/>
                  </a:spcBef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attached.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IN" sz="2200" spc="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𝐶</m:t>
                        </m:r>
                      </m:e>
                    </m:acc>
                  </m:oMath>
                </a14:m>
                <a:endParaRPr lang="en-IN" sz="2200" b="1" spc="185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direction,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IN" sz="2200" spc="-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</a:t>
                </a:r>
              </a:p>
              <a:p>
                <a:pPr marL="23495" algn="ctr">
                  <a:lnSpc>
                    <a:spcPct val="100000"/>
                  </a:lnSpc>
                  <a:spcBef>
                    <a:spcPts val="113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spc="-16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1" i="1" spc="-16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𝑩</m:t>
                        </m:r>
                      </m:e>
                    </m:acc>
                    <m:r>
                      <a:rPr lang="en-US" sz="22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IN" sz="2200" b="1" spc="-1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1130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unit,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unit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vector.  </a:t>
                </a: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with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200" b="1" spc="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1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𝑨</m:t>
                        </m:r>
                      </m:e>
                    </m:acc>
                    <m:r>
                      <a:rPr lang="en-US" sz="22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b="1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1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𝑨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b="1" i="1" spc="-1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b="1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1" i="1" spc="-1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𝑨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IN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960" marR="30480" indent="-342900">
                  <a:lnSpc>
                    <a:spcPct val="102600"/>
                  </a:lnSpc>
                  <a:spcBef>
                    <a:spcPts val="93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 spc="-4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4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US" sz="2200" b="0" i="1" spc="-4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</m:oMath>
                </a14:m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(magnitude)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vector.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 </a:t>
                </a:r>
                <a:r>
                  <a:rPr lang="en-IN" sz="2200" i="1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2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1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en-US" sz="2200" b="0" i="1" spc="-1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R="30480">
                  <a:lnSpc>
                    <a:spcPct val="102600"/>
                  </a:lnSpc>
                  <a:spcBef>
                    <a:spcPts val="930"/>
                  </a:spcBef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implies</a:t>
                </a:r>
                <a14:m>
                  <m:oMath xmlns:m="http://schemas.openxmlformats.org/officeDocument/2006/math">
                    <m:r>
                      <a:rPr lang="en-US" sz="2200" b="0" i="0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1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1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sz="22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1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IN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300"/>
                  </a:spcBef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300"/>
                  </a:spcBef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300"/>
                  </a:spcBef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F0598-DFFD-4D28-9CDE-580EB7629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0" y="901001"/>
                <a:ext cx="11582400" cy="5216288"/>
              </a:xfrm>
              <a:blipFill>
                <a:blip r:embed="rId3"/>
                <a:stretch>
                  <a:fillRect l="-1368" t="-1053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B656-45F8-4E0C-B012-3282EB12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8A56-26B3-4C82-9192-596FB71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389AC-A460-489A-BF2D-3A8F7D0C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AF6A-69DA-4B59-A7C9-8B59BA30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Algebraic Operations on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EC7E-83CA-4618-B62B-8E0F0AFF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34E9-2C52-4223-A5F0-A4808CF0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6E5C-988B-4518-889B-731CD92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3CA191F-8955-40E2-A851-0A0DDD1500B8}"/>
              </a:ext>
            </a:extLst>
          </p:cNvPr>
          <p:cNvSpPr txBox="1"/>
          <p:nvPr/>
        </p:nvSpPr>
        <p:spPr>
          <a:xfrm>
            <a:off x="1116762" y="1092684"/>
            <a:ext cx="7140973" cy="51434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200" spc="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2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sz="22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sz="22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sz="2200" spc="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(number)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2699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IN" sz="2200" spc="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leads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IN" sz="22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 </a:t>
            </a:r>
            <a:r>
              <a:rPr lang="en-IN" sz="22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2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200" i="1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2200" i="1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200" i="1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Wingdings" panose="05000000000000000000" pitchFamily="2" charset="2"/>
              <a:buChar char="q"/>
            </a:pPr>
            <a:r>
              <a:rPr lang="en-IN" sz="22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</a:t>
            </a:r>
            <a:r>
              <a:rPr lang="en-IN" sz="22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IN" sz="22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2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well, </a:t>
            </a:r>
            <a:r>
              <a:rPr lang="en-IN" sz="2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200" i="1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2200" i="1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200" i="1" spc="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q"/>
            </a:pPr>
            <a:r>
              <a:rPr lang="en-IN" sz="22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Obviously, </a:t>
            </a:r>
            <a:r>
              <a:rPr lang="en-IN" sz="22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2200" spc="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−1,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en-IN" sz="2200" spc="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</a:p>
          <a:p>
            <a:pPr marL="355600" indent="-342900">
              <a:spcBef>
                <a:spcPts val="335"/>
              </a:spcBef>
              <a:buFont typeface="Wingdings" panose="05000000000000000000" pitchFamily="2" charset="2"/>
              <a:buChar char="q"/>
            </a:pPr>
            <a:endParaRPr lang="en-IN" sz="2200" spc="-1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35"/>
              </a:spcBef>
              <a:buFont typeface="Wingdings" panose="05000000000000000000" pitchFamily="2" charset="2"/>
              <a:buChar char="q"/>
            </a:pPr>
            <a:r>
              <a:rPr lang="en-IN" sz="22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IN" sz="22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</a:t>
            </a:r>
            <a:r>
              <a:rPr lang="en-IN" sz="2200" i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i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2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2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22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two,  as shown in the second figure</a:t>
            </a:r>
            <a:endParaRPr lang="en-IN" sz="2200" spc="-1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35"/>
              </a:spcBef>
              <a:buFont typeface="Wingdings" panose="05000000000000000000" pitchFamily="2" charset="2"/>
              <a:buChar char="q"/>
            </a:pPr>
            <a:endParaRPr lang="en-IN" sz="2200" spc="-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35"/>
              </a:spcBef>
              <a:buFont typeface="Wingdings" panose="05000000000000000000" pitchFamily="2" charset="2"/>
              <a:buChar char="q"/>
            </a:pPr>
            <a:endParaRPr lang="en-IN" sz="2200" spc="-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35"/>
              </a:spcBef>
              <a:buFont typeface="Wingdings" panose="05000000000000000000" pitchFamily="2" charset="2"/>
              <a:buChar char="q"/>
            </a:pPr>
            <a:r>
              <a:rPr lang="en-IN" sz="2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IN" sz="22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sz="22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subtract </a:t>
            </a:r>
            <a:r>
              <a:rPr lang="en-IN" sz="22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sz="22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</a:t>
            </a:r>
            <a:r>
              <a:rPr lang="en-IN" sz="2200" spc="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35"/>
              </a:spcBef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32ACDA-9443-4E06-A338-FEDAA37B00B6}"/>
              </a:ext>
            </a:extLst>
          </p:cNvPr>
          <p:cNvSpPr/>
          <p:nvPr/>
        </p:nvSpPr>
        <p:spPr>
          <a:xfrm>
            <a:off x="8852044" y="975395"/>
            <a:ext cx="1842459" cy="1741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90AA682-738D-449A-A8D5-F9B4945544D7}"/>
              </a:ext>
            </a:extLst>
          </p:cNvPr>
          <p:cNvSpPr/>
          <p:nvPr/>
        </p:nvSpPr>
        <p:spPr>
          <a:xfrm>
            <a:off x="8280844" y="2944713"/>
            <a:ext cx="1548687" cy="1625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2233C68-F691-4EB1-9BC0-BB7972C0A089}"/>
              </a:ext>
            </a:extLst>
          </p:cNvPr>
          <p:cNvSpPr/>
          <p:nvPr/>
        </p:nvSpPr>
        <p:spPr>
          <a:xfrm>
            <a:off x="7347950" y="4716823"/>
            <a:ext cx="3864533" cy="1518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89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B158-8EED-4DC8-A4A3-64157F5C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Vectors-I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C7C9C-DAC1-42AD-BC1E-B576A7AD1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addition is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 law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for vector addition and scalar multiplication i.e.,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also apply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distributive law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scalar.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𝐴𝐴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C7C9C-DAC1-42AD-BC1E-B576A7AD1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BFCB-001F-421D-B7FE-48501967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284B-D361-4D8E-9D51-E0C75209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D18A-28A3-460F-B358-A9C65670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941E48-658A-478F-A19A-3D15EB79D81E}"/>
              </a:ext>
            </a:extLst>
          </p:cNvPr>
          <p:cNvSpPr/>
          <p:nvPr/>
        </p:nvSpPr>
        <p:spPr>
          <a:xfrm>
            <a:off x="3897132" y="1444488"/>
            <a:ext cx="3828885" cy="1166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30A2DD7-8921-4A14-9679-B1DF709B0BC2}"/>
              </a:ext>
            </a:extLst>
          </p:cNvPr>
          <p:cNvSpPr/>
          <p:nvPr/>
        </p:nvSpPr>
        <p:spPr>
          <a:xfrm>
            <a:off x="10257183" y="4081669"/>
            <a:ext cx="1616765" cy="2115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241677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1707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Baskerville Old Face</vt:lpstr>
      <vt:lpstr>Bell MT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BU</vt:lpstr>
      <vt:lpstr>Mechanics</vt:lpstr>
      <vt:lpstr>Course Outline</vt:lpstr>
      <vt:lpstr>Books</vt:lpstr>
      <vt:lpstr>Elementary Vector Analysis</vt:lpstr>
      <vt:lpstr>What is Mechanics?</vt:lpstr>
      <vt:lpstr>Why Mechanics?</vt:lpstr>
      <vt:lpstr>Vectors and Coordinate Systems</vt:lpstr>
      <vt:lpstr>Algebraic Operations on Vectors</vt:lpstr>
      <vt:lpstr>Properties of Vectors-I</vt:lpstr>
      <vt:lpstr>Properties of Vectors-II</vt:lpstr>
      <vt:lpstr>Application in Physics</vt:lpstr>
      <vt:lpstr>Cartesian Coordinate System-I</vt:lpstr>
      <vt:lpstr>Cartesian Coordinate System-II</vt:lpstr>
      <vt:lpstr>Cartesian Coordinate System-III</vt:lpstr>
      <vt:lpstr>Polar Coordinate System-I</vt:lpstr>
      <vt:lpstr>Polar Coordinate System-II</vt:lpstr>
      <vt:lpstr>Polar Coordinate System-III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32</cp:revision>
  <dcterms:created xsi:type="dcterms:W3CDTF">2020-10-01T07:55:32Z</dcterms:created>
  <dcterms:modified xsi:type="dcterms:W3CDTF">2021-03-20T08:23:56Z</dcterms:modified>
</cp:coreProperties>
</file>