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312" r:id="rId3"/>
    <p:sldId id="313" r:id="rId4"/>
    <p:sldId id="315" r:id="rId5"/>
    <p:sldId id="314" r:id="rId6"/>
    <p:sldId id="316" r:id="rId7"/>
    <p:sldId id="317" r:id="rId8"/>
    <p:sldId id="318" r:id="rId9"/>
    <p:sldId id="324" r:id="rId10"/>
    <p:sldId id="325" r:id="rId11"/>
    <p:sldId id="326" r:id="rId12"/>
    <p:sldId id="320" r:id="rId13"/>
    <p:sldId id="321" r:id="rId14"/>
    <p:sldId id="322" r:id="rId15"/>
    <p:sldId id="327" r:id="rId16"/>
    <p:sldId id="328" r:id="rId17"/>
    <p:sldId id="323" r:id="rId18"/>
    <p:sldId id="329" r:id="rId19"/>
    <p:sldId id="330" r:id="rId20"/>
    <p:sldId id="331" r:id="rId21"/>
    <p:sldId id="332" r:id="rId22"/>
    <p:sldId id="333" r:id="rId23"/>
    <p:sldId id="33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95BDF-B4FB-4DAB-B972-0D4E900E70FA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20042-9130-4CD5-BC2F-8F37E9BA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8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570616"/>
            <a:ext cx="12188825" cy="287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335" y="6334316"/>
            <a:ext cx="12185665" cy="23630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210311"/>
            <a:ext cx="10058400" cy="166069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Write the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2249814"/>
            <a:ext cx="10058400" cy="251028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Name and affiliation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BEBD1-5B81-427B-9FB4-829318B79043}"/>
              </a:ext>
            </a:extLst>
          </p:cNvPr>
          <p:cNvGrpSpPr/>
          <p:nvPr userDrawn="1"/>
        </p:nvGrpSpPr>
        <p:grpSpPr>
          <a:xfrm>
            <a:off x="1207658" y="2060408"/>
            <a:ext cx="10027920" cy="67992"/>
            <a:chOff x="1207658" y="2932609"/>
            <a:chExt cx="10027920" cy="6799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207658" y="2932609"/>
              <a:ext cx="9875520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F1EDE3-D180-414B-B7BA-6599DC0F9F81}"/>
                </a:ext>
              </a:extLst>
            </p:cNvPr>
            <p:cNvCxnSpPr/>
            <p:nvPr userDrawn="1"/>
          </p:nvCxnSpPr>
          <p:spPr>
            <a:xfrm>
              <a:off x="1360058" y="3000601"/>
              <a:ext cx="9875520" cy="0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://www.careerlauncher.com/law-admissions-bennett-university/images/logo.png">
            <a:extLst>
              <a:ext uri="{FF2B5EF4-FFF2-40B4-BE49-F238E27FC236}">
                <a16:creationId xmlns:a16="http://schemas.microsoft.com/office/drawing/2014/main" id="{9F6CC91A-28FF-490A-A8D4-7709DD25D4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09" y="4760100"/>
            <a:ext cx="3112781" cy="148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7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Even Semester, 2020-21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570616"/>
            <a:ext cx="4822804" cy="267357"/>
          </a:xfrm>
        </p:spPr>
        <p:txBody>
          <a:bodyPr/>
          <a:lstStyle>
            <a:lvl1pPr>
              <a:defRPr sz="1200">
                <a:solidFill>
                  <a:schemeClr val="accent1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dirty="0"/>
              <a:t>Bennett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2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7313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998806"/>
            <a:ext cx="4937760" cy="52331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998806"/>
            <a:ext cx="4937760" cy="52331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Even Semester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570616"/>
            <a:ext cx="4822804" cy="267357"/>
          </a:xfrm>
        </p:spPr>
        <p:txBody>
          <a:bodyPr/>
          <a:lstStyle>
            <a:lvl1pPr>
              <a:defRPr sz="1200"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dirty="0"/>
              <a:t>Bennett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37256-452D-45C4-9A2B-D7330CDA6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648E-2F93-45A8-8DF8-1209A785452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Even Semetser, 2020-21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38761-C1EA-46BB-BA34-274AE1F8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F0106D-BB1F-4BFB-89FE-E2EA446EE2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2744"/>
            <a:ext cx="10058400" cy="11466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Brief Description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B57A-68A9-40F0-8A78-F7CD2334D856}"/>
              </a:ext>
            </a:extLst>
          </p:cNvPr>
          <p:cNvGrpSpPr/>
          <p:nvPr userDrawn="1"/>
        </p:nvGrpSpPr>
        <p:grpSpPr>
          <a:xfrm>
            <a:off x="1190171" y="1255486"/>
            <a:ext cx="4905829" cy="286935"/>
            <a:chOff x="1190171" y="1255486"/>
            <a:chExt cx="4905829" cy="286935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5CFD2EF0-873C-4DA8-B9C9-0C59A3F73DFC}"/>
                </a:ext>
              </a:extLst>
            </p:cNvPr>
            <p:cNvSpPr/>
            <p:nvPr userDrawn="1"/>
          </p:nvSpPr>
          <p:spPr>
            <a:xfrm>
              <a:off x="1190171" y="1258842"/>
              <a:ext cx="1437728" cy="279677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B1FE6B67-CA37-457D-A4EC-01524839CD07}"/>
                </a:ext>
              </a:extLst>
            </p:cNvPr>
            <p:cNvSpPr/>
            <p:nvPr userDrawn="1"/>
          </p:nvSpPr>
          <p:spPr>
            <a:xfrm>
              <a:off x="2364494" y="1257724"/>
              <a:ext cx="1437728" cy="279677"/>
            </a:xfrm>
            <a:prstGeom prst="parallelogram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F7DF5070-D9D4-40ED-884B-9BC9556EAE9E}"/>
                </a:ext>
              </a:extLst>
            </p:cNvPr>
            <p:cNvSpPr/>
            <p:nvPr userDrawn="1"/>
          </p:nvSpPr>
          <p:spPr>
            <a:xfrm>
              <a:off x="3527843" y="1255486"/>
              <a:ext cx="1437728" cy="279677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9B081236-4CAB-4969-ABEF-5617ADCFC6B9}"/>
                </a:ext>
              </a:extLst>
            </p:cNvPr>
            <p:cNvSpPr/>
            <p:nvPr userDrawn="1"/>
          </p:nvSpPr>
          <p:spPr>
            <a:xfrm>
              <a:off x="4658272" y="1256605"/>
              <a:ext cx="1437728" cy="285816"/>
            </a:xfrm>
            <a:prstGeom prst="parallelogram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11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BF86E95-1606-40C6-AAE4-E39A4C9E5062}"/>
              </a:ext>
            </a:extLst>
          </p:cNvPr>
          <p:cNvGrpSpPr/>
          <p:nvPr userDrawn="1"/>
        </p:nvGrpSpPr>
        <p:grpSpPr>
          <a:xfrm>
            <a:off x="0" y="6334315"/>
            <a:ext cx="12192001" cy="523685"/>
            <a:chOff x="0" y="6334315"/>
            <a:chExt cx="12192001" cy="523685"/>
          </a:xfrm>
        </p:grpSpPr>
        <p:sp>
          <p:nvSpPr>
            <p:cNvPr id="7" name="Rectangle 6"/>
            <p:cNvSpPr/>
            <p:nvPr/>
          </p:nvSpPr>
          <p:spPr>
            <a:xfrm>
              <a:off x="1" y="6557554"/>
              <a:ext cx="12192000" cy="3004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0" y="6334315"/>
              <a:ext cx="12192001" cy="223237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6638"/>
            <a:ext cx="10058400" cy="669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980513"/>
            <a:ext cx="10058400" cy="52162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D58780-B70D-4BAD-BB2E-7034ECCF08BA}"/>
              </a:ext>
            </a:extLst>
          </p:cNvPr>
          <p:cNvGrpSpPr/>
          <p:nvPr userDrawn="1"/>
        </p:nvGrpSpPr>
        <p:grpSpPr>
          <a:xfrm>
            <a:off x="1064923" y="810381"/>
            <a:ext cx="10117339" cy="57944"/>
            <a:chOff x="1064923" y="1737845"/>
            <a:chExt cx="10117339" cy="579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1064923" y="1737845"/>
              <a:ext cx="9966960" cy="0"/>
            </a:xfrm>
            <a:prstGeom prst="line">
              <a:avLst/>
            </a:prstGeom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47A1E7E-F039-4EC0-9FA2-A2A026DC3C07}"/>
                </a:ext>
              </a:extLst>
            </p:cNvPr>
            <p:cNvCxnSpPr/>
            <p:nvPr userDrawn="1"/>
          </p:nvCxnSpPr>
          <p:spPr>
            <a:xfrm>
              <a:off x="1215302" y="1795789"/>
              <a:ext cx="996696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4" descr="http://www.motachashma.com/images/exams/bennet-university-mba-admission.jpg">
            <a:extLst>
              <a:ext uri="{FF2B5EF4-FFF2-40B4-BE49-F238E27FC236}">
                <a16:creationId xmlns:a16="http://schemas.microsoft.com/office/drawing/2014/main" id="{9DD4D91D-B403-4D5F-AD7B-32CF13C0D0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307" y="10888"/>
            <a:ext cx="863169" cy="86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570616"/>
            <a:ext cx="4822804" cy="26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baseline="0"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dirty="0"/>
              <a:t>Bennett university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557553"/>
            <a:ext cx="2472271" cy="26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accent3">
                    <a:lumMod val="10000"/>
                    <a:lumOff val="90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US" dirty="0"/>
              <a:t>Even </a:t>
            </a:r>
            <a:r>
              <a:rPr lang="en-US" dirty="0" err="1"/>
              <a:t>Semetser</a:t>
            </a:r>
            <a:r>
              <a:rPr lang="en-US" dirty="0"/>
              <a:t>, 2020-21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557553"/>
            <a:ext cx="1312025" cy="26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0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0.png"/><Relationship Id="rId7" Type="http://schemas.openxmlformats.org/officeDocument/2006/relationships/image" Target="../media/image8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6.gi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8B24-9528-482B-AF51-C1F12BD16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Mechanics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4D6B3-8DC8-44EA-966E-0BA186172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dirty="0"/>
          </a:p>
          <a:p>
            <a:pPr algn="ctr"/>
            <a:r>
              <a:rPr lang="en-US" sz="3000" dirty="0"/>
              <a:t>EPHY108L (2-0-2-3)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Ayan khan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203969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5DEE-2FAB-43BA-BF75-9C5E222B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Damped Harmonic Oscillator-V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B96F75-CDE1-4675-868E-EDEB9F8595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of an Oscillator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degree of damping of an oscillator is often specified by a dimensionless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known as quality factor.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𝑒𝑛𝑒𝑟𝑔𝑦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𝑠𝑡𝑟𝑜𝑟𝑒𝑑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𝑜𝑠𝑐𝑖𝑙𝑙𝑎𝑡𝑜𝑟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𝑒𝑛𝑒𝑟𝑔𝑦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𝑑𝑖𝑠𝑠𝑖𝑝𝑎𝑡𝑒𝑑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𝑟𝑎𝑑𝑖𝑎𝑛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light damping case,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energy dissipated in a short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𝑑𝐸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radian of oscillation requires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energy dissipated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≃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lightly damped oscillator has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low for heavily damped oscillator.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undamped oscillator has infinite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B96F75-CDE1-4675-868E-EDEB9F8595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285" r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94496-152F-4D61-862B-0D9ACD71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2775A-0713-4EF3-A2D2-97A65C94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2605E-6657-4F13-B581-DDB99599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8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DF48-2597-49ED-B0C3-0734494F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Damped Harmonic Oscillator-VI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24E332-76B4-4F4C-809D-03B5E21A79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paper weight suspended from a hefty rubber band has period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1.2 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amplitude of oscillation decreased by a factor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after three periods. Determine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this system.</a:t>
                </a:r>
              </a:p>
              <a:p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theory of damped oscillator, we know that the amplitude can be expressed as,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ratio of the amplitude 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after three periods (when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=1.2×3 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=3.6 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is,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3.6</m:t>
                                </m:r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⇒1.8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=0.69⇒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=0.39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1.2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=5.23 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=13.42</m:t>
                    </m:r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24E332-76B4-4F4C-809D-03B5E21A7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1402" r="-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FD524-136A-4241-873A-2830BCA9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56DE4-4FBA-4E16-9F5B-A80DED9B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E5541-5C6F-49DE-9898-02B20C36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4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EBC1-F520-4FF0-99E5-515F36D5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Forced Oscillator-I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EE9A6-0448-4B62-8E1B-6FEA2B302D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b="1" u="sng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Undamped Forced Oscillator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consider an oscillator experiences a time varying force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 of motion can be noted as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the homogeneous solution in proportional to cosine function, let us assume it also has the same time dependence as the driving force.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Inserting the solution in the original equation we obtain,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thus,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unc>
                          <m:func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the solution of an inhomogeneous differential equation comprises of homogeneous solution and particular solution thus the complete solution is: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unc>
                          <m:funcPr>
                            <m:ctrlP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5EE9A6-0448-4B62-8E1B-6FEA2B302D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402" r="-2182" b="-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602EF-2F1E-4193-BB86-BFDC1724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F3D17-FA96-4CA2-9D4F-4B01C62F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36CCC-44EE-48B6-AE7F-1E1AF755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6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BECC-C61B-4E2A-8F71-B4EBF176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Forced Oscillator-II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DF301-EFFE-438E-B04C-CA310A644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two arbitrary constants and can be determined position and velocity information.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solution we can see that the amplitude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the driving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finite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the amplitude blows up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i.e., when the oscillator is driven at its natural frequency.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known as resonance.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no physical system can have infinite amplitude.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Inclusion of friction in the equation will enable us to obtain a more physically meaningful result.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DF301-EFFE-438E-B04C-CA310A644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B751-CE81-4271-8543-4EB90888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FBC99-42D8-49F9-9BFE-8A2CA903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41D4-D224-4D60-BF48-B9016895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62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1C7D-514C-4EA5-B16D-CAAE89B1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Forced Oscillator-III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A7E1D-EBC7-4EEA-ACAC-83047FF9A3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b="1" u="sng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Damped Forced Oscillator</a:t>
                </a:r>
              </a:p>
              <a:p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Forced damped oscillator can be described as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2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2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𝑘𝑥</m:t>
                    </m:r>
                    <m:r>
                      <a:rPr lang="en-US" sz="2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2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acc>
                      <m:accPr>
                        <m:chr m:val="̇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func>
                      <m:func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already know the homogeneous solution. Here we consider a particular solution of the form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Applying this ansatz solution in the differential equation we obtain,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2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sz="22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𝛾𝜔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be  noted here, that at resonance, i.e., 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𝜔𝛾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→0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we saw for undamped oscillator.</a:t>
                </a:r>
              </a:p>
              <a:p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A7E1D-EBC7-4EEA-ACAC-83047FF9A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63A5D-AF93-46A1-A5EB-7AE30B46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C7127-1D46-4363-9C66-0F8B6DDF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E5214-14D5-4D1F-87B0-10671356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03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1EDE-6F11-44A8-B222-BDBAB33E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Forced Oscillator-IV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CE1234-CE55-42D5-82F7-3DEDD4640D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steady state, when the amplitude is constant, we can assume,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a result, the total energy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func>
                          <m:func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func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focus on the time averaged value, assuming that the time average of sine and cosine as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½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;&lt;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;&lt;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2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sz="22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CE1234-CE55-42D5-82F7-3DEDD4640D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402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463A2-D368-4314-8460-B4D696F6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862A-F383-4AF7-B369-8C32E6C6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BB3B-189A-4E39-81BC-C032CA72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1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D3F2-12EB-4B0B-8FEC-CEB260FE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Forced Oscillator-V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B2C74C-939D-49B5-831F-DB767AE0A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can see that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)&gt;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peaks closer to the resonance frequency. Thus, it is safe to assume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≃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≃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2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2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2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num>
                                  <m:den>
                                    <m:r>
                                      <a:rPr lang="en-US" sz="22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2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be shown that the maximum height of the curve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4/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falls to one-half of the maximum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=±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full width at half maximum is known as resonance width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Thus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𝑟𝑒𝑠𝑜𝑛𝑎𝑛𝑐𝑒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𝑤𝑖𝑑𝑡h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𝑟𝑒𝑠𝑜𝑛𝑎𝑛𝑐𝑒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𝑐𝑢𝑟𝑣𝑒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B2C74C-939D-49B5-831F-DB767AE0A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402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A108-B4A9-4A09-AE1F-997E442C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FA41A-1F17-4857-AA08-BCFC413E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F8ED7-544C-4DA5-A1B8-197ECDEA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18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9E76-CED0-4F99-ADD8-8D92CA7D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Forced Oscillator-IV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BE20-6477-4B2E-B9C4-575C4334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D2CE8-FAB6-4591-8DF4-BAEA65A1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2BD67-48D9-4AAC-944E-C65AA145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77AAA-4F38-4092-8143-C94632D1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7F941D-9AA4-4A55-A379-816644E63654}"/>
              </a:ext>
            </a:extLst>
          </p:cNvPr>
          <p:cNvGrpSpPr/>
          <p:nvPr/>
        </p:nvGrpSpPr>
        <p:grpSpPr>
          <a:xfrm>
            <a:off x="3149600" y="1320800"/>
            <a:ext cx="6259443" cy="4876140"/>
            <a:chOff x="3149600" y="1320800"/>
            <a:chExt cx="6259443" cy="48761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078A86D-B7DB-48FE-92A6-1EFC5CFE9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9600" y="1320800"/>
              <a:ext cx="6259443" cy="487614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DE829F-92CD-4F03-8FE1-0A2B21B86FF7}"/>
                </a:ext>
              </a:extLst>
            </p:cNvPr>
            <p:cNvSpPr/>
            <p:nvPr/>
          </p:nvSpPr>
          <p:spPr>
            <a:xfrm>
              <a:off x="4585252" y="5552661"/>
              <a:ext cx="3923737" cy="463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BBA42A-AE76-449F-A66C-BF3AE4E7656F}"/>
                  </a:ext>
                </a:extLst>
              </p:cNvPr>
              <p:cNvSpPr txBox="1"/>
              <p:nvPr/>
            </p:nvSpPr>
            <p:spPr>
              <a:xfrm>
                <a:off x="4571997" y="5526156"/>
                <a:ext cx="8435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BBA42A-AE76-449F-A66C-BF3AE4E76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5526156"/>
                <a:ext cx="843501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90D5E5-FF77-44A8-9676-D30A2B2CFB46}"/>
                  </a:ext>
                </a:extLst>
              </p:cNvPr>
              <p:cNvSpPr txBox="1"/>
              <p:nvPr/>
            </p:nvSpPr>
            <p:spPr>
              <a:xfrm>
                <a:off x="6129133" y="5506278"/>
                <a:ext cx="5084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90D5E5-FF77-44A8-9676-D30A2B2CF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133" y="5506278"/>
                <a:ext cx="50847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F93710-4123-47EC-95DF-C526D8962268}"/>
                  </a:ext>
                </a:extLst>
              </p:cNvPr>
              <p:cNvSpPr txBox="1"/>
              <p:nvPr/>
            </p:nvSpPr>
            <p:spPr>
              <a:xfrm>
                <a:off x="7712774" y="5486401"/>
                <a:ext cx="1027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F93710-4123-47EC-95DF-C526D8962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74" y="5486401"/>
                <a:ext cx="1027845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8B7E03-4912-420B-A2C6-60A4BBC0AC12}"/>
                  </a:ext>
                </a:extLst>
              </p:cNvPr>
              <p:cNvSpPr txBox="1"/>
              <p:nvPr/>
            </p:nvSpPr>
            <p:spPr>
              <a:xfrm>
                <a:off x="6042993" y="2637182"/>
                <a:ext cx="66396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8B7E03-4912-420B-A2C6-60A4BBC0A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993" y="2637182"/>
                <a:ext cx="66396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354219-A6FD-4D6F-8D93-760006DB6372}"/>
                  </a:ext>
                </a:extLst>
              </p:cNvPr>
              <p:cNvSpPr txBox="1"/>
              <p:nvPr/>
            </p:nvSpPr>
            <p:spPr>
              <a:xfrm>
                <a:off x="6062873" y="4313581"/>
                <a:ext cx="66396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354219-A6FD-4D6F-8D93-760006DB6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873" y="4313581"/>
                <a:ext cx="66396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D528FF-2F4B-445B-9018-D9B64F0500C1}"/>
                  </a:ext>
                </a:extLst>
              </p:cNvPr>
              <p:cNvSpPr txBox="1"/>
              <p:nvPr/>
            </p:nvSpPr>
            <p:spPr>
              <a:xfrm>
                <a:off x="6023117" y="3438938"/>
                <a:ext cx="66396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D528FF-2F4B-445B-9018-D9B64F050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117" y="3438938"/>
                <a:ext cx="66396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74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1B20-2F93-4B90-845B-F586CEED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Coupled Pendulum-I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4856A-0C57-4EAC-88FD-4669A0F74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Let us consider two identical pendulums, each having a mass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suspended on a light rigid rod of length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masses are connected by a light spring of stiffness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whose natural length equals the distance between the masses when neither is displaced from equilibrium.</a:t>
                </a:r>
              </a:p>
              <a:p>
                <a:pPr marL="251460" marR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respective displacement of the masses, </a:t>
                </a:r>
              </a:p>
              <a:p>
                <a:pPr marL="251460" marR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then the equations of motion are</a:t>
                </a:r>
              </a:p>
              <a:p>
                <a:pPr marL="251460" marR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20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  <m:acc>
                          <m:accPr>
                            <m:chr m:val="̈"/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𝑚𝑔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#</m:t>
                        </m:r>
                      </m:e>
                    </m:eqArr>
                  </m:oMath>
                </a14:m>
                <a:endParaRPr lang="en-US" sz="2200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acc>
                          <m:accPr>
                            <m:chr m:val="̈"/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𝑚𝑔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#</m:t>
                        </m:r>
                      </m:e>
                    </m:eqArr>
                  </m:oMath>
                </a14:m>
                <a:endParaRPr lang="en-US" sz="2200" dirty="0">
                  <a:solidFill>
                    <a:srgbClr val="00206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These represent the simple harmonic motion terms of each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pendulum plus a coupling term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from the spring.</a:t>
                </a:r>
                <a:endParaRPr lang="en-US" sz="2200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4856A-0C57-4EAC-88FD-4669A0F74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5D65F-431B-4868-94C4-59887250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24696-42E6-444D-931E-250F8A8E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40891-BEF1-44B0-89C4-6F128E4D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7B18A6-F73F-4DD0-9357-182B5212B67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304" y="2319130"/>
            <a:ext cx="2619944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E3DA35-A89F-463D-A9FF-D20B42ED996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355" y="2443361"/>
            <a:ext cx="2054086" cy="214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30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E175-1E25-4DCB-938A-B590D907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Coupled Pendulum-II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F773AC-265D-4589-A507-15B535C5B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251460" marR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Writing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natural vibration frequency of each pendulum, gives</a:t>
                </a:r>
                <a:endParaRPr lang="en-US" sz="2200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̈"/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̈"/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</a:endParaRPr>
              </a:p>
              <a:p>
                <a:pPr marL="251460" marR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Instead of solving these equations directly for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we are going to choose two new coordinates </a:t>
                </a:r>
                <a:endParaRPr lang="en-US" sz="2200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200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200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200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200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200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51460" marR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Adding </a:t>
                </a: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previous two equations we obtains:</a:t>
                </a:r>
                <a:endParaRPr lang="en-US" sz="2200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200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̈"/>
                          <m:ctrlPr>
                            <a:rPr lang="en-US" sz="2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200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sz="2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⟹ </m:t>
                          </m:r>
                          <m:acc>
                            <m:accPr>
                              <m:chr m:val="̈"/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=0#</m:t>
                          </m:r>
                        </m:e>
                      </m:eqArr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F773AC-265D-4589-A507-15B535C5B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r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3BC77-3EE3-4B66-8879-9AA508B7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208DB-5589-4AC1-80D1-13E712D2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08F8F-A0CA-451F-B5CA-171E3F65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7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B00805-9E76-462A-BAA2-75C4A1B863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9D526-C3CE-4F09-82C8-DA7155AE5B0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Even Semetser, 2020-21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F4DF9-DBE1-4405-87E9-6BE82F6F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3BAE3D-6CDC-44FD-9FF5-666EF721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Harmonic Oscillator</a:t>
            </a:r>
          </a:p>
        </p:txBody>
      </p:sp>
    </p:spTree>
    <p:extLst>
      <p:ext uri="{BB962C8B-B14F-4D97-AF65-F5344CB8AC3E}">
        <p14:creationId xmlns:p14="http://schemas.microsoft.com/office/powerpoint/2010/main" val="357955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003E-D5C7-45EC-BD9B-0FF19C30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Coupled Pendulum-III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ADFEBA-8E4E-4E80-80B5-0C059CD3B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While s</a:t>
                </a: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ubtracting them we obtain</a:t>
                </a:r>
                <a:endParaRPr lang="en-US" sz="2200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acc>
                          <m:accPr>
                            <m:chr m:val="̈"/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2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eqArr>
                  </m:oMath>
                </a14:m>
                <a:endParaRPr lang="en-US" sz="2200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motion of the coupled system is thus described in terms of the two 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coordinates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each of which has an equation of motion which is simple 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harmonic.</a:t>
                </a:r>
                <a:endParaRPr lang="en-US" sz="22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Normal modes of vibration: </a:t>
                </a: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vibration involving only one dependent variable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is called a normal mode of vibration and has its own normal frequency. In such a normal mode all components of the system oscillate with the same normal frequency.</a:t>
                </a:r>
                <a:endParaRPr lang="en-US" sz="2200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phase mode of vibration: </a:t>
                </a:r>
                <a:endParaRPr lang="en-US" sz="22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at all times, so that the motion is completely described 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by the </a:t>
                </a: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quation</a:t>
                </a:r>
                <a:r>
                  <a:rPr lang="en-US" sz="2200" dirty="0">
                    <a:solidFill>
                      <a:srgbClr val="00206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</m:t>
                    </m:r>
                  </m:oMath>
                </a14:m>
                <a:endParaRPr lang="en-US" sz="2200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 frequency of oscillation is the same as that of either pendulum in 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isolation and the stiffness of the coupling has no effect. </a:t>
                </a:r>
                <a:endParaRPr lang="en-US" sz="2200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ADFEBA-8E4E-4E80-80B5-0C059CD3B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467" b="-2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8911C-E314-4801-8A88-0124D85F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26893-D6C6-40AA-9A6E-24D6FDCD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EDA5E-49F4-4F2D-88DF-A5BF4D8C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04F4E-5977-4810-973B-0E262A306D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792" y="1006535"/>
            <a:ext cx="2363935" cy="2001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B0E408-A82A-4FE5-BB59-18536998981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250" y="4278199"/>
            <a:ext cx="2799722" cy="16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99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9641-2552-4945-9E02-C5592AC4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Coupled Pendulum-IV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88873E-4BE4-4D82-A8B5-413C71202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Out of phase mode of vibration: 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at all times, so that the motion is completely described by</a:t>
                </a:r>
                <a:endParaRPr lang="en-US" sz="2200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acc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sz="2200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frequency of oscillation is greater because the pendulums are always out of 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phase so that the spring is either extended or compressed and the coupling is effective.</a:t>
                </a:r>
                <a:endParaRPr lang="en-US" sz="2200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importance of the normal modes of vibration is that they are entirely independent of each other. </a:t>
                </a:r>
              </a:p>
              <a:p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energy associated with a normal mode is never exchanged with another mode; we can add the energies of the separate modes to get the total energy. </a:t>
                </a:r>
              </a:p>
              <a:p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only one mode vibrates the second mode will always be at rest, acquiring no energy from the vibrating mode. </a:t>
                </a:r>
                <a:endParaRPr lang="en-US" sz="2200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88873E-4BE4-4D82-A8B5-413C71202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467" r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CC8EA-6BCB-49AE-A5D5-2E2ED793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C69A-83F5-475C-A979-C48DC052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0AE87-92CA-444D-9A78-8519500C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0C43-9EC1-43E3-BA84-D79651E3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Coupled Pendulum-V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01908-0DB4-4A7D-B580-961DD6F93B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51460" marR="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Any configuration of the coupled system can be represented by the superposition of the two normal modes.</a:t>
                </a:r>
                <a:endParaRPr lang="en-US" sz="2200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51460" marR="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   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normal mode amplitudes,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den>
                    </m:f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Beats: </a:t>
                </a: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Now let us set the system in motion by displacing the right hand mass a distance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releasing both the masses from rest so that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solidFill>
                    <a:srgbClr val="00206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T</a:t>
                </a: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he initial displacement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can be seen as a combination of the ‘in phase’ mode 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so that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and the ‘out of phase’ mode 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22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01908-0DB4-4A7D-B580-961DD6F93B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402"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990BF-FCD5-43E0-A3A2-59691F03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DF70D-3ABF-427E-B460-2983459C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1797C-7A00-4D4C-9EFA-B25E2BE0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4F840-D486-4A92-82C0-439FBE4941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813" y="4236419"/>
            <a:ext cx="6289357" cy="19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22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FF9C-A5D9-4251-BC62-81B92E21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Coupled Pendulum-VI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401D3-A6AD-4AFB-B729-6ECA4EA19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R="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After release, the motion of the right-hand pendulum is given by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en-US" sz="2800" dirty="0">
                  <a:solidFill>
                    <a:srgbClr val="00206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00206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8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US" sz="28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US" sz="28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US" sz="2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  <m:r>
                          <a:rPr lang="en-US" sz="2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28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func>
                          <m:func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28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sz="2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#</m:t>
                        </m:r>
                      </m:e>
                    </m:eqArr>
                  </m:oMath>
                </a14:m>
                <a:endParaRPr lang="en-US" sz="28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8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5760" marR="0" indent="-4572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that of the left-hand pendulum is given by  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8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728" lvl="1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6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func>
                      <m:funcPr>
                        <m:ctrlPr>
                          <a:rPr lang="en-US" sz="2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6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6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6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 </m:t>
                    </m:r>
                    <m:r>
                      <a:rPr lang="en-US" sz="26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func>
                      <m:funcPr>
                        <m:ctrlPr>
                          <a:rPr lang="en-US" sz="26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6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6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6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66928" lvl="1" indent="-4572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endParaRPr lang="en-US" sz="26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		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US" sz="2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  <m:r>
                          <a:rPr lang="en-US" sz="2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28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func>
                          <m:func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280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sz="28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.#</m:t>
                        </m:r>
                      </m:e>
                    </m:eqArr>
                  </m:oMath>
                </a14:m>
                <a:endParaRPr lang="en-US" sz="28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‘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’ and ‘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’ oscillate </a:t>
                </a:r>
                <a:r>
                  <a:rPr lang="en-US" sz="2800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cosinusoidally</a:t>
                </a:r>
                <a:r>
                  <a:rPr lang="en-US" sz="28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sinusoidally respectively with a frequency that is the average of the two normal mode frequencies,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8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heir amplitudes oscillate with a frequency that is half the difference between the normal frequencies (beats).</a:t>
                </a:r>
                <a:endParaRPr lang="en-US" sz="28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401D3-A6AD-4AFB-B729-6ECA4EA19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 t="-3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F79F3-5E77-4E4C-80FE-2F43AF89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339D6-CC23-4233-AD2C-98FFCC88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0CCB7-0D27-45DF-ADF0-991D4AC2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8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B72E-4A59-4417-A9AF-B250B0EA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Harmonic Motion-I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6CF92-7090-48EC-83E9-E19D040D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67BC-2FCD-4EC7-AFA3-10356F22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3FF1A-280E-466F-B784-105C8C3B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88E243B-0ABD-4EC1-84CD-07D6FB975797}"/>
              </a:ext>
            </a:extLst>
          </p:cNvPr>
          <p:cNvSpPr txBox="1">
            <a:spLocks/>
          </p:cNvSpPr>
          <p:nvPr/>
        </p:nvSpPr>
        <p:spPr>
          <a:xfrm>
            <a:off x="1097280" y="1033462"/>
            <a:ext cx="10458960" cy="54070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r>
              <a:rPr lang="en-IN" b="1" dirty="0">
                <a:solidFill>
                  <a:srgbClr val="C00000"/>
                </a:solidFill>
                <a:latin typeface="HP Simplified" panose="020B0604020204020204" pitchFamily="34" charset="0"/>
              </a:rPr>
              <a:t>The force F needed to extend or  compress a spring by some  distance X is proportional </a:t>
            </a:r>
          </a:p>
          <a:p>
            <a:pPr marL="0" indent="0">
              <a:buFontTx/>
              <a:buNone/>
              <a:defRPr/>
            </a:pPr>
            <a:r>
              <a:rPr lang="en-IN" b="1" dirty="0">
                <a:solidFill>
                  <a:srgbClr val="C00000"/>
                </a:solidFill>
                <a:latin typeface="HP Simplified" panose="020B0604020204020204" pitchFamily="34" charset="0"/>
              </a:rPr>
              <a:t>to that distance. 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IN" b="1" dirty="0">
                <a:solidFill>
                  <a:srgbClr val="002060"/>
                </a:solidFill>
                <a:latin typeface="HP Simplified" panose="020B0604020204020204" pitchFamily="34" charset="0"/>
              </a:rPr>
              <a:t>F=-</a:t>
            </a:r>
            <a:r>
              <a:rPr lang="en-IN" b="1" dirty="0" err="1">
                <a:solidFill>
                  <a:srgbClr val="002060"/>
                </a:solidFill>
                <a:latin typeface="HP Simplified" panose="020B0604020204020204" pitchFamily="34" charset="0"/>
              </a:rPr>
              <a:t>kx</a:t>
            </a:r>
            <a:endParaRPr lang="en-IN" b="1" dirty="0">
              <a:solidFill>
                <a:srgbClr val="002060"/>
              </a:solidFill>
              <a:latin typeface="HP Simplified" panose="020B0604020204020204" pitchFamily="34" charset="0"/>
            </a:endParaRP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IN" b="1" dirty="0">
                <a:solidFill>
                  <a:srgbClr val="C00000"/>
                </a:solidFill>
                <a:latin typeface="HP Simplified" panose="020B0604020204020204" pitchFamily="34" charset="0"/>
              </a:rPr>
              <a:t>Newton’s Second Law, </a:t>
            </a:r>
            <a:r>
              <a:rPr lang="en-IN" b="1" dirty="0">
                <a:solidFill>
                  <a:srgbClr val="002060"/>
                </a:solidFill>
                <a:latin typeface="HP Simplified" panose="020B0604020204020204" pitchFamily="34" charset="0"/>
              </a:rPr>
              <a:t>F=ma</a:t>
            </a:r>
          </a:p>
          <a:p>
            <a:pPr marL="0" indent="0">
              <a:buFontTx/>
              <a:buNone/>
              <a:defRPr/>
            </a:pPr>
            <a:endParaRPr lang="en-IN" sz="2800" b="1" dirty="0">
              <a:solidFill>
                <a:srgbClr val="C00000"/>
              </a:solidFill>
              <a:latin typeface="+mj-lt"/>
            </a:endParaRPr>
          </a:p>
          <a:p>
            <a:pPr marL="0" indent="0">
              <a:buFontTx/>
              <a:buNone/>
              <a:defRPr/>
            </a:pP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253B3A39-2FF9-46C6-8309-E2A7F4FE19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353896"/>
              </p:ext>
            </p:extLst>
          </p:nvPr>
        </p:nvGraphicFramePr>
        <p:xfrm>
          <a:off x="833505" y="2809465"/>
          <a:ext cx="2748510" cy="248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838200" progId="Equation.3">
                  <p:embed/>
                </p:oleObj>
              </mc:Choice>
              <mc:Fallback>
                <p:oleObj name="Equation" r:id="rId2" imgW="927100" imgH="838200" progId="Equation.3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05" y="2809465"/>
                        <a:ext cx="2748510" cy="2484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13A71B6-FA7E-44C6-BE27-292C3EDC00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843212"/>
              </p:ext>
            </p:extLst>
          </p:nvPr>
        </p:nvGraphicFramePr>
        <p:xfrm>
          <a:off x="1147486" y="5397508"/>
          <a:ext cx="6201390" cy="826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4000" imgH="203200" progId="Equation.3">
                  <p:embed/>
                </p:oleObj>
              </mc:Choice>
              <mc:Fallback>
                <p:oleObj name="Equation" r:id="rId4" imgW="1524000" imgH="203200" progId="Equation.3">
                  <p:embed/>
                  <p:pic>
                    <p:nvPicPr>
                      <p:cNvPr id="1127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486" y="5397508"/>
                        <a:ext cx="6201390" cy="826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2" descr="http://hyperphysics.phy-astr.gsu.edu/hbase/imgmec/shm8.gif">
            <a:extLst>
              <a:ext uri="{FF2B5EF4-FFF2-40B4-BE49-F238E27FC236}">
                <a16:creationId xmlns:a16="http://schemas.microsoft.com/office/drawing/2014/main" id="{781FCA1E-0896-403A-8494-1B4F95D6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830" y="1225068"/>
            <a:ext cx="2735280" cy="358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A picture containing text, chain&#10;&#10;Description automatically generated">
            <a:extLst>
              <a:ext uri="{FF2B5EF4-FFF2-40B4-BE49-F238E27FC236}">
                <a16:creationId xmlns:a16="http://schemas.microsoft.com/office/drawing/2014/main" id="{73A5637B-1ADA-4282-AADF-B7D39958CC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182" y="2958892"/>
            <a:ext cx="4876800" cy="23526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DD4176-9D01-45EE-9063-E19063C2FC3A}"/>
              </a:ext>
            </a:extLst>
          </p:cNvPr>
          <p:cNvSpPr txBox="1"/>
          <p:nvPr/>
        </p:nvSpPr>
        <p:spPr>
          <a:xfrm>
            <a:off x="5473148" y="3078555"/>
            <a:ext cx="2856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B5CCF-0408-46D4-8E3C-5A2AF9D4C6AC}"/>
              </a:ext>
            </a:extLst>
          </p:cNvPr>
          <p:cNvSpPr txBox="1"/>
          <p:nvPr/>
        </p:nvSpPr>
        <p:spPr>
          <a:xfrm>
            <a:off x="4063343" y="4277874"/>
            <a:ext cx="2303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7772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F9D6-7D6A-4CBF-AD0A-85A5E8D6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Harmonic Motion-II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B8B61-AB2C-4499-8DC2-CFAC879EF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 more convenient form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constants.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Comparing with the previous solution we can write,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Potential Energy (P):</a:t>
                </a: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Kinetic Energy (K):</a:t>
                </a: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:r>
                  <a:rPr lang="en-US" sz="22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energy (E):</a:t>
                </a: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K+P=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func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implies </a:t>
                </a:r>
                <a:r>
                  <a:rPr lang="en-US" sz="22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energy is constant </a:t>
                </a: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the applied force is conservative.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0B8B61-AB2C-4499-8DC2-CFAC879EF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A68B-4C4A-4DDA-BD81-E126DC71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CBBDB-1445-4C3C-88C9-DA6C20D8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3C723-3091-4972-AE25-D3F6243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2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E1A8-62E9-4E12-BD4A-478E6AF4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Harmonic Motion-III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D49E6-5952-4BAC-AE42-3F9C1C0C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99AA9-D868-4AF8-8AA8-57DB3B79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D34AA-C061-476E-AA44-0D50EFFB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0C88C2-0E89-42E3-BA30-CE04A3212CC2}"/>
              </a:ext>
            </a:extLst>
          </p:cNvPr>
          <p:cNvSpPr txBox="1">
            <a:spLocks/>
          </p:cNvSpPr>
          <p:nvPr/>
        </p:nvSpPr>
        <p:spPr>
          <a:xfrm>
            <a:off x="1225826" y="1007165"/>
            <a:ext cx="10058400" cy="54333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sz="1800" b="1" dirty="0">
                <a:solidFill>
                  <a:srgbClr val="C00000"/>
                </a:solidFill>
              </a:rPr>
              <a:t>If a 4.0-kg mass is suspended from the lower end of a coiled spring, it stretches a distance of 18.0cm. If the spring is then extended farther and released, it will be set vibrating up and down with SHM. Find </a:t>
            </a:r>
            <a:r>
              <a:rPr lang="en-IN" sz="1800" b="1" i="1" dirty="0">
                <a:solidFill>
                  <a:srgbClr val="C00000"/>
                </a:solidFill>
              </a:rPr>
              <a:t>(a) </a:t>
            </a:r>
            <a:r>
              <a:rPr lang="en-IN" sz="1800" b="1" dirty="0">
                <a:solidFill>
                  <a:srgbClr val="C00000"/>
                </a:solidFill>
              </a:rPr>
              <a:t>the spring constant </a:t>
            </a:r>
            <a:r>
              <a:rPr lang="en-IN" sz="1800" b="1" i="1" dirty="0">
                <a:solidFill>
                  <a:srgbClr val="C00000"/>
                </a:solidFill>
              </a:rPr>
              <a:t>k, (b) </a:t>
            </a:r>
            <a:r>
              <a:rPr lang="en-IN" sz="1800" b="1" dirty="0">
                <a:solidFill>
                  <a:srgbClr val="C00000"/>
                </a:solidFill>
              </a:rPr>
              <a:t>the period </a:t>
            </a:r>
            <a:r>
              <a:rPr lang="en-IN" sz="1800" b="1" i="1" dirty="0">
                <a:solidFill>
                  <a:srgbClr val="C00000"/>
                </a:solidFill>
              </a:rPr>
              <a:t>T, (c) </a:t>
            </a:r>
            <a:r>
              <a:rPr lang="en-IN" sz="1800" b="1" dirty="0">
                <a:solidFill>
                  <a:srgbClr val="C00000"/>
                </a:solidFill>
              </a:rPr>
              <a:t>the frequency v, and (d) the </a:t>
            </a:r>
            <a:r>
              <a:rPr lang="en-IN" sz="1800" b="1" i="1" dirty="0">
                <a:solidFill>
                  <a:srgbClr val="C00000"/>
                </a:solidFill>
              </a:rPr>
              <a:t>total energy </a:t>
            </a:r>
            <a:r>
              <a:rPr lang="en-IN" sz="1800" b="1" dirty="0">
                <a:solidFill>
                  <a:srgbClr val="C00000"/>
                </a:solidFill>
              </a:rPr>
              <a:t>stored in the vibrating system.</a:t>
            </a:r>
          </a:p>
          <a:p>
            <a:pPr>
              <a:defRPr/>
            </a:pPr>
            <a:r>
              <a:rPr lang="en-IN" sz="1800" b="1" dirty="0">
                <a:solidFill>
                  <a:srgbClr val="002060"/>
                </a:solidFill>
              </a:rPr>
              <a:t>The spring constant	</a:t>
            </a:r>
          </a:p>
          <a:p>
            <a:pPr marL="0" indent="0">
              <a:buFontTx/>
              <a:buNone/>
              <a:defRPr/>
            </a:pPr>
            <a:endParaRPr lang="en-IN" sz="1800" b="1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IN" sz="1800" b="1" dirty="0">
                <a:solidFill>
                  <a:srgbClr val="002060"/>
                </a:solidFill>
              </a:rPr>
              <a:t>The period	</a:t>
            </a:r>
          </a:p>
          <a:p>
            <a:pPr marL="0" indent="0">
              <a:buFontTx/>
              <a:buNone/>
              <a:defRPr/>
            </a:pPr>
            <a:r>
              <a:rPr lang="en-IN" sz="1800" b="1" dirty="0">
                <a:solidFill>
                  <a:srgbClr val="002060"/>
                </a:solidFill>
              </a:rPr>
              <a:t> 				</a:t>
            </a:r>
          </a:p>
          <a:p>
            <a:pPr>
              <a:defRPr/>
            </a:pPr>
            <a:r>
              <a:rPr lang="en-IN" sz="1800" b="1" dirty="0">
                <a:solidFill>
                  <a:srgbClr val="002060"/>
                </a:solidFill>
              </a:rPr>
              <a:t>The frequency  			</a:t>
            </a:r>
          </a:p>
          <a:p>
            <a:pPr>
              <a:defRPr/>
            </a:pPr>
            <a:endParaRPr lang="en-IN" sz="1800" b="1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IN" sz="1800" b="1" dirty="0">
                <a:solidFill>
                  <a:srgbClr val="002060"/>
                </a:solidFill>
              </a:rPr>
              <a:t>The total energy </a:t>
            </a:r>
          </a:p>
          <a:p>
            <a:pPr>
              <a:defRPr/>
            </a:pPr>
            <a:endParaRPr lang="en-IN" sz="1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3E9180DA-B509-4B15-BDF3-0B3A0FEC3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939631"/>
              </p:ext>
            </p:extLst>
          </p:nvPr>
        </p:nvGraphicFramePr>
        <p:xfrm>
          <a:off x="3875917" y="1968707"/>
          <a:ext cx="45942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200" imgH="393700" progId="Equation.3">
                  <p:embed/>
                </p:oleObj>
              </mc:Choice>
              <mc:Fallback>
                <p:oleObj name="Equation" r:id="rId2" imgW="2489200" imgH="393700" progId="Equation.3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917" y="1968707"/>
                        <a:ext cx="459422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4AAC717-CEC4-4053-9C2A-61A2BB0B0A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891555"/>
              </p:ext>
            </p:extLst>
          </p:nvPr>
        </p:nvGraphicFramePr>
        <p:xfrm>
          <a:off x="3208477" y="2767631"/>
          <a:ext cx="23050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700" imgH="444500" progId="Equation.3">
                  <p:embed/>
                </p:oleObj>
              </mc:Choice>
              <mc:Fallback>
                <p:oleObj name="Equation" r:id="rId4" imgW="1282700" imgH="444500" progId="Equation.3">
                  <p:embed/>
                  <p:pic>
                    <p:nvPicPr>
                      <p:cNvPr id="1229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477" y="2767631"/>
                        <a:ext cx="230505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41230BC-860A-4611-9CBD-C02FDBA252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415586"/>
              </p:ext>
            </p:extLst>
          </p:nvPr>
        </p:nvGraphicFramePr>
        <p:xfrm>
          <a:off x="3295720" y="3682035"/>
          <a:ext cx="19081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337" imgH="393529" progId="Equation.3">
                  <p:embed/>
                </p:oleObj>
              </mc:Choice>
              <mc:Fallback>
                <p:oleObj name="Equation" r:id="rId6" imgW="1066337" imgH="393529" progId="Equation.3">
                  <p:embed/>
                  <p:pic>
                    <p:nvPicPr>
                      <p:cNvPr id="1229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720" y="3682035"/>
                        <a:ext cx="19081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FAD786C-4E9F-449A-B27A-13450B3643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749155"/>
              </p:ext>
            </p:extLst>
          </p:nvPr>
        </p:nvGraphicFramePr>
        <p:xfrm>
          <a:off x="3134622" y="4561508"/>
          <a:ext cx="33782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30400" imgH="393700" progId="Equation.3">
                  <p:embed/>
                </p:oleObj>
              </mc:Choice>
              <mc:Fallback>
                <p:oleObj name="Equation" r:id="rId8" imgW="1930400" imgH="393700" progId="Equation.3">
                  <p:embed/>
                  <p:pic>
                    <p:nvPicPr>
                      <p:cNvPr id="1229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622" y="4561508"/>
                        <a:ext cx="33782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42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9DF2-D0AA-4928-AF27-8C2B595C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Damped Harmonic Oscillator-I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A8C7FF-69FD-473E-B690-C668EC8EB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damping in harmonic oscillator (HO) happens due to friction.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consider here, a viscous drag affecting the damping.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Here,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frictional force.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proportionality constant that depends on the shape of the mass and the medium through which it moves.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instantaneous velocity.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total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𝑠𝑝𝑟𝑖𝑛𝑔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 of motion: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̈"/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̇"/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A8C7FF-69FD-473E-B690-C668EC8EB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E556C-92C8-461F-B54F-DF97F560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D520-FFB8-426B-80DB-C0768D11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233EB-4DD4-429C-8D3B-12932FB5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7838-4963-4241-97DE-6E18E3E5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Damped Harmonic Oscillator-II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6287F-1A3F-4C48-B853-5373478FF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the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 equation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written as: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𝛾𝜆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=0⇒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particular solution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equation can be noted as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can write a general solution such as: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phase.</a:t>
                </a:r>
              </a:p>
              <a:p>
                <a:pPr marL="0" indent="0">
                  <a:buNone/>
                </a:pPr>
                <a:r>
                  <a:rPr lang="en-US" sz="2400" b="1" u="sng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Light Damping: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u="sng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u="sng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p>
                        <m:r>
                          <a:rPr lang="en-US" sz="2400" b="1" i="1" u="sng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u="sng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400" b="1" i="1" u="sng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US" sz="2400" b="1" i="1" u="sng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u="sng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400" b="1" i="1" u="sng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400" b="1" u="sng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case,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≪4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rad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rad>
                      </m:sup>
                    </m:sSup>
                  </m:oMath>
                </a14:m>
                <a:endPara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the solution will be oscillatory in nature, but the amplitude will be decaying exponentially.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6287F-1A3F-4C48-B853-5373478FF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0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9D559-2E97-4ED9-8D01-C09ACD9A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FD2B1-6D38-42A3-884C-0312D988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174B-64B3-4542-BA20-7797F23C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6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4DBB-2B35-4D03-AA09-5DD6CBC0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Damped Harmonic Oscillator-III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D0DF4-17C6-4547-95E1-1A178BFFF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100" b="1" u="sng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Heavy Damping: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1" i="1" u="sng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 u="sng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p>
                        <m:r>
                          <a:rPr lang="en-US" sz="2100" b="1" i="1" u="sng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100" b="1" i="1" u="sng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100" b="1" i="1" u="sng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US" sz="2100" b="1" i="1" u="sng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 u="sng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100" b="1" i="1" u="sng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100" b="1" u="sng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case, </a:t>
                </a:r>
                <a14:m>
                  <m:oMath xmlns:m="http://schemas.openxmlformats.org/officeDocument/2006/math">
                    <m:r>
                      <a:rPr lang="en-US" sz="21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en-US" sz="2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en-US" sz="2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ad>
                              <m:radPr>
                                <m:degHide m:val="on"/>
                                <m:ctrlPr>
                                  <a:rPr lang="en-US" sz="2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21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1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sz="21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1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sz="21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1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1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sz="21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rad>
                          </m:e>
                        </m:d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1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en-US" sz="2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en-US" sz="2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ad>
                              <m:radPr>
                                <m:degHide m:val="on"/>
                                <m:ctrlPr>
                                  <a:rPr lang="en-US" sz="2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1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21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1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sz="21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1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sz="21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1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1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sz="21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rad>
                          </m:e>
                        </m:d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1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solution does not have any oscillatory behavior. The motion is known as overdamped.</a:t>
                </a:r>
              </a:p>
              <a:p>
                <a:pPr marL="0" indent="0">
                  <a:buNone/>
                </a:pPr>
                <a:r>
                  <a:rPr lang="en-US" sz="2100" b="1" u="sng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Critical Damping: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1" i="1" u="sng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 u="sng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p>
                        <m:r>
                          <a:rPr lang="en-US" sz="2100" b="1" i="1" u="sng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100" b="1" i="1" u="sng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1" i="1" u="sng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US" sz="2100" b="1" i="1" u="sng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 u="sng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100" b="1" i="1" u="sng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100" b="1" u="sng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case,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1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1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the solution is incomplete as a second order linear differential equation must contain two arbitrary constant. Hence, we consider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sz="2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Substituting in the original equation, and using the fact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find that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must satisfy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21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the general solution will be: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sz="2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𝐵𝑡</m:t>
                    </m:r>
                    <m:sSup>
                      <m:sSupPr>
                        <m:ctrlPr>
                          <a:rPr lang="en-US" sz="2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sz="2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1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D0DF4-17C6-4547-95E1-1A178BFFF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6" t="-1168" b="-3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36710-4575-436E-A82E-F0272C6E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924B-6D35-4128-BFB6-DB9D81E1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955FB-75DE-4973-BE94-DCD639C1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0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558D-B249-48E4-A75B-9D62C994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Damped Harmonic Oscillator-IV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C2303-B56B-4134-9951-CA0A15172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consider the oscillator is lightly damped, then we can assume 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motion is lightly damped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≃−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potential energy,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the total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energy of the system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Thus,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implies exponential decrease of energy in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C2303-B56B-4134-9951-CA0A15172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85" b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35350-A912-41AB-9B77-5B57F01E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8AB3C-75CE-407A-9D71-B2D8FF90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2F7B-559B-47D1-B8A1-C8D96E0F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77545"/>
      </p:ext>
    </p:extLst>
  </p:cSld>
  <p:clrMapOvr>
    <a:masterClrMapping/>
  </p:clrMapOvr>
</p:sld>
</file>

<file path=ppt/theme/theme1.xml><?xml version="1.0" encoding="utf-8"?>
<a:theme xmlns:a="http://schemas.openxmlformats.org/drawingml/2006/main" name="BU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2060"/>
      </a:accent1>
      <a:accent2>
        <a:srgbClr val="C00000"/>
      </a:accent2>
      <a:accent3>
        <a:srgbClr val="002060"/>
      </a:accent3>
      <a:accent4>
        <a:srgbClr val="0070C0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18254</TotalTime>
  <Words>2464</Words>
  <Application>Microsoft Office PowerPoint</Application>
  <PresentationFormat>Widescreen</PresentationFormat>
  <Paragraphs>254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Algerian</vt:lpstr>
      <vt:lpstr>Arial</vt:lpstr>
      <vt:lpstr>Baskerville Old Face</vt:lpstr>
      <vt:lpstr>Bell MT</vt:lpstr>
      <vt:lpstr>Calibri</vt:lpstr>
      <vt:lpstr>Cambria Math</vt:lpstr>
      <vt:lpstr>Franklin Gothic Book</vt:lpstr>
      <vt:lpstr>Franklin Gothic Medium</vt:lpstr>
      <vt:lpstr>HP Simplified</vt:lpstr>
      <vt:lpstr>Times New Roman</vt:lpstr>
      <vt:lpstr>Wingdings</vt:lpstr>
      <vt:lpstr>BU</vt:lpstr>
      <vt:lpstr>Equation</vt:lpstr>
      <vt:lpstr>Mechanics</vt:lpstr>
      <vt:lpstr>Harmonic Oscillator</vt:lpstr>
      <vt:lpstr>Simple Harmonic Motion-I</vt:lpstr>
      <vt:lpstr>Simple Harmonic Motion-II</vt:lpstr>
      <vt:lpstr>Simple Harmonic Motion-III</vt:lpstr>
      <vt:lpstr>Damped Harmonic Oscillator-I</vt:lpstr>
      <vt:lpstr>Damped Harmonic Oscillator-II</vt:lpstr>
      <vt:lpstr>Damped Harmonic Oscillator-III</vt:lpstr>
      <vt:lpstr>Damped Harmonic Oscillator-IV</vt:lpstr>
      <vt:lpstr>Damped Harmonic Oscillator-V</vt:lpstr>
      <vt:lpstr>Damped Harmonic Oscillator-VI</vt:lpstr>
      <vt:lpstr>Forced Oscillator-I</vt:lpstr>
      <vt:lpstr>Forced Oscillator-II</vt:lpstr>
      <vt:lpstr>Forced Oscillator-III</vt:lpstr>
      <vt:lpstr>Forced Oscillator-IV</vt:lpstr>
      <vt:lpstr>Forced Oscillator-V</vt:lpstr>
      <vt:lpstr>Forced Oscillator-IV</vt:lpstr>
      <vt:lpstr>Coupled Pendulum-I</vt:lpstr>
      <vt:lpstr>Coupled Pendulum-II</vt:lpstr>
      <vt:lpstr>Coupled Pendulum-III</vt:lpstr>
      <vt:lpstr>Coupled Pendulum-IV</vt:lpstr>
      <vt:lpstr>Coupled Pendulum-V</vt:lpstr>
      <vt:lpstr>Coupled Pendulum-VI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 is Hot!!!</dc:title>
  <dc:creator>Ayan Khan</dc:creator>
  <cp:lastModifiedBy>Ayan Khan</cp:lastModifiedBy>
  <cp:revision>154</cp:revision>
  <dcterms:created xsi:type="dcterms:W3CDTF">2020-10-01T07:55:32Z</dcterms:created>
  <dcterms:modified xsi:type="dcterms:W3CDTF">2021-04-18T12:48:27Z</dcterms:modified>
</cp:coreProperties>
</file>