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7"/>
  </p:notesMasterIdLst>
  <p:sldIdLst>
    <p:sldId id="256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1" r:id="rId18"/>
    <p:sldId id="352" r:id="rId19"/>
    <p:sldId id="350" r:id="rId20"/>
    <p:sldId id="355" r:id="rId21"/>
    <p:sldId id="353" r:id="rId22"/>
    <p:sldId id="354" r:id="rId23"/>
    <p:sldId id="356" r:id="rId24"/>
    <p:sldId id="357" r:id="rId25"/>
    <p:sldId id="35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095BDF-B4FB-4DAB-B972-0D4E900E70FA}" type="datetimeFigureOut">
              <a:rPr lang="en-US" smtClean="0"/>
              <a:t>24-Apr-21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20042-9130-4CD5-BC2F-8F37E9BAB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089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175" y="6570616"/>
            <a:ext cx="12188825" cy="2873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335" y="6334316"/>
            <a:ext cx="12185665" cy="23630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97280" y="210311"/>
            <a:ext cx="10058400" cy="1660692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Write the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51" y="2249814"/>
            <a:ext cx="10058400" cy="2510286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Name and affiliation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C0BEBD1-5B81-427B-9FB4-829318B79043}"/>
              </a:ext>
            </a:extLst>
          </p:cNvPr>
          <p:cNvGrpSpPr/>
          <p:nvPr userDrawn="1"/>
        </p:nvGrpSpPr>
        <p:grpSpPr>
          <a:xfrm>
            <a:off x="1207658" y="2060408"/>
            <a:ext cx="10027920" cy="67992"/>
            <a:chOff x="1207658" y="2932609"/>
            <a:chExt cx="10027920" cy="67992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1207658" y="2932609"/>
              <a:ext cx="9875520" cy="0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3F1EDE3-D180-414B-B7BA-6599DC0F9F81}"/>
                </a:ext>
              </a:extLst>
            </p:cNvPr>
            <p:cNvCxnSpPr/>
            <p:nvPr userDrawn="1"/>
          </p:nvCxnSpPr>
          <p:spPr>
            <a:xfrm>
              <a:off x="1360058" y="3000601"/>
              <a:ext cx="9875520" cy="0"/>
            </a:xfrm>
            <a:prstGeom prst="line">
              <a:avLst/>
            </a:prstGeom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http://www.careerlauncher.com/law-admissions-bennett-university/images/logo.png">
            <a:extLst>
              <a:ext uri="{FF2B5EF4-FFF2-40B4-BE49-F238E27FC236}">
                <a16:creationId xmlns:a16="http://schemas.microsoft.com/office/drawing/2014/main" id="{9F6CC91A-28FF-490A-A8D4-7709DD25D4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309" y="4760100"/>
            <a:ext cx="3112781" cy="1480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78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Even Semester, 2020-21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570616"/>
            <a:ext cx="4822804" cy="267357"/>
          </a:xfrm>
        </p:spPr>
        <p:txBody>
          <a:bodyPr/>
          <a:lstStyle>
            <a:lvl1pPr>
              <a:defRPr sz="1200">
                <a:solidFill>
                  <a:schemeClr val="accent1">
                    <a:lumMod val="10000"/>
                    <a:lumOff val="90000"/>
                  </a:schemeClr>
                </a:solidFill>
                <a:latin typeface="Bell MT" panose="02020503060305020303" pitchFamily="18" charset="0"/>
              </a:defRPr>
            </a:lvl1pPr>
          </a:lstStyle>
          <a:p>
            <a:r>
              <a:rPr lang="en-US" dirty="0"/>
              <a:t>Bennett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10000"/>
                    <a:lumOff val="90000"/>
                  </a:schemeClr>
                </a:solidFill>
                <a:latin typeface="Bell MT" panose="02020503060305020303" pitchFamily="18" charset="0"/>
              </a:defRPr>
            </a:lvl1pPr>
          </a:lstStyle>
          <a:p>
            <a:fld id="{BDA10909-B56C-45AC-A9CA-18A782F1C4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728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7313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998806"/>
            <a:ext cx="4937760" cy="52331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998806"/>
            <a:ext cx="4937760" cy="52331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Even Semester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570616"/>
            <a:ext cx="4822804" cy="267357"/>
          </a:xfrm>
        </p:spPr>
        <p:txBody>
          <a:bodyPr/>
          <a:lstStyle>
            <a:lvl1pPr>
              <a:defRPr sz="1200">
                <a:solidFill>
                  <a:schemeClr val="accent3">
                    <a:lumMod val="10000"/>
                    <a:lumOff val="90000"/>
                  </a:schemeClr>
                </a:solidFill>
                <a:latin typeface="Bell MT" panose="02020503060305020303" pitchFamily="18" charset="0"/>
              </a:defRPr>
            </a:lvl1pPr>
          </a:lstStyle>
          <a:p>
            <a:r>
              <a:rPr lang="en-US" dirty="0"/>
              <a:t>Bennett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10000"/>
                    <a:lumOff val="90000"/>
                  </a:schemeClr>
                </a:solidFill>
                <a:latin typeface="Bell MT" panose="02020503060305020303" pitchFamily="18" charset="0"/>
              </a:defRPr>
            </a:lvl1pPr>
          </a:lstStyle>
          <a:p>
            <a:fld id="{BDA10909-B56C-45AC-A9CA-18A782F1C4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0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537256-452D-45C4-9A2B-D7330CDA6B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Bennett university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5648E-2F93-45A8-8DF8-1209A785452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Even Semetser, 2020-21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638761-C1EA-46BB-BA34-274AE1F8F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909-B56C-45AC-A9CA-18A782F1C4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FF0106D-BB1F-4BFB-89FE-E2EA446EE2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1262744"/>
            <a:ext cx="10058400" cy="11466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Brief Description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EDAB57A-68A9-40F0-8A78-F7CD2334D856}"/>
              </a:ext>
            </a:extLst>
          </p:cNvPr>
          <p:cNvGrpSpPr/>
          <p:nvPr userDrawn="1"/>
        </p:nvGrpSpPr>
        <p:grpSpPr>
          <a:xfrm>
            <a:off x="1190171" y="1255486"/>
            <a:ext cx="4905829" cy="286935"/>
            <a:chOff x="1190171" y="1255486"/>
            <a:chExt cx="4905829" cy="286935"/>
          </a:xfrm>
        </p:grpSpPr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5CFD2EF0-873C-4DA8-B9C9-0C59A3F73DFC}"/>
                </a:ext>
              </a:extLst>
            </p:cNvPr>
            <p:cNvSpPr/>
            <p:nvPr userDrawn="1"/>
          </p:nvSpPr>
          <p:spPr>
            <a:xfrm>
              <a:off x="1190171" y="1258842"/>
              <a:ext cx="1437728" cy="279677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B1FE6B67-CA37-457D-A4EC-01524839CD07}"/>
                </a:ext>
              </a:extLst>
            </p:cNvPr>
            <p:cNvSpPr/>
            <p:nvPr userDrawn="1"/>
          </p:nvSpPr>
          <p:spPr>
            <a:xfrm>
              <a:off x="2364494" y="1257724"/>
              <a:ext cx="1437728" cy="279677"/>
            </a:xfrm>
            <a:prstGeom prst="parallelogram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F7DF5070-D9D4-40ED-884B-9BC9556EAE9E}"/>
                </a:ext>
              </a:extLst>
            </p:cNvPr>
            <p:cNvSpPr/>
            <p:nvPr userDrawn="1"/>
          </p:nvSpPr>
          <p:spPr>
            <a:xfrm>
              <a:off x="3527843" y="1255486"/>
              <a:ext cx="1437728" cy="279677"/>
            </a:xfrm>
            <a:prstGeom prst="parallelogram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9B081236-4CAB-4969-ABEF-5617ADCFC6B9}"/>
                </a:ext>
              </a:extLst>
            </p:cNvPr>
            <p:cNvSpPr/>
            <p:nvPr userDrawn="1"/>
          </p:nvSpPr>
          <p:spPr>
            <a:xfrm>
              <a:off x="4658272" y="1256605"/>
              <a:ext cx="1437728" cy="285816"/>
            </a:xfrm>
            <a:prstGeom prst="parallelogram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1150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BF86E95-1606-40C6-AAE4-E39A4C9E5062}"/>
              </a:ext>
            </a:extLst>
          </p:cNvPr>
          <p:cNvGrpSpPr/>
          <p:nvPr userDrawn="1"/>
        </p:nvGrpSpPr>
        <p:grpSpPr>
          <a:xfrm>
            <a:off x="0" y="6334315"/>
            <a:ext cx="12192001" cy="523685"/>
            <a:chOff x="0" y="6334315"/>
            <a:chExt cx="12192001" cy="523685"/>
          </a:xfrm>
        </p:grpSpPr>
        <p:sp>
          <p:nvSpPr>
            <p:cNvPr id="7" name="Rectangle 6"/>
            <p:cNvSpPr/>
            <p:nvPr/>
          </p:nvSpPr>
          <p:spPr>
            <a:xfrm>
              <a:off x="1" y="6557554"/>
              <a:ext cx="12192000" cy="30044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>
            <a:xfrm>
              <a:off x="0" y="6334315"/>
              <a:ext cx="12192001" cy="223237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86638"/>
            <a:ext cx="10058400" cy="6695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980513"/>
            <a:ext cx="10058400" cy="521628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DD58780-B70D-4BAD-BB2E-7034ECCF08BA}"/>
              </a:ext>
            </a:extLst>
          </p:cNvPr>
          <p:cNvGrpSpPr/>
          <p:nvPr userDrawn="1"/>
        </p:nvGrpSpPr>
        <p:grpSpPr>
          <a:xfrm>
            <a:off x="1064923" y="810381"/>
            <a:ext cx="10117339" cy="57944"/>
            <a:chOff x="1064923" y="1737845"/>
            <a:chExt cx="10117339" cy="57944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1064923" y="1737845"/>
              <a:ext cx="9966960" cy="0"/>
            </a:xfrm>
            <a:prstGeom prst="line">
              <a:avLst/>
            </a:prstGeom>
            <a:ln w="381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47A1E7E-F039-4EC0-9FA2-A2A026DC3C07}"/>
                </a:ext>
              </a:extLst>
            </p:cNvPr>
            <p:cNvCxnSpPr/>
            <p:nvPr userDrawn="1"/>
          </p:nvCxnSpPr>
          <p:spPr>
            <a:xfrm>
              <a:off x="1215302" y="1795789"/>
              <a:ext cx="9966960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4" descr="http://www.motachashma.com/images/exams/bennet-university-mba-admission.jpg">
            <a:extLst>
              <a:ext uri="{FF2B5EF4-FFF2-40B4-BE49-F238E27FC236}">
                <a16:creationId xmlns:a16="http://schemas.microsoft.com/office/drawing/2014/main" id="{9DD4D91D-B403-4D5F-AD7B-32CF13C0D02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6307" y="10888"/>
            <a:ext cx="863169" cy="863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570616"/>
            <a:ext cx="4822804" cy="2673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baseline="0">
                <a:solidFill>
                  <a:schemeClr val="accent3">
                    <a:lumMod val="10000"/>
                    <a:lumOff val="90000"/>
                  </a:schemeClr>
                </a:solidFill>
                <a:latin typeface="Bell MT" panose="02020503060305020303" pitchFamily="18" charset="0"/>
              </a:defRPr>
            </a:lvl1pPr>
          </a:lstStyle>
          <a:p>
            <a:r>
              <a:rPr lang="en-US" dirty="0"/>
              <a:t>Bennett university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557553"/>
            <a:ext cx="2472271" cy="2673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accent3">
                    <a:lumMod val="10000"/>
                    <a:lumOff val="90000"/>
                  </a:schemeClr>
                </a:solidFill>
                <a:latin typeface="Baskerville Old Face" panose="02020602080505020303" pitchFamily="18" charset="0"/>
              </a:defRPr>
            </a:lvl1pPr>
          </a:lstStyle>
          <a:p>
            <a:r>
              <a:rPr lang="en-US" dirty="0"/>
              <a:t>Even </a:t>
            </a:r>
            <a:r>
              <a:rPr lang="en-US" dirty="0" err="1"/>
              <a:t>Semetser</a:t>
            </a:r>
            <a:r>
              <a:rPr lang="en-US" dirty="0"/>
              <a:t>, 2020-21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557553"/>
            <a:ext cx="1312025" cy="2673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accent3">
                    <a:lumMod val="10000"/>
                    <a:lumOff val="90000"/>
                  </a:schemeClr>
                </a:solidFill>
                <a:latin typeface="Bell MT" panose="02020503060305020303" pitchFamily="18" charset="0"/>
              </a:defRPr>
            </a:lvl1pPr>
          </a:lstStyle>
          <a:p>
            <a:fld id="{BDA10909-B56C-45AC-A9CA-18A782F1C4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709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24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hyperlink" Target="https://www.youtube.com/watch?v=ZOg0NM7sxU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C8B24-9528-482B-AF51-C1F12BD16E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Mechanics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B4D6B3-8DC8-44EA-966E-0BA1861723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ctr"/>
            <a:endParaRPr lang="en-US" dirty="0"/>
          </a:p>
          <a:p>
            <a:pPr algn="ctr"/>
            <a:r>
              <a:rPr lang="en-US" sz="3000" dirty="0"/>
              <a:t>EPHY108L (2-0-2-3)</a:t>
            </a:r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rgbClr val="002060"/>
                </a:solidFill>
                <a:latin typeface="Algerian" panose="04020705040A02060702" pitchFamily="82" charset="0"/>
              </a:rPr>
              <a:t>Ayan khan</a:t>
            </a:r>
          </a:p>
          <a:p>
            <a:pPr algn="ctr"/>
            <a:r>
              <a:rPr lang="en-US" dirty="0">
                <a:solidFill>
                  <a:srgbClr val="002060"/>
                </a:solidFill>
                <a:latin typeface="Algerian" panose="04020705040A02060702" pitchFamily="82" charset="0"/>
              </a:rPr>
              <a:t>Department of physics</a:t>
            </a:r>
          </a:p>
        </p:txBody>
      </p:sp>
    </p:spTree>
    <p:extLst>
      <p:ext uri="{BB962C8B-B14F-4D97-AF65-F5344CB8AC3E}">
        <p14:creationId xmlns:p14="http://schemas.microsoft.com/office/powerpoint/2010/main" val="2039699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74AA-8385-43C7-BE8C-C013912A4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Rotating Frame of Reference-II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F9DCAC-C4FE-45B9-B68F-AB7DCA4E26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IN" sz="20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</a:t>
                </a:r>
                <a:r>
                  <a:rPr lang="en-IN" sz="20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those </a:t>
                </a:r>
                <a:r>
                  <a:rPr lang="en-IN" sz="2000" spc="-4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two </a:t>
                </a:r>
                <a:r>
                  <a:rPr lang="en-IN" sz="20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rotations, </a:t>
                </a:r>
                <a:r>
                  <a:rPr lang="en-IN" sz="20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</a:t>
                </a:r>
                <a:r>
                  <a:rPr lang="en-IN" sz="20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</a:t>
                </a:r>
                <a:r>
                  <a:rPr lang="en-IN" sz="2000" spc="-4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one </a:t>
                </a:r>
                <a:r>
                  <a:rPr lang="en-IN" sz="20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them</a:t>
                </a:r>
                <a:r>
                  <a:rPr lang="en-IN" sz="2000" spc="4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0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being </a:t>
                </a:r>
                <a:r>
                  <a:rPr lang="en-IN" sz="2000" i="1" spc="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π/</a:t>
                </a:r>
                <a:r>
                  <a:rPr lang="en-IN" sz="2000" spc="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</a:t>
                </a:r>
                <a:endParaRPr lang="en-IN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clearly </a:t>
                </a:r>
                <a14:m>
                  <m:oMath xmlns:m="http://schemas.openxmlformats.org/officeDocument/2006/math">
                    <m:r>
                      <a:rPr lang="el-GR" sz="2000" i="1" spc="-16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𝜃</m:t>
                    </m:r>
                    <m:r>
                      <a:rPr lang="en-US" sz="2400" i="1" spc="-240" baseline="-10416" dirty="0" err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𝑥</m:t>
                    </m:r>
                    <m:r>
                      <a:rPr lang="en-US" sz="2000" b="1" i="1" spc="-16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000" b="0" i="1" spc="-16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000" b="0" i="1" spc="-16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𝑖</m:t>
                        </m:r>
                      </m:e>
                    </m:acc>
                    <m:r>
                      <a:rPr lang="en-US" sz="2000" i="1" spc="-5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+ </m:t>
                    </m:r>
                    <m:r>
                      <a:rPr lang="el-GR" sz="2000" i="1" spc="-15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𝜃</m:t>
                    </m:r>
                    <m:r>
                      <a:rPr lang="en-US" sz="2400" i="1" spc="-225" baseline="-10416" dirty="0" err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𝑦</m:t>
                    </m:r>
                    <m:r>
                      <a:rPr lang="en-US" sz="2000" b="1" i="1" spc="-15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000" b="1" i="1" spc="-15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000" b="0" i="1" spc="-15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𝑗</m:t>
                        </m:r>
                      </m:e>
                    </m:acc>
                    <m:r>
                      <a:rPr lang="en-US" sz="2000" i="1" spc="-3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Lucida Sans Unicode"/>
                      </a:rPr>
                      <m:t>≠</m:t>
                    </m:r>
                    <m:r>
                      <a:rPr lang="en-US" sz="2000" i="1" spc="-3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 </m:t>
                    </m:r>
                    <m:r>
                      <a:rPr lang="el-GR" sz="2000" i="1" spc="-15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𝜃</m:t>
                    </m:r>
                    <m:r>
                      <a:rPr lang="en-US" sz="2400" i="1" spc="-225" baseline="-10416" dirty="0" err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𝑦</m:t>
                    </m:r>
                    <m:r>
                      <a:rPr lang="en-US" sz="2000" b="1" i="1" spc="-15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000" b="0" i="1" spc="-15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US" sz="2000" b="0" i="1" spc="-15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𝑗</m:t>
                        </m:r>
                      </m:e>
                    </m:acc>
                    <m:r>
                      <a:rPr lang="en-US" sz="2000" i="1" spc="-5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+</m:t>
                    </m:r>
                    <m:r>
                      <a:rPr lang="en-US" sz="2000" i="1" spc="-30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 </m:t>
                    </m:r>
                    <m:r>
                      <a:rPr lang="el-GR" sz="2000" i="1" spc="-22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𝜃</m:t>
                    </m:r>
                    <m:r>
                      <a:rPr lang="en-US" sz="2400" i="1" spc="-337" baseline="-10416" dirty="0" err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𝑥</m:t>
                    </m:r>
                    <m:acc>
                      <m:accPr>
                        <m:chr m:val="̂"/>
                        <m:ctrlPr>
                          <a:rPr lang="en-US" sz="2400" b="0" i="1" spc="-337" baseline="-10416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US" sz="2400" b="0" i="1" spc="-337" baseline="-10416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 </m:t>
                        </m:r>
                        <m:r>
                          <a:rPr lang="en-US" sz="2400" b="0" i="1" spc="-337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e>
                    </m:acc>
                  </m:oMath>
                </a14:m>
                <a:endPara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02260" marR="43180" indent="-342900">
                  <a:lnSpc>
                    <a:spcPct val="102699"/>
                  </a:lnSpc>
                  <a:spcBef>
                    <a:spcPts val="55"/>
                  </a:spcBef>
                  <a:buFont typeface="Wingdings" panose="05000000000000000000" pitchFamily="2" charset="2"/>
                  <a:buChar char="Ø"/>
                </a:pPr>
                <a:r>
                  <a:rPr lang="en-IN" sz="2000" spc="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</a:t>
                </a:r>
                <a:r>
                  <a:rPr lang="en-IN" sz="20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0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other </a:t>
                </a:r>
                <a:r>
                  <a:rPr lang="en-IN" sz="20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hand, </a:t>
                </a:r>
                <a:r>
                  <a:rPr lang="en-IN" sz="2000" spc="-4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one </a:t>
                </a:r>
                <a:r>
                  <a:rPr lang="en-IN" sz="20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 </a:t>
                </a:r>
                <a:r>
                  <a:rPr lang="en-IN" sz="20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verify </a:t>
                </a:r>
                <a:r>
                  <a:rPr lang="en-IN" sz="20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 </a:t>
                </a:r>
                <a:r>
                  <a:rPr lang="en-IN" sz="20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infinitesimal </a:t>
                </a:r>
                <a:r>
                  <a:rPr lang="en-IN" sz="20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rotations  </a:t>
                </a:r>
              </a:p>
              <a:p>
                <a:pPr marL="0" marR="43180" indent="0">
                  <a:lnSpc>
                    <a:spcPct val="102699"/>
                  </a:lnSpc>
                  <a:spcBef>
                    <a:spcPts val="55"/>
                  </a:spcBef>
                  <a:buNone/>
                </a:pPr>
                <a:r>
                  <a:rPr lang="en-IN" sz="20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commute </a:t>
                </a:r>
                <a:r>
                  <a:rPr lang="en-IN" sz="20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</a:t>
                </a:r>
                <a:r>
                  <a:rPr lang="en-IN" sz="2000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first </a:t>
                </a:r>
                <a:r>
                  <a:rPr lang="en-IN" sz="2000" spc="-4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order</a:t>
                </a:r>
                <a:r>
                  <a:rPr lang="en-IN" sz="2000" spc="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0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terms:</a:t>
                </a:r>
                <a:endParaRPr lang="en-IN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02260" marR="43180" indent="-342900">
                  <a:lnSpc>
                    <a:spcPct val="102699"/>
                  </a:lnSpc>
                  <a:spcBef>
                    <a:spcPts val="55"/>
                  </a:spcBef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IN" sz="2000" i="1" spc="-10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∆</m:t>
                    </m:r>
                    <m:r>
                      <a:rPr lang="en-IN" sz="2000" i="1" spc="-105" dirty="0" err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𝜃</m:t>
                    </m:r>
                    <m:r>
                      <a:rPr lang="en-IN" sz="2400" i="1" spc="-157" baseline="-10416" dirty="0" err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𝑥</m:t>
                    </m:r>
                    <m:r>
                      <a:rPr lang="en-IN" sz="2000" b="1" i="1" spc="-10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000" b="0" i="1" spc="-10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000" b="0" i="1" spc="-10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𝑖</m:t>
                        </m:r>
                      </m:e>
                    </m:acc>
                    <m:r>
                      <a:rPr lang="en-IN" sz="2000" i="1" spc="-5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+</m:t>
                    </m:r>
                    <m:r>
                      <a:rPr lang="en-IN" sz="2000" i="1" spc="-23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 </m:t>
                    </m:r>
                    <m:r>
                      <a:rPr lang="en-IN" sz="2000" i="1" spc="-10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∆</m:t>
                    </m:r>
                    <m:r>
                      <a:rPr lang="en-IN" sz="2000" i="1" spc="-100" dirty="0" err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𝜃</m:t>
                    </m:r>
                    <m:r>
                      <a:rPr lang="en-IN" sz="2400" i="1" spc="-150" baseline="-10416" dirty="0" err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𝑦</m:t>
                    </m:r>
                    <m:r>
                      <a:rPr lang="en-US" sz="2400" b="0" i="1" spc="-150" baseline="-10416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400" i="1" spc="-15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US" sz="2400" b="0" i="1" spc="-15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𝑗</m:t>
                        </m:r>
                      </m:e>
                    </m:acc>
                    <m:r>
                      <a:rPr lang="en-IN" sz="2000" i="1" spc="-3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Lucida Sans Unicode"/>
                      </a:rPr>
                      <m:t>≈</m:t>
                    </m:r>
                    <m:r>
                      <a:rPr lang="en-IN" sz="2000" i="1" spc="-11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Lucida Sans Unicode"/>
                      </a:rPr>
                      <m:t> </m:t>
                    </m:r>
                    <m:r>
                      <a:rPr lang="en-IN" sz="2000" i="1" spc="-10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∆</m:t>
                    </m:r>
                    <m:r>
                      <a:rPr lang="en-IN" sz="2000" i="1" spc="-100" dirty="0" err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𝜃</m:t>
                    </m:r>
                    <m:r>
                      <a:rPr lang="en-IN" sz="2400" i="1" spc="-150" baseline="-10416" dirty="0" err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𝑦</m:t>
                    </m:r>
                    <m:r>
                      <a:rPr lang="en-IN" sz="2000" b="1" i="1" spc="-10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000" b="0" i="1" spc="-10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US" sz="2000" b="0" i="1" spc="-10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𝑗</m:t>
                        </m:r>
                      </m:e>
                    </m:acc>
                    <m:r>
                      <a:rPr lang="en-IN" sz="2000" i="1" spc="-5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+</m:t>
                    </m:r>
                    <m:r>
                      <a:rPr lang="en-IN" sz="2000" i="1" spc="-24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 </m:t>
                    </m:r>
                    <m:r>
                      <a:rPr lang="en-IN" sz="2000" i="1" spc="-10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∆</m:t>
                    </m:r>
                    <m:r>
                      <a:rPr lang="en-IN" sz="2000" i="1" spc="-105" dirty="0" err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𝜃</m:t>
                    </m:r>
                    <m:r>
                      <a:rPr lang="en-IN" sz="2400" i="1" spc="-157" baseline="-10416" dirty="0" err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𝑥</m:t>
                    </m:r>
                    <m:r>
                      <a:rPr lang="en-US" sz="2400" b="0" i="1" spc="-157" baseline="-10416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400" b="0" i="1" spc="-157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US" sz="2400" b="0" i="1" spc="-157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e>
                    </m:acc>
                  </m:oMath>
                </a14:m>
                <a:endParaRPr lang="en-IN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02260" indent="-342900">
                  <a:lnSpc>
                    <a:spcPct val="100000"/>
                  </a:lnSpc>
                  <a:spcBef>
                    <a:spcPts val="1105"/>
                  </a:spcBef>
                  <a:buFont typeface="Wingdings" panose="05000000000000000000" pitchFamily="2" charset="2"/>
                  <a:buChar char="Ø"/>
                </a:pPr>
                <a:r>
                  <a:rPr lang="en-IN" sz="2000" spc="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Thus, </a:t>
                </a:r>
                <a:r>
                  <a:rPr lang="en-IN" sz="20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infinitesimal </a:t>
                </a:r>
                <a:r>
                  <a:rPr lang="en-IN" sz="20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rotations can </a:t>
                </a:r>
                <a:r>
                  <a:rPr lang="en-IN" sz="20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 represented </a:t>
                </a:r>
                <a:r>
                  <a:rPr lang="en-IN" sz="20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</a:t>
                </a:r>
                <a:r>
                  <a:rPr lang="en-IN" sz="2000" spc="18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0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vectors</a:t>
                </a:r>
                <a:endParaRPr lang="en-IN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02260" marR="165100" indent="-342900">
                  <a:lnSpc>
                    <a:spcPct val="102699"/>
                  </a:lnSpc>
                  <a:spcBef>
                    <a:spcPts val="285"/>
                  </a:spcBef>
                  <a:buFont typeface="Wingdings" panose="05000000000000000000" pitchFamily="2" charset="2"/>
                  <a:buChar char="Ø"/>
                </a:pPr>
                <a:r>
                  <a:rPr lang="en-IN" sz="20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Because </a:t>
                </a:r>
                <a:r>
                  <a:rPr lang="en-IN" sz="20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angular </a:t>
                </a:r>
                <a:r>
                  <a:rPr lang="en-IN" sz="20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velocity is </a:t>
                </a:r>
                <a:r>
                  <a:rPr lang="en-IN" sz="20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defined </a:t>
                </a:r>
                <a:r>
                  <a:rPr lang="en-IN" sz="20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:r>
                  <a:rPr lang="en-IN" sz="20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terms of </a:t>
                </a:r>
                <a:r>
                  <a:rPr lang="en-IN" sz="20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infinitesimal  </a:t>
                </a:r>
              </a:p>
              <a:p>
                <a:pPr marL="0" marR="165100" indent="0">
                  <a:lnSpc>
                    <a:spcPct val="102699"/>
                  </a:lnSpc>
                  <a:spcBef>
                    <a:spcPts val="285"/>
                  </a:spcBef>
                  <a:buNone/>
                </a:pPr>
                <a:r>
                  <a:rPr lang="en-IN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IN" sz="20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otations as </a:t>
                </a:r>
                <a14:m>
                  <m:oMath xmlns:m="http://schemas.openxmlformats.org/officeDocument/2006/math">
                    <m:r>
                      <a:rPr lang="en-US" sz="2000" b="0" i="1" spc="-1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𝜔</m:t>
                    </m:r>
                    <m:r>
                      <a:rPr lang="en-US" sz="2000" b="0" i="1" spc="-1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func>
                      <m:funcPr>
                        <m:ctrlPr>
                          <a:rPr lang="en-US" sz="2000" b="0" i="1" spc="-1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b="0" i="1" spc="-1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b="0" i="0" spc="-1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sz="2000" b="0" i="0" spc="-1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Δ</m:t>
                            </m:r>
                            <m:r>
                              <a:rPr lang="en-US" sz="2000" b="0" i="1" spc="-1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𝑡</m:t>
                            </m:r>
                            <m:r>
                              <a:rPr lang="en-US" sz="2000" b="0" i="1" spc="-1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000" b="0" i="1" spc="-1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2000" b="0" i="0" spc="-1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Δ</m:t>
                            </m:r>
                            <m:r>
                              <a:rPr lang="en-US" sz="2000" b="0" i="1" spc="-1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𝜃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2000" b="0" i="0" spc="-1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Δ</m:t>
                            </m:r>
                            <m:sSup>
                              <m:sSupPr>
                                <m:ctrlPr>
                                  <a:rPr lang="en-US" sz="2000" b="0" i="1" spc="-1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pc="-1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2000" b="0" i="1" spc="-1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′</m:t>
                                </m:r>
                              </m:sup>
                            </m:sSup>
                          </m:den>
                        </m:f>
                      </m:e>
                    </m:func>
                  </m:oMath>
                </a14:m>
                <a:endParaRPr lang="en-IN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9560" indent="-342900">
                  <a:lnSpc>
                    <a:spcPct val="100000"/>
                  </a:lnSpc>
                  <a:spcBef>
                    <a:spcPts val="310"/>
                  </a:spcBef>
                  <a:buFont typeface="Wingdings" panose="05000000000000000000" pitchFamily="2" charset="2"/>
                  <a:buChar char="Ø"/>
                </a:pPr>
                <a:r>
                  <a:rPr lang="en-IN" sz="2000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Angular </a:t>
                </a:r>
                <a:r>
                  <a:rPr lang="en-IN" sz="20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velocity can </a:t>
                </a:r>
                <a:r>
                  <a:rPr lang="en-IN" sz="20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 </a:t>
                </a:r>
                <a:r>
                  <a:rPr lang="en-IN" sz="20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denoted </a:t>
                </a:r>
                <a:r>
                  <a:rPr lang="en-IN" sz="20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</a:t>
                </a:r>
                <a:r>
                  <a:rPr lang="en-IN" sz="20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IN" sz="2000" spc="19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0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 </a:t>
                </a:r>
              </a:p>
              <a:p>
                <a:pPr marL="289560" indent="-342900">
                  <a:lnSpc>
                    <a:spcPct val="100000"/>
                  </a:lnSpc>
                  <a:spcBef>
                    <a:spcPts val="310"/>
                  </a:spcBef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IN" sz="2000" i="1" spc="-2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𝜔</m:t>
                    </m:r>
                    <m:r>
                      <a:rPr lang="en-IN" sz="2000" i="1" spc="7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en-IN" sz="2000" i="1" spc="-5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=</m:t>
                    </m:r>
                    <m:r>
                      <a:rPr lang="en-IN" sz="2000" i="1" spc="-14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 </m:t>
                    </m:r>
                    <m:r>
                      <a:rPr lang="en-IN" sz="2000" i="1" spc="-150" dirty="0" err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𝜔</m:t>
                    </m:r>
                    <m:r>
                      <a:rPr lang="en-IN" sz="2400" i="1" spc="-225" baseline="-10416" dirty="0" err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𝑥</m:t>
                    </m:r>
                    <m:r>
                      <a:rPr lang="en-US" sz="2400" b="0" i="1" spc="-225" baseline="-10416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400" b="0" i="1" spc="-22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US" sz="2400" b="0" i="1" spc="-22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e>
                    </m:acc>
                    <m:r>
                      <a:rPr lang="en-IN" sz="2000" i="1" spc="-5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+</m:t>
                    </m:r>
                    <m:r>
                      <a:rPr lang="en-IN" sz="2000" i="1" spc="-24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 </m:t>
                    </m:r>
                    <m:r>
                      <a:rPr lang="en-IN" sz="2000" i="1" spc="-145" dirty="0" err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𝜔</m:t>
                    </m:r>
                    <m:r>
                      <a:rPr lang="en-IN" sz="2400" i="1" spc="-217" baseline="-10416" dirty="0" err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𝑦</m:t>
                    </m:r>
                    <m:r>
                      <a:rPr lang="en-US" sz="2400" b="1" i="1" spc="-217" baseline="-10416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000" b="0" i="1" spc="-14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IN" sz="2000" b="0" i="1" spc="-145" dirty="0" err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𝑗</m:t>
                        </m:r>
                      </m:e>
                    </m:acc>
                    <m:r>
                      <a:rPr lang="en-IN" sz="2000" b="1" i="1" spc="-10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en-IN" sz="2000" i="1" spc="-5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+</m:t>
                    </m:r>
                    <m:r>
                      <a:rPr lang="en-IN" sz="2000" i="1" spc="-23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 </m:t>
                    </m:r>
                    <m:r>
                      <a:rPr lang="en-IN" sz="2000" i="1" spc="-30" dirty="0" err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𝜔</m:t>
                    </m:r>
                    <m:r>
                      <a:rPr lang="en-IN" sz="2400" i="1" spc="-44" baseline="-10416" dirty="0" err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𝑧</m:t>
                    </m:r>
                    <m:r>
                      <a:rPr lang="en-IN" sz="2400" i="1" spc="-157" baseline="-10416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000" b="0" i="1" spc="-33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IN" sz="2000" b="0" i="1" spc="-33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𝑘</m:t>
                        </m:r>
                      </m:e>
                    </m:acc>
                  </m:oMath>
                </a14:m>
                <a:endParaRPr lang="en-IN" sz="3600" baseline="1515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9560" indent="-342900">
                  <a:lnSpc>
                    <a:spcPct val="100000"/>
                  </a:lnSpc>
                  <a:spcBef>
                    <a:spcPts val="1105"/>
                  </a:spcBef>
                  <a:buFont typeface="Wingdings" panose="05000000000000000000" pitchFamily="2" charset="2"/>
                  <a:buChar char="Ø"/>
                </a:pPr>
                <a:r>
                  <a:rPr lang="en-IN" sz="21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</a:t>
                </a:r>
                <a:r>
                  <a:rPr lang="en-IN" sz="2100" spc="-5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1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general, </a:t>
                </a:r>
                <a14:m>
                  <m:oMath xmlns:m="http://schemas.openxmlformats.org/officeDocument/2006/math">
                    <m:r>
                      <a:rPr lang="en-IN" sz="2100" i="1" spc="-2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𝜔</m:t>
                    </m:r>
                    <m:r>
                      <a:rPr lang="en-IN" sz="2100" i="1" spc="-2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 = </m:t>
                    </m:r>
                    <m:r>
                      <a:rPr lang="en-IN" sz="2100" i="1" spc="-180" dirty="0" err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𝜔</m:t>
                    </m:r>
                    <m:r>
                      <a:rPr lang="en-US" sz="2100" b="0" i="1" spc="-18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100" b="0" i="1" spc="-18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IN" sz="2100" b="0" i="1" spc="-180" dirty="0" err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IN" sz="2100" i="1" spc="-18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endParaRPr lang="en-IN" sz="21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9560" marR="30480" indent="-342900">
                  <a:lnSpc>
                    <a:spcPct val="102600"/>
                  </a:lnSpc>
                  <a:spcBef>
                    <a:spcPts val="635"/>
                  </a:spcBef>
                  <a:buFont typeface="Wingdings" panose="05000000000000000000" pitchFamily="2" charset="2"/>
                  <a:buChar char="Ø"/>
                </a:pPr>
                <a:r>
                  <a:rPr lang="en-IN" sz="2100" spc="-4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100" b="0" i="1" spc="-36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IN" sz="2100" b="0" i="1" spc="-36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IN" sz="21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:r>
                  <a:rPr lang="en-IN" sz="21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1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direction </a:t>
                </a:r>
                <a:r>
                  <a:rPr lang="en-IN" sz="21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the </a:t>
                </a:r>
                <a:r>
                  <a:rPr lang="en-IN" sz="2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axis </a:t>
                </a:r>
                <a:r>
                  <a:rPr lang="en-IN" sz="21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:r>
                  <a:rPr lang="en-IN" sz="2100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rotation, </a:t>
                </a:r>
                <a:r>
                  <a:rPr lang="en-IN" sz="21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en-IN" sz="2100" i="1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ω </a:t>
                </a:r>
                <a:r>
                  <a:rPr lang="en-IN" sz="21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IN" sz="21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 </a:t>
                </a:r>
              </a:p>
              <a:p>
                <a:pPr marL="0" marR="30480" indent="0">
                  <a:lnSpc>
                    <a:spcPct val="102600"/>
                  </a:lnSpc>
                  <a:spcBef>
                    <a:spcPts val="635"/>
                  </a:spcBef>
                  <a:buNone/>
                </a:pPr>
                <a:r>
                  <a:rPr lang="en-IN" sz="21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magnitude </a:t>
                </a:r>
                <a:r>
                  <a:rPr lang="en-IN" sz="21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the</a:t>
                </a:r>
                <a:r>
                  <a:rPr lang="en-IN" sz="2100" spc="4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1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angular </a:t>
                </a:r>
                <a:r>
                  <a:rPr lang="en-IN" sz="21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velocity.</a:t>
                </a:r>
                <a:endParaRPr lang="en-IN" sz="21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8160" indent="-571500">
                  <a:lnSpc>
                    <a:spcPct val="100000"/>
                  </a:lnSpc>
                  <a:spcBef>
                    <a:spcPts val="310"/>
                  </a:spcBef>
                  <a:buFont typeface="Wingdings" panose="05000000000000000000" pitchFamily="2" charset="2"/>
                  <a:buChar char="Ø"/>
                </a:pPr>
                <a:endParaRPr lang="en-IN" sz="3600" baseline="1515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02260" marR="165100" indent="-342900">
                  <a:lnSpc>
                    <a:spcPct val="102699"/>
                  </a:lnSpc>
                  <a:spcBef>
                    <a:spcPts val="285"/>
                  </a:spcBef>
                  <a:buFont typeface="Wingdings" panose="05000000000000000000" pitchFamily="2" charset="2"/>
                  <a:buChar char="Ø"/>
                </a:pPr>
                <a:endParaRPr lang="en-IN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02260" marR="43180" indent="-342900">
                  <a:lnSpc>
                    <a:spcPct val="102699"/>
                  </a:lnSpc>
                  <a:spcBef>
                    <a:spcPts val="55"/>
                  </a:spcBef>
                  <a:buFont typeface="Wingdings" panose="05000000000000000000" pitchFamily="2" charset="2"/>
                  <a:buChar char="Ø"/>
                </a:pPr>
                <a:endParaRPr lang="en-IN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293495" indent="-342900">
                  <a:lnSpc>
                    <a:spcPct val="100000"/>
                  </a:lnSpc>
                  <a:spcBef>
                    <a:spcPts val="1105"/>
                  </a:spcBef>
                  <a:buFont typeface="Wingdings" panose="05000000000000000000" pitchFamily="2" charset="2"/>
                  <a:buChar char="Ø"/>
                </a:pPr>
                <a:endParaRPr lang="en-IN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293495" indent="-342900">
                  <a:lnSpc>
                    <a:spcPct val="100000"/>
                  </a:lnSpc>
                  <a:spcBef>
                    <a:spcPts val="1105"/>
                  </a:spcBef>
                  <a:buFont typeface="Wingdings" panose="05000000000000000000" pitchFamily="2" charset="2"/>
                  <a:buChar char="Ø"/>
                </a:pPr>
                <a:endParaRPr lang="en-IN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F9DCAC-C4FE-45B9-B68F-AB7DCA4E26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36" t="-1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CE75C-055F-4207-82F1-9A19C65B6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 Semester, 2020-21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C7A66-0DDF-42AA-B018-7A502C5C0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Bennett university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6C267-4451-479D-A671-3EEA0B3CC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909-B56C-45AC-A9CA-18A782F1C49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5400CEED-34AC-4124-9861-09A6E79C3AB3}"/>
              </a:ext>
            </a:extLst>
          </p:cNvPr>
          <p:cNvSpPr/>
          <p:nvPr/>
        </p:nvSpPr>
        <p:spPr>
          <a:xfrm>
            <a:off x="7858539" y="998891"/>
            <a:ext cx="3958311" cy="50043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8219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53CA-3999-4982-9BC8-82DC859BF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Rotating Frame of Reference-III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74B564-6087-4B2B-B0EF-20E0952525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64160" marR="5080" indent="-342900">
                  <a:lnSpc>
                    <a:spcPct val="102699"/>
                  </a:lnSpc>
                  <a:spcBef>
                    <a:spcPts val="55"/>
                  </a:spcBef>
                  <a:buFont typeface="Wingdings" panose="05000000000000000000" pitchFamily="2" charset="2"/>
                  <a:buChar char="§"/>
                </a:pPr>
                <a:r>
                  <a:rPr lang="en-IN" sz="2200" spc="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obvious </a:t>
                </a:r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angular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velocity </a:t>
                </a:r>
                <a14:m>
                  <m:oMath xmlns:m="http://schemas.openxmlformats.org/officeDocument/2006/math">
                    <m:r>
                      <a:rPr lang="en-IN" sz="2200" i="1" spc="4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𝜔</m:t>
                    </m:r>
                  </m:oMath>
                </a14:m>
                <a:r>
                  <a:rPr lang="en-IN" sz="2200" spc="4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will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rise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 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velocity</a:t>
                </a:r>
                <a:r>
                  <a:rPr lang="en-IN" sz="2200" spc="10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0" i="1" spc="2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𝑣</m:t>
                    </m:r>
                  </m:oMath>
                </a14:m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64160" indent="-342900">
                  <a:lnSpc>
                    <a:spcPct val="100000"/>
                  </a:lnSpc>
                  <a:spcBef>
                    <a:spcPts val="334"/>
                  </a:spcBef>
                  <a:buFont typeface="Wingdings" panose="05000000000000000000" pitchFamily="2" charset="2"/>
                  <a:buChar char="§"/>
                </a:pPr>
                <a:r>
                  <a:rPr lang="en-IN" sz="2200" spc="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mathematical relation </a:t>
                </a:r>
                <a:r>
                  <a:rPr lang="en-IN" sz="2200" spc="-5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between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en-IN" sz="2200" spc="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two?</a:t>
                </a:r>
              </a:p>
              <a:p>
                <a:pPr marL="264160" indent="-342900">
                  <a:lnSpc>
                    <a:spcPct val="100000"/>
                  </a:lnSpc>
                  <a:spcBef>
                    <a:spcPts val="90"/>
                  </a:spcBef>
                  <a:buFont typeface="Wingdings" panose="05000000000000000000" pitchFamily="2" charset="2"/>
                  <a:buChar char="§"/>
                </a:pP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IN" sz="2200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rigid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body </a:t>
                </a:r>
                <a:r>
                  <a:rPr lang="en-IN" sz="2200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rotating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uniform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angular</a:t>
                </a:r>
                <a:r>
                  <a:rPr lang="en-IN" sz="2200" spc="2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velocity</a:t>
                </a:r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200" i="1" spc="-2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𝜔</m:t>
                    </m:r>
                    <m:r>
                      <a:rPr lang="en-IN" sz="2200" i="1" spc="-2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 = </m:t>
                    </m:r>
                    <m:r>
                      <a:rPr lang="en-IN" sz="2200" i="1" spc="-215" dirty="0" err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𝜔</m:t>
                    </m:r>
                    <m:r>
                      <a:rPr lang="en-US" sz="2200" b="0" i="1" spc="-21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200" b="0" i="1" spc="-2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IN" sz="2200" b="0" i="1" spc="-215" dirty="0" err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IN" sz="2200" spc="-2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90"/>
                  </a:spcBef>
                  <a:buNone/>
                </a:pP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shown in the figure</a:t>
                </a:r>
              </a:p>
              <a:p>
                <a:pPr marL="264160" indent="-342900">
                  <a:lnSpc>
                    <a:spcPct val="100000"/>
                  </a:lnSpc>
                  <a:spcBef>
                    <a:spcPts val="90"/>
                  </a:spcBef>
                  <a:buFont typeface="Wingdings" panose="05000000000000000000" pitchFamily="2" charset="2"/>
                  <a:buChar char="§"/>
                </a:pP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Note </a:t>
                </a:r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position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b="0" i="1" spc="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IN" sz="2200" b="0" i="1" spc="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IN" sz="2200" b="1" spc="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particular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point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200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rigid 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body,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90"/>
                  </a:spcBef>
                  <a:buNone/>
                </a:pPr>
                <a:r>
                  <a:rPr lang="en-IN" sz="2200" spc="-35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precesses</a:t>
                </a:r>
                <a:r>
                  <a:rPr lang="en-IN" sz="22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about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axis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:r>
                  <a:rPr lang="en-IN" sz="2200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rotation,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forms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IN" sz="22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cone 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</a:t>
                </a:r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its </a:t>
                </a:r>
                <a:r>
                  <a:rPr lang="en-IN" sz="2200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tip </a:t>
                </a:r>
                <a:r>
                  <a:rPr lang="en-IN" sz="2200" spc="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en-IN" sz="2200" spc="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90"/>
                  </a:spcBef>
                  <a:buNone/>
                </a:pP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origin.</a:t>
                </a:r>
              </a:p>
              <a:p>
                <a:pPr marL="264160" indent="-342900">
                  <a:lnSpc>
                    <a:spcPct val="100000"/>
                  </a:lnSpc>
                  <a:spcBef>
                    <a:spcPts val="90"/>
                  </a:spcBef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sz="2200" i="1" spc="-15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𝜑</m:t>
                    </m:r>
                  </m:oMath>
                </a14:m>
                <a:r>
                  <a:rPr lang="en-IN" sz="2200" i="1" spc="-15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constant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angle </a:t>
                </a:r>
                <a:r>
                  <a:rPr lang="en-IN" sz="2200" spc="-5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between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b="0" i="1" spc="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IN" sz="2200" b="0" i="1" spc="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IN" sz="2200" b="1" spc="27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b="0" i="1" spc="-2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0" i="1" spc="-2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𝑛</m:t>
                        </m:r>
                      </m:e>
                    </m:acc>
                  </m:oMath>
                </a14:m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64160" indent="-342900">
                  <a:lnSpc>
                    <a:spcPct val="100000"/>
                  </a:lnSpc>
                  <a:spcBef>
                    <a:spcPts val="90"/>
                  </a:spcBef>
                  <a:buFont typeface="Wingdings" panose="05000000000000000000" pitchFamily="2" charset="2"/>
                  <a:buChar char="§"/>
                </a:pPr>
                <a:r>
                  <a:rPr lang="en-IN" sz="2200" spc="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During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precession,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b="0" i="1" spc="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IN" sz="2200" b="0" i="1" spc="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IN" sz="2200" b="1" spc="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traces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circle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radius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90"/>
                  </a:spcBef>
                  <a:buNone/>
                </a:pP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200" i="1" spc="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𝑟</m:t>
                    </m:r>
                    <m:r>
                      <a:rPr lang="en-IN" sz="2200" i="1" spc="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m:rPr>
                        <m:sty m:val="p"/>
                      </m:rPr>
                      <a:rPr lang="en-IN" sz="2200" i="1" spc="-1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sin</m:t>
                    </m:r>
                    <m:r>
                      <a:rPr lang="en-IN" sz="2200" i="1" spc="-1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⁡</m:t>
                    </m:r>
                    <m:r>
                      <a:rPr lang="en-IN" sz="2200" i="1" spc="-15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𝜑</m:t>
                    </m:r>
                  </m:oMath>
                </a14:m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64160" indent="-342900">
                  <a:lnSpc>
                    <a:spcPct val="100000"/>
                  </a:lnSpc>
                  <a:spcBef>
                    <a:spcPts val="90"/>
                  </a:spcBef>
                  <a:buFont typeface="Wingdings" panose="05000000000000000000" pitchFamily="2" charset="2"/>
                  <a:buChar char="§"/>
                </a:pPr>
                <a:r>
                  <a:rPr lang="en-IN" sz="2200" spc="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IN" sz="2200" i="1" spc="3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∆</m:t>
                    </m:r>
                    <m:r>
                      <a:rPr lang="en-IN" sz="2200" i="1" spc="3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𝜃</m:t>
                    </m:r>
                  </m:oMath>
                </a14:m>
                <a:r>
                  <a:rPr lang="en-IN" sz="2200" i="1" spc="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angle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b="0" i="1" spc="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IN" sz="2200" b="0" i="1" spc="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IN" sz="2200" b="1" spc="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rotates in</a:t>
                </a:r>
                <a:r>
                  <a:rPr lang="en-IN" sz="2200" spc="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</a:t>
                </a:r>
                <a14:m>
                  <m:oMath xmlns:m="http://schemas.openxmlformats.org/officeDocument/2006/math">
                    <m:r>
                      <a:rPr lang="en-IN" sz="2200" i="1" spc="9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∆</m:t>
                    </m:r>
                    <m:r>
                      <a:rPr lang="en-IN" sz="2200" i="1" spc="9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𝑡</m:t>
                    </m:r>
                  </m:oMath>
                </a14:m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64160" indent="-342900">
                  <a:lnSpc>
                    <a:spcPct val="100000"/>
                  </a:lnSpc>
                  <a:spcBef>
                    <a:spcPts val="90"/>
                  </a:spcBef>
                  <a:buFont typeface="Wingdings" panose="05000000000000000000" pitchFamily="2" charset="2"/>
                  <a:buChar char="§"/>
                </a:pPr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64160" indent="-342900">
                  <a:lnSpc>
                    <a:spcPct val="100000"/>
                  </a:lnSpc>
                  <a:spcBef>
                    <a:spcPts val="90"/>
                  </a:spcBef>
                  <a:buFont typeface="Wingdings" panose="05000000000000000000" pitchFamily="2" charset="2"/>
                  <a:buChar char="§"/>
                </a:pPr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74B564-6087-4B2B-B0EF-20E0952525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1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2C63B-20F9-4D30-B3D9-EA798FD73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 Semester, 2020-21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52CB8-4CBC-4896-8C05-2E5B0C470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Bennett university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49E68-D582-4CFA-9E41-1366F5394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909-B56C-45AC-A9CA-18A782F1C49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634C0C5F-0F04-4EEC-9E46-4496D10A4027}"/>
              </a:ext>
            </a:extLst>
          </p:cNvPr>
          <p:cNvSpPr/>
          <p:nvPr/>
        </p:nvSpPr>
        <p:spPr>
          <a:xfrm>
            <a:off x="9528313" y="1002940"/>
            <a:ext cx="2248979" cy="38738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9">
            <a:extLst>
              <a:ext uri="{FF2B5EF4-FFF2-40B4-BE49-F238E27FC236}">
                <a16:creationId xmlns:a16="http://schemas.microsoft.com/office/drawing/2014/main" id="{0664FC89-9356-41FE-9C5C-449589CB0F0C}"/>
              </a:ext>
            </a:extLst>
          </p:cNvPr>
          <p:cNvGrpSpPr/>
          <p:nvPr/>
        </p:nvGrpSpPr>
        <p:grpSpPr>
          <a:xfrm>
            <a:off x="6983895" y="3246782"/>
            <a:ext cx="2676939" cy="3003027"/>
            <a:chOff x="1717090" y="1326709"/>
            <a:chExt cx="1944370" cy="2129790"/>
          </a:xfrm>
        </p:grpSpPr>
        <p:sp>
          <p:nvSpPr>
            <p:cNvPr id="9" name="object 10">
              <a:extLst>
                <a:ext uri="{FF2B5EF4-FFF2-40B4-BE49-F238E27FC236}">
                  <a16:creationId xmlns:a16="http://schemas.microsoft.com/office/drawing/2014/main" id="{8165F237-1613-47F7-A69D-17834F808F7F}"/>
                </a:ext>
              </a:extLst>
            </p:cNvPr>
            <p:cNvSpPr/>
            <p:nvPr/>
          </p:nvSpPr>
          <p:spPr>
            <a:xfrm>
              <a:off x="1717090" y="1326709"/>
              <a:ext cx="1804695" cy="212929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1">
              <a:extLst>
                <a:ext uri="{FF2B5EF4-FFF2-40B4-BE49-F238E27FC236}">
                  <a16:creationId xmlns:a16="http://schemas.microsoft.com/office/drawing/2014/main" id="{E1942F64-EE8E-47AF-B19D-2CA336364A59}"/>
                </a:ext>
              </a:extLst>
            </p:cNvPr>
            <p:cNvSpPr/>
            <p:nvPr/>
          </p:nvSpPr>
          <p:spPr>
            <a:xfrm>
              <a:off x="2939974" y="3396538"/>
              <a:ext cx="43180" cy="30480"/>
            </a:xfrm>
            <a:custGeom>
              <a:avLst/>
              <a:gdLst/>
              <a:ahLst/>
              <a:cxnLst/>
              <a:rect l="l" t="t" r="r" b="b"/>
              <a:pathLst>
                <a:path w="43180" h="30479">
                  <a:moveTo>
                    <a:pt x="0" y="30366"/>
                  </a:moveTo>
                  <a:lnTo>
                    <a:pt x="43019" y="30366"/>
                  </a:lnTo>
                  <a:lnTo>
                    <a:pt x="43019" y="0"/>
                  </a:lnTo>
                  <a:lnTo>
                    <a:pt x="0" y="0"/>
                  </a:lnTo>
                  <a:lnTo>
                    <a:pt x="0" y="30366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2">
              <a:extLst>
                <a:ext uri="{FF2B5EF4-FFF2-40B4-BE49-F238E27FC236}">
                  <a16:creationId xmlns:a16="http://schemas.microsoft.com/office/drawing/2014/main" id="{18B67B15-0934-4FEA-9599-28DF2A1489A0}"/>
                </a:ext>
              </a:extLst>
            </p:cNvPr>
            <p:cNvSpPr/>
            <p:nvPr/>
          </p:nvSpPr>
          <p:spPr>
            <a:xfrm>
              <a:off x="2860357" y="3392576"/>
              <a:ext cx="203200" cy="38735"/>
            </a:xfrm>
            <a:custGeom>
              <a:avLst/>
              <a:gdLst/>
              <a:ahLst/>
              <a:cxnLst/>
              <a:rect l="l" t="t" r="r" b="b"/>
              <a:pathLst>
                <a:path w="203200" h="38735">
                  <a:moveTo>
                    <a:pt x="25400" y="0"/>
                  </a:moveTo>
                  <a:lnTo>
                    <a:pt x="0" y="19050"/>
                  </a:lnTo>
                  <a:lnTo>
                    <a:pt x="25400" y="38112"/>
                  </a:lnTo>
                  <a:lnTo>
                    <a:pt x="25400" y="0"/>
                  </a:lnTo>
                  <a:close/>
                </a:path>
                <a:path w="203200" h="38735">
                  <a:moveTo>
                    <a:pt x="203200" y="19050"/>
                  </a:moveTo>
                  <a:lnTo>
                    <a:pt x="177800" y="0"/>
                  </a:lnTo>
                  <a:lnTo>
                    <a:pt x="177800" y="38112"/>
                  </a:lnTo>
                  <a:lnTo>
                    <a:pt x="203200" y="1905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3">
              <a:extLst>
                <a:ext uri="{FF2B5EF4-FFF2-40B4-BE49-F238E27FC236}">
                  <a16:creationId xmlns:a16="http://schemas.microsoft.com/office/drawing/2014/main" id="{A9BC9C4C-71CD-4F99-9D0B-BF6B5150DEA9}"/>
                </a:ext>
              </a:extLst>
            </p:cNvPr>
            <p:cNvSpPr/>
            <p:nvPr/>
          </p:nvSpPr>
          <p:spPr>
            <a:xfrm>
              <a:off x="3222459" y="3386225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4">
              <a:extLst>
                <a:ext uri="{FF2B5EF4-FFF2-40B4-BE49-F238E27FC236}">
                  <a16:creationId xmlns:a16="http://schemas.microsoft.com/office/drawing/2014/main" id="{311FA8A2-1887-4F37-90A3-873C5970D575}"/>
                </a:ext>
              </a:extLst>
            </p:cNvPr>
            <p:cNvSpPr/>
            <p:nvPr/>
          </p:nvSpPr>
          <p:spPr>
            <a:xfrm>
              <a:off x="3159290" y="339257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5">
              <a:extLst>
                <a:ext uri="{FF2B5EF4-FFF2-40B4-BE49-F238E27FC236}">
                  <a16:creationId xmlns:a16="http://schemas.microsoft.com/office/drawing/2014/main" id="{7D281D78-E5A9-4AF4-9F04-835DCA4D0D89}"/>
                </a:ext>
              </a:extLst>
            </p:cNvPr>
            <p:cNvSpPr/>
            <p:nvPr/>
          </p:nvSpPr>
          <p:spPr>
            <a:xfrm>
              <a:off x="3547136" y="3398926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6">
              <a:extLst>
                <a:ext uri="{FF2B5EF4-FFF2-40B4-BE49-F238E27FC236}">
                  <a16:creationId xmlns:a16="http://schemas.microsoft.com/office/drawing/2014/main" id="{61CAFD6E-1BC9-404A-82A7-9B9FCE1C8D11}"/>
                </a:ext>
              </a:extLst>
            </p:cNvPr>
            <p:cNvSpPr/>
            <p:nvPr/>
          </p:nvSpPr>
          <p:spPr>
            <a:xfrm>
              <a:off x="3458235" y="339257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7">
              <a:extLst>
                <a:ext uri="{FF2B5EF4-FFF2-40B4-BE49-F238E27FC236}">
                  <a16:creationId xmlns:a16="http://schemas.microsoft.com/office/drawing/2014/main" id="{8FFA122A-96EE-48CA-9D31-72F9FF0EB593}"/>
                </a:ext>
              </a:extLst>
            </p:cNvPr>
            <p:cNvSpPr/>
            <p:nvPr/>
          </p:nvSpPr>
          <p:spPr>
            <a:xfrm>
              <a:off x="3534436" y="338622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29935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952EE-7309-42E0-B682-D75DD536B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Rotating Frame of Reference-IV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CEDEED-6C03-4C1B-9C86-B3808DF84B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64160" indent="-342900">
                  <a:lnSpc>
                    <a:spcPct val="100000"/>
                  </a:lnSpc>
                  <a:spcBef>
                    <a:spcPts val="90"/>
                  </a:spcBef>
                  <a:buFont typeface="Wingdings" panose="05000000000000000000" pitchFamily="2" charset="2"/>
                  <a:buChar char="§"/>
                </a:pPr>
                <a:r>
                  <a:rPr lang="en-IN" sz="2200" spc="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obvious from the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figure </a:t>
                </a:r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magnitude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change</a:t>
                </a:r>
                <a:r>
                  <a:rPr lang="en-IN" sz="2200" spc="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</a:t>
                </a:r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b="0" i="1" spc="2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IN" sz="2200" b="0" i="1" spc="2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IN" sz="2200" spc="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IN" sz="2200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i.e., </a:t>
                </a:r>
                <a14:m>
                  <m:oMath xmlns:m="http://schemas.openxmlformats.org/officeDocument/2006/math">
                    <m:r>
                      <a:rPr lang="en-IN" sz="2200" b="0" i="1" spc="6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∆</m:t>
                    </m:r>
                    <m:acc>
                      <m:accPr>
                        <m:chr m:val="⃗"/>
                        <m:ctrlPr>
                          <a:rPr lang="en-US" sz="2200" b="0" i="1" spc="6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</m:ctrlPr>
                      </m:accPr>
                      <m:e>
                        <m:r>
                          <a:rPr lang="en-IN" sz="2200" b="0" i="1" spc="6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IN" sz="2200" b="1" spc="6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</a:t>
                </a:r>
                <a:r>
                  <a:rPr lang="en-IN" sz="2200" spc="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200" b="0" i="1" spc="-3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200" b="0" i="0" spc="-3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Δ</m:t>
                        </m:r>
                        <m:acc>
                          <m:accPr>
                            <m:chr m:val="⃗"/>
                            <m:ctrlPr>
                              <a:rPr lang="en-US" sz="2200" b="0" i="1" spc="-3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sz="2200" b="0" i="1" spc="-3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a:rPr lang="en-US" sz="2200" b="0" i="1" spc="-3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=2</m:t>
                    </m:r>
                    <m:r>
                      <a:rPr lang="en-US" sz="2200" b="0" i="1" spc="-3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𝑟</m:t>
                    </m:r>
                    <m:func>
                      <m:funcPr>
                        <m:ctrlPr>
                          <a:rPr lang="en-US" sz="2200" b="0" i="1" spc="-3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 b="0" i="0" spc="-3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sin</m:t>
                        </m:r>
                      </m:fName>
                      <m:e>
                        <m:r>
                          <a:rPr lang="en-US" sz="2200" b="0" i="1" spc="-3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𝜙</m:t>
                        </m:r>
                      </m:e>
                    </m:func>
                    <m:func>
                      <m:funcPr>
                        <m:ctrlPr>
                          <a:rPr lang="en-US" sz="2200" b="0" i="1" spc="-3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 b="0" i="0" spc="-3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en-US" sz="2200" b="0" i="1" spc="-3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2200" b="0" i="0" spc="-3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Δ</m:t>
                            </m:r>
                            <m:r>
                              <a:rPr lang="en-US" sz="2200" b="0" i="1" spc="-3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𝜃</m:t>
                            </m:r>
                          </m:num>
                          <m:den>
                            <m:r>
                              <a:rPr lang="en-US" sz="2200" b="0" i="1" spc="-3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2</m:t>
                            </m:r>
                          </m:den>
                        </m:f>
                      </m:e>
                    </m:func>
                  </m:oMath>
                </a14:m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64160" indent="-342900">
                  <a:lnSpc>
                    <a:spcPct val="100000"/>
                  </a:lnSpc>
                  <a:spcBef>
                    <a:spcPts val="90"/>
                  </a:spcBef>
                  <a:buFont typeface="Wingdings" panose="05000000000000000000" pitchFamily="2" charset="2"/>
                  <a:buChar char="§"/>
                </a:pPr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Δ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𝑡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→0</m:t>
                    </m:r>
                  </m:oMath>
                </a14:m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Δ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𝜃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→0</m:t>
                    </m:r>
                  </m:oMath>
                </a14:m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so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200" i="1" spc="-3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200" spc="-3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Δ</m:t>
                        </m:r>
                        <m:acc>
                          <m:accPr>
                            <m:chr m:val="⃗"/>
                            <m:ctrlPr>
                              <a:rPr lang="en-US" sz="2200" i="1" spc="-3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sz="2200" i="1" spc="-3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a:rPr lang="en-US" sz="2200" i="1" spc="-3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=2</m:t>
                    </m:r>
                    <m:r>
                      <a:rPr lang="en-US" sz="2200" i="1" spc="-3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𝑟</m:t>
                    </m:r>
                    <m:func>
                      <m:funcPr>
                        <m:ctrlPr>
                          <a:rPr lang="en-US" sz="2200" i="1" spc="-3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 spc="-3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sin</m:t>
                        </m:r>
                      </m:fName>
                      <m:e>
                        <m:r>
                          <a:rPr lang="en-US" sz="2200" i="1" spc="-3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𝜙</m:t>
                        </m:r>
                      </m:e>
                    </m:func>
                    <m:func>
                      <m:funcPr>
                        <m:ctrlPr>
                          <a:rPr lang="en-US" sz="2200" i="1" spc="-3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 spc="-3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en-US" sz="2200" i="1" spc="-3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2200" spc="-3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Δ</m:t>
                            </m:r>
                            <m:r>
                              <a:rPr lang="en-US" sz="2200" i="1" spc="-3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𝜃</m:t>
                            </m:r>
                          </m:num>
                          <m:den>
                            <m:r>
                              <a:rPr lang="en-US" sz="2200" i="1" spc="-3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2</m:t>
                            </m:r>
                          </m:den>
                        </m:f>
                      </m:e>
                    </m:func>
                    <m:r>
                      <a:rPr lang="en-US" sz="2200" b="0" i="1" spc="-3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≃2</m:t>
                    </m:r>
                    <m:r>
                      <a:rPr lang="en-US" sz="2200" b="0" i="1" spc="-3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𝑟</m:t>
                    </m:r>
                    <m:func>
                      <m:funcPr>
                        <m:ctrlPr>
                          <a:rPr lang="en-US" sz="2200" b="0" i="1" spc="-3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 b="0" i="0" spc="-3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sin</m:t>
                        </m:r>
                      </m:fName>
                      <m:e>
                        <m:r>
                          <a:rPr lang="en-US" sz="2200" b="0" i="1" spc="-3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𝜙</m:t>
                        </m:r>
                      </m:e>
                    </m:func>
                    <m:f>
                      <m:fPr>
                        <m:ctrlPr>
                          <a:rPr lang="en-US" sz="2200" b="0" i="1" spc="-3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200" b="0" i="0" spc="-3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Δ</m:t>
                        </m:r>
                        <m:r>
                          <a:rPr lang="en-US" sz="2200" b="0" i="1" spc="-3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𝜃</m:t>
                        </m:r>
                      </m:num>
                      <m:den>
                        <m:r>
                          <a:rPr lang="en-US" sz="2200" b="0" i="1" spc="-3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2</m:t>
                        </m:r>
                      </m:den>
                    </m:f>
                    <m:r>
                      <a:rPr lang="en-US" sz="2200" b="0" i="1" spc="-3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r>
                      <a:rPr lang="en-US" sz="2200" b="0" i="1" spc="-3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𝑟</m:t>
                    </m:r>
                    <m:func>
                      <m:funcPr>
                        <m:ctrlPr>
                          <a:rPr lang="en-US" sz="2200" b="0" i="1" spc="-3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 b="0" i="0" spc="-3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sin</m:t>
                        </m:r>
                      </m:fName>
                      <m:e>
                        <m:r>
                          <a:rPr lang="en-US" sz="2200" b="0" i="1" spc="-3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𝜙</m:t>
                        </m:r>
                      </m:e>
                    </m:func>
                    <m:r>
                      <a:rPr lang="en-US" sz="2200" b="0" i="1" spc="-3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b="0" i="0" spc="-3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Δ</m:t>
                    </m:r>
                    <m:r>
                      <a:rPr lang="en-US" sz="2200" b="0" i="1" spc="-3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𝜃</m:t>
                    </m:r>
                  </m:oMath>
                </a14:m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64160" indent="-342900">
                  <a:lnSpc>
                    <a:spcPct val="100000"/>
                  </a:lnSpc>
                  <a:spcBef>
                    <a:spcPts val="90"/>
                  </a:spcBef>
                  <a:buFont typeface="Wingdings" panose="05000000000000000000" pitchFamily="2" charset="2"/>
                  <a:buChar char="§"/>
                </a:pPr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Thus,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Δ</m:t>
                        </m:r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𝑟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Δ</m:t>
                        </m:r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den>
                    </m:f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𝑟</m:t>
                    </m:r>
                    <m:func>
                      <m:func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sin</m:t>
                        </m:r>
                      </m:fName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𝜙</m:t>
                        </m:r>
                      </m:e>
                    </m:func>
                    <m:f>
                      <m:f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Δ</m:t>
                        </m:r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𝜃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Δ</m:t>
                        </m:r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den>
                    </m:f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⇒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𝑑𝑟</m:t>
                        </m:r>
                      </m:num>
                      <m:den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𝑑𝑡</m:t>
                        </m:r>
                      </m:den>
                    </m:f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𝑟</m:t>
                    </m:r>
                    <m:func>
                      <m:func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sin</m:t>
                        </m:r>
                      </m:fName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𝜙</m:t>
                        </m:r>
                      </m:e>
                    </m:func>
                    <m:f>
                      <m:f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𝑑</m:t>
                        </m:r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𝜃</m:t>
                        </m:r>
                      </m:num>
                      <m:den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𝑑𝑡</m:t>
                        </m:r>
                      </m:den>
                    </m:f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𝜔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𝑟</m:t>
                    </m:r>
                    <m:func>
                      <m:func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sin</m:t>
                        </m:r>
                      </m:fName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𝜙</m:t>
                        </m:r>
                      </m:e>
                    </m:func>
                  </m:oMath>
                </a14:m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64160" indent="-342900">
                  <a:lnSpc>
                    <a:spcPct val="100000"/>
                  </a:lnSpc>
                  <a:spcBef>
                    <a:spcPts val="90"/>
                  </a:spcBef>
                  <a:buFont typeface="Wingdings" panose="05000000000000000000" pitchFamily="2" charset="2"/>
                  <a:buChar char="§"/>
                </a:pP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Obviously,  </a:t>
                </a:r>
                <a:r>
                  <a:rPr lang="en-IN" sz="22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 </a:t>
                </a:r>
                <a14:m>
                  <m:oMath xmlns:m="http://schemas.openxmlformats.org/officeDocument/2006/math">
                    <m:r>
                      <a:rPr lang="en-IN" sz="2200" i="1" spc="9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∆</m:t>
                    </m:r>
                    <m:r>
                      <a:rPr lang="en-IN" sz="2200" i="1" spc="9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𝑡</m:t>
                    </m:r>
                    <m:r>
                      <a:rPr lang="en-IN" sz="2200" i="1" spc="-14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en-IN" sz="2200" i="1" spc="5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Lucida Sans Unicode"/>
                      </a:rPr>
                      <m:t>→</m:t>
                    </m:r>
                    <m:r>
                      <a:rPr lang="en-IN" sz="2200" i="1" spc="-10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Lucida Sans Unicode"/>
                      </a:rPr>
                      <m:t> </m:t>
                    </m:r>
                    <m:r>
                      <a:rPr lang="en-IN" sz="22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0</m:t>
                    </m:r>
                  </m:oMath>
                </a14:m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𝑑𝑟</m:t>
                        </m:r>
                      </m:num>
                      <m:den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tangential</a:t>
                </a:r>
                <a:r>
                  <a:rPr lang="en-IN" sz="2200" spc="7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direction as described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90"/>
                  </a:spcBef>
                  <a:buNone/>
                </a:pP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here:</a:t>
                </a:r>
              </a:p>
              <a:p>
                <a:pPr marL="264160" indent="-342900">
                  <a:lnSpc>
                    <a:spcPct val="100000"/>
                  </a:lnSpc>
                  <a:spcBef>
                    <a:spcPts val="90"/>
                  </a:spcBef>
                  <a:buFont typeface="Wingdings" panose="05000000000000000000" pitchFamily="2" charset="2"/>
                  <a:buChar char="§"/>
                </a:pPr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Keeping</a:t>
                </a:r>
                <a:r>
                  <a:rPr lang="en-IN" sz="2200" spc="114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en-IN" sz="2200" spc="114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direction</a:t>
                </a:r>
                <a:r>
                  <a:rPr lang="en-IN" sz="2200" spc="114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</a:t>
                </a:r>
                <a:r>
                  <a:rPr lang="en-IN" sz="2200" spc="114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magnitude</a:t>
                </a:r>
                <a:r>
                  <a:rPr lang="en-IN" sz="2200" spc="114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</a:t>
                </a:r>
                <a:r>
                  <a:rPr lang="en-IN" sz="2200" spc="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0" i="1" spc="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a:rPr lang="en-US" sz="2200" b="0" i="1" spc="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𝑑𝑟</m:t>
                        </m:r>
                      </m:num>
                      <m:den>
                        <m:r>
                          <a:rPr lang="en-US" sz="2200" b="0" i="1" spc="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</a:t>
                </a:r>
                <a:r>
                  <a:rPr lang="en-IN" sz="2200" spc="114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mind,</a:t>
                </a:r>
                <a:r>
                  <a:rPr lang="en-IN" sz="2200" spc="114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7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conclude,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90"/>
                  </a:spcBef>
                  <a:buNone/>
                </a:pPr>
                <a:r>
                  <a:rPr lang="en-US" sz="2200" b="0" dirty="0">
                    <a:solidFill>
                      <a:srgbClr val="002060"/>
                    </a:solidFill>
                    <a:cs typeface="Calibri"/>
                  </a:rPr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𝑟</m:t>
                            </m:r>
                          </m:e>
                        </m:acc>
                      </m:num>
                      <m:den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𝑑𝑡</m:t>
                        </m:r>
                      </m:den>
                    </m:f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𝑣</m:t>
                        </m:r>
                      </m:e>
                    </m:acc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𝜔</m:t>
                        </m:r>
                      </m:e>
                    </m:acc>
                    <m:r>
                      <a:rPr lang="en-US" sz="2200" b="0" i="1" spc="2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64160" indent="-342900">
                  <a:lnSpc>
                    <a:spcPct val="100000"/>
                  </a:lnSpc>
                  <a:spcBef>
                    <a:spcPts val="90"/>
                  </a:spcBef>
                  <a:buFont typeface="Wingdings" panose="05000000000000000000" pitchFamily="2" charset="2"/>
                  <a:buChar char="§"/>
                </a:pPr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64160" indent="-342900">
                  <a:lnSpc>
                    <a:spcPct val="100000"/>
                  </a:lnSpc>
                  <a:spcBef>
                    <a:spcPts val="90"/>
                  </a:spcBef>
                  <a:buFont typeface="Wingdings" panose="05000000000000000000" pitchFamily="2" charset="2"/>
                  <a:buChar char="§"/>
                </a:pPr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CEDEED-6C03-4C1B-9C86-B3808DF84B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1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2555C-4A8E-4053-A9A7-00C6ADD9B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 Semester, 2020-21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08D83-DC24-4FD5-93FF-6D0A75466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Bennett university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4724C-714A-457E-9303-244738BFE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909-B56C-45AC-A9CA-18A782F1C49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83D59313-CAFB-4453-8C17-83FCB22B9483}"/>
              </a:ext>
            </a:extLst>
          </p:cNvPr>
          <p:cNvSpPr/>
          <p:nvPr/>
        </p:nvSpPr>
        <p:spPr>
          <a:xfrm>
            <a:off x="8693427" y="3368197"/>
            <a:ext cx="3458819" cy="19804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07493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2E692-DFC4-4540-A6A3-8EBC93761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Rotating Frame of Reference-V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44B49A-E098-497B-971D-E456A15F07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64160" marR="106045" indent="-342900">
                  <a:lnSpc>
                    <a:spcPct val="102600"/>
                  </a:lnSpc>
                  <a:spcBef>
                    <a:spcPts val="55"/>
                  </a:spcBef>
                  <a:buFont typeface="Wingdings" panose="05000000000000000000" pitchFamily="2" charset="2"/>
                  <a:buChar char="§"/>
                </a:pPr>
                <a:r>
                  <a:rPr lang="en-IN" sz="2200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Previous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discussion </a:t>
                </a:r>
                <a:r>
                  <a:rPr lang="en-IN" sz="22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was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about </a:t>
                </a:r>
                <a:r>
                  <a:rPr lang="en-IN" sz="2200" spc="-4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position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b="0" i="1" spc="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IN" sz="2200" b="0" i="1" spc="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IN" sz="2200" b="1" spc="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4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was  </a:t>
                </a:r>
                <a:r>
                  <a:rPr lang="en-IN" sz="2200" spc="-25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precessing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constant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angular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velocity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b="0" i="1" spc="4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IN" sz="2200" i="1" spc="4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𝜔</m:t>
                        </m:r>
                      </m:e>
                    </m:acc>
                  </m:oMath>
                </a14:m>
                <a:r>
                  <a:rPr lang="en-IN" sz="2200" spc="4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about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axis 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direction</a:t>
                </a:r>
                <a:r>
                  <a:rPr lang="en-IN" sz="2200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b="0" i="1" spc="-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0" i="1" spc="-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IN" sz="2200" spc="-2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64160" marR="5080" indent="-342900">
                  <a:lnSpc>
                    <a:spcPct val="102600"/>
                  </a:lnSpc>
                  <a:spcBef>
                    <a:spcPts val="300"/>
                  </a:spcBef>
                  <a:buFont typeface="Wingdings" panose="05000000000000000000" pitchFamily="2" charset="2"/>
                  <a:buChar char="§"/>
                </a:pPr>
                <a:r>
                  <a:rPr lang="en-IN" sz="2200" spc="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But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2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same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arguments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will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hold </a:t>
                </a:r>
                <a:r>
                  <a:rPr lang="en-IN" sz="2200" spc="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if,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instead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b="0" i="1" spc="2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IN" sz="2200" b="0" i="1" spc="2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IN" sz="2200" spc="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IN" sz="2200" spc="-4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some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general 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b="0" i="1" spc="7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IN" sz="2200" i="1" spc="7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IN" sz="2200" spc="7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IN" sz="22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was </a:t>
                </a:r>
                <a:r>
                  <a:rPr lang="en-IN" sz="2200" spc="-25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precessing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constant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angular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velocity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b="0" i="1" spc="4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IN" sz="2200" i="1" spc="4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𝜔</m:t>
                        </m:r>
                      </m:e>
                    </m:acc>
                  </m:oMath>
                </a14:m>
                <a:r>
                  <a:rPr lang="en-IN" sz="2200" spc="4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about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axis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direction</a:t>
                </a:r>
                <a:r>
                  <a:rPr lang="en-IN" sz="2200" spc="-10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b="0" i="1" spc="-10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0" i="1" spc="-10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IN" sz="2200" spc="-2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64160" marR="5080" indent="-342900">
                  <a:lnSpc>
                    <a:spcPct val="102600"/>
                  </a:lnSpc>
                  <a:spcBef>
                    <a:spcPts val="300"/>
                  </a:spcBef>
                  <a:buFont typeface="Wingdings" panose="05000000000000000000" pitchFamily="2" charset="2"/>
                  <a:buChar char="§"/>
                </a:pPr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64160" indent="-342900">
                  <a:lnSpc>
                    <a:spcPts val="1155"/>
                  </a:lnSpc>
                  <a:spcBef>
                    <a:spcPts val="334"/>
                  </a:spcBef>
                  <a:buFont typeface="Wingdings" panose="05000000000000000000" pitchFamily="2" charset="2"/>
                  <a:buChar char="§"/>
                </a:pPr>
                <a:r>
                  <a:rPr lang="en-IN" sz="2200" spc="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Then, </a:t>
                </a:r>
                <a:r>
                  <a:rPr lang="en-IN" sz="2200" spc="-7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will</a:t>
                </a:r>
                <a:r>
                  <a:rPr lang="en-IN" sz="2200" spc="204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0" i="1" spc="-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a:rPr lang="en-US" sz="2200" b="0" i="1" spc="-3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200" b="0" i="1" spc="-3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sz="2200" b="0" i="1" spc="-3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𝐴</m:t>
                            </m:r>
                          </m:e>
                        </m:acc>
                      </m:num>
                      <m:den>
                        <m:r>
                          <a:rPr lang="en-US" sz="2200" b="0" i="1" spc="-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𝑑𝑡</m:t>
                        </m:r>
                      </m:den>
                    </m:f>
                    <m:r>
                      <a:rPr lang="en-US" sz="2200" b="0" i="1" spc="-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2200" b="0" i="1" spc="-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0" i="1" spc="-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𝜔</m:t>
                        </m:r>
                      </m:e>
                    </m:acc>
                    <m:r>
                      <a:rPr lang="en-US" sz="2200" b="0" i="1" spc="-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sz="2200" b="0" i="1" spc="-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0" i="1" spc="-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𝐴</m:t>
                        </m:r>
                      </m:e>
                    </m:acc>
                  </m:oMath>
                </a14:m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64160" indent="-342900">
                  <a:lnSpc>
                    <a:spcPts val="1155"/>
                  </a:lnSpc>
                  <a:spcBef>
                    <a:spcPts val="334"/>
                  </a:spcBef>
                  <a:buFont typeface="Wingdings" panose="05000000000000000000" pitchFamily="2" charset="2"/>
                  <a:buChar char="§"/>
                </a:pPr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64160" indent="-342900">
                  <a:lnSpc>
                    <a:spcPts val="1155"/>
                  </a:lnSpc>
                  <a:spcBef>
                    <a:spcPts val="334"/>
                  </a:spcBef>
                  <a:buFont typeface="Wingdings" panose="05000000000000000000" pitchFamily="2" charset="2"/>
                  <a:buChar char="§"/>
                </a:pPr>
                <a:r>
                  <a:rPr lang="en-IN" sz="2200" spc="4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very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important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general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relation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about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rate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change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:r>
                  <a:rPr lang="en-IN" sz="2200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rotating</a:t>
                </a:r>
                <a:r>
                  <a:rPr lang="en-IN" sz="2200" spc="-8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vectors.</a:t>
                </a:r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64160" indent="-342900">
                  <a:lnSpc>
                    <a:spcPts val="1155"/>
                  </a:lnSpc>
                  <a:spcBef>
                    <a:spcPts val="334"/>
                  </a:spcBef>
                  <a:buFont typeface="Wingdings" panose="05000000000000000000" pitchFamily="2" charset="2"/>
                  <a:buChar char="§"/>
                </a:pPr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64160" indent="-342900">
                  <a:lnSpc>
                    <a:spcPts val="1155"/>
                  </a:lnSpc>
                  <a:spcBef>
                    <a:spcPts val="334"/>
                  </a:spcBef>
                  <a:buFont typeface="Wingdings" panose="05000000000000000000" pitchFamily="2" charset="2"/>
                  <a:buChar char="§"/>
                </a:pPr>
                <a:r>
                  <a:rPr lang="en-IN" sz="2200" spc="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b="0" i="1" spc="12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IN" sz="2200" b="0" i="1" spc="12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𝐴</m:t>
                        </m:r>
                      </m:e>
                    </m:acc>
                    <m:r>
                      <a:rPr lang="en-IN" sz="2200" b="0" i="1" spc="12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en-IN" sz="2200" b="0" i="1" spc="-5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= </m:t>
                    </m:r>
                    <m:acc>
                      <m:accPr>
                        <m:chr m:val="⃗"/>
                        <m:ctrlPr>
                          <a:rPr lang="en-US" sz="2200" b="0" i="1" spc="3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IN" sz="2200" b="0" i="1" spc="3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IN" sz="2200" spc="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above, </a:t>
                </a:r>
                <a:r>
                  <a:rPr lang="en-IN" sz="2200" spc="-7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get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expression </a:t>
                </a:r>
                <a:r>
                  <a:rPr lang="en-IN" sz="22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acceleration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IN" sz="2200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rotating</a:t>
                </a:r>
              </a:p>
              <a:p>
                <a:pPr marL="0" indent="0">
                  <a:lnSpc>
                    <a:spcPts val="1155"/>
                  </a:lnSpc>
                  <a:spcBef>
                    <a:spcPts val="334"/>
                  </a:spcBef>
                  <a:buNone/>
                </a:pPr>
                <a:endParaRPr lang="en-IN" sz="2200" spc="-5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ts val="1155"/>
                  </a:lnSpc>
                  <a:spcBef>
                    <a:spcPts val="334"/>
                  </a:spcBef>
                  <a:buNone/>
                </a:pPr>
                <a:r>
                  <a:rPr lang="en-IN" sz="2200" spc="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particle, </a:t>
                </a:r>
                <a14:m>
                  <m:oMath xmlns:m="http://schemas.openxmlformats.org/officeDocument/2006/math">
                    <m:r>
                      <a:rPr lang="en-US" sz="2200" b="0" i="0" spc="-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  </m:t>
                    </m:r>
                    <m:f>
                      <m:fPr>
                        <m:ctrlPr>
                          <a:rPr lang="en-US" sz="2200" b="0" i="1" spc="-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𝑣</m:t>
                            </m:r>
                          </m:e>
                        </m:acc>
                      </m:num>
                      <m:den>
                        <m:r>
                          <a:rPr lang="en-US" sz="2200" b="0" i="1" spc="-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𝑑𝑡</m:t>
                        </m:r>
                      </m:den>
                    </m:f>
                    <m:r>
                      <a:rPr lang="en-US" sz="2200" b="0" i="1" spc="-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2200" b="0" i="1" spc="-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0" i="1" spc="-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𝑎</m:t>
                        </m:r>
                      </m:e>
                    </m:acc>
                    <m:r>
                      <a:rPr lang="en-US" sz="2200" b="0" i="1" spc="-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2200" b="0" i="1" spc="-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0" i="1" spc="-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𝜔</m:t>
                        </m:r>
                      </m:e>
                    </m:acc>
                    <m:r>
                      <a:rPr lang="en-US" sz="2200" b="0" i="1" spc="-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sz="2200" b="0" i="1" spc="-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0" i="1" spc="-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𝑣</m:t>
                        </m:r>
                      </m:e>
                    </m:acc>
                    <m:r>
                      <a:rPr lang="en-US" sz="2200" b="0" i="1" spc="-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2200" b="0" i="1" spc="-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0" i="1" spc="-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𝜔</m:t>
                        </m:r>
                      </m:e>
                    </m:acc>
                    <m:r>
                      <a:rPr lang="en-US" sz="2200" b="0" i="1" spc="-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×</m:t>
                    </m:r>
                    <m:d>
                      <m:dPr>
                        <m:ctrlPr>
                          <a:rPr lang="en-US" sz="2200" b="0" i="1" spc="-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200" b="0" i="1" spc="-5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sz="2200" b="0" i="1" spc="-5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𝜔</m:t>
                            </m:r>
                          </m:e>
                        </m:acc>
                        <m:r>
                          <a:rPr lang="en-US" sz="2200" b="0" i="1" spc="-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en-US" sz="2200" b="0" i="1" spc="-5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sz="2200" b="0" i="1" spc="-5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a:rPr lang="en-US" sz="2200" b="0" i="1" spc="-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⇒</m:t>
                    </m:r>
                  </m:oMath>
                </a14:m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Centripetal Acceleration</a:t>
                </a:r>
              </a:p>
              <a:p>
                <a:pPr marL="264160" indent="-342900">
                  <a:lnSpc>
                    <a:spcPts val="1155"/>
                  </a:lnSpc>
                  <a:spcBef>
                    <a:spcPts val="334"/>
                  </a:spcBef>
                  <a:buFont typeface="Wingdings" panose="05000000000000000000" pitchFamily="2" charset="2"/>
                  <a:buChar char="§"/>
                </a:pPr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44B49A-E098-497B-971D-E456A15F07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6" t="-14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626E0-5361-4239-ABA4-54C5F2A45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 Semester, 2020-21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F354A-B588-4930-9448-3AE382C00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Bennett university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70743-1799-4876-A08C-9D02D894F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909-B56C-45AC-A9CA-18A782F1C49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536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D0AF0-41F9-4E31-B508-6613FAB96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Physics of Rotating Reference Frame-I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8610BF-0CFA-4559-AC0F-5594302F45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887749"/>
                <a:ext cx="10058400" cy="5216288"/>
              </a:xfrm>
            </p:spPr>
            <p:txBody>
              <a:bodyPr>
                <a:no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a general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sz="2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which is changing with time.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 observed from an inertial frame, its rate of change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1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1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1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21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1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</m:num>
                              <m:den>
                                <m:r>
                                  <a:rPr lang="en-US" sz="21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sz="2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 we have a non-inertial frame of reference which is rotating with a constant angular velocity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1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2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is the rate of change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sz="2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1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1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1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21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1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</m:num>
                              <m:den>
                                <m:r>
                                  <a:rPr lang="en-US" sz="21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</m:oMath>
                </a14:m>
                <a:r>
                  <a:rPr lang="en-US" sz="2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respect to the rotating frame?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sz="21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US" sz="21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sz="2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 the basis vectors of the inertial frame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21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1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sz="21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acc>
                    <m:r>
                      <a:rPr lang="en-US" sz="21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21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1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sz="21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acc>
                    <m:r>
                      <a:rPr lang="en-US" sz="21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21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1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21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acc>
                  </m:oMath>
                </a14:m>
                <a:r>
                  <a:rPr lang="en-US" sz="2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 the basis vectors in the rotating frame.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implies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21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1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sz="21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acc>
                    <m:r>
                      <a:rPr lang="en-US" sz="21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21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1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sz="21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acc>
                    <m:r>
                      <a:rPr lang="en-US" sz="21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21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1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21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acc>
                  </m:oMath>
                </a14:m>
                <a:r>
                  <a:rPr lang="en-US" sz="2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rotating w.r.t the inertial frame with angular velocity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1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</m:oMath>
                </a14:m>
                <a:r>
                  <a:rPr lang="en-US" sz="2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a given point in time,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sz="2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two frames can be expressed as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21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sz="21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US" sz="21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sz="2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(in inertial frame)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21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acc>
                      <m:accPr>
                        <m:chr m:val="̂"/>
                        <m:ctrlP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21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1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sz="21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acc>
                    <m:r>
                      <a:rPr lang="en-US" sz="21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acc>
                      <m:accPr>
                        <m:chr m:val="̂"/>
                        <m:ctrlP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21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1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sz="21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acc>
                    <m:r>
                      <a:rPr lang="en-US" sz="21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acc>
                      <m:accPr>
                        <m:chr m:val="̂"/>
                        <m:ctrlP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21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1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21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acc>
                  </m:oMath>
                </a14:m>
                <a:r>
                  <a:rPr lang="en-US" sz="2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(in rotating frame)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8610BF-0CFA-4559-AC0F-5594302F45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887749"/>
                <a:ext cx="10058400" cy="5216288"/>
              </a:xfrm>
              <a:blipFill>
                <a:blip r:embed="rId2"/>
                <a:stretch>
                  <a:fillRect l="-1515" t="-2105" r="-72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5D361-3424-4CF2-AD0D-DCD6D2C94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 Semester, 2020-21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2EC3A-3C94-4A72-B944-BBCBCD0B2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Bennett university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4CE14-C7AF-463E-9325-075524C87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909-B56C-45AC-A9CA-18A782F1C49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903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EF3D2-0E07-407E-BE4A-CBE4D7D6E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Physics of Rotating Reference Frame-II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EF6D32-5908-4960-9D25-4910298AC2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Therefore, in inertial frame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1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1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1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21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1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</m:num>
                              <m:den>
                                <m:r>
                                  <a:rPr lang="en-US" sz="21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sz="21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21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1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1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sz="21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21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1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1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US" sz="21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21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1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num>
                      <m:den>
                        <m: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1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endParaRPr lang="en-US" sz="21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can also compute the second expression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sz="2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however, we must take care of the fact that the basis vectors are also changing with time due to rotation.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Hence,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1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1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1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21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1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</m:num>
                              <m:den>
                                <m:r>
                                  <a:rPr lang="en-US" sz="21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1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sz="21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1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1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Sup>
                          <m:sSubSupPr>
                            <m:ctrlPr>
                              <a:rPr lang="en-US" sz="21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1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1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sz="21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num>
                      <m:den>
                        <m:r>
                          <a:rPr lang="en-US" sz="21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1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1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1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acc>
                    <m:r>
                      <a:rPr lang="en-US" sz="21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1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1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Sup>
                          <m:sSubSupPr>
                            <m:ctrlPr>
                              <a:rPr lang="en-US" sz="21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1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1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sz="21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num>
                      <m:den>
                        <m:r>
                          <a:rPr lang="en-US" sz="21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1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1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1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acc>
                    <m:r>
                      <a:rPr lang="en-US" sz="21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1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1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Sup>
                          <m:sSubSupPr>
                            <m:ctrlPr>
                              <a:rPr lang="en-US" sz="21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1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1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sz="21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num>
                      <m:den>
                        <m:r>
                          <a:rPr lang="en-US" sz="21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1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1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1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acc>
                    <m:r>
                      <a:rPr lang="en-US" sz="21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f>
                      <m:fPr>
                        <m:ctrlP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̂"/>
                            <m:ctrlPr>
                              <a:rPr lang="en-US" sz="21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21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1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sz="21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acc>
                      </m:num>
                      <m:den>
                        <m: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1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f>
                      <m:fPr>
                        <m:ctrlP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̂"/>
                            <m:ctrlPr>
                              <a:rPr lang="en-US" sz="21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21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1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p>
                                <m:r>
                                  <a:rPr lang="en-US" sz="21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acc>
                      </m:num>
                      <m:den>
                        <m: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1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f>
                      <m:fPr>
                        <m:ctrlP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̂"/>
                            <m:ctrlPr>
                              <a:rPr lang="en-US" sz="21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21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1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sz="21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acc>
                      </m:num>
                      <m:den>
                        <m: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sz="21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21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1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sz="21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acc>
                    <m:r>
                      <a:rPr lang="en-US" sz="21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21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1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sz="21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acc>
                    <m:r>
                      <a:rPr lang="en-US" sz="21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21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1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21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acc>
                  </m:oMath>
                </a14:m>
                <a:r>
                  <a:rPr lang="en-US" sz="2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rotating with angular velocity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1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</m:oMath>
                </a14:m>
                <a:r>
                  <a:rPr lang="en-US" sz="2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w.r.t the inertial frame thus,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1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1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̂"/>
                            <m:ctrlPr>
                              <a:rPr lang="en-US" sz="21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21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1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sz="21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acc>
                      </m:num>
                      <m:den>
                        <m:r>
                          <a:rPr lang="en-US" sz="21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1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100" b="0" i="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  <m:r>
                      <a:rPr lang="en-US" sz="21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×</m:t>
                    </m:r>
                    <m:acc>
                      <m:accPr>
                        <m:chr m:val="̂"/>
                        <m:ctrlP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21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1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sz="21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acc>
                    <m:r>
                      <a:rPr lang="en-US" sz="21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; </m:t>
                    </m:r>
                    <m:f>
                      <m:fPr>
                        <m:ctrlPr>
                          <a:rPr lang="en-US" sz="21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1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̂"/>
                            <m:ctrlPr>
                              <a:rPr lang="en-US" sz="21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21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1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p>
                                <m:r>
                                  <a:rPr lang="en-US" sz="21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acc>
                      </m:num>
                      <m:den>
                        <m:r>
                          <a:rPr lang="en-US" sz="21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1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100" b="0" i="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  <m:r>
                      <a:rPr lang="en-US" sz="21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×</m:t>
                    </m:r>
                    <m:acc>
                      <m:accPr>
                        <m:chr m:val="̂"/>
                        <m:ctrlP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21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1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sz="21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acc>
                    <m:r>
                      <a:rPr lang="en-US" sz="21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; </m:t>
                    </m:r>
                    <m:f>
                      <m:fPr>
                        <m:ctrlPr>
                          <a:rPr lang="en-US" sz="21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1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̂"/>
                            <m:ctrlPr>
                              <a:rPr lang="en-US" sz="21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21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1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sz="21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acc>
                      </m:num>
                      <m:den>
                        <m:r>
                          <a:rPr lang="en-US" sz="21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1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100" b="0" i="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  <m:r>
                      <a:rPr lang="en-US" sz="21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×</m:t>
                    </m:r>
                    <m:acc>
                      <m:accPr>
                        <m:chr m:val="̂"/>
                        <m:ctrlP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21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1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21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acc>
                    <m:r>
                      <a:rPr lang="en-US" sz="21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1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1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1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21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1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</m:num>
                              <m:den>
                                <m:r>
                                  <a:rPr lang="en-US" sz="21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1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sz="21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1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1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Sup>
                          <m:sSubSupPr>
                            <m:ctrlPr>
                              <a:rPr lang="en-US" sz="21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1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1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sz="21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num>
                      <m:den>
                        <m:r>
                          <a:rPr lang="en-US" sz="21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1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1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1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acc>
                    <m:r>
                      <a:rPr lang="en-US" sz="21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1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1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Sup>
                          <m:sSubSupPr>
                            <m:ctrlPr>
                              <a:rPr lang="en-US" sz="21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1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1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sz="21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num>
                      <m:den>
                        <m:r>
                          <a:rPr lang="en-US" sz="21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1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1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1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acc>
                    <m:r>
                      <a:rPr lang="en-US" sz="21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1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1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Sup>
                          <m:sSubSupPr>
                            <m:ctrlPr>
                              <a:rPr lang="en-US" sz="21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1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1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sz="21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num>
                      <m:den>
                        <m:r>
                          <a:rPr lang="en-US" sz="21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1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1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1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acc>
                    <m:r>
                      <a:rPr lang="en-US" sz="21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1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  <m:r>
                      <a:rPr lang="en-US" sz="21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×(</m:t>
                    </m:r>
                    <m:sSubSup>
                      <m:sSubSupPr>
                        <m:ctrlPr>
                          <a:rPr lang="en-US" sz="21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1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1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sz="21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acc>
                      <m:accPr>
                        <m:chr m:val="̂"/>
                        <m:ctrlPr>
                          <a:rPr lang="en-US" sz="21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21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1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sz="21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acc>
                    <m:r>
                      <a:rPr lang="en-US" sz="21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1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1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1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sz="21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acc>
                      <m:accPr>
                        <m:chr m:val="̂"/>
                        <m:ctrlPr>
                          <a:rPr lang="en-US" sz="21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21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1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sz="21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acc>
                    <m:r>
                      <a:rPr lang="en-US" sz="21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1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1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1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sz="21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acc>
                      <m:accPr>
                        <m:chr m:val="̂"/>
                        <m:ctrlPr>
                          <a:rPr lang="en-US" sz="21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21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1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21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acc>
                    <m:r>
                      <a:rPr lang="en-US" sz="21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1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1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1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Sup>
                          <m:sSubSupPr>
                            <m:ctrlPr>
                              <a:rPr lang="en-US" sz="21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1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1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sz="21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num>
                      <m:den>
                        <m:r>
                          <a:rPr lang="en-US" sz="21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1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1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1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acc>
                    <m:r>
                      <a:rPr lang="en-US" sz="21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1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1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Sup>
                          <m:sSubSupPr>
                            <m:ctrlPr>
                              <a:rPr lang="en-US" sz="21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1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1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sz="21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num>
                      <m:den>
                        <m:r>
                          <a:rPr lang="en-US" sz="21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1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1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1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acc>
                    <m:r>
                      <a:rPr lang="en-US" sz="21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1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1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Sup>
                          <m:sSubSupPr>
                            <m:ctrlPr>
                              <a:rPr lang="en-US" sz="21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1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1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sz="21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num>
                      <m:den>
                        <m:r>
                          <a:rPr lang="en-US" sz="21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1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1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1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acc>
                    <m:r>
                      <a:rPr lang="en-US" sz="21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1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1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1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21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1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</m:num>
                              <m:den>
                                <m:r>
                                  <a:rPr lang="en-US" sz="21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</m:oMath>
                </a14:m>
                <a:endParaRPr lang="en-US" sz="21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1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1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1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21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1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</m:num>
                              <m:den>
                                <m:r>
                                  <a:rPr lang="en-US" sz="21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1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sz="21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1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1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1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1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21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1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</m:num>
                              <m:den>
                                <m:r>
                                  <a:rPr lang="en-US" sz="21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  <m:r>
                      <a:rPr lang="en-US" sz="21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1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  <m:r>
                      <a:rPr lang="en-US" sz="21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endParaRPr lang="en-US" sz="21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EF6D32-5908-4960-9D25-4910298AC2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r="-1212" b="-4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FFF88-95A0-4C0F-B690-6B3CB0B17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 Semester, 2020-21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ECE25-760B-4EE5-91D0-34C726D2E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Bennett university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51709-42A5-4C34-BCF9-9B8AF6E45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909-B56C-45AC-A9CA-18A782F1C49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526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6C59B-8EDF-4531-9FD7-5C3D95CE9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Physics of Rotating Reference Frame-III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CADE9A-3C57-46BB-B8E4-1244DEAA39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1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1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1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sz="21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general vector, thus the relation between inertial and non-inertial frames can be noted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1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1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1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lang="en-US" sz="21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1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sz="21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1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1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1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1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lang="en-US" sz="21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1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  <m:r>
                      <a:rPr lang="en-US" sz="21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21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  <m:r>
                      <a:rPr lang="en-US" sz="21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endParaRPr lang="en-US" sz="21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Taking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21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US" sz="2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1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1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1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21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1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</m:num>
                              <m:den>
                                <m:r>
                                  <a:rPr lang="en-US" sz="21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1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sz="21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1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1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1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1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21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1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</m:num>
                              <m:den>
                                <m:r>
                                  <a:rPr lang="en-US" sz="21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1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  <m:r>
                      <a:rPr lang="en-US" sz="21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21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  <m:r>
                      <a:rPr lang="en-US" sz="21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sz="21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1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1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sz="21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1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1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  <m:r>
                      <a:rPr lang="en-US" sz="21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100" b="0" i="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  <m:r>
                      <a:rPr lang="en-US" sz="21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endParaRPr lang="en-US" sz="21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 taking,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21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1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1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sz="2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we get,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1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1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1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lang="en-US" sz="2100" b="0" i="1" dirty="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2100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100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100" b="0" i="1" dirty="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21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1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sz="21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1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1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1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1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lang="en-US" sz="2100" b="0" i="1" dirty="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2100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100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100" b="0" i="1" dirty="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21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  <m:r>
                      <a:rPr lang="en-US" sz="21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1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  <m:r>
                      <a:rPr lang="en-US" sz="21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1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1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sz="21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1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1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1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lang="en-US" sz="21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  <m:d>
                      <m:dPr>
                        <m:ctrlP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1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1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1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sz="21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𝑟𝑜𝑡</m:t>
                            </m:r>
                          </m:sub>
                        </m:sSub>
                        <m:r>
                          <a:rPr lang="en-US" sz="21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sz="21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10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</m:acc>
                        <m:r>
                          <a:rPr lang="en-US" sz="21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en-US" sz="21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1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a:rPr lang="en-US" sz="21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100" b="0" i="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  <m:r>
                      <a:rPr lang="en-US" sz="21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1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1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1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sz="21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𝑟𝑜𝑡</m:t>
                            </m:r>
                          </m:sub>
                        </m:sSub>
                        <m:r>
                          <a:rPr lang="en-US" sz="21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sz="21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10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</m:acc>
                        <m:r>
                          <a:rPr lang="en-US" sz="21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en-US" sz="21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1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a:rPr lang="en-US" sz="21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1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1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1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lang="en-US" sz="2100" b="0" i="1" dirty="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2100" b="0" i="1" dirty="0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100" b="0" i="1" dirty="0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100" b="0" i="1" dirty="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𝑟𝑜𝑡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21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  <m:r>
                      <a:rPr lang="en-US" sz="21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1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1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1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lang="en-US" sz="21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sz="21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100" b="0" i="1" dirty="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100" b="0" i="0" dirty="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</m:acc>
                                <m:r>
                                  <a:rPr lang="en-US" sz="21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2100" b="0" i="1" dirty="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100" b="0" i="1" dirty="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b>
                        <m: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  <m:r>
                      <a:rPr lang="en-US" sz="21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100" b="0" i="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  <m:r>
                      <a:rPr lang="en-US" sz="21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1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1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  <m:r>
                      <a:rPr lang="en-US" sz="21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100" b="0" i="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  <m:r>
                      <a:rPr lang="en-US" sz="21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100" b="0" i="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  <m:r>
                      <a:rPr lang="en-US" sz="21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endParaRPr lang="en-US" sz="21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1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</m:oMath>
                </a14:m>
                <a:r>
                  <a:rPr lang="en-US" sz="2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constant thus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21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100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</m:acc>
                      </m:e>
                    </m:acc>
                    <m:r>
                      <a:rPr lang="en-US" sz="21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1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1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1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sz="21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1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1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  <m:r>
                      <a:rPr lang="en-US" sz="21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1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2</m:t>
                    </m:r>
                    <m:acc>
                      <m:accPr>
                        <m:chr m:val="⃗"/>
                        <m:ctrlP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1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  <m:r>
                      <a:rPr lang="en-US" sz="21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1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1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  <m:r>
                      <a:rPr lang="en-US" sz="21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21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10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  <m:r>
                      <a:rPr lang="en-US" sz="21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sz="21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10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  <m:r>
                      <a:rPr lang="en-US" sz="21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sz="21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1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US" sz="2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sz="2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So, the acceleration as seen in the rotating frame is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1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1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  <m:r>
                      <a:rPr lang="en-US" sz="21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1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1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sz="21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1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2</m:t>
                    </m:r>
                    <m:acc>
                      <m:accPr>
                        <m:chr m:val="⃗"/>
                        <m:ctrlP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1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  <m:r>
                      <a:rPr lang="en-US" sz="21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1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1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sz="21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  <m:r>
                      <a:rPr lang="en-US" sz="21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sz="21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10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  <m:r>
                      <a:rPr lang="en-US" sz="21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sz="21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10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  <m:r>
                      <a:rPr lang="en-US" sz="21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sz="21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1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endParaRPr lang="en-US" sz="21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CADE9A-3C57-46BB-B8E4-1244DEAA39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7" t="-2103" r="-1273" b="-1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597DC-2C6D-4E97-B092-82DF90158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 Semester, 2020-21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E5FE7-67A4-4791-AA33-76EA6167A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Bennett university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34C43-D64C-4A7A-A2BF-88AD071FA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909-B56C-45AC-A9CA-18A782F1C49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238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A3C20-5F14-4624-8B82-4174247D1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Physics of Rotating Reference Frame-IV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F983C1-9DEB-45C8-A0FD-71B3A606E7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IN" sz="2200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Multiplying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previous equation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</a:t>
                </a:r>
                <a14:m>
                  <m:oMath xmlns:m="http://schemas.openxmlformats.org/officeDocument/2006/math">
                    <m:r>
                      <a:rPr lang="en-IN" sz="2200" i="1" spc="-5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𝑚</m:t>
                    </m:r>
                  </m:oMath>
                </a14:m>
                <a:r>
                  <a:rPr lang="en-IN" sz="2200" i="1" spc="-5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both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sides, and 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notations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b="0" i="1" spc="6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IN" sz="2200" b="0" i="1" spc="6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𝐹</m:t>
                        </m:r>
                      </m:e>
                    </m:acc>
                    <m:r>
                      <a:rPr lang="en-IN" sz="2200" i="1" spc="89" baseline="-10416" dirty="0" err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𝑟𝑜𝑡</m:t>
                    </m:r>
                    <m:r>
                      <a:rPr lang="en-IN" sz="2200" i="1" spc="89" baseline="-10416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en-IN" sz="2200" i="1" spc="-5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= </m:t>
                    </m:r>
                    <m:r>
                      <a:rPr lang="en-IN" sz="2200" i="1" spc="15" dirty="0" err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𝑚</m:t>
                    </m:r>
                    <m:acc>
                      <m:accPr>
                        <m:chr m:val="⃗"/>
                        <m:ctrlPr>
                          <a:rPr lang="en-US" sz="2200" b="0" i="1" spc="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IN" sz="2200" b="0" i="1" spc="15" dirty="0" err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𝑎</m:t>
                        </m:r>
                      </m:e>
                    </m:acc>
                    <m:r>
                      <a:rPr lang="en-IN" sz="2200" i="1" spc="22" baseline="-10416" dirty="0" err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𝑟𝑜𝑡</m:t>
                    </m:r>
                  </m:oMath>
                </a14:m>
                <a:r>
                  <a:rPr lang="en-IN" sz="2200" i="1" spc="22" baseline="-10416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b="0" i="1" spc="17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IN" sz="2200" b="0" i="1" spc="17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𝐹</m:t>
                        </m:r>
                      </m:e>
                    </m:acc>
                    <m:r>
                      <a:rPr lang="en-IN" sz="2200" b="0" i="1" spc="17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en-IN" sz="2200" b="0" i="1" spc="-5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= </m:t>
                    </m:r>
                    <m:r>
                      <a:rPr lang="en-IN" sz="2200" b="0" i="1" spc="1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𝑚</m:t>
                    </m:r>
                    <m:acc>
                      <m:accPr>
                        <m:chr m:val="⃗"/>
                        <m:ctrlPr>
                          <a:rPr lang="en-US" sz="2200" b="0" i="1" spc="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IN" sz="2200" b="0" i="1" spc="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𝑎</m:t>
                        </m:r>
                      </m:e>
                    </m:acc>
                    <m:r>
                      <a:rPr lang="en-IN" sz="2200" b="0" i="1" spc="22" baseline="-10416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𝑖𝑛</m:t>
                    </m:r>
                  </m:oMath>
                </a14:m>
                <a:r>
                  <a:rPr lang="en-IN" sz="2200" spc="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IN" sz="2200" spc="-7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</a:t>
                </a:r>
                <a:r>
                  <a:rPr lang="en-IN" sz="2200" spc="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have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b="0" i="1" spc="6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0" i="1" spc="6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𝐹</m:t>
                        </m:r>
                      </m:e>
                    </m:acc>
                    <m:r>
                      <a:rPr lang="en-US" sz="2200" b="0" i="1" spc="89" baseline="-10416" dirty="0" err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𝑟𝑜𝑡</m:t>
                    </m:r>
                    <m:r>
                      <a:rPr lang="en-US" sz="2200" b="0" i="1" spc="179" baseline="-10416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en-US" sz="2200" b="0" i="1" spc="-5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=</m:t>
                    </m:r>
                    <m:r>
                      <a:rPr lang="en-US" sz="2200" b="0" i="1" spc="-15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sz="2200" b="0" i="1" spc="17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0" i="1" spc="17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𝐹</m:t>
                        </m:r>
                      </m:e>
                    </m:acc>
                    <m:r>
                      <a:rPr lang="en-US" sz="2200" b="0" i="1" spc="-10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en-US" sz="2200" b="0" i="1" spc="-3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Lucida Sans Unicode"/>
                      </a:rPr>
                      <m:t>−</m:t>
                    </m:r>
                    <m:r>
                      <a:rPr lang="en-US" sz="2200" b="0" i="1" spc="-20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Lucida Sans Unicode"/>
                      </a:rPr>
                      <m:t> </m:t>
                    </m:r>
                    <m:r>
                      <a:rPr lang="en-US" sz="2200" b="0" i="1" spc="-1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2</m:t>
                    </m:r>
                    <m:r>
                      <a:rPr lang="en-US" sz="2200" b="0" i="1" spc="-1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𝑚</m:t>
                    </m:r>
                    <m:acc>
                      <m:accPr>
                        <m:chr m:val="⃗"/>
                        <m:ctrlPr>
                          <a:rPr lang="en-US" sz="2200" b="0" i="1" spc="-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l-GR" sz="2200" b="0" i="1" spc="-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Ω</m:t>
                        </m:r>
                      </m:e>
                    </m:acc>
                    <m:r>
                      <a:rPr lang="el-GR" sz="2200" b="0" i="1" spc="-15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el-GR" sz="2200" b="0" i="1" spc="-3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Lucida Sans Unicode"/>
                      </a:rPr>
                      <m:t>×</m:t>
                    </m:r>
                    <m:r>
                      <a:rPr lang="el-GR" sz="2200" b="0" i="1" spc="-20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Lucida Sans Unicode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sz="2200" b="0" i="1" spc="2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Lucida Sans Unicode"/>
                          </a:rPr>
                        </m:ctrlPr>
                      </m:accPr>
                      <m:e>
                        <m:r>
                          <a:rPr lang="en-US" sz="2200" b="0" i="1" spc="25" dirty="0" err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𝑣</m:t>
                        </m:r>
                      </m:e>
                    </m:acc>
                    <m:r>
                      <a:rPr lang="en-US" sz="2200" b="0" i="1" spc="37" baseline="-10416" dirty="0" err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𝑟𝑜𝑡</m:t>
                    </m:r>
                    <m:r>
                      <a:rPr lang="en-US" sz="2200" b="0" i="1" spc="52" baseline="-10416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en-US" sz="2200" b="0" i="1" spc="-3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Lucida Sans Unicode"/>
                      </a:rPr>
                      <m:t>−</m:t>
                    </m:r>
                    <m:r>
                      <a:rPr lang="en-US" sz="2200" b="0" i="1" spc="-20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Lucida Sans Unicode"/>
                      </a:rPr>
                      <m:t> </m:t>
                    </m:r>
                    <m:r>
                      <a:rPr lang="en-US" sz="2200" b="0" i="1" spc="-1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𝑚</m:t>
                    </m:r>
                    <m:acc>
                      <m:accPr>
                        <m:chr m:val="⃗"/>
                        <m:ctrlPr>
                          <a:rPr lang="en-US" sz="2200" b="0" i="1" spc="-1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l-GR" sz="2200" b="0" i="1" spc="-1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Ω</m:t>
                        </m:r>
                      </m:e>
                    </m:acc>
                    <m:r>
                      <a:rPr lang="el-GR" sz="2200" b="0" i="1" spc="-16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el-GR" sz="2200" b="0" i="1" spc="-3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Lucida Sans Unicode"/>
                      </a:rPr>
                      <m:t>×</m:t>
                    </m:r>
                    <m:r>
                      <a:rPr lang="el-GR" sz="2200" b="0" i="1" spc="-20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Lucida Sans Unicode"/>
                      </a:rPr>
                      <m:t> </m:t>
                    </m:r>
                    <m:r>
                      <a:rPr lang="el-GR" sz="2200" b="0" i="1" spc="-3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2200" b="0" i="1" spc="-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Lucida Sans Unicode"/>
                          </a:rPr>
                        </m:ctrlPr>
                      </m:accPr>
                      <m:e>
                        <m:r>
                          <a:rPr lang="el-GR" sz="2200" b="0" i="1" spc="-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Ω</m:t>
                        </m:r>
                      </m:e>
                    </m:acc>
                    <m:r>
                      <a:rPr lang="el-GR" sz="2200" b="0" i="1" spc="-15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el-GR" sz="2200" b="0" i="1" spc="-3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Lucida Sans Unicode"/>
                      </a:rPr>
                      <m:t>×</m:t>
                    </m:r>
                    <m:r>
                      <a:rPr lang="el-GR" sz="2200" b="0" i="1" spc="-20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Lucida Sans Unicode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sz="2200" b="0" i="1" spc="-2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Lucida Sans Unicode"/>
                          </a:rPr>
                        </m:ctrlPr>
                      </m:accPr>
                      <m:e>
                        <m:r>
                          <a:rPr lang="en-US" sz="2200" b="0" i="1" spc="-2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𝑟</m:t>
                        </m:r>
                      </m:e>
                    </m:acc>
                    <m:r>
                      <a:rPr lang="en-US" sz="2200" b="0" i="1" spc="-2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)</m:t>
                    </m:r>
                  </m:oMath>
                </a14:m>
                <a:endParaRPr lang="en-US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04875" indent="0">
                  <a:lnSpc>
                    <a:spcPct val="100000"/>
                  </a:lnSpc>
                  <a:spcBef>
                    <a:spcPts val="515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pc="-82" baseline="1010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Verdana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2200" b="0" i="1" spc="-225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Verdana"/>
                            </a:rPr>
                          </m:ctrlPr>
                        </m:accPr>
                        <m:e>
                          <m:r>
                            <a:rPr lang="en-US" sz="2200" b="0" i="1" spc="-225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Verdana"/>
                            </a:rPr>
                            <m:t>𝐹</m:t>
                          </m:r>
                        </m:e>
                      </m:acc>
                      <m:r>
                        <a:rPr lang="en-US" sz="2200" b="0" i="1" spc="-82" baseline="1010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Verdana"/>
                        </a:rPr>
                        <m:t>+</m:t>
                      </m:r>
                      <m:sSub>
                        <m:sSubPr>
                          <m:ctrlPr>
                            <a:rPr lang="en-US" sz="2200" b="0" i="1" spc="-5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Verdana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200" b="0" i="1" spc="-352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Verdana"/>
                                </a:rPr>
                              </m:ctrlPr>
                            </m:accPr>
                            <m:e>
                              <m:r>
                                <a:rPr lang="en-US" sz="2200" b="0" i="1" spc="-352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Verdana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200" b="0" i="1" spc="-5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Verdana"/>
                            </a:rPr>
                            <m:t>𝑐𝑜𝑟𝑖𝑜𝑙𝑖𝑠</m:t>
                          </m:r>
                        </m:sub>
                      </m:sSub>
                      <m:r>
                        <a:rPr lang="en-US" sz="2200" b="0" i="1" spc="-82" baseline="1010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Verdana"/>
                        </a:rPr>
                        <m:t>+</m:t>
                      </m:r>
                      <m:r>
                        <a:rPr lang="en-US" sz="2200" b="0" i="1" spc="-352" baseline="1010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Verdana"/>
                        </a:rPr>
                        <m:t> </m:t>
                      </m:r>
                      <m:sSub>
                        <m:sSubPr>
                          <m:ctrlPr>
                            <a:rPr lang="en-US" sz="2200" b="0" i="1" spc="-352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200" b="0" i="1" spc="22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accPr>
                            <m:e>
                              <m:r>
                                <a:rPr lang="en-US" sz="2200" b="0" i="1" spc="22" dirty="0" err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200" b="0" i="1" spc="15" dirty="0" err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𝑐𝑒𝑛𝑡𝑟𝑖𝑓𝑢𝑔𝑎𝑙</m:t>
                          </m:r>
                        </m:sub>
                      </m:sSub>
                    </m:oMath>
                  </m:oMathPara>
                </a14:m>
                <a:endParaRPr lang="en-US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04875" indent="0">
                  <a:lnSpc>
                    <a:spcPct val="100000"/>
                  </a:lnSpc>
                  <a:spcBef>
                    <a:spcPts val="155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pc="-55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Verdana"/>
                        </a:rPr>
                        <m:t>=</m:t>
                      </m:r>
                      <m:r>
                        <a:rPr lang="en-US" sz="2200" b="0" i="1" spc="-150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Verdana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sz="2200" b="0" i="1" spc="175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accPr>
                        <m:e>
                          <m:r>
                            <a:rPr lang="en-US" sz="2200" b="0" i="1" spc="175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𝐹</m:t>
                          </m:r>
                        </m:e>
                      </m:acc>
                      <m:r>
                        <a:rPr lang="en-US" sz="2200" b="0" i="1" spc="-100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  <m:r>
                        <a:rPr lang="en-US" sz="2200" b="0" i="1" spc="-55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Verdana"/>
                        </a:rPr>
                        <m:t>+</m:t>
                      </m:r>
                      <m:r>
                        <a:rPr lang="en-US" sz="2200" b="0" i="1" spc="-235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Verdana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sz="2200" b="0" i="1" spc="55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accPr>
                        <m:e>
                          <m:r>
                            <a:rPr lang="en-US" sz="2200" b="0" i="1" spc="55" dirty="0" err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𝐹</m:t>
                          </m:r>
                        </m:e>
                      </m:acc>
                      <m:r>
                        <a:rPr lang="en-US" sz="2200" b="0" i="1" spc="82" baseline="-13888" dirty="0" err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𝑓𝑖𝑐𝑡</m:t>
                      </m:r>
                    </m:oMath>
                  </m:oMathPara>
                </a14:m>
                <a:endParaRPr lang="en-US" sz="2200" baseline="-13888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9560" indent="-342900">
                  <a:lnSpc>
                    <a:spcPct val="100000"/>
                  </a:lnSpc>
                  <a:spcBef>
                    <a:spcPts val="1130"/>
                  </a:spcBef>
                  <a:buFont typeface="Arial" panose="020B0604020202020204" pitchFamily="34" charset="0"/>
                  <a:buChar char="•"/>
                </a:pP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b="0" i="1" spc="17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IN" sz="2200" i="1" spc="17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𝐹</m:t>
                        </m:r>
                      </m:e>
                    </m:acc>
                  </m:oMath>
                </a14:m>
                <a:r>
                  <a:rPr lang="en-IN" sz="2200" b="1" spc="17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real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force </a:t>
                </a:r>
                <a:r>
                  <a:rPr lang="en-IN" sz="2200" spc="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acting </a:t>
                </a:r>
                <a:r>
                  <a:rPr lang="en-IN" sz="22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particle,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while</a:t>
                </a:r>
                <a:r>
                  <a:rPr lang="en-IN" sz="2200" spc="-1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pc="-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200" b="0" i="1" spc="1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IN" sz="2200" b="0" i="1" spc="1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IN" sz="2200" b="0" i="1" spc="15" baseline="-13888" dirty="0" err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𝑐𝑜𝑟𝑖𝑜𝑙𝑖𝑠</m:t>
                        </m:r>
                      </m:sub>
                    </m:sSub>
                  </m:oMath>
                </a14:m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pc="-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200" b="0" i="1" spc="15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IN" sz="2200" i="1" spc="15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IN" sz="2200" i="1" spc="22" baseline="-13888" dirty="0" err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𝑐𝑒𝑛𝑡𝑟𝑖𝑓𝑢𝑔𝑎𝑙</m:t>
                        </m:r>
                      </m:sub>
                    </m:sSub>
                  </m:oMath>
                </a14:m>
                <a:r>
                  <a:rPr lang="en-IN" sz="2200" i="1" spc="22" baseline="-13888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IN" sz="2200" spc="-4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 </a:t>
                </a:r>
                <a:r>
                  <a:rPr lang="en-IN" sz="22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pseudo </a:t>
                </a:r>
                <a:r>
                  <a:rPr lang="en-IN" sz="2200" spc="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(fictitious)</a:t>
                </a:r>
                <a:r>
                  <a:rPr lang="en-IN" sz="2200" spc="-9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forces,</a:t>
                </a:r>
              </a:p>
              <a:p>
                <a:pPr marL="289560" indent="-342900">
                  <a:lnSpc>
                    <a:spcPct val="100000"/>
                  </a:lnSpc>
                  <a:spcBef>
                    <a:spcPts val="113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𝑐𝑜𝑟𝑖𝑜𝑙𝑖𝑠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=−2</m:t>
                    </m:r>
                    <m:r>
                      <a:rPr 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𝑚</m:t>
                    </m:r>
                    <m:acc>
                      <m:accPr>
                        <m:chr m:val="⃗"/>
                        <m:ctrlP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Ω</m:t>
                        </m:r>
                      </m:e>
                    </m:acc>
                    <m:r>
                      <a:rPr 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×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𝑟𝑜𝑡</m:t>
                        </m:r>
                      </m:sub>
                    </m:sSub>
                  </m:oMath>
                </a14:m>
                <a:endParaRPr lang="en-IN" sz="22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9560" indent="-342900">
                  <a:lnSpc>
                    <a:spcPct val="100000"/>
                  </a:lnSpc>
                  <a:spcBef>
                    <a:spcPts val="113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pc="-5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sz="2200" b="0" i="1" spc="-5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𝑐𝑒𝑛𝑡𝑟𝑖𝑓𝑢𝑔𝑎𝑙</m:t>
                        </m:r>
                      </m:sub>
                    </m:sSub>
                    <m:r>
                      <a:rPr lang="en-US" sz="2200" b="0" i="1" spc="-5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=−</m:t>
                    </m:r>
                    <m:r>
                      <a:rPr lang="en-US" sz="2200" b="0" i="1" spc="-5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𝑚</m:t>
                    </m:r>
                    <m:acc>
                      <m:accPr>
                        <m:chr m:val="⃗"/>
                        <m:ctrlPr>
                          <a:rPr lang="en-US" sz="2200" b="0" i="1" spc="-5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200" b="0" i="0" spc="-5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Ω</m:t>
                        </m:r>
                      </m:e>
                    </m:acc>
                    <m:r>
                      <a:rPr lang="en-US" sz="2200" b="0" i="1" spc="-5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sz="2200" b="0" i="1" spc="-5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200" b="0" i="0" spc="-5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Ω</m:t>
                        </m:r>
                      </m:e>
                    </m:acc>
                    <m:r>
                      <a:rPr lang="en-US" sz="2200" b="0" i="1" spc="-5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sz="2200" b="0" i="1" spc="-5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0" i="1" spc="-5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𝑟</m:t>
                        </m:r>
                      </m:e>
                    </m:acc>
                  </m:oMath>
                </a14:m>
                <a:endParaRPr lang="en-IN" sz="22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9560" indent="-342900">
                  <a:lnSpc>
                    <a:spcPct val="100000"/>
                  </a:lnSpc>
                  <a:spcBef>
                    <a:spcPts val="1130"/>
                  </a:spcBef>
                  <a:buFont typeface="Arial" panose="020B0604020202020204" pitchFamily="34" charset="0"/>
                  <a:buChar char="•"/>
                </a:pPr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F983C1-9DEB-45C8-A0FD-71B3A606E7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6" t="-7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DA410-724C-4B3B-ABEE-1D65F5C43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 Semester, 2020-21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98D86-D590-4DD9-BD2E-BEF638CFD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Bennett university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A19BD-856E-45A2-8F65-EB34D5BEB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909-B56C-45AC-A9CA-18A782F1C49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952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B36F3-A46A-4CF1-856B-10CE688FF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Physics of Rotating Reference Frame-V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FE1739-9959-4130-B66D-16A3447983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834741"/>
                <a:ext cx="10058400" cy="5216288"/>
              </a:xfrm>
            </p:spPr>
            <p:txBody>
              <a:bodyPr>
                <a:noAutofit/>
              </a:bodyPr>
              <a:lstStyle/>
              <a:p>
                <a:pPr marL="38100" marR="30480">
                  <a:lnSpc>
                    <a:spcPct val="102600"/>
                  </a:lnSpc>
                  <a:spcBef>
                    <a:spcPts val="55"/>
                  </a:spcBef>
                </a:pPr>
                <a:r>
                  <a:rPr lang="en-IN" sz="2200" spc="-15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</a:t>
                </a:r>
                <a:r>
                  <a:rPr lang="en-IN" sz="2200" spc="-1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circular plank </a:t>
                </a:r>
                <a:r>
                  <a:rPr lang="en-IN" sz="2200" spc="5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(say </a:t>
                </a:r>
                <a:r>
                  <a:rPr lang="en-IN" sz="2200" spc="-1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IN" sz="2200" spc="-15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merry-go-round) </a:t>
                </a:r>
                <a:r>
                  <a:rPr lang="en-IN" sz="2200" spc="-5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rotating </a:t>
                </a:r>
                <a:r>
                  <a:rPr lang="en-IN" sz="2200" spc="-15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 an</a:t>
                </a:r>
                <a:r>
                  <a:rPr lang="en-IN" sz="2200" spc="11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15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angular</a:t>
                </a:r>
                <a:r>
                  <a:rPr lang="en-IN" sz="2200" spc="11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1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velocity</a:t>
                </a:r>
                <a:r>
                  <a:rPr lang="en-IN" sz="2200" spc="105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b="1" i="1" spc="2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IN" sz="2200" b="1" i="1" spc="2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Ω</m:t>
                        </m:r>
                      </m:e>
                    </m:acc>
                    <m:r>
                      <a:rPr lang="en-IN" sz="2200" b="1" i="1" spc="-65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en-IN" sz="2200" i="1" spc="-55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Verdana"/>
                      </a:rPr>
                      <m:t>=</m:t>
                    </m:r>
                    <m:r>
                      <a:rPr lang="en-IN" sz="2200" i="1" spc="-145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Verdana"/>
                      </a:rPr>
                      <m:t> </m:t>
                    </m:r>
                    <m:r>
                      <a:rPr lang="en-IN" sz="2200" i="1" spc="-185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Verdana"/>
                      </a:rPr>
                      <m:t>Ω</m:t>
                    </m:r>
                    <m:r>
                      <a:rPr lang="en-US" sz="2200" b="0" i="1" spc="-185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Verdana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200" b="0" i="1" spc="-185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</m:ctrlPr>
                      </m:accPr>
                      <m:e>
                        <m:r>
                          <a:rPr lang="en-US" sz="2200" b="0" i="1" spc="-185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IN" sz="2200" spc="-185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IN" sz="2200" spc="-145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15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</a:t>
                </a:r>
                <a:r>
                  <a:rPr lang="en-IN" sz="2200" spc="11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1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IN" sz="2200" spc="11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2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mass</a:t>
                </a:r>
                <a:r>
                  <a:rPr lang="en-IN" sz="2200" spc="11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200" i="1" spc="-55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/>
                      </a:rPr>
                      <m:t>𝑚</m:t>
                    </m:r>
                  </m:oMath>
                </a14:m>
                <a:r>
                  <a:rPr lang="en-IN" sz="2200" i="1" spc="75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15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</a:t>
                </a:r>
                <a:r>
                  <a:rPr lang="en-IN" sz="2200" spc="11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4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shown in the figure.</a:t>
                </a:r>
              </a:p>
              <a:p>
                <a:pPr marL="12700" marR="62865">
                  <a:lnSpc>
                    <a:spcPct val="102699"/>
                  </a:lnSpc>
                  <a:spcBef>
                    <a:spcPts val="55"/>
                  </a:spcBef>
                </a:pPr>
                <a:r>
                  <a:rPr lang="en-IN" sz="2200" spc="-15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Mass </a:t>
                </a:r>
                <a14:m>
                  <m:oMath xmlns:m="http://schemas.openxmlformats.org/officeDocument/2006/math">
                    <m:r>
                      <a:rPr lang="en-IN" sz="2200" i="1" spc="-55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/>
                      </a:rPr>
                      <m:t>𝑚</m:t>
                    </m:r>
                  </m:oMath>
                </a14:m>
                <a:r>
                  <a:rPr lang="en-IN" sz="2200" i="1" spc="-55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1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IN" sz="2200" spc="-15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moving with </a:t>
                </a:r>
                <a:r>
                  <a:rPr lang="en-IN" sz="2200" spc="-1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velocity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b="0" i="1" spc="25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IN" sz="2200" b="0" i="1" spc="25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IN" sz="2200" b="1" spc="25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15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 </a:t>
                </a:r>
                <a:r>
                  <a:rPr lang="en-IN" sz="2200" spc="-1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IN" sz="2200" spc="-15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:r>
                  <a:rPr lang="en-IN" sz="2200" spc="-25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200" spc="-1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radial  </a:t>
                </a:r>
                <a:r>
                  <a:rPr lang="en-IN" sz="2200" spc="-2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direction </a:t>
                </a:r>
                <a:r>
                  <a:rPr lang="en-IN" sz="2200" spc="5" dirty="0" err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w.r.t.</a:t>
                </a:r>
                <a:r>
                  <a:rPr lang="en-IN" sz="2200" spc="13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1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plank.</a:t>
                </a:r>
                <a:endParaRPr lang="en-IN" sz="22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2700" marR="149225">
                  <a:lnSpc>
                    <a:spcPct val="102600"/>
                  </a:lnSpc>
                  <a:spcBef>
                    <a:spcPts val="300"/>
                  </a:spcBef>
                </a:pPr>
                <a:r>
                  <a:rPr lang="en-IN" sz="2200" spc="5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Location </a:t>
                </a:r>
                <a:r>
                  <a:rPr lang="en-IN" sz="2200" spc="-25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the </a:t>
                </a:r>
                <a:r>
                  <a:rPr lang="en-IN" sz="2200" spc="-15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particle </a:t>
                </a:r>
                <a:r>
                  <a:rPr lang="en-IN" sz="2200" spc="5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</a:t>
                </a:r>
                <a:r>
                  <a:rPr lang="en-IN" sz="2200" spc="-1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IN" sz="2200" spc="-2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</a:t>
                </a:r>
                <a:r>
                  <a:rPr lang="en-IN" sz="2200" spc="-1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instant is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b="0" i="1" spc="25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IN" sz="2200" b="0" i="1" spc="25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IN" sz="2200" spc="25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IN" sz="2200" spc="5" dirty="0" err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w.r.t.</a:t>
                </a:r>
                <a:r>
                  <a:rPr lang="en-IN" sz="2200" spc="5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5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rotating </a:t>
                </a:r>
                <a:r>
                  <a:rPr lang="en-IN" sz="2200" spc="-2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coordinate </a:t>
                </a:r>
                <a:r>
                  <a:rPr lang="en-IN" sz="2200" spc="-25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system</a:t>
                </a:r>
                <a:endParaRPr lang="en-IN" sz="22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330"/>
                  </a:spcBef>
                </a:pPr>
                <a:r>
                  <a:rPr lang="en-IN" sz="2200" spc="5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</a:t>
                </a:r>
                <a:r>
                  <a:rPr lang="en-IN" sz="2200" spc="11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4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</a:t>
                </a:r>
                <a:r>
                  <a:rPr lang="en-IN" sz="2200" spc="11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25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en-IN" sz="2200" spc="11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2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magnitudes</a:t>
                </a:r>
                <a:r>
                  <a:rPr lang="en-IN" sz="2200" spc="114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2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</a:t>
                </a:r>
                <a:r>
                  <a:rPr lang="en-IN" sz="2200" spc="11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2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directions</a:t>
                </a:r>
                <a:r>
                  <a:rPr lang="en-IN" sz="2200" spc="11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25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</a:t>
                </a:r>
                <a:r>
                  <a:rPr lang="en-IN" sz="2200" spc="11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35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pseudo</a:t>
                </a:r>
                <a:r>
                  <a:rPr lang="en-IN" sz="2200" spc="114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25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forces?</a:t>
                </a:r>
              </a:p>
              <a:p>
                <a:pPr marL="12700">
                  <a:lnSpc>
                    <a:spcPct val="100000"/>
                  </a:lnSpc>
                  <a:spcBef>
                    <a:spcPts val="330"/>
                  </a:spcBef>
                </a:pPr>
                <a:r>
                  <a:rPr lang="en-IN" sz="2200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Centrifugal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force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computed</a:t>
                </a:r>
                <a:r>
                  <a:rPr lang="en-IN" sz="2200" spc="-5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</a:t>
                </a:r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62025">
                  <a:lnSpc>
                    <a:spcPct val="100000"/>
                  </a:lnSpc>
                  <a:spcBef>
                    <a:spcPts val="1130"/>
                  </a:spcBef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b="0" i="1" spc="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0" i="1" spc="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𝐹</m:t>
                        </m:r>
                      </m:e>
                    </m:acc>
                    <m:r>
                      <a:rPr lang="en-US" sz="2200" i="1" spc="22" baseline="-13888" dirty="0" err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𝑐𝑒𝑛𝑡𝑟𝑖𝑓𝑢𝑔𝑎𝑙</m:t>
                    </m:r>
                    <m:r>
                      <a:rPr lang="en-US" sz="2200" i="1" spc="209" baseline="-13888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en-US" sz="2200" i="1" spc="-5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=</m:t>
                    </m:r>
                    <m:r>
                      <a:rPr lang="en-US" sz="2200" i="1" spc="-14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 </m:t>
                    </m:r>
                    <m:r>
                      <a:rPr lang="en-US" sz="2200" i="1" spc="-1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Lucida Sans Unicode"/>
                      </a:rPr>
                      <m:t>−</m:t>
                    </m:r>
                    <m:r>
                      <a:rPr lang="en-US" sz="2200" i="1" spc="-1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𝑚</m:t>
                    </m:r>
                    <m:acc>
                      <m:accPr>
                        <m:chr m:val="⃗"/>
                        <m:ctrlPr>
                          <a:rPr lang="en-US" sz="2200" b="1" i="1" spc="-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l-GR" sz="2200" b="1" i="1" spc="-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Ω</m:t>
                        </m:r>
                      </m:e>
                    </m:acc>
                    <m:r>
                      <a:rPr lang="el-GR" sz="2200" b="1" i="1" spc="-15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el-GR" sz="2200" i="1" spc="-3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Lucida Sans Unicode"/>
                      </a:rPr>
                      <m:t>×</m:t>
                    </m:r>
                    <m:r>
                      <a:rPr lang="el-GR" sz="2200" i="1" spc="-204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Lucida Sans Unicode"/>
                      </a:rPr>
                      <m:t> </m:t>
                    </m:r>
                    <m:r>
                      <a:rPr lang="el-GR" sz="2200" i="1" spc="-3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2200" b="1" i="1" spc="-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Lucida Sans Unicode"/>
                          </a:rPr>
                        </m:ctrlPr>
                      </m:accPr>
                      <m:e>
                        <m:r>
                          <a:rPr lang="el-GR" sz="2200" b="1" i="1" spc="-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Ω</m:t>
                        </m:r>
                      </m:e>
                    </m:acc>
                    <m:r>
                      <a:rPr lang="el-GR" sz="2200" b="1" i="1" spc="-15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el-GR" sz="2200" i="1" spc="-3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Lucida Sans Unicode"/>
                      </a:rPr>
                      <m:t>×</m:t>
                    </m:r>
                    <m:r>
                      <a:rPr lang="el-GR" sz="2200" i="1" spc="-20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Lucida Sans Unicode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sz="2200" b="0" i="1" spc="-2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Lucida Sans Unicode"/>
                          </a:rPr>
                        </m:ctrlPr>
                      </m:accPr>
                      <m:e>
                        <m:r>
                          <a:rPr lang="en-US" sz="2200" b="0" i="1" spc="-2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𝑟</m:t>
                        </m:r>
                      </m:e>
                    </m:acc>
                    <m:r>
                      <a:rPr lang="en-US" sz="2200" i="1" spc="-2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)</m:t>
                    </m:r>
                  </m:oMath>
                </a14:m>
                <a:endParaRPr lang="en-US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566545">
                  <a:lnSpc>
                    <a:spcPct val="100000"/>
                  </a:lnSpc>
                  <a:spcBef>
                    <a:spcPts val="555"/>
                  </a:spcBef>
                </a:pPr>
                <a14:m>
                  <m:oMath xmlns:m="http://schemas.openxmlformats.org/officeDocument/2006/math">
                    <m:r>
                      <a:rPr lang="en-US" sz="2200" i="1" spc="-5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=</m:t>
                    </m:r>
                    <m:r>
                      <a:rPr lang="en-US" sz="2200" i="1" spc="-15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 </m:t>
                    </m:r>
                    <m:r>
                      <a:rPr lang="en-US" sz="2200" i="1" spc="-2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Lucida Sans Unicode"/>
                      </a:rPr>
                      <m:t>−</m:t>
                    </m:r>
                    <m:r>
                      <a:rPr lang="en-US" sz="2200" i="1" spc="-2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𝑚</m:t>
                    </m:r>
                    <m:r>
                      <a:rPr lang="el-GR" sz="2200" i="1" spc="-2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Ω</m:t>
                    </m:r>
                    <m:r>
                      <a:rPr lang="el-GR" sz="2200" i="1" spc="-37" baseline="3125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2</m:t>
                    </m:r>
                    <m:r>
                      <a:rPr lang="en-US" sz="2200" i="1" spc="-2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𝑟</m:t>
                    </m:r>
                    <m:r>
                      <a:rPr lang="en-US" sz="2200" b="1" i="1" spc="-19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200" b="0" i="1" spc="-33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US" sz="2200" b="0" i="1" spc="-33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𝑘</m:t>
                        </m:r>
                      </m:e>
                    </m:acc>
                    <m:r>
                      <a:rPr lang="en-US" sz="2200" i="1" spc="-3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Lucida Sans Unicode"/>
                      </a:rPr>
                      <m:t>×</m:t>
                    </m:r>
                    <m:r>
                      <a:rPr lang="en-US" sz="2200" i="1" spc="-20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Lucida Sans Unicode"/>
                      </a:rPr>
                      <m:t> </m:t>
                    </m:r>
                    <m:r>
                      <a:rPr lang="en-US" sz="2200" i="1" spc="-25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2200" b="0" i="1" spc="-25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Lucida Sans Unicode"/>
                          </a:rPr>
                        </m:ctrlPr>
                      </m:accPr>
                      <m:e>
                        <m:r>
                          <a:rPr lang="en-US" sz="2200" b="0" i="1" spc="-25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𝑘</m:t>
                        </m:r>
                      </m:e>
                    </m:acc>
                    <m:r>
                      <a:rPr lang="en-US" sz="2200" i="1" spc="-16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Lucida Sans Unicode"/>
                      </a:rPr>
                      <m:t>×</m:t>
                    </m:r>
                    <m:acc>
                      <m:accPr>
                        <m:chr m:val="̂"/>
                        <m:ctrlPr>
                          <a:rPr lang="en-US" sz="2200" b="0" i="1" spc="-16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0" i="1" spc="-16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𝑟</m:t>
                        </m:r>
                      </m:e>
                    </m:acc>
                    <m:r>
                      <a:rPr lang="en-US" sz="2200" i="1" spc="-16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)</m:t>
                    </m:r>
                  </m:oMath>
                </a14:m>
                <a:endParaRPr lang="en-US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566545">
                  <a:lnSpc>
                    <a:spcPct val="100000"/>
                  </a:lnSpc>
                  <a:spcBef>
                    <a:spcPts val="550"/>
                  </a:spcBef>
                </a:pPr>
                <a14:m>
                  <m:oMath xmlns:m="http://schemas.openxmlformats.org/officeDocument/2006/math">
                    <m:r>
                      <a:rPr lang="en-US" sz="2200" i="1" spc="-5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=</m:t>
                    </m:r>
                    <m:r>
                      <a:rPr lang="en-US" sz="2200" i="1" spc="-15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 </m:t>
                    </m:r>
                    <m:r>
                      <a:rPr lang="en-US" sz="2200" i="1" spc="-2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Lucida Sans Unicode"/>
                      </a:rPr>
                      <m:t>−</m:t>
                    </m:r>
                    <m:r>
                      <a:rPr lang="en-US" sz="2200" i="1" spc="-2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𝑚</m:t>
                    </m:r>
                    <m:r>
                      <a:rPr lang="el-GR" sz="2200" i="1" spc="-2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Ω</m:t>
                    </m:r>
                    <m:r>
                      <a:rPr lang="el-GR" sz="2200" i="1" spc="-37" baseline="3125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2</m:t>
                    </m:r>
                    <m:r>
                      <a:rPr lang="en-US" sz="2200" i="1" spc="-2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𝑟</m:t>
                    </m:r>
                    <m:r>
                      <a:rPr lang="en-US" sz="2200" i="1" spc="-19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200" b="0" i="1" spc="-33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US" sz="2200" b="0" i="1" spc="-33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𝑘</m:t>
                        </m:r>
                      </m:e>
                    </m:acc>
                    <m:r>
                      <a:rPr lang="en-US" sz="2200" i="1" spc="-3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Lucida Sans Unicode"/>
                      </a:rPr>
                      <m:t>×</m:t>
                    </m:r>
                    <m:r>
                      <a:rPr lang="en-US" sz="2200" i="1" spc="-20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Lucida Sans Unicode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200" b="0" i="1" spc="-35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Lucida Sans Unicode"/>
                          </a:rPr>
                        </m:ctrlPr>
                      </m:accPr>
                      <m:e>
                        <m:r>
                          <a:rPr lang="el-GR" sz="2200" i="1" spc="-35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𝜃</m:t>
                        </m:r>
                      </m:e>
                    </m:acc>
                  </m:oMath>
                </a14:m>
                <a:endParaRPr lang="el-GR" sz="2200" baseline="12626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566545">
                  <a:lnSpc>
                    <a:spcPct val="100000"/>
                  </a:lnSpc>
                  <a:spcBef>
                    <a:spcPts val="455"/>
                  </a:spcBef>
                </a:pPr>
                <a14:m>
                  <m:oMath xmlns:m="http://schemas.openxmlformats.org/officeDocument/2006/math">
                    <m:r>
                      <a:rPr lang="el-GR" sz="2200" i="1" spc="-5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=</m:t>
                    </m:r>
                    <m:r>
                      <a:rPr lang="el-GR" sz="2200" i="1" spc="-31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 </m:t>
                    </m:r>
                    <m:r>
                      <a:rPr lang="el-GR" sz="2200" i="1" spc="-2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Lucida Sans Unicode"/>
                      </a:rPr>
                      <m:t>−</m:t>
                    </m:r>
                    <m:r>
                      <a:rPr lang="en-US" sz="2200" i="1" spc="-2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𝑚</m:t>
                    </m:r>
                    <m:r>
                      <a:rPr lang="el-GR" sz="2200" i="1" spc="-2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Ω</m:t>
                    </m:r>
                    <m:r>
                      <a:rPr lang="el-GR" sz="2200" i="1" spc="-37" baseline="3125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2</m:t>
                    </m:r>
                    <m:r>
                      <a:rPr lang="en-US" sz="2200" i="1" spc="-2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𝑟</m:t>
                    </m:r>
                    <m:r>
                      <a:rPr lang="en-US" sz="2200" i="1" spc="-2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(−</m:t>
                    </m:r>
                    <m:acc>
                      <m:accPr>
                        <m:chr m:val="̂"/>
                        <m:ctrlPr>
                          <a:rPr lang="en-US" sz="2200" b="0" i="1" spc="-17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US" sz="2200" b="0" i="1" spc="-17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𝑟</m:t>
                        </m:r>
                      </m:e>
                    </m:acc>
                    <m:r>
                      <a:rPr lang="en-US" sz="2200" i="1" spc="-17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)</m:t>
                    </m:r>
                  </m:oMath>
                </a14:m>
                <a:endParaRPr lang="en-US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566545">
                  <a:lnSpc>
                    <a:spcPct val="100000"/>
                  </a:lnSpc>
                  <a:spcBef>
                    <a:spcPts val="459"/>
                  </a:spcBef>
                </a:pPr>
                <a14:m>
                  <m:oMath xmlns:m="http://schemas.openxmlformats.org/officeDocument/2006/math">
                    <m:r>
                      <a:rPr lang="en-US" sz="2200" i="1" spc="-5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=</m:t>
                    </m:r>
                    <m:r>
                      <a:rPr lang="en-US" sz="2200" i="1" spc="-15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 </m:t>
                    </m:r>
                    <m:r>
                      <a:rPr lang="en-US" sz="2200" i="1" spc="-3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𝑚</m:t>
                    </m:r>
                    <m:r>
                      <a:rPr lang="el-GR" sz="2200" i="1" spc="-3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Ω</m:t>
                    </m:r>
                    <m:r>
                      <a:rPr lang="el-GR" sz="2200" i="1" spc="-44" baseline="3125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2</m:t>
                    </m:r>
                    <m:acc>
                      <m:accPr>
                        <m:chr m:val="⃗"/>
                        <m:ctrlPr>
                          <a:rPr lang="en-US" sz="2200" b="0" i="1" spc="-44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0" i="1" spc="-44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𝑟</m:t>
                        </m:r>
                      </m:e>
                    </m:acc>
                  </m:oMath>
                </a14:m>
                <a:endParaRPr lang="en-US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330"/>
                  </a:spcBef>
                </a:pPr>
                <a:r>
                  <a:rPr lang="en-IN" sz="2200" spc="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Thus,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centrifugal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force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has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2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same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magnitude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centripetal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force,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but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opposite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direction, as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expected of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 </a:t>
                </a:r>
                <a:r>
                  <a:rPr lang="en-IN" sz="22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pseudo</a:t>
                </a:r>
                <a:r>
                  <a:rPr lang="en-IN" sz="2200" spc="10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force.</a:t>
                </a:r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FE1739-9959-4130-B66D-16A3447983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834741"/>
                <a:ext cx="10058400" cy="5216288"/>
              </a:xfrm>
              <a:blipFill>
                <a:blip r:embed="rId2"/>
                <a:stretch>
                  <a:fillRect l="-1697" t="-350" r="-1455" b="-72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AFFE2-9EDF-464A-B5F4-1B4EA2EED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 Semester, 2020-21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4E6E6-B828-422E-820C-9815E4744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Bennett university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C6ED6-FA13-4280-AF9B-E2531050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909-B56C-45AC-A9CA-18A782F1C497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E12E607-82A5-462C-9D61-C7CE62A5120F}"/>
              </a:ext>
            </a:extLst>
          </p:cNvPr>
          <p:cNvGrpSpPr/>
          <p:nvPr/>
        </p:nvGrpSpPr>
        <p:grpSpPr>
          <a:xfrm>
            <a:off x="9104244" y="1288773"/>
            <a:ext cx="2811583" cy="2859157"/>
            <a:chOff x="9104244" y="1288773"/>
            <a:chExt cx="2811583" cy="2859157"/>
          </a:xfrm>
        </p:grpSpPr>
        <p:grpSp>
          <p:nvGrpSpPr>
            <p:cNvPr id="45" name="object 6">
              <a:extLst>
                <a:ext uri="{FF2B5EF4-FFF2-40B4-BE49-F238E27FC236}">
                  <a16:creationId xmlns:a16="http://schemas.microsoft.com/office/drawing/2014/main" id="{4A7831A8-A2FA-44AE-8CDB-EEF9907CBBD0}"/>
                </a:ext>
              </a:extLst>
            </p:cNvPr>
            <p:cNvGrpSpPr/>
            <p:nvPr/>
          </p:nvGrpSpPr>
          <p:grpSpPr>
            <a:xfrm>
              <a:off x="9104244" y="1584915"/>
              <a:ext cx="2553138" cy="2563015"/>
              <a:chOff x="1718706" y="895801"/>
              <a:chExt cx="1245235" cy="1285875"/>
            </a:xfrm>
          </p:grpSpPr>
          <p:sp>
            <p:nvSpPr>
              <p:cNvPr id="46" name="object 7">
                <a:extLst>
                  <a:ext uri="{FF2B5EF4-FFF2-40B4-BE49-F238E27FC236}">
                    <a16:creationId xmlns:a16="http://schemas.microsoft.com/office/drawing/2014/main" id="{0D960D1B-B474-4414-8430-76A722035EBD}"/>
                  </a:ext>
                </a:extLst>
              </p:cNvPr>
              <p:cNvSpPr/>
              <p:nvPr/>
            </p:nvSpPr>
            <p:spPr>
              <a:xfrm>
                <a:off x="2017918" y="1779716"/>
                <a:ext cx="325755" cy="123189"/>
              </a:xfrm>
              <a:custGeom>
                <a:avLst/>
                <a:gdLst/>
                <a:ahLst/>
                <a:cxnLst/>
                <a:rect l="l" t="t" r="r" b="b"/>
                <a:pathLst>
                  <a:path w="325755" h="123189">
                    <a:moveTo>
                      <a:pt x="0" y="0"/>
                    </a:moveTo>
                    <a:lnTo>
                      <a:pt x="18408" y="40872"/>
                    </a:lnTo>
                    <a:lnTo>
                      <a:pt x="45937" y="74909"/>
                    </a:lnTo>
                    <a:lnTo>
                      <a:pt x="80847" y="100821"/>
                    </a:lnTo>
                    <a:lnTo>
                      <a:pt x="121398" y="117315"/>
                    </a:lnTo>
                    <a:lnTo>
                      <a:pt x="165848" y="123100"/>
                    </a:lnTo>
                    <a:lnTo>
                      <a:pt x="218211" y="115008"/>
                    </a:lnTo>
                    <a:lnTo>
                      <a:pt x="264724" y="92119"/>
                    </a:lnTo>
                    <a:lnTo>
                      <a:pt x="302398" y="56509"/>
                    </a:lnTo>
                    <a:lnTo>
                      <a:pt x="310408" y="42174"/>
                    </a:lnTo>
                  </a:path>
                  <a:path w="325755" h="123189">
                    <a:moveTo>
                      <a:pt x="310408" y="42174"/>
                    </a:moveTo>
                    <a:lnTo>
                      <a:pt x="325242" y="15628"/>
                    </a:lnTo>
                  </a:path>
                </a:pathLst>
              </a:custGeom>
              <a:ln w="3419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7" name="object 8">
                <a:extLst>
                  <a:ext uri="{FF2B5EF4-FFF2-40B4-BE49-F238E27FC236}">
                    <a16:creationId xmlns:a16="http://schemas.microsoft.com/office/drawing/2014/main" id="{B18DD3B9-EB7D-4A8D-B200-33A6C6EB1958}"/>
                  </a:ext>
                </a:extLst>
              </p:cNvPr>
              <p:cNvSpPr/>
              <p:nvPr/>
            </p:nvSpPr>
            <p:spPr>
              <a:xfrm>
                <a:off x="2323141" y="1794080"/>
                <a:ext cx="21590" cy="34290"/>
              </a:xfrm>
              <a:custGeom>
                <a:avLst/>
                <a:gdLst/>
                <a:ahLst/>
                <a:cxnLst/>
                <a:rect l="l" t="t" r="r" b="b"/>
                <a:pathLst>
                  <a:path w="21589" h="34289">
                    <a:moveTo>
                      <a:pt x="20972" y="0"/>
                    </a:moveTo>
                    <a:lnTo>
                      <a:pt x="0" y="27810"/>
                    </a:lnTo>
                    <a:lnTo>
                      <a:pt x="9119" y="24620"/>
                    </a:lnTo>
                    <a:lnTo>
                      <a:pt x="12311" y="33736"/>
                    </a:lnTo>
                    <a:lnTo>
                      <a:pt x="20972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8" name="object 9">
                <a:extLst>
                  <a:ext uri="{FF2B5EF4-FFF2-40B4-BE49-F238E27FC236}">
                    <a16:creationId xmlns:a16="http://schemas.microsoft.com/office/drawing/2014/main" id="{AF4AAB1D-609E-4741-B56A-4EEDDA529309}"/>
                  </a:ext>
                </a:extLst>
              </p:cNvPr>
              <p:cNvSpPr/>
              <p:nvPr/>
            </p:nvSpPr>
            <p:spPr>
              <a:xfrm>
                <a:off x="2323141" y="1794080"/>
                <a:ext cx="21590" cy="34290"/>
              </a:xfrm>
              <a:custGeom>
                <a:avLst/>
                <a:gdLst/>
                <a:ahLst/>
                <a:cxnLst/>
                <a:rect l="l" t="t" r="r" b="b"/>
                <a:pathLst>
                  <a:path w="21589" h="34289">
                    <a:moveTo>
                      <a:pt x="12311" y="33736"/>
                    </a:moveTo>
                    <a:lnTo>
                      <a:pt x="20972" y="0"/>
                    </a:lnTo>
                    <a:lnTo>
                      <a:pt x="0" y="27810"/>
                    </a:lnTo>
                    <a:lnTo>
                      <a:pt x="9119" y="24620"/>
                    </a:lnTo>
                    <a:lnTo>
                      <a:pt x="12311" y="33736"/>
                    </a:lnTo>
                    <a:close/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9" name="object 10">
                <a:extLst>
                  <a:ext uri="{FF2B5EF4-FFF2-40B4-BE49-F238E27FC236}">
                    <a16:creationId xmlns:a16="http://schemas.microsoft.com/office/drawing/2014/main" id="{552173C2-A5B8-4F07-93C0-6B7A9EE39769}"/>
                  </a:ext>
                </a:extLst>
              </p:cNvPr>
              <p:cNvSpPr/>
              <p:nvPr/>
            </p:nvSpPr>
            <p:spPr>
              <a:xfrm>
                <a:off x="2276270" y="1637012"/>
                <a:ext cx="42545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42544" h="81280">
                    <a:moveTo>
                      <a:pt x="28863" y="81145"/>
                    </a:moveTo>
                    <a:lnTo>
                      <a:pt x="34645" y="73820"/>
                    </a:lnTo>
                    <a:lnTo>
                      <a:pt x="38893" y="65604"/>
                    </a:lnTo>
                    <a:lnTo>
                      <a:pt x="41511" y="56732"/>
                    </a:lnTo>
                    <a:lnTo>
                      <a:pt x="42405" y="47441"/>
                    </a:lnTo>
                    <a:lnTo>
                      <a:pt x="38577" y="28479"/>
                    </a:lnTo>
                    <a:lnTo>
                      <a:pt x="28445" y="13451"/>
                    </a:lnTo>
                  </a:path>
                  <a:path w="42544" h="81280">
                    <a:moveTo>
                      <a:pt x="28445" y="13451"/>
                    </a:moveTo>
                    <a:lnTo>
                      <a:pt x="28137" y="12994"/>
                    </a:lnTo>
                    <a:lnTo>
                      <a:pt x="12652" y="25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0" name="object 11">
                <a:extLst>
                  <a:ext uri="{FF2B5EF4-FFF2-40B4-BE49-F238E27FC236}">
                    <a16:creationId xmlns:a16="http://schemas.microsoft.com/office/drawing/2014/main" id="{85F7E400-7E04-406A-B7A6-5EF756CEC11C}"/>
                  </a:ext>
                </a:extLst>
              </p:cNvPr>
              <p:cNvSpPr/>
              <p:nvPr/>
            </p:nvSpPr>
            <p:spPr>
              <a:xfrm>
                <a:off x="2268433" y="1637012"/>
                <a:ext cx="34925" cy="13970"/>
              </a:xfrm>
              <a:custGeom>
                <a:avLst/>
                <a:gdLst/>
                <a:ahLst/>
                <a:cxnLst/>
                <a:rect l="l" t="t" r="r" b="b"/>
                <a:pathLst>
                  <a:path w="34925" h="13969">
                    <a:moveTo>
                      <a:pt x="34648" y="0"/>
                    </a:moveTo>
                    <a:lnTo>
                      <a:pt x="0" y="0"/>
                    </a:lnTo>
                    <a:lnTo>
                      <a:pt x="31912" y="13451"/>
                    </a:lnTo>
                    <a:lnTo>
                      <a:pt x="26668" y="5471"/>
                    </a:lnTo>
                    <a:lnTo>
                      <a:pt x="34648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1" name="object 12">
                <a:extLst>
                  <a:ext uri="{FF2B5EF4-FFF2-40B4-BE49-F238E27FC236}">
                    <a16:creationId xmlns:a16="http://schemas.microsoft.com/office/drawing/2014/main" id="{657CB80A-3127-4C68-AF7C-68B6F7E29B7A}"/>
                  </a:ext>
                </a:extLst>
              </p:cNvPr>
              <p:cNvSpPr/>
              <p:nvPr/>
            </p:nvSpPr>
            <p:spPr>
              <a:xfrm>
                <a:off x="2268433" y="1637012"/>
                <a:ext cx="34925" cy="13970"/>
              </a:xfrm>
              <a:custGeom>
                <a:avLst/>
                <a:gdLst/>
                <a:ahLst/>
                <a:cxnLst/>
                <a:rect l="l" t="t" r="r" b="b"/>
                <a:pathLst>
                  <a:path w="34925" h="13969">
                    <a:moveTo>
                      <a:pt x="34648" y="0"/>
                    </a:moveTo>
                    <a:lnTo>
                      <a:pt x="0" y="0"/>
                    </a:lnTo>
                    <a:lnTo>
                      <a:pt x="31912" y="13451"/>
                    </a:lnTo>
                    <a:lnTo>
                      <a:pt x="26668" y="5471"/>
                    </a:lnTo>
                    <a:lnTo>
                      <a:pt x="34648" y="0"/>
                    </a:lnTo>
                    <a:close/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2" name="object 13">
                <a:extLst>
                  <a:ext uri="{FF2B5EF4-FFF2-40B4-BE49-F238E27FC236}">
                    <a16:creationId xmlns:a16="http://schemas.microsoft.com/office/drawing/2014/main" id="{0B780519-B9BB-4F02-B33A-42F21BCE9ABA}"/>
                  </a:ext>
                </a:extLst>
              </p:cNvPr>
              <p:cNvSpPr/>
              <p:nvPr/>
            </p:nvSpPr>
            <p:spPr>
              <a:xfrm>
                <a:off x="1720415" y="1256547"/>
                <a:ext cx="923290" cy="923290"/>
              </a:xfrm>
              <a:custGeom>
                <a:avLst/>
                <a:gdLst/>
                <a:ahLst/>
                <a:cxnLst/>
                <a:rect l="l" t="t" r="r" b="b"/>
                <a:pathLst>
                  <a:path w="923289" h="923289">
                    <a:moveTo>
                      <a:pt x="923238" y="461620"/>
                    </a:moveTo>
                    <a:lnTo>
                      <a:pt x="920855" y="508818"/>
                    </a:lnTo>
                    <a:lnTo>
                      <a:pt x="913859" y="554653"/>
                    </a:lnTo>
                    <a:lnTo>
                      <a:pt x="902484" y="598892"/>
                    </a:lnTo>
                    <a:lnTo>
                      <a:pt x="886962" y="641303"/>
                    </a:lnTo>
                    <a:lnTo>
                      <a:pt x="867523" y="681655"/>
                    </a:lnTo>
                    <a:lnTo>
                      <a:pt x="844401" y="719716"/>
                    </a:lnTo>
                    <a:lnTo>
                      <a:pt x="817827" y="755253"/>
                    </a:lnTo>
                    <a:lnTo>
                      <a:pt x="788033" y="788035"/>
                    </a:lnTo>
                    <a:lnTo>
                      <a:pt x="755251" y="817828"/>
                    </a:lnTo>
                    <a:lnTo>
                      <a:pt x="719714" y="844402"/>
                    </a:lnTo>
                    <a:lnTo>
                      <a:pt x="681654" y="867525"/>
                    </a:lnTo>
                    <a:lnTo>
                      <a:pt x="641301" y="886963"/>
                    </a:lnTo>
                    <a:lnTo>
                      <a:pt x="598890" y="902486"/>
                    </a:lnTo>
                    <a:lnTo>
                      <a:pt x="554650" y="913861"/>
                    </a:lnTo>
                    <a:lnTo>
                      <a:pt x="508816" y="920856"/>
                    </a:lnTo>
                    <a:lnTo>
                      <a:pt x="461617" y="923240"/>
                    </a:lnTo>
                    <a:lnTo>
                      <a:pt x="414420" y="920856"/>
                    </a:lnTo>
                    <a:lnTo>
                      <a:pt x="368586" y="913861"/>
                    </a:lnTo>
                    <a:lnTo>
                      <a:pt x="324347" y="902486"/>
                    </a:lnTo>
                    <a:lnTo>
                      <a:pt x="281935" y="886963"/>
                    </a:lnTo>
                    <a:lnTo>
                      <a:pt x="241583" y="867525"/>
                    </a:lnTo>
                    <a:lnTo>
                      <a:pt x="203523" y="844402"/>
                    </a:lnTo>
                    <a:lnTo>
                      <a:pt x="167986" y="817828"/>
                    </a:lnTo>
                    <a:lnTo>
                      <a:pt x="135205" y="788035"/>
                    </a:lnTo>
                    <a:lnTo>
                      <a:pt x="105411" y="755253"/>
                    </a:lnTo>
                    <a:lnTo>
                      <a:pt x="78837" y="719716"/>
                    </a:lnTo>
                    <a:lnTo>
                      <a:pt x="55714" y="681655"/>
                    </a:lnTo>
                    <a:lnTo>
                      <a:pt x="36276" y="641303"/>
                    </a:lnTo>
                    <a:lnTo>
                      <a:pt x="20753" y="598892"/>
                    </a:lnTo>
                    <a:lnTo>
                      <a:pt x="9378" y="554653"/>
                    </a:lnTo>
                    <a:lnTo>
                      <a:pt x="2383" y="508818"/>
                    </a:lnTo>
                    <a:lnTo>
                      <a:pt x="0" y="461620"/>
                    </a:lnTo>
                    <a:lnTo>
                      <a:pt x="2383" y="414422"/>
                    </a:lnTo>
                    <a:lnTo>
                      <a:pt x="9378" y="368588"/>
                    </a:lnTo>
                    <a:lnTo>
                      <a:pt x="20753" y="324349"/>
                    </a:lnTo>
                    <a:lnTo>
                      <a:pt x="36276" y="281938"/>
                    </a:lnTo>
                    <a:lnTo>
                      <a:pt x="55714" y="241585"/>
                    </a:lnTo>
                    <a:lnTo>
                      <a:pt x="78837" y="203525"/>
                    </a:lnTo>
                    <a:lnTo>
                      <a:pt x="105411" y="167988"/>
                    </a:lnTo>
                    <a:lnTo>
                      <a:pt x="135205" y="135206"/>
                    </a:lnTo>
                    <a:lnTo>
                      <a:pt x="167986" y="105412"/>
                    </a:lnTo>
                    <a:lnTo>
                      <a:pt x="203523" y="78838"/>
                    </a:lnTo>
                    <a:lnTo>
                      <a:pt x="241583" y="55715"/>
                    </a:lnTo>
                    <a:lnTo>
                      <a:pt x="281935" y="36276"/>
                    </a:lnTo>
                    <a:lnTo>
                      <a:pt x="324347" y="20753"/>
                    </a:lnTo>
                    <a:lnTo>
                      <a:pt x="368586" y="9378"/>
                    </a:lnTo>
                    <a:lnTo>
                      <a:pt x="414420" y="2383"/>
                    </a:lnTo>
                    <a:lnTo>
                      <a:pt x="461617" y="0"/>
                    </a:lnTo>
                    <a:lnTo>
                      <a:pt x="508816" y="2383"/>
                    </a:lnTo>
                    <a:lnTo>
                      <a:pt x="554650" y="9378"/>
                    </a:lnTo>
                    <a:lnTo>
                      <a:pt x="598890" y="20753"/>
                    </a:lnTo>
                    <a:lnTo>
                      <a:pt x="641301" y="36276"/>
                    </a:lnTo>
                    <a:lnTo>
                      <a:pt x="681654" y="55715"/>
                    </a:lnTo>
                    <a:lnTo>
                      <a:pt x="719714" y="78838"/>
                    </a:lnTo>
                    <a:lnTo>
                      <a:pt x="755251" y="105412"/>
                    </a:lnTo>
                    <a:lnTo>
                      <a:pt x="788033" y="135206"/>
                    </a:lnTo>
                    <a:lnTo>
                      <a:pt x="817827" y="167988"/>
                    </a:lnTo>
                    <a:lnTo>
                      <a:pt x="844401" y="203525"/>
                    </a:lnTo>
                    <a:lnTo>
                      <a:pt x="867523" y="241585"/>
                    </a:lnTo>
                    <a:lnTo>
                      <a:pt x="886962" y="281938"/>
                    </a:lnTo>
                    <a:lnTo>
                      <a:pt x="902484" y="324349"/>
                    </a:lnTo>
                    <a:lnTo>
                      <a:pt x="913859" y="368588"/>
                    </a:lnTo>
                    <a:lnTo>
                      <a:pt x="920855" y="414422"/>
                    </a:lnTo>
                    <a:lnTo>
                      <a:pt x="923238" y="461620"/>
                    </a:lnTo>
                    <a:close/>
                  </a:path>
                </a:pathLst>
              </a:custGeom>
              <a:ln w="3419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53" name="object 14">
                <a:extLst>
                  <a:ext uri="{FF2B5EF4-FFF2-40B4-BE49-F238E27FC236}">
                    <a16:creationId xmlns:a16="http://schemas.microsoft.com/office/drawing/2014/main" id="{E59071E4-F8DF-4CAB-80AB-3E7EA0630F2B}"/>
                  </a:ext>
                </a:extLst>
              </p:cNvPr>
              <p:cNvSpPr/>
              <p:nvPr/>
            </p:nvSpPr>
            <p:spPr>
              <a:xfrm>
                <a:off x="2181178" y="1433500"/>
                <a:ext cx="275721" cy="285521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4" name="object 15">
                <a:extLst>
                  <a:ext uri="{FF2B5EF4-FFF2-40B4-BE49-F238E27FC236}">
                    <a16:creationId xmlns:a16="http://schemas.microsoft.com/office/drawing/2014/main" id="{184DBA76-86B4-4B48-85DC-E241E30B6442}"/>
                  </a:ext>
                </a:extLst>
              </p:cNvPr>
              <p:cNvSpPr/>
              <p:nvPr/>
            </p:nvSpPr>
            <p:spPr>
              <a:xfrm>
                <a:off x="2182033" y="897510"/>
                <a:ext cx="779780" cy="821055"/>
              </a:xfrm>
              <a:custGeom>
                <a:avLst/>
                <a:gdLst/>
                <a:ahLst/>
                <a:cxnLst/>
                <a:rect l="l" t="t" r="r" b="b"/>
                <a:pathLst>
                  <a:path w="779780" h="821055">
                    <a:moveTo>
                      <a:pt x="10259" y="0"/>
                    </a:moveTo>
                    <a:lnTo>
                      <a:pt x="0" y="820657"/>
                    </a:lnTo>
                    <a:lnTo>
                      <a:pt x="779624" y="820657"/>
                    </a:lnTo>
                  </a:path>
                </a:pathLst>
              </a:custGeom>
              <a:ln w="3419">
                <a:solidFill>
                  <a:srgbClr val="000000"/>
                </a:solidFill>
                <a:prstDash val="lgDash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05265158-4B30-4B41-A8DC-D4F5CBC94199}"/>
                </a:ext>
              </a:extLst>
            </p:cNvPr>
            <p:cNvGrpSpPr/>
            <p:nvPr/>
          </p:nvGrpSpPr>
          <p:grpSpPr>
            <a:xfrm>
              <a:off x="9826486" y="1288773"/>
              <a:ext cx="2089341" cy="2606597"/>
              <a:chOff x="9826486" y="1288773"/>
              <a:chExt cx="2089341" cy="2606597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CD4DCB3-475A-451A-8C9E-EC7434560FD7}"/>
                  </a:ext>
                </a:extLst>
              </p:cNvPr>
              <p:cNvSpPr txBox="1"/>
              <p:nvPr/>
            </p:nvSpPr>
            <p:spPr>
              <a:xfrm>
                <a:off x="11622157" y="3071191"/>
                <a:ext cx="29367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x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5665E00-2E5C-4116-95E4-7C1545371BE6}"/>
                  </a:ext>
                </a:extLst>
              </p:cNvPr>
              <p:cNvSpPr txBox="1"/>
              <p:nvPr/>
            </p:nvSpPr>
            <p:spPr>
              <a:xfrm>
                <a:off x="9826486" y="1288773"/>
                <a:ext cx="2904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y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204324F3-926F-4FCC-8C7D-C9559C771F22}"/>
                      </a:ext>
                    </a:extLst>
                  </p:cNvPr>
                  <p:cNvSpPr txBox="1"/>
                  <p:nvPr/>
                </p:nvSpPr>
                <p:spPr>
                  <a:xfrm>
                    <a:off x="9939133" y="3495260"/>
                    <a:ext cx="423513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204324F3-926F-4FCC-8C7D-C9559C771F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39133" y="3495260"/>
                    <a:ext cx="423513" cy="400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AE887A8-CD7D-4DCF-8C32-A18DF9150CE1}"/>
                  </a:ext>
                </a:extLst>
              </p:cNvPr>
              <p:cNvSpPr txBox="1"/>
              <p:nvPr/>
            </p:nvSpPr>
            <p:spPr>
              <a:xfrm>
                <a:off x="9846363" y="3004929"/>
                <a:ext cx="3177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o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44CB465-65B9-4A85-BC82-F46D0692EEC1}"/>
                  </a:ext>
                </a:extLst>
              </p:cNvPr>
              <p:cNvSpPr txBox="1"/>
              <p:nvPr/>
            </p:nvSpPr>
            <p:spPr>
              <a:xfrm>
                <a:off x="10495723" y="2368825"/>
                <a:ext cx="30008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v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45B2ACB-251F-44B8-B978-438AF93647A7}"/>
                  </a:ext>
                </a:extLst>
              </p:cNvPr>
              <p:cNvSpPr txBox="1"/>
              <p:nvPr/>
            </p:nvSpPr>
            <p:spPr>
              <a:xfrm>
                <a:off x="10071653" y="2726635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r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373730C5-415D-4012-B7BD-42C7AFBB1F06}"/>
                      </a:ext>
                    </a:extLst>
                  </p:cNvPr>
                  <p:cNvSpPr txBox="1"/>
                  <p:nvPr/>
                </p:nvSpPr>
                <p:spPr>
                  <a:xfrm>
                    <a:off x="10257184" y="2832651"/>
                    <a:ext cx="400559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373730C5-415D-4012-B7BD-42C7AFBB1F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57184" y="2832651"/>
                    <a:ext cx="400559" cy="4001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202703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4D475-1198-46F6-B49D-FEFC20601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Physics of Rotating Reference Frame-VI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D8EB4E-BF49-4C6B-B580-16EC5E7993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sz="2200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Coriolis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force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exists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only </a:t>
                </a:r>
                <a:r>
                  <a:rPr lang="en-IN" sz="2200" spc="-4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particle </a:t>
                </a:r>
                <a:r>
                  <a:rPr lang="en-IN" sz="22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moves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respect 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200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rotating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frame.</a:t>
                </a:r>
                <a:r>
                  <a:rPr lang="en-IN" sz="2200" spc="1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Here</a:t>
                </a:r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b="0" i="1" spc="2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0" i="1" spc="2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𝑣</m:t>
                        </m:r>
                      </m:e>
                    </m:acc>
                    <m:r>
                      <a:rPr lang="en-US" sz="2200" i="1" spc="37" baseline="-10416" dirty="0" err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𝑟𝑜𝑡</m:t>
                    </m:r>
                    <m:r>
                      <a:rPr lang="en-US" sz="2200" i="1" spc="37" baseline="-10416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en-US" sz="2200" i="1" spc="-5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=</m:t>
                    </m:r>
                    <m:r>
                      <a:rPr lang="en-US" sz="2200" i="1" spc="-30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 </m:t>
                    </m:r>
                    <m:r>
                      <a:rPr lang="en-US" sz="2200" i="1" spc="-180" dirty="0" err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𝑣</m:t>
                    </m:r>
                    <m:r>
                      <a:rPr lang="en-US" sz="2200" b="0" i="1" spc="-180" dirty="0" err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𝑟</m:t>
                    </m:r>
                    <m:r>
                      <a:rPr lang="en-US" sz="2200" b="0" i="1" spc="-18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 ̂</m:t>
                    </m:r>
                  </m:oMath>
                </a14:m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Therefore, </a:t>
                </a:r>
              </a:p>
              <a:p>
                <a:pPr marL="1129665">
                  <a:lnSpc>
                    <a:spcPct val="100000"/>
                  </a:lnSpc>
                  <a:spcBef>
                    <a:spcPts val="5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pc="-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200" b="0" i="1" spc="15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0" i="1" spc="15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sz="2200" i="1" spc="10" dirty="0" err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𝑐𝑜𝑟𝑖𝑜𝑙𝑖𝑠</m:t>
                        </m:r>
                      </m:sub>
                    </m:sSub>
                    <m:r>
                      <a:rPr lang="en-US" sz="2200" i="1" spc="12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200" i="1" spc="-82" baseline="1010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200" i="1" spc="-225" baseline="1010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200" i="1" spc="-3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200" i="1" spc="-3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200" i="1" spc="-3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acc>
                      <m:accPr>
                        <m:chr m:val="⃗"/>
                        <m:ctrlPr>
                          <a:rPr lang="en-US" sz="2200" b="1" i="1" spc="-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l-GR" sz="2200" b="1" i="1" spc="-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Ω</m:t>
                        </m:r>
                      </m:e>
                    </m:acc>
                    <m:r>
                      <a:rPr lang="en-US" sz="2200" b="1" i="1" spc="-232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en-US" sz="2200" b="0" i="1" spc="-232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200" b="0" i="1" spc="-232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0" i="1" spc="-232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sz="2200" b="0" i="1" spc="-232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𝑟𝑜𝑡</m:t>
                        </m:r>
                      </m:sub>
                    </m:sSub>
                  </m:oMath>
                </a14:m>
                <a:endParaRPr lang="en-US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568450">
                  <a:lnSpc>
                    <a:spcPct val="100000"/>
                  </a:lnSpc>
                  <a:spcBef>
                    <a:spcPts val="370"/>
                  </a:spcBef>
                </a:pPr>
                <a14:m>
                  <m:oMath xmlns:m="http://schemas.openxmlformats.org/officeDocument/2006/math">
                    <m:r>
                      <a:rPr lang="en-US" sz="2200" i="1" spc="-5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r>
                      <a:rPr lang="en-US" sz="2200" i="1" spc="-5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200" i="1" spc="-5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200" i="1" spc="-5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l-GR" sz="2200" i="1" spc="-5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Ω</m:t>
                    </m:r>
                    <m:r>
                      <a:rPr lang="en-US" sz="2200" i="1" spc="-5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2200" i="1" spc="-254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200" i="1" spc="-25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2200" b="0" i="1" spc="-25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200" b="0" i="1" spc="-25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acc>
                    <m:r>
                      <a:rPr lang="en-US" sz="2200" i="1" spc="-16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acc>
                      <m:accPr>
                        <m:chr m:val="̂"/>
                        <m:ctrlPr>
                          <a:rPr lang="en-US" sz="2200" b="0" i="1" spc="-16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200" b="0" i="1" spc="-16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acc>
                    <m:r>
                      <a:rPr lang="en-US" sz="2200" i="1" spc="-16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568450">
                  <a:lnSpc>
                    <a:spcPct val="100000"/>
                  </a:lnSpc>
                  <a:spcBef>
                    <a:spcPts val="509"/>
                  </a:spcBef>
                </a:pPr>
                <a14:m>
                  <m:oMath xmlns:m="http://schemas.openxmlformats.org/officeDocument/2006/math">
                    <m:r>
                      <a:rPr lang="en-US" sz="2200" i="1" spc="-5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200" i="1" spc="-29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200" i="1" spc="-5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200" i="1" spc="-5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200" i="1" spc="-5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l-GR" sz="2200" i="1" spc="-5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Ω</m:t>
                    </m:r>
                    <m:r>
                      <a:rPr lang="en-US" sz="2200" i="1" spc="-5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2200" i="1" spc="-5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200" b="0" i="1" spc="-35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l-GR" sz="2200" i="1" spc="-35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acc>
                  </m:oMath>
                </a14:m>
                <a:endParaRPr lang="el-GR" sz="2200" baseline="12626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sz="2200" spc="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Thus,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direction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the</a:t>
                </a:r>
                <a:r>
                  <a:rPr lang="en-IN" sz="2200" spc="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forces can be noted as described.</a:t>
                </a:r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D8EB4E-BF49-4C6B-B580-16EC5E7993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14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69135-BEBE-4C95-BA27-FF907BDA7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 Semester, 2020-21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1A563-2869-4F59-A31E-A0950E554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Bennett university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1FE8A-EDF2-435E-B73F-9AB713918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909-B56C-45AC-A9CA-18A782F1C497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C351D31-3B82-4871-9E4A-08A07A6DE097}"/>
              </a:ext>
            </a:extLst>
          </p:cNvPr>
          <p:cNvGrpSpPr/>
          <p:nvPr/>
        </p:nvGrpSpPr>
        <p:grpSpPr>
          <a:xfrm>
            <a:off x="8508989" y="1288068"/>
            <a:ext cx="3196835" cy="3548974"/>
            <a:chOff x="8508989" y="1288068"/>
            <a:chExt cx="3196835" cy="3548974"/>
          </a:xfrm>
        </p:grpSpPr>
        <p:grpSp>
          <p:nvGrpSpPr>
            <p:cNvPr id="61" name="object 25">
              <a:extLst>
                <a:ext uri="{FF2B5EF4-FFF2-40B4-BE49-F238E27FC236}">
                  <a16:creationId xmlns:a16="http://schemas.microsoft.com/office/drawing/2014/main" id="{206143DE-6E26-4C39-ADCB-9FE88798CFF3}"/>
                </a:ext>
              </a:extLst>
            </p:cNvPr>
            <p:cNvGrpSpPr/>
            <p:nvPr/>
          </p:nvGrpSpPr>
          <p:grpSpPr>
            <a:xfrm>
              <a:off x="8508989" y="1544293"/>
              <a:ext cx="3095635" cy="3292749"/>
              <a:chOff x="1406981" y="855179"/>
              <a:chExt cx="2299335" cy="2374900"/>
            </a:xfrm>
          </p:grpSpPr>
          <p:sp>
            <p:nvSpPr>
              <p:cNvPr id="62" name="object 26">
                <a:extLst>
                  <a:ext uri="{FF2B5EF4-FFF2-40B4-BE49-F238E27FC236}">
                    <a16:creationId xmlns:a16="http://schemas.microsoft.com/office/drawing/2014/main" id="{74287164-37C2-48B2-AFC4-F1D48BF9E9A2}"/>
                  </a:ext>
                </a:extLst>
              </p:cNvPr>
              <p:cNvSpPr/>
              <p:nvPr/>
            </p:nvSpPr>
            <p:spPr>
              <a:xfrm>
                <a:off x="1959645" y="2487829"/>
                <a:ext cx="602615" cy="227965"/>
              </a:xfrm>
              <a:custGeom>
                <a:avLst/>
                <a:gdLst/>
                <a:ahLst/>
                <a:cxnLst/>
                <a:rect l="l" t="t" r="r" b="b"/>
                <a:pathLst>
                  <a:path w="602614" h="227964">
                    <a:moveTo>
                      <a:pt x="0" y="0"/>
                    </a:moveTo>
                    <a:lnTo>
                      <a:pt x="16618" y="43357"/>
                    </a:lnTo>
                    <a:lnTo>
                      <a:pt x="38877" y="83146"/>
                    </a:lnTo>
                    <a:lnTo>
                      <a:pt x="66226" y="118956"/>
                    </a:lnTo>
                    <a:lnTo>
                      <a:pt x="98113" y="150379"/>
                    </a:lnTo>
                    <a:lnTo>
                      <a:pt x="133988" y="177006"/>
                    </a:lnTo>
                    <a:lnTo>
                      <a:pt x="173298" y="198428"/>
                    </a:lnTo>
                    <a:lnTo>
                      <a:pt x="215493" y="214236"/>
                    </a:lnTo>
                    <a:lnTo>
                      <a:pt x="260022" y="224021"/>
                    </a:lnTo>
                    <a:lnTo>
                      <a:pt x="306334" y="227373"/>
                    </a:lnTo>
                    <a:lnTo>
                      <a:pt x="355697" y="223557"/>
                    </a:lnTo>
                    <a:lnTo>
                      <a:pt x="403050" y="212428"/>
                    </a:lnTo>
                    <a:lnTo>
                      <a:pt x="447702" y="194466"/>
                    </a:lnTo>
                    <a:lnTo>
                      <a:pt x="488963" y="170150"/>
                    </a:lnTo>
                    <a:lnTo>
                      <a:pt x="526142" y="139961"/>
                    </a:lnTo>
                    <a:lnTo>
                      <a:pt x="558550" y="104377"/>
                    </a:lnTo>
                    <a:lnTo>
                      <a:pt x="576167" y="77898"/>
                    </a:lnTo>
                  </a:path>
                  <a:path w="602614" h="227964">
                    <a:moveTo>
                      <a:pt x="576167" y="77898"/>
                    </a:moveTo>
                    <a:lnTo>
                      <a:pt x="585495" y="63878"/>
                    </a:lnTo>
                    <a:lnTo>
                      <a:pt x="602165" y="27853"/>
                    </a:lnTo>
                  </a:path>
                </a:pathLst>
              </a:custGeom>
              <a:ln w="631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3" name="object 27">
                <a:extLst>
                  <a:ext uri="{FF2B5EF4-FFF2-40B4-BE49-F238E27FC236}">
                    <a16:creationId xmlns:a16="http://schemas.microsoft.com/office/drawing/2014/main" id="{6D0B0C7F-BBBD-4FCA-B1B9-5400AB624853}"/>
                  </a:ext>
                </a:extLst>
              </p:cNvPr>
              <p:cNvSpPr/>
              <p:nvPr/>
            </p:nvSpPr>
            <p:spPr>
              <a:xfrm>
                <a:off x="2523413" y="2514360"/>
                <a:ext cx="38735" cy="62865"/>
              </a:xfrm>
              <a:custGeom>
                <a:avLst/>
                <a:gdLst/>
                <a:ahLst/>
                <a:cxnLst/>
                <a:rect l="l" t="t" r="r" b="b"/>
                <a:pathLst>
                  <a:path w="38735" h="62864">
                    <a:moveTo>
                      <a:pt x="38736" y="0"/>
                    </a:moveTo>
                    <a:lnTo>
                      <a:pt x="0" y="51367"/>
                    </a:lnTo>
                    <a:lnTo>
                      <a:pt x="16844" y="45474"/>
                    </a:lnTo>
                    <a:lnTo>
                      <a:pt x="22740" y="62313"/>
                    </a:lnTo>
                    <a:lnTo>
                      <a:pt x="38736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4" name="object 28">
                <a:extLst>
                  <a:ext uri="{FF2B5EF4-FFF2-40B4-BE49-F238E27FC236}">
                    <a16:creationId xmlns:a16="http://schemas.microsoft.com/office/drawing/2014/main" id="{DFFCD08B-4400-457E-B582-76892F2A8AE5}"/>
                  </a:ext>
                </a:extLst>
              </p:cNvPr>
              <p:cNvSpPr/>
              <p:nvPr/>
            </p:nvSpPr>
            <p:spPr>
              <a:xfrm>
                <a:off x="2523413" y="2514360"/>
                <a:ext cx="38735" cy="62865"/>
              </a:xfrm>
              <a:custGeom>
                <a:avLst/>
                <a:gdLst/>
                <a:ahLst/>
                <a:cxnLst/>
                <a:rect l="l" t="t" r="r" b="b"/>
                <a:pathLst>
                  <a:path w="38735" h="62864">
                    <a:moveTo>
                      <a:pt x="22740" y="62313"/>
                    </a:moveTo>
                    <a:lnTo>
                      <a:pt x="38736" y="0"/>
                    </a:lnTo>
                    <a:lnTo>
                      <a:pt x="0" y="51367"/>
                    </a:lnTo>
                    <a:lnTo>
                      <a:pt x="16844" y="45474"/>
                    </a:lnTo>
                    <a:lnTo>
                      <a:pt x="22740" y="62313"/>
                    </a:lnTo>
                    <a:close/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5" name="object 29">
                <a:extLst>
                  <a:ext uri="{FF2B5EF4-FFF2-40B4-BE49-F238E27FC236}">
                    <a16:creationId xmlns:a16="http://schemas.microsoft.com/office/drawing/2014/main" id="{8DF80012-8AAA-43D6-84F0-291140A7F262}"/>
                  </a:ext>
                </a:extLst>
              </p:cNvPr>
              <p:cNvSpPr/>
              <p:nvPr/>
            </p:nvSpPr>
            <p:spPr>
              <a:xfrm>
                <a:off x="2420784" y="2222666"/>
                <a:ext cx="95959" cy="153038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6" name="object 30">
                <a:extLst>
                  <a:ext uri="{FF2B5EF4-FFF2-40B4-BE49-F238E27FC236}">
                    <a16:creationId xmlns:a16="http://schemas.microsoft.com/office/drawing/2014/main" id="{1F4CD065-9131-4543-B3D2-B47F1F804C6A}"/>
                  </a:ext>
                </a:extLst>
              </p:cNvPr>
              <p:cNvSpPr/>
              <p:nvPr/>
            </p:nvSpPr>
            <p:spPr>
              <a:xfrm>
                <a:off x="1410139" y="1521502"/>
                <a:ext cx="1705610" cy="1705610"/>
              </a:xfrm>
              <a:custGeom>
                <a:avLst/>
                <a:gdLst/>
                <a:ahLst/>
                <a:cxnLst/>
                <a:rect l="l" t="t" r="r" b="b"/>
                <a:pathLst>
                  <a:path w="1705610" h="1705610">
                    <a:moveTo>
                      <a:pt x="1705282" y="852643"/>
                    </a:moveTo>
                    <a:lnTo>
                      <a:pt x="1703932" y="901027"/>
                    </a:lnTo>
                    <a:lnTo>
                      <a:pt x="1699931" y="948703"/>
                    </a:lnTo>
                    <a:lnTo>
                      <a:pt x="1693350" y="995599"/>
                    </a:lnTo>
                    <a:lnTo>
                      <a:pt x="1684262" y="1041642"/>
                    </a:lnTo>
                    <a:lnTo>
                      <a:pt x="1672738" y="1086762"/>
                    </a:lnTo>
                    <a:lnTo>
                      <a:pt x="1658851" y="1130886"/>
                    </a:lnTo>
                    <a:lnTo>
                      <a:pt x="1642672" y="1173942"/>
                    </a:lnTo>
                    <a:lnTo>
                      <a:pt x="1624273" y="1215857"/>
                    </a:lnTo>
                    <a:lnTo>
                      <a:pt x="1603727" y="1256561"/>
                    </a:lnTo>
                    <a:lnTo>
                      <a:pt x="1581105" y="1295981"/>
                    </a:lnTo>
                    <a:lnTo>
                      <a:pt x="1556479" y="1334045"/>
                    </a:lnTo>
                    <a:lnTo>
                      <a:pt x="1529922" y="1370681"/>
                    </a:lnTo>
                    <a:lnTo>
                      <a:pt x="1501504" y="1405818"/>
                    </a:lnTo>
                    <a:lnTo>
                      <a:pt x="1471300" y="1439382"/>
                    </a:lnTo>
                    <a:lnTo>
                      <a:pt x="1439379" y="1471303"/>
                    </a:lnTo>
                    <a:lnTo>
                      <a:pt x="1405814" y="1501508"/>
                    </a:lnTo>
                    <a:lnTo>
                      <a:pt x="1370678" y="1529925"/>
                    </a:lnTo>
                    <a:lnTo>
                      <a:pt x="1334042" y="1556482"/>
                    </a:lnTo>
                    <a:lnTo>
                      <a:pt x="1295978" y="1581108"/>
                    </a:lnTo>
                    <a:lnTo>
                      <a:pt x="1256558" y="1603730"/>
                    </a:lnTo>
                    <a:lnTo>
                      <a:pt x="1215854" y="1624276"/>
                    </a:lnTo>
                    <a:lnTo>
                      <a:pt x="1173938" y="1642675"/>
                    </a:lnTo>
                    <a:lnTo>
                      <a:pt x="1130882" y="1658854"/>
                    </a:lnTo>
                    <a:lnTo>
                      <a:pt x="1086758" y="1672741"/>
                    </a:lnTo>
                    <a:lnTo>
                      <a:pt x="1041638" y="1684265"/>
                    </a:lnTo>
                    <a:lnTo>
                      <a:pt x="995594" y="1693354"/>
                    </a:lnTo>
                    <a:lnTo>
                      <a:pt x="948698" y="1699934"/>
                    </a:lnTo>
                    <a:lnTo>
                      <a:pt x="901022" y="1703936"/>
                    </a:lnTo>
                    <a:lnTo>
                      <a:pt x="852638" y="1705285"/>
                    </a:lnTo>
                    <a:lnTo>
                      <a:pt x="804255" y="1703936"/>
                    </a:lnTo>
                    <a:lnTo>
                      <a:pt x="756579" y="1699934"/>
                    </a:lnTo>
                    <a:lnTo>
                      <a:pt x="709684" y="1693354"/>
                    </a:lnTo>
                    <a:lnTo>
                      <a:pt x="663640" y="1684265"/>
                    </a:lnTo>
                    <a:lnTo>
                      <a:pt x="618521" y="1672741"/>
                    </a:lnTo>
                    <a:lnTo>
                      <a:pt x="574398" y="1658854"/>
                    </a:lnTo>
                    <a:lnTo>
                      <a:pt x="531342" y="1642675"/>
                    </a:lnTo>
                    <a:lnTo>
                      <a:pt x="489426" y="1624276"/>
                    </a:lnTo>
                    <a:lnTo>
                      <a:pt x="448723" y="1603730"/>
                    </a:lnTo>
                    <a:lnTo>
                      <a:pt x="409303" y="1581108"/>
                    </a:lnTo>
                    <a:lnTo>
                      <a:pt x="371239" y="1556482"/>
                    </a:lnTo>
                    <a:lnTo>
                      <a:pt x="334603" y="1529925"/>
                    </a:lnTo>
                    <a:lnTo>
                      <a:pt x="299467" y="1501508"/>
                    </a:lnTo>
                    <a:lnTo>
                      <a:pt x="265903" y="1471303"/>
                    </a:lnTo>
                    <a:lnTo>
                      <a:pt x="233982" y="1439382"/>
                    </a:lnTo>
                    <a:lnTo>
                      <a:pt x="203777" y="1405818"/>
                    </a:lnTo>
                    <a:lnTo>
                      <a:pt x="175360" y="1370681"/>
                    </a:lnTo>
                    <a:lnTo>
                      <a:pt x="148803" y="1334045"/>
                    </a:lnTo>
                    <a:lnTo>
                      <a:pt x="124177" y="1295981"/>
                    </a:lnTo>
                    <a:lnTo>
                      <a:pt x="101555" y="1256561"/>
                    </a:lnTo>
                    <a:lnTo>
                      <a:pt x="81009" y="1215857"/>
                    </a:lnTo>
                    <a:lnTo>
                      <a:pt x="62610" y="1173942"/>
                    </a:lnTo>
                    <a:lnTo>
                      <a:pt x="46431" y="1130886"/>
                    </a:lnTo>
                    <a:lnTo>
                      <a:pt x="32543" y="1086762"/>
                    </a:lnTo>
                    <a:lnTo>
                      <a:pt x="21020" y="1041642"/>
                    </a:lnTo>
                    <a:lnTo>
                      <a:pt x="11931" y="995599"/>
                    </a:lnTo>
                    <a:lnTo>
                      <a:pt x="5350" y="948703"/>
                    </a:lnTo>
                    <a:lnTo>
                      <a:pt x="1349" y="901027"/>
                    </a:lnTo>
                    <a:lnTo>
                      <a:pt x="0" y="852643"/>
                    </a:lnTo>
                    <a:lnTo>
                      <a:pt x="1349" y="804260"/>
                    </a:lnTo>
                    <a:lnTo>
                      <a:pt x="5350" y="756584"/>
                    </a:lnTo>
                    <a:lnTo>
                      <a:pt x="11931" y="709689"/>
                    </a:lnTo>
                    <a:lnTo>
                      <a:pt x="21020" y="663645"/>
                    </a:lnTo>
                    <a:lnTo>
                      <a:pt x="32543" y="618526"/>
                    </a:lnTo>
                    <a:lnTo>
                      <a:pt x="46431" y="574402"/>
                    </a:lnTo>
                    <a:lnTo>
                      <a:pt x="62610" y="531346"/>
                    </a:lnTo>
                    <a:lnTo>
                      <a:pt x="81009" y="489431"/>
                    </a:lnTo>
                    <a:lnTo>
                      <a:pt x="101555" y="448727"/>
                    </a:lnTo>
                    <a:lnTo>
                      <a:pt x="124177" y="409307"/>
                    </a:lnTo>
                    <a:lnTo>
                      <a:pt x="148803" y="371243"/>
                    </a:lnTo>
                    <a:lnTo>
                      <a:pt x="175360" y="334606"/>
                    </a:lnTo>
                    <a:lnTo>
                      <a:pt x="203777" y="299470"/>
                    </a:lnTo>
                    <a:lnTo>
                      <a:pt x="233982" y="265905"/>
                    </a:lnTo>
                    <a:lnTo>
                      <a:pt x="265903" y="233984"/>
                    </a:lnTo>
                    <a:lnTo>
                      <a:pt x="299467" y="203779"/>
                    </a:lnTo>
                    <a:lnTo>
                      <a:pt x="334603" y="175362"/>
                    </a:lnTo>
                    <a:lnTo>
                      <a:pt x="371239" y="148804"/>
                    </a:lnTo>
                    <a:lnTo>
                      <a:pt x="409303" y="124178"/>
                    </a:lnTo>
                    <a:lnTo>
                      <a:pt x="448723" y="101556"/>
                    </a:lnTo>
                    <a:lnTo>
                      <a:pt x="489426" y="81010"/>
                    </a:lnTo>
                    <a:lnTo>
                      <a:pt x="531342" y="62611"/>
                    </a:lnTo>
                    <a:lnTo>
                      <a:pt x="574398" y="46431"/>
                    </a:lnTo>
                    <a:lnTo>
                      <a:pt x="618521" y="32544"/>
                    </a:lnTo>
                    <a:lnTo>
                      <a:pt x="663640" y="21020"/>
                    </a:lnTo>
                    <a:lnTo>
                      <a:pt x="709684" y="11931"/>
                    </a:lnTo>
                    <a:lnTo>
                      <a:pt x="756579" y="5351"/>
                    </a:lnTo>
                    <a:lnTo>
                      <a:pt x="804255" y="1349"/>
                    </a:lnTo>
                    <a:lnTo>
                      <a:pt x="852638" y="0"/>
                    </a:lnTo>
                    <a:lnTo>
                      <a:pt x="901022" y="1349"/>
                    </a:lnTo>
                    <a:lnTo>
                      <a:pt x="948698" y="5351"/>
                    </a:lnTo>
                    <a:lnTo>
                      <a:pt x="995594" y="11931"/>
                    </a:lnTo>
                    <a:lnTo>
                      <a:pt x="1041638" y="21020"/>
                    </a:lnTo>
                    <a:lnTo>
                      <a:pt x="1086758" y="32544"/>
                    </a:lnTo>
                    <a:lnTo>
                      <a:pt x="1130882" y="46431"/>
                    </a:lnTo>
                    <a:lnTo>
                      <a:pt x="1173938" y="62611"/>
                    </a:lnTo>
                    <a:lnTo>
                      <a:pt x="1215854" y="81010"/>
                    </a:lnTo>
                    <a:lnTo>
                      <a:pt x="1256558" y="101556"/>
                    </a:lnTo>
                    <a:lnTo>
                      <a:pt x="1295978" y="124178"/>
                    </a:lnTo>
                    <a:lnTo>
                      <a:pt x="1334042" y="148804"/>
                    </a:lnTo>
                    <a:lnTo>
                      <a:pt x="1370678" y="175362"/>
                    </a:lnTo>
                    <a:lnTo>
                      <a:pt x="1405814" y="203779"/>
                    </a:lnTo>
                    <a:lnTo>
                      <a:pt x="1439379" y="233984"/>
                    </a:lnTo>
                    <a:lnTo>
                      <a:pt x="1471300" y="265905"/>
                    </a:lnTo>
                    <a:lnTo>
                      <a:pt x="1501504" y="299470"/>
                    </a:lnTo>
                    <a:lnTo>
                      <a:pt x="1529922" y="334606"/>
                    </a:lnTo>
                    <a:lnTo>
                      <a:pt x="1556479" y="371243"/>
                    </a:lnTo>
                    <a:lnTo>
                      <a:pt x="1581105" y="409307"/>
                    </a:lnTo>
                    <a:lnTo>
                      <a:pt x="1603727" y="448727"/>
                    </a:lnTo>
                    <a:lnTo>
                      <a:pt x="1624273" y="489431"/>
                    </a:lnTo>
                    <a:lnTo>
                      <a:pt x="1642672" y="531346"/>
                    </a:lnTo>
                    <a:lnTo>
                      <a:pt x="1658851" y="574402"/>
                    </a:lnTo>
                    <a:lnTo>
                      <a:pt x="1672738" y="618526"/>
                    </a:lnTo>
                    <a:lnTo>
                      <a:pt x="1684262" y="663645"/>
                    </a:lnTo>
                    <a:lnTo>
                      <a:pt x="1693350" y="709689"/>
                    </a:lnTo>
                    <a:lnTo>
                      <a:pt x="1699931" y="756584"/>
                    </a:lnTo>
                    <a:lnTo>
                      <a:pt x="1703932" y="804260"/>
                    </a:lnTo>
                    <a:lnTo>
                      <a:pt x="1705282" y="852643"/>
                    </a:lnTo>
                    <a:close/>
                  </a:path>
                </a:pathLst>
              </a:custGeom>
              <a:ln w="631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7" name="object 31">
                <a:extLst>
                  <a:ext uri="{FF2B5EF4-FFF2-40B4-BE49-F238E27FC236}">
                    <a16:creationId xmlns:a16="http://schemas.microsoft.com/office/drawing/2014/main" id="{37B93A92-4493-4BFE-A6DA-1E9358E2F426}"/>
                  </a:ext>
                </a:extLst>
              </p:cNvPr>
              <p:cNvSpPr/>
              <p:nvPr/>
            </p:nvSpPr>
            <p:spPr>
              <a:xfrm>
                <a:off x="2614784" y="1968248"/>
                <a:ext cx="53975" cy="53975"/>
              </a:xfrm>
              <a:custGeom>
                <a:avLst/>
                <a:gdLst/>
                <a:ahLst/>
                <a:cxnLst/>
                <a:rect l="l" t="t" r="r" b="b"/>
                <a:pathLst>
                  <a:path w="53975" h="53975">
                    <a:moveTo>
                      <a:pt x="26945" y="0"/>
                    </a:moveTo>
                    <a:lnTo>
                      <a:pt x="16457" y="2117"/>
                    </a:lnTo>
                    <a:lnTo>
                      <a:pt x="7892" y="7892"/>
                    </a:lnTo>
                    <a:lnTo>
                      <a:pt x="2117" y="16457"/>
                    </a:lnTo>
                    <a:lnTo>
                      <a:pt x="0" y="26945"/>
                    </a:lnTo>
                    <a:lnTo>
                      <a:pt x="2117" y="37432"/>
                    </a:lnTo>
                    <a:lnTo>
                      <a:pt x="7892" y="45997"/>
                    </a:lnTo>
                    <a:lnTo>
                      <a:pt x="16457" y="51772"/>
                    </a:lnTo>
                    <a:lnTo>
                      <a:pt x="26945" y="53890"/>
                    </a:lnTo>
                    <a:lnTo>
                      <a:pt x="37436" y="51772"/>
                    </a:lnTo>
                    <a:lnTo>
                      <a:pt x="46003" y="45997"/>
                    </a:lnTo>
                    <a:lnTo>
                      <a:pt x="51779" y="37432"/>
                    </a:lnTo>
                    <a:lnTo>
                      <a:pt x="53897" y="26945"/>
                    </a:lnTo>
                    <a:lnTo>
                      <a:pt x="51779" y="16457"/>
                    </a:lnTo>
                    <a:lnTo>
                      <a:pt x="46003" y="7892"/>
                    </a:lnTo>
                    <a:lnTo>
                      <a:pt x="37436" y="2117"/>
                    </a:lnTo>
                    <a:lnTo>
                      <a:pt x="26945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8" name="object 32">
                <a:extLst>
                  <a:ext uri="{FF2B5EF4-FFF2-40B4-BE49-F238E27FC236}">
                    <a16:creationId xmlns:a16="http://schemas.microsoft.com/office/drawing/2014/main" id="{690D46D5-6CA2-46C8-AF61-A98DB88B71C1}"/>
                  </a:ext>
                </a:extLst>
              </p:cNvPr>
              <p:cNvSpPr/>
              <p:nvPr/>
            </p:nvSpPr>
            <p:spPr>
              <a:xfrm>
                <a:off x="2614784" y="1968248"/>
                <a:ext cx="53975" cy="53975"/>
              </a:xfrm>
              <a:custGeom>
                <a:avLst/>
                <a:gdLst/>
                <a:ahLst/>
                <a:cxnLst/>
                <a:rect l="l" t="t" r="r" b="b"/>
                <a:pathLst>
                  <a:path w="53975" h="53975">
                    <a:moveTo>
                      <a:pt x="53897" y="26945"/>
                    </a:moveTo>
                    <a:lnTo>
                      <a:pt x="51779" y="37432"/>
                    </a:lnTo>
                    <a:lnTo>
                      <a:pt x="46003" y="45997"/>
                    </a:lnTo>
                    <a:lnTo>
                      <a:pt x="37436" y="51772"/>
                    </a:lnTo>
                    <a:lnTo>
                      <a:pt x="26945" y="53890"/>
                    </a:lnTo>
                    <a:lnTo>
                      <a:pt x="16457" y="51772"/>
                    </a:lnTo>
                    <a:lnTo>
                      <a:pt x="7892" y="45997"/>
                    </a:lnTo>
                    <a:lnTo>
                      <a:pt x="2117" y="37432"/>
                    </a:lnTo>
                    <a:lnTo>
                      <a:pt x="0" y="26945"/>
                    </a:lnTo>
                    <a:lnTo>
                      <a:pt x="2117" y="16457"/>
                    </a:lnTo>
                    <a:lnTo>
                      <a:pt x="7892" y="7892"/>
                    </a:lnTo>
                    <a:lnTo>
                      <a:pt x="16457" y="2117"/>
                    </a:lnTo>
                    <a:lnTo>
                      <a:pt x="26945" y="0"/>
                    </a:lnTo>
                    <a:lnTo>
                      <a:pt x="37436" y="2117"/>
                    </a:lnTo>
                    <a:lnTo>
                      <a:pt x="46003" y="7892"/>
                    </a:lnTo>
                    <a:lnTo>
                      <a:pt x="51779" y="16457"/>
                    </a:lnTo>
                    <a:lnTo>
                      <a:pt x="53897" y="26945"/>
                    </a:lnTo>
                    <a:close/>
                  </a:path>
                </a:pathLst>
              </a:custGeom>
              <a:ln w="6315">
                <a:solidFill>
                  <a:srgbClr val="000000"/>
                </a:solidFill>
                <a:prstDash val="lgDash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9" name="object 33">
                <a:extLst>
                  <a:ext uri="{FF2B5EF4-FFF2-40B4-BE49-F238E27FC236}">
                    <a16:creationId xmlns:a16="http://schemas.microsoft.com/office/drawing/2014/main" id="{5490F01B-2F6F-43D2-AFBD-1E918116FA96}"/>
                  </a:ext>
                </a:extLst>
              </p:cNvPr>
              <p:cNvSpPr/>
              <p:nvPr/>
            </p:nvSpPr>
            <p:spPr>
              <a:xfrm>
                <a:off x="2262777" y="2014137"/>
                <a:ext cx="360045" cy="360045"/>
              </a:xfrm>
              <a:custGeom>
                <a:avLst/>
                <a:gdLst/>
                <a:ahLst/>
                <a:cxnLst/>
                <a:rect l="l" t="t" r="r" b="b"/>
                <a:pathLst>
                  <a:path w="360044" h="360044">
                    <a:moveTo>
                      <a:pt x="360008" y="0"/>
                    </a:moveTo>
                    <a:lnTo>
                      <a:pt x="0" y="360008"/>
                    </a:lnTo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0" name="object 34">
                <a:extLst>
                  <a:ext uri="{FF2B5EF4-FFF2-40B4-BE49-F238E27FC236}">
                    <a16:creationId xmlns:a16="http://schemas.microsoft.com/office/drawing/2014/main" id="{BC6E4B76-9771-467D-9B79-3C479BCE6C77}"/>
                  </a:ext>
                </a:extLst>
              </p:cNvPr>
              <p:cNvSpPr/>
              <p:nvPr/>
            </p:nvSpPr>
            <p:spPr>
              <a:xfrm>
                <a:off x="2262777" y="858337"/>
                <a:ext cx="1440180" cy="1516380"/>
              </a:xfrm>
              <a:custGeom>
                <a:avLst/>
                <a:gdLst/>
                <a:ahLst/>
                <a:cxnLst/>
                <a:rect l="l" t="t" r="r" b="b"/>
                <a:pathLst>
                  <a:path w="1440179" h="1516380">
                    <a:moveTo>
                      <a:pt x="18950" y="0"/>
                    </a:moveTo>
                    <a:lnTo>
                      <a:pt x="0" y="1515808"/>
                    </a:lnTo>
                    <a:lnTo>
                      <a:pt x="1440018" y="1515808"/>
                    </a:lnTo>
                  </a:path>
                </a:pathLst>
              </a:custGeom>
              <a:ln w="6315">
                <a:solidFill>
                  <a:srgbClr val="000000"/>
                </a:solidFill>
                <a:prstDash val="lgDash"/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71" name="object 35">
                <a:extLst>
                  <a:ext uri="{FF2B5EF4-FFF2-40B4-BE49-F238E27FC236}">
                    <a16:creationId xmlns:a16="http://schemas.microsoft.com/office/drawing/2014/main" id="{1E79323E-55C0-4AD4-8233-286F9E3535E5}"/>
                  </a:ext>
                </a:extLst>
              </p:cNvPr>
              <p:cNvSpPr/>
              <p:nvPr/>
            </p:nvSpPr>
            <p:spPr>
              <a:xfrm>
                <a:off x="2640150" y="1993614"/>
                <a:ext cx="168639" cy="150110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2" name="object 36">
                <a:extLst>
                  <a:ext uri="{FF2B5EF4-FFF2-40B4-BE49-F238E27FC236}">
                    <a16:creationId xmlns:a16="http://schemas.microsoft.com/office/drawing/2014/main" id="{1A0ED71B-F1A0-4737-8BC9-913967A3E71E}"/>
                  </a:ext>
                </a:extLst>
              </p:cNvPr>
              <p:cNvSpPr/>
              <p:nvPr/>
            </p:nvSpPr>
            <p:spPr>
              <a:xfrm>
                <a:off x="2659417" y="1569946"/>
                <a:ext cx="336550" cy="392430"/>
              </a:xfrm>
              <a:custGeom>
                <a:avLst/>
                <a:gdLst/>
                <a:ahLst/>
                <a:cxnLst/>
                <a:rect l="l" t="t" r="r" b="b"/>
                <a:pathLst>
                  <a:path w="336550" h="392430">
                    <a:moveTo>
                      <a:pt x="0" y="391985"/>
                    </a:moveTo>
                    <a:lnTo>
                      <a:pt x="311103" y="29029"/>
                    </a:lnTo>
                  </a:path>
                  <a:path w="336550" h="392430">
                    <a:moveTo>
                      <a:pt x="311103" y="29029"/>
                    </a:moveTo>
                    <a:lnTo>
                      <a:pt x="335985" y="0"/>
                    </a:lnTo>
                  </a:path>
                </a:pathLst>
              </a:custGeom>
              <a:ln w="3175">
                <a:solidFill>
                  <a:srgbClr val="000000"/>
                </a:solidFill>
                <a:prstDash val="lgDash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3" name="object 37">
                <a:extLst>
                  <a:ext uri="{FF2B5EF4-FFF2-40B4-BE49-F238E27FC236}">
                    <a16:creationId xmlns:a16="http://schemas.microsoft.com/office/drawing/2014/main" id="{39A665C2-35B2-47B8-9BBB-F3C2B4E2B6DF}"/>
                  </a:ext>
                </a:extLst>
              </p:cNvPr>
              <p:cNvSpPr/>
              <p:nvPr/>
            </p:nvSpPr>
            <p:spPr>
              <a:xfrm>
                <a:off x="2953315" y="1569082"/>
                <a:ext cx="42545" cy="46355"/>
              </a:xfrm>
              <a:custGeom>
                <a:avLst/>
                <a:gdLst/>
                <a:ahLst/>
                <a:cxnLst/>
                <a:rect l="l" t="t" r="r" b="b"/>
                <a:pathLst>
                  <a:path w="42544" h="46355">
                    <a:moveTo>
                      <a:pt x="42526" y="0"/>
                    </a:moveTo>
                    <a:lnTo>
                      <a:pt x="0" y="29893"/>
                    </a:lnTo>
                    <a:lnTo>
                      <a:pt x="18950" y="46317"/>
                    </a:lnTo>
                    <a:lnTo>
                      <a:pt x="42526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4" name="object 38">
                <a:extLst>
                  <a:ext uri="{FF2B5EF4-FFF2-40B4-BE49-F238E27FC236}">
                    <a16:creationId xmlns:a16="http://schemas.microsoft.com/office/drawing/2014/main" id="{77B3EBB6-7A6A-40B9-AEE2-77FF5EFADAB0}"/>
                  </a:ext>
                </a:extLst>
              </p:cNvPr>
              <p:cNvSpPr/>
              <p:nvPr/>
            </p:nvSpPr>
            <p:spPr>
              <a:xfrm>
                <a:off x="2953315" y="1569082"/>
                <a:ext cx="42545" cy="46355"/>
              </a:xfrm>
              <a:custGeom>
                <a:avLst/>
                <a:gdLst/>
                <a:ahLst/>
                <a:cxnLst/>
                <a:rect l="l" t="t" r="r" b="b"/>
                <a:pathLst>
                  <a:path w="42544" h="46355">
                    <a:moveTo>
                      <a:pt x="18950" y="46317"/>
                    </a:moveTo>
                    <a:lnTo>
                      <a:pt x="42526" y="0"/>
                    </a:lnTo>
                    <a:lnTo>
                      <a:pt x="0" y="29893"/>
                    </a:lnTo>
                    <a:lnTo>
                      <a:pt x="18950" y="46317"/>
                    </a:lnTo>
                    <a:close/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5" name="object 39">
                <a:extLst>
                  <a:ext uri="{FF2B5EF4-FFF2-40B4-BE49-F238E27FC236}">
                    <a16:creationId xmlns:a16="http://schemas.microsoft.com/office/drawing/2014/main" id="{25C9DE68-31A4-47A0-88A8-15E92FFE6232}"/>
                  </a:ext>
                </a:extLst>
              </p:cNvPr>
              <p:cNvSpPr/>
              <p:nvPr/>
            </p:nvSpPr>
            <p:spPr>
              <a:xfrm>
                <a:off x="2678052" y="1791508"/>
                <a:ext cx="130317" cy="148419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ED932CBE-C983-4AF5-B38A-A7CC6D737BC1}"/>
                </a:ext>
              </a:extLst>
            </p:cNvPr>
            <p:cNvGrpSpPr/>
            <p:nvPr/>
          </p:nvGrpSpPr>
          <p:grpSpPr>
            <a:xfrm>
              <a:off x="9428922" y="1288068"/>
              <a:ext cx="2276902" cy="3165179"/>
              <a:chOff x="9428922" y="1288068"/>
              <a:chExt cx="2276902" cy="316517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C7003ED1-7A6A-4609-B004-734F7956CE2F}"/>
                      </a:ext>
                    </a:extLst>
                  </p:cNvPr>
                  <p:cNvSpPr txBox="1"/>
                  <p:nvPr/>
                </p:nvSpPr>
                <p:spPr>
                  <a:xfrm>
                    <a:off x="9647583" y="4083915"/>
                    <a:ext cx="39946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C7003ED1-7A6A-4609-B004-734F7956CE2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47583" y="4083915"/>
                    <a:ext cx="399468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B7696A6-73F1-46F1-92ED-6BCFD0D24698}"/>
                  </a:ext>
                </a:extLst>
              </p:cNvPr>
              <p:cNvSpPr txBox="1"/>
              <p:nvPr/>
            </p:nvSpPr>
            <p:spPr>
              <a:xfrm>
                <a:off x="11423374" y="3574066"/>
                <a:ext cx="282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1E999A21-0EE5-4536-BC60-06E60EA21DB8}"/>
                  </a:ext>
                </a:extLst>
              </p:cNvPr>
              <p:cNvSpPr txBox="1"/>
              <p:nvPr/>
            </p:nvSpPr>
            <p:spPr>
              <a:xfrm>
                <a:off x="9442171" y="1288068"/>
                <a:ext cx="2808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77AF202A-EAA1-432D-97FD-7DAE88BEC7C9}"/>
                  </a:ext>
                </a:extLst>
              </p:cNvPr>
              <p:cNvSpPr txBox="1"/>
              <p:nvPr/>
            </p:nvSpPr>
            <p:spPr>
              <a:xfrm>
                <a:off x="9428922" y="3474675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B6190BC-A6E7-454E-BA58-F263708D04F1}"/>
                  </a:ext>
                </a:extLst>
              </p:cNvPr>
              <p:cNvSpPr txBox="1"/>
              <p:nvPr/>
            </p:nvSpPr>
            <p:spPr>
              <a:xfrm>
                <a:off x="9746973" y="3037352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	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5842DF9-1129-4ED2-8AE5-0D11098080DB}"/>
                  </a:ext>
                </a:extLst>
              </p:cNvPr>
              <p:cNvSpPr txBox="1"/>
              <p:nvPr/>
            </p:nvSpPr>
            <p:spPr>
              <a:xfrm>
                <a:off x="10263808" y="2772308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7B8F1FFC-7EA5-464E-A03C-570D7C4C2387}"/>
                      </a:ext>
                    </a:extLst>
                  </p:cNvPr>
                  <p:cNvSpPr txBox="1"/>
                  <p:nvPr/>
                </p:nvSpPr>
                <p:spPr>
                  <a:xfrm>
                    <a:off x="9906000" y="3315649"/>
                    <a:ext cx="37895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7B8F1FFC-7EA5-464E-A03C-570D7C4C238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06000" y="3315649"/>
                    <a:ext cx="37895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C3374DE-88BD-41C1-84C3-C2864CD9115B}"/>
                  </a:ext>
                </a:extLst>
              </p:cNvPr>
              <p:cNvSpPr txBox="1"/>
              <p:nvPr/>
            </p:nvSpPr>
            <p:spPr>
              <a:xfrm>
                <a:off x="10118038" y="3196378"/>
                <a:ext cx="8996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Coriolis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7BEDCAAF-4E72-424E-9FA5-7196D0CF09CB}"/>
                  </a:ext>
                </a:extLst>
              </p:cNvPr>
              <p:cNvSpPr txBox="1"/>
              <p:nvPr/>
            </p:nvSpPr>
            <p:spPr>
              <a:xfrm>
                <a:off x="10343322" y="2228969"/>
                <a:ext cx="12442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Centrifugal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83844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2DE798C-A116-4AC1-B0FE-B36DE095F8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Bennett university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6FCC73-424B-4CAC-8F36-6910D2C8D6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Even Semetser, 2020-21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2BCCC1-2A3E-4473-95FF-731C2E16C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909-B56C-45AC-A9CA-18A782F1C49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052E3F-71C3-4FFD-A6B3-633F89485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Non-Inertial Frames and Pseudo Forces</a:t>
            </a:r>
          </a:p>
        </p:txBody>
      </p:sp>
    </p:spTree>
    <p:extLst>
      <p:ext uri="{BB962C8B-B14F-4D97-AF65-F5344CB8AC3E}">
        <p14:creationId xmlns:p14="http://schemas.microsoft.com/office/powerpoint/2010/main" val="3453684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CE793-19C3-45D1-A126-E6CE94418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Coriolis Force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A78352-C006-450D-AA36-86A829D7B2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bead slides without friction on a rigid wire rotating at constant angular speed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IN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The problem is to find the force exerted by the wire on the bead.</a:t>
                </a:r>
              </a:p>
              <a:p>
                <a:r>
                  <a:rPr lang="en-IN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the coordinate system rotating with the</a:t>
                </a:r>
              </a:p>
              <a:p>
                <a:pPr marL="0" indent="0">
                  <a:buNone/>
                </a:pPr>
                <a:r>
                  <a:rPr lang="en-IN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wire the motion is purely radial.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𝑐𝑒𝑛𝑡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𝑜𝑟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centrifugal and Coriolis forces respectively. </a:t>
                </a:r>
              </a:p>
              <a:p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the rotating system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𝑐𝑒𝑛𝑡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acc>
                      <m:accPr>
                        <m:chr m:val="̈"/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𝑐𝑜𝑟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Hence,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acc>
                      <m:accPr>
                        <m:chr m:val="̈"/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sz="24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US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4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en-US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𝑐𝑜𝑟</m:t>
                        </m:r>
                      </m:sub>
                    </m:sSub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𝑐𝑜𝑟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acc>
                      <m:accPr>
                        <m:chr m:val="̇"/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endPara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A78352-C006-450D-AA36-86A829D7B2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18" t="-1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36A31-3FFC-41CE-A208-AEEC10BFB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 Semester, 2020-21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A9A96-DDE8-498E-B806-350EB5113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Bennett university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89065-0435-4D2F-814C-57A3944BB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909-B56C-45AC-A9CA-18A782F1C497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A00528-A760-4147-A233-8AFE8F26E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9410" y="1724315"/>
            <a:ext cx="3185931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376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6D4FDD-13B6-4A31-9335-2918B2C744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IN" sz="2200" spc="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Earth’s</a:t>
                </a:r>
                <a:r>
                  <a:rPr lang="en-IN" sz="2200" spc="114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Angular</a:t>
                </a:r>
                <a:r>
                  <a:rPr lang="en-IN" sz="2200" spc="1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Velocity</a:t>
                </a:r>
                <a:r>
                  <a:rPr lang="en-IN" sz="2200" spc="1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</a:t>
                </a:r>
                <a:r>
                  <a:rPr lang="en-IN" sz="2200" spc="1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IN" sz="2200" spc="1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Non-</a:t>
                </a:r>
                <a:r>
                  <a:rPr lang="en-IN" sz="2200" spc="-10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Intertial</a:t>
                </a:r>
                <a:r>
                  <a:rPr lang="en-IN" sz="2200" spc="1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Frame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Here </a:t>
                </a:r>
                <a:r>
                  <a:rPr lang="en-IN" sz="2200" i="1" spc="-5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points to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south, </a:t>
                </a:r>
                <a:r>
                  <a:rPr lang="en-IN" sz="2200" i="1" spc="-5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east,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en-IN" sz="2200" i="1" spc="-8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IN" sz="2200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radially </a:t>
                </a:r>
                <a:r>
                  <a:rPr lang="en-IN" sz="22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outwards  </a:t>
                </a:r>
              </a:p>
              <a:p>
                <a:pPr marL="0" indent="0">
                  <a:buNone/>
                </a:pPr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(vertically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above from </a:t>
                </a:r>
                <a:r>
                  <a:rPr lang="en-IN" sz="2200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earth),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en-IN" sz="2200" i="1" spc="8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λ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latitude</a:t>
                </a:r>
                <a:r>
                  <a:rPr lang="en-IN" sz="2200" spc="1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angle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this frame: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b="1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l-GR" sz="2200" b="1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Ω</m:t>
                        </m:r>
                      </m:e>
                    </m:acc>
                    <m:r>
                      <a:rPr lang="el-GR" sz="2200" b="1" i="1" spc="-7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el-GR" sz="2200" i="1" spc="-5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=</m:t>
                    </m:r>
                    <m:r>
                      <a:rPr lang="el-GR" sz="2200" i="1" spc="-14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 </m:t>
                    </m:r>
                    <m:r>
                      <a:rPr lang="el-GR" sz="2200" i="1" spc="-7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Lucida Sans Unicode"/>
                      </a:rPr>
                      <m:t>−</m:t>
                    </m:r>
                    <m:r>
                      <a:rPr lang="el-GR" sz="2200" i="1" spc="-7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Ω</m:t>
                    </m:r>
                    <m:func>
                      <m:funcPr>
                        <m:ctrlPr>
                          <a:rPr lang="en-US" sz="2200" i="1" spc="-1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 i="0" spc="-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cos</m:t>
                        </m:r>
                      </m:fName>
                      <m:e>
                        <m:r>
                          <a:rPr lang="el-GR" sz="2200" i="1" spc="-16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𝜆</m:t>
                        </m:r>
                      </m:e>
                    </m:func>
                    <m:acc>
                      <m:accPr>
                        <m:chr m:val="̂"/>
                        <m:ctrlPr>
                          <a:rPr lang="en-US" sz="2200" b="0" i="1" spc="-16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0" i="1" spc="-160" dirty="0" err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𝑖</m:t>
                        </m:r>
                      </m:e>
                    </m:acc>
                    <m:r>
                      <a:rPr lang="en-US" sz="2200" b="1" i="1" spc="-10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en-US" sz="2200" i="1" spc="-5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+</m:t>
                    </m:r>
                    <m:r>
                      <a:rPr lang="en-US" sz="2200" i="1" spc="-24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 </m:t>
                    </m:r>
                    <m:r>
                      <a:rPr lang="el-GR" sz="2200" i="1" spc="-114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Ω</m:t>
                    </m:r>
                    <m:func>
                      <m:funcPr>
                        <m:ctrlPr>
                          <a:rPr lang="en-US" sz="2200" i="1" spc="-1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 i="0" spc="-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sin</m:t>
                        </m:r>
                      </m:fName>
                      <m:e>
                        <m:r>
                          <a:rPr lang="el-GR" sz="2200" i="1" spc="8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𝜆</m:t>
                        </m:r>
                      </m:e>
                    </m:func>
                    <m:acc>
                      <m:accPr>
                        <m:chr m:val="̂"/>
                        <m:ctrlPr>
                          <a:rPr lang="en-US" sz="2200" b="0" i="1" spc="-33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0" i="1" spc="-33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𝑘</m:t>
                        </m:r>
                      </m:e>
                    </m:acc>
                  </m:oMath>
                </a14:m>
                <a:endParaRPr lang="en-US" sz="2200" baseline="1515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IN" sz="2200" spc="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particle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mass </a:t>
                </a:r>
                <a14:m>
                  <m:oMath xmlns:m="http://schemas.openxmlformats.org/officeDocument/2006/math">
                    <m:r>
                      <a:rPr lang="en-IN" sz="2200" i="1" spc="-5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𝑚</m:t>
                    </m:r>
                  </m:oMath>
                </a14:m>
                <a:r>
                  <a:rPr lang="en-IN" sz="2200" i="1" spc="-5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IN" sz="2200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falling vertically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down, </a:t>
                </a:r>
                <a:r>
                  <a:rPr lang="en-IN" sz="2200" spc="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 </a:t>
                </a:r>
              </a:p>
              <a:p>
                <a:pPr marL="0" indent="0">
                  <a:buNone/>
                </a:pPr>
                <a:r>
                  <a:rPr lang="en-IN" sz="2200" spc="-1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instant </a:t>
                </a:r>
                <a:r>
                  <a:rPr lang="en-IN" sz="2200" spc="-15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velocity</a:t>
                </a:r>
                <a:r>
                  <a:rPr lang="en-IN" sz="2200" spc="-5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b="0" i="1" spc="3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IN" sz="2200" b="0" i="1" spc="3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IN" sz="2200" spc="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b="0" i="1" spc="-3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0" i="1" spc="-3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𝑣</m:t>
                        </m:r>
                      </m:e>
                    </m:acc>
                    <m:r>
                      <a:rPr lang="en-US" sz="2200" b="0" i="1" spc="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=−</m:t>
                    </m:r>
                    <m:r>
                      <a:rPr lang="en-US" sz="2200" b="0" i="1" spc="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𝑣</m:t>
                    </m:r>
                    <m:acc>
                      <m:accPr>
                        <m:chr m:val="̂"/>
                        <m:ctrlPr>
                          <a:rPr lang="en-US" sz="2200" b="0" i="1" spc="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0" i="1" spc="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𝑘</m:t>
                        </m:r>
                      </m:e>
                    </m:acc>
                  </m:oMath>
                </a14:m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IN" sz="2200" spc="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</a:t>
                </a:r>
                <a:r>
                  <a:rPr lang="en-IN" sz="2200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Coriolis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force </a:t>
                </a:r>
                <a:r>
                  <a:rPr lang="en-IN" sz="22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</a:t>
                </a:r>
                <a:r>
                  <a:rPr lang="en-IN" sz="2200" spc="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</a:t>
                </a:r>
                <a:r>
                  <a:rPr lang="en-IN" sz="2200" spc="-4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due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</a:t>
                </a:r>
                <a:r>
                  <a:rPr lang="en-IN" sz="2200" spc="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Earth’s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rotation</a:t>
                </a:r>
                <a:r>
                  <a:rPr lang="en-IN" sz="2200" spc="19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</a:t>
                </a:r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accPr>
                            <m:e>
                              <m:r>
                                <a:rPr lang="en-US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𝑐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=−2</m:t>
                      </m:r>
                      <m:r>
                        <a:rPr lang="en-US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𝑚</m:t>
                      </m:r>
                      <m:d>
                        <m:dPr>
                          <m:ctrlPr>
                            <a:rPr lang="en-US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22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Ω</m:t>
                              </m:r>
                            </m:e>
                          </m:acc>
                          <m:r>
                            <a:rPr lang="en-US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n-US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accPr>
                            <m:e>
                              <m:r>
                                <a:rPr lang="en-US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=−2</m:t>
                      </m:r>
                      <m:r>
                        <a:rPr lang="en-US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𝑚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Ω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2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2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  <m:t>𝑖</m:t>
                                    </m:r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2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2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  <m:t>𝑗</m:t>
                                    </m:r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2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2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  <m:t>𝑘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r>
                                  <a:rPr lang="en-US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22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200" b="0" i="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22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  <m:t>𝜆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sz="22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200" b="0" i="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22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  <m:t>𝜆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−</m:t>
                                </m:r>
                                <m:r>
                                  <a:rPr lang="en-US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𝑣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=2</m:t>
                      </m:r>
                      <m:r>
                        <a:rPr lang="en-US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𝑚𝑣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Ω</m:t>
                      </m:r>
                      <m:func>
                        <m:funcPr>
                          <m:ctrlPr>
                            <a:rPr lang="en-US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2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cos</m:t>
                          </m:r>
                        </m:fName>
                        <m:e>
                          <m:r>
                            <a:rPr lang="en-US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𝜆</m:t>
                          </m:r>
                        </m:e>
                      </m:func>
                      <m:r>
                        <a:rPr lang="en-US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accPr>
                        <m:e>
                          <m:r>
                            <a:rPr lang="en-US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sz="2200" baseline="1515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6D4FDD-13B6-4A31-9335-2918B2C744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14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26">
            <a:extLst>
              <a:ext uri="{FF2B5EF4-FFF2-40B4-BE49-F238E27FC236}">
                <a16:creationId xmlns:a16="http://schemas.microsoft.com/office/drawing/2014/main" id="{C000391B-DDC1-4A98-B33D-92CAA7765CF8}"/>
              </a:ext>
            </a:extLst>
          </p:cNvPr>
          <p:cNvSpPr/>
          <p:nvPr/>
        </p:nvSpPr>
        <p:spPr>
          <a:xfrm>
            <a:off x="8508989" y="1207242"/>
            <a:ext cx="3590246" cy="25961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0FAAEE-0065-42C6-9AFE-48A438A66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Coriolis Force and Earth Rotation-I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5EEF2-C5FC-42E7-A14A-D53C3AC0C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 Semester, 2020-21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D235A-8B0B-459D-932F-A8FE7998C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Bennett university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7FA94-FB3A-4F39-8C8B-570F75733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909-B56C-45AC-A9CA-18A782F1C497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2502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2330-EAE8-4561-A57D-A98AF3134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Coriolis Force and Earth Rotation-II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3B9F2E-B7B3-4AC3-BA4B-B8D348B10A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89560" marR="30480" indent="-342900">
                  <a:lnSpc>
                    <a:spcPct val="102600"/>
                  </a:lnSpc>
                  <a:spcBef>
                    <a:spcPts val="55"/>
                  </a:spcBef>
                  <a:buFont typeface="Wingdings" panose="05000000000000000000" pitchFamily="2" charset="2"/>
                  <a:buChar char="Ø"/>
                </a:pPr>
                <a:r>
                  <a:rPr lang="en-IN" sz="2200" spc="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Thus,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object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will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experience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force </a:t>
                </a:r>
                <a:r>
                  <a:rPr lang="en-IN" sz="22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towards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east,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will  get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deviated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</a:t>
                </a:r>
                <a:r>
                  <a:rPr lang="en-IN" sz="2200" spc="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direction</a:t>
                </a:r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9560" marR="278130" indent="-342900">
                  <a:lnSpc>
                    <a:spcPct val="102699"/>
                  </a:lnSpc>
                  <a:spcBef>
                    <a:spcPts val="300"/>
                  </a:spcBef>
                  <a:buFont typeface="Wingdings" panose="05000000000000000000" pitchFamily="2" charset="2"/>
                  <a:buChar char="Ø"/>
                </a:pP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Another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 </a:t>
                </a:r>
                <a:r>
                  <a:rPr lang="en-IN" sz="2200" spc="-4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away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equator, wind </a:t>
                </a:r>
                <a:r>
                  <a:rPr lang="en-IN" sz="22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flow becomes 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circular </a:t>
                </a:r>
                <a:r>
                  <a:rPr lang="en-IN" sz="2200" spc="-4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due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</a:t>
                </a:r>
                <a:r>
                  <a:rPr lang="en-IN" sz="2200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Coriolis</a:t>
                </a:r>
                <a:r>
                  <a:rPr lang="en-IN" sz="2200" spc="4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force</a:t>
                </a:r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b="0" i="1" spc="7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IN" sz="2200" b="0" i="1" spc="7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𝐹</m:t>
                        </m:r>
                      </m:e>
                    </m:acc>
                    <m:r>
                      <a:rPr lang="en-IN" sz="2200" i="1" spc="104" baseline="-10416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𝑐</m:t>
                    </m:r>
                    <m:r>
                      <a:rPr lang="en-IN" sz="2200" i="1" spc="104" baseline="-10416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⊥ </m:t>
                    </m:r>
                    <m:acc>
                      <m:accPr>
                        <m:chr m:val="⃗"/>
                        <m:ctrlPr>
                          <a:rPr lang="en-US" sz="2200" b="0" i="1" spc="2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Lucida Sans Unicode"/>
                          </a:rPr>
                        </m:ctrlPr>
                      </m:accPr>
                      <m:e>
                        <m:r>
                          <a:rPr lang="en-IN" sz="2200" b="0" i="1" spc="25" dirty="0" err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𝑣</m:t>
                        </m:r>
                      </m:e>
                    </m:acc>
                    <m:r>
                      <a:rPr lang="en-IN" sz="2200" i="1" spc="37" baseline="-10416" dirty="0" err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𝑟𝑜𝑡</m:t>
                    </m:r>
                  </m:oMath>
                </a14:m>
                <a:r>
                  <a:rPr lang="en-IN" sz="2200" i="1" spc="37" baseline="-10416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</a:t>
                </a:r>
                <a:r>
                  <a:rPr lang="en-IN" sz="2200" spc="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will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lead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a circular</a:t>
                </a:r>
                <a:r>
                  <a:rPr lang="en-IN" sz="2200" spc="204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motion.</a:t>
                </a:r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3B9F2E-B7B3-4AC3-BA4B-B8D348B10A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1051" r="-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888C4-4359-478A-A660-4536E3CDC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 Semester, 2020-21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8A2E0-7747-47A6-A5F4-CBAD5BFAE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Bennett university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70EA4-B250-4AFA-9ED3-2FD89D579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909-B56C-45AC-A9CA-18A782F1C497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7" name="Picture 6" descr="A picture containing indoor&#10;&#10;Description automatically generated">
            <a:extLst>
              <a:ext uri="{FF2B5EF4-FFF2-40B4-BE49-F238E27FC236}">
                <a16:creationId xmlns:a16="http://schemas.microsoft.com/office/drawing/2014/main" id="{15F660B3-8D71-4A62-B091-951C7C42CF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771" y="2284574"/>
            <a:ext cx="2823974" cy="399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754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84E42-D615-4958-968F-C513F361A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Fizik</a:t>
            </a:r>
            <a:r>
              <a:rPr lang="en-US" dirty="0"/>
              <a:t> </a:t>
            </a:r>
            <a:r>
              <a:rPr lang="en-US" dirty="0" err="1"/>
              <a:t>Bolum</a:t>
            </a:r>
            <a:r>
              <a:rPr lang="en-US" dirty="0"/>
              <a:t> @ </a:t>
            </a:r>
            <a:r>
              <a:rPr lang="en-US" dirty="0" err="1"/>
              <a:t>Bilknet</a:t>
            </a:r>
            <a:r>
              <a:rPr lang="en-US" dirty="0"/>
              <a:t> </a:t>
            </a:r>
            <a:r>
              <a:rPr lang="en-US" dirty="0" err="1"/>
              <a:t>Universitesi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66030-20E1-4E25-B48E-BAD6E5F8F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AA4BD-BB81-4A6A-88D0-0E35964FC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 Semester, 2020-21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12B1D-4BD5-4784-BF0E-F5F9B8EB5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Bennett university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9A6CE-6C08-4996-AF9E-7F636AC9A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909-B56C-45AC-A9CA-18A782F1C497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7" name="Content Placeholder 6" descr="A large building&#10;&#10;Description automatically generated">
            <a:extLst>
              <a:ext uri="{FF2B5EF4-FFF2-40B4-BE49-F238E27FC236}">
                <a16:creationId xmlns:a16="http://schemas.microsoft.com/office/drawing/2014/main" id="{7285849B-EB16-4272-8E52-CA77D6EE56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318" y="959117"/>
            <a:ext cx="7856527" cy="523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2973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FC61D-D14B-403D-A8BF-4E6ABA8D5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Foucault Pendulum @ </a:t>
            </a:r>
            <a:r>
              <a:rPr lang="en-US" dirty="0" err="1"/>
              <a:t>Bilkent</a:t>
            </a:r>
            <a:r>
              <a:rPr lang="en-US" dirty="0"/>
              <a:t> University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B409F-ED83-436A-8D54-F2ADCFB1D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 Semester, 2020-21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82CEC-F872-44A8-911B-92AF81742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Bennett university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0EDF6-096B-4151-A262-1A0D5F396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909-B56C-45AC-A9CA-18A782F1C497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7" name="Content Placeholder 6" descr="A close up of an old building&#10;&#10;Description automatically generated">
            <a:extLst>
              <a:ext uri="{FF2B5EF4-FFF2-40B4-BE49-F238E27FC236}">
                <a16:creationId xmlns:a16="http://schemas.microsoft.com/office/drawing/2014/main" id="{14AF44E1-4E06-434B-98D0-C66052D5F6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960" y="981074"/>
            <a:ext cx="7977186" cy="531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1286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72256-FF38-4392-8F5B-E2CBF6029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Foucault Pendulum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F9D368-E318-4C9A-8130-8FBF7A082C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sz="2100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Foucault's pendulum</a:t>
                </a:r>
                <a:r>
                  <a:rPr lang="en-IN" sz="2100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 device conceived as an experiment to demonstrate the Earth's rotation.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the perspective of an Earth-bound coordinate system with its </a:t>
                </a:r>
                <a:r>
                  <a:rPr lang="en-IN" sz="21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IN" sz="2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-axis </a:t>
                </a:r>
              </a:p>
              <a:p>
                <a:pPr marL="0" indent="0">
                  <a:buNone/>
                </a:pPr>
                <a:r>
                  <a:rPr lang="en-IN" sz="2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pointing east and its </a:t>
                </a:r>
                <a:r>
                  <a:rPr lang="en-IN" sz="21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IN" sz="2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-axis pointing north, the precession of the pendulum is </a:t>
                </a:r>
              </a:p>
              <a:p>
                <a:pPr marL="0" indent="0">
                  <a:buNone/>
                </a:pPr>
                <a:r>
                  <a:rPr lang="en-IN" sz="2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described by the Coriolis force.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a planar pendulum with natural frequency </a:t>
                </a:r>
                <a:r>
                  <a:rPr lang="en-IN" sz="21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ω</a:t>
                </a:r>
                <a:r>
                  <a:rPr lang="en-IN" sz="2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 are two forces acting on the pendulum bob: </a:t>
                </a:r>
              </a:p>
              <a:p>
                <a:pPr marL="0" indent="0">
                  <a:buNone/>
                </a:pPr>
                <a:r>
                  <a:rPr lang="en-IN" sz="2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IN" sz="2100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IN" sz="2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the restoring force provided by gravity and the wire, and (ii) the Coriolis force.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restoring force of the pendulum is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1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1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1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sz="2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1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1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US" sz="21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1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21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1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N" sz="2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precession of the pendulum is described by the Coriolis force.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sz="21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F9D368-E318-4C9A-8130-8FBF7A082C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36" t="-1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E7C13-D025-4A5C-8973-3D203A14E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 Semester, 2020-21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9C9F9-5001-48A9-B17D-89E0601F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Bennett university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E35C6-1A03-4B7D-9537-EF446867A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909-B56C-45AC-A9CA-18A782F1C497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7" name="Picture 6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62A0FDE5-0136-45E4-B31A-577DAAA671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5021" y="140588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584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CF3AD-DACC-47EE-8C71-9F001A76C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Inertial and Non-Inertial Frame of Reference-I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DA596B-0C9E-479B-B1BD-50CD7573E9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64160" marR="208279" indent="-342900">
                  <a:lnSpc>
                    <a:spcPct val="102600"/>
                  </a:lnSpc>
                  <a:spcBef>
                    <a:spcPts val="55"/>
                  </a:spcBef>
                  <a:buFont typeface="Courier New" panose="02070309020205020404" pitchFamily="49" charset="0"/>
                  <a:buChar char="o"/>
                </a:pPr>
                <a:r>
                  <a:rPr lang="en-IN" sz="2200" spc="-2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 </a:t>
                </a:r>
                <a:r>
                  <a:rPr lang="en-IN" sz="2200" spc="-35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 </a:t>
                </a:r>
                <a:r>
                  <a:rPr lang="en-IN" sz="2200" spc="-3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laws </a:t>
                </a:r>
                <a:r>
                  <a:rPr lang="en-IN" sz="2200" spc="-25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:r>
                  <a:rPr lang="en-IN" sz="2200" spc="-15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physics change, </a:t>
                </a:r>
                <a:r>
                  <a:rPr lang="en-IN" sz="2200" spc="-4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 </a:t>
                </a:r>
                <a:r>
                  <a:rPr lang="en-IN" sz="2200" spc="-75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</a:t>
                </a:r>
                <a:r>
                  <a:rPr lang="en-IN" sz="2200" spc="-2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change  </a:t>
                </a:r>
                <a:r>
                  <a:rPr lang="en-IN" sz="2200" spc="-25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200" spc="-3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frame </a:t>
                </a:r>
                <a:r>
                  <a:rPr lang="en-IN" sz="2200" spc="-25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:r>
                  <a:rPr lang="en-IN" sz="2200" spc="-35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reference </a:t>
                </a:r>
                <a:r>
                  <a:rPr lang="en-IN" sz="2200" spc="-1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(coordinate</a:t>
                </a:r>
                <a:r>
                  <a:rPr lang="en-IN" sz="2200" spc="-5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1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system)?</a:t>
                </a:r>
                <a:endParaRPr lang="en-IN" sz="22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64160" marR="5080" indent="-342900">
                  <a:lnSpc>
                    <a:spcPct val="102600"/>
                  </a:lnSpc>
                  <a:spcBef>
                    <a:spcPts val="300"/>
                  </a:spcBef>
                  <a:buFont typeface="Courier New" panose="02070309020205020404" pitchFamily="49" charset="0"/>
                  <a:buChar char="o"/>
                </a:pPr>
                <a:r>
                  <a:rPr lang="en-IN" sz="2200" spc="-5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</a:t>
                </a:r>
                <a:r>
                  <a:rPr lang="en-IN" sz="2200" spc="-3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laws </a:t>
                </a:r>
                <a:r>
                  <a:rPr lang="en-IN" sz="2200" spc="-25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:r>
                  <a:rPr lang="en-IN" sz="2200" spc="-1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physics </a:t>
                </a:r>
                <a:r>
                  <a:rPr lang="en-IN" sz="2200" spc="-35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same </a:t>
                </a:r>
                <a:r>
                  <a:rPr lang="en-IN" sz="2200" spc="-15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:r>
                  <a:rPr lang="en-IN" sz="22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 </a:t>
                </a:r>
                <a:r>
                  <a:rPr lang="en-IN" sz="2200" spc="-15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inertial </a:t>
                </a:r>
                <a:r>
                  <a:rPr lang="en-IN" sz="2200" spc="-3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frames </a:t>
                </a:r>
                <a:r>
                  <a:rPr lang="en-IN" sz="2200" spc="-25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:r>
                  <a:rPr lang="en-IN" sz="2200" spc="-3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reference, </a:t>
                </a:r>
                <a:r>
                  <a:rPr lang="en-IN" sz="2200" spc="-5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i.e.,  </a:t>
                </a:r>
                <a:r>
                  <a:rPr lang="en-IN" sz="2200" spc="-3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frames </a:t>
                </a:r>
                <a:r>
                  <a:rPr lang="en-IN" sz="2200" spc="-15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moving with </a:t>
                </a:r>
                <a:r>
                  <a:rPr lang="en-IN" sz="2200" spc="-1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constant</a:t>
                </a:r>
                <a:r>
                  <a:rPr lang="en-IN" sz="2200" spc="4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15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velocities?</a:t>
                </a:r>
                <a:endParaRPr lang="en-IN" sz="22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64160" indent="-342900">
                  <a:lnSpc>
                    <a:spcPct val="100000"/>
                  </a:lnSpc>
                  <a:spcBef>
                    <a:spcPts val="334"/>
                  </a:spcBef>
                  <a:buFont typeface="Courier New" panose="02070309020205020404" pitchFamily="49" charset="0"/>
                  <a:buChar char="o"/>
                </a:pPr>
                <a:r>
                  <a:rPr lang="en-IN" sz="2200" spc="5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</a:t>
                </a:r>
                <a:r>
                  <a:rPr lang="en-IN" sz="2200" spc="-5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:r>
                  <a:rPr lang="en-IN" sz="2200" spc="-25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200" spc="-3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frames </a:t>
                </a:r>
                <a:r>
                  <a:rPr lang="en-IN" sz="2200" spc="-25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:r>
                  <a:rPr lang="en-IN" sz="2200" spc="-35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reference </a:t>
                </a:r>
                <a:r>
                  <a:rPr lang="en-IN" sz="2200" spc="-4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</a:t>
                </a:r>
                <a:r>
                  <a:rPr lang="en-IN" sz="2200" spc="5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1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accelerating?</a:t>
                </a:r>
                <a:endParaRPr lang="en-IN" sz="22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64160" marR="222250" indent="-342900">
                  <a:lnSpc>
                    <a:spcPct val="102600"/>
                  </a:lnSpc>
                  <a:spcBef>
                    <a:spcPts val="300"/>
                  </a:spcBef>
                  <a:buFont typeface="Courier New" panose="02070309020205020404" pitchFamily="49" charset="0"/>
                  <a:buChar char="o"/>
                </a:pP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Underlying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assumption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will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 </a:t>
                </a:r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frames </a:t>
                </a:r>
                <a:r>
                  <a:rPr lang="en-IN" sz="2200" spc="-4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moving with  nonrelativistic velocities </a:t>
                </a:r>
                <a:r>
                  <a:rPr lang="en-IN" sz="2200" spc="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200" b="0" i="1" spc="2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𝑣</m:t>
                    </m:r>
                    <m:r>
                      <a:rPr lang="en-US" sz="2200" b="0" i="1" spc="2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≪</m:t>
                    </m:r>
                    <m:r>
                      <a:rPr lang="en-US" sz="2200" b="0" i="1" spc="2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𝑐</m:t>
                    </m:r>
                  </m:oMath>
                </a14:m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64160" marR="187960" indent="-342900">
                  <a:lnSpc>
                    <a:spcPct val="102600"/>
                  </a:lnSpc>
                  <a:spcBef>
                    <a:spcPts val="295"/>
                  </a:spcBef>
                  <a:buFont typeface="Courier New" panose="02070309020205020404" pitchFamily="49" charset="0"/>
                  <a:buChar char="o"/>
                </a:pPr>
                <a:r>
                  <a:rPr lang="en-IN" sz="2200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relativistic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velocities,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correct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theory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IN" sz="2200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Einstein’s </a:t>
                </a:r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Special 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theory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</a:t>
                </a:r>
                <a:r>
                  <a:rPr lang="en-IN" sz="2200" spc="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relativity.</a:t>
                </a:r>
              </a:p>
              <a:p>
                <a:pPr marL="264160" indent="-342900">
                  <a:lnSpc>
                    <a:spcPct val="100000"/>
                  </a:lnSpc>
                  <a:spcBef>
                    <a:spcPts val="434"/>
                  </a:spcBef>
                  <a:buFont typeface="Courier New" panose="02070309020205020404" pitchFamily="49" charset="0"/>
                  <a:buChar char="o"/>
                </a:pPr>
                <a:r>
                  <a:rPr lang="en-IN" sz="2200" spc="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First, </a:t>
                </a:r>
                <a:r>
                  <a:rPr lang="en-IN" sz="2200" spc="-7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inertial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frames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</a:t>
                </a:r>
                <a:r>
                  <a:rPr lang="en-IN" sz="2200" spc="-7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reference and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demonstrate </a:t>
                </a:r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</a:p>
              <a:p>
                <a:pPr marL="264160" indent="-342900">
                  <a:lnSpc>
                    <a:spcPct val="100000"/>
                  </a:lnSpc>
                  <a:spcBef>
                    <a:spcPts val="434"/>
                  </a:spcBef>
                  <a:buFont typeface="Courier New" panose="02070309020205020404" pitchFamily="49" charset="0"/>
                  <a:buChar char="o"/>
                </a:pP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inertial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frames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reference,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Newton’s 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second law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holds</a:t>
                </a:r>
                <a:r>
                  <a:rPr lang="en-IN" sz="2200" spc="-5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good.</a:t>
                </a:r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64160" indent="-342900">
                  <a:lnSpc>
                    <a:spcPct val="100000"/>
                  </a:lnSpc>
                  <a:spcBef>
                    <a:spcPts val="330"/>
                  </a:spcBef>
                  <a:buFont typeface="Courier New" panose="02070309020205020404" pitchFamily="49" charset="0"/>
                  <a:buChar char="o"/>
                </a:pPr>
                <a:r>
                  <a:rPr lang="en-IN" sz="2200" spc="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200" b="0" i="1" spc="2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𝛼</m:t>
                    </m:r>
                  </m:oMath>
                </a14:m>
                <a:r>
                  <a:rPr lang="en-IN" sz="2200" i="1" spc="6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200" b="0" i="1" spc="-2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𝛽</m:t>
                    </m:r>
                  </m:oMath>
                </a14:m>
                <a:r>
                  <a:rPr lang="en-IN" sz="2200" i="1" spc="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 </a:t>
                </a:r>
                <a:r>
                  <a:rPr lang="en-IN" sz="2200" spc="-4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two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frames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:r>
                  <a:rPr lang="en-IN" sz="22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reference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displaced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</a:t>
                </a:r>
                <a:r>
                  <a:rPr lang="en-IN" sz="2200" spc="1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b="0" i="1" spc="12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0" i="1" spc="12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𝑆</m:t>
                        </m:r>
                      </m:e>
                    </m:acc>
                  </m:oMath>
                </a14:m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64160" indent="-342900">
                  <a:lnSpc>
                    <a:spcPct val="100000"/>
                  </a:lnSpc>
                  <a:spcBef>
                    <a:spcPts val="330"/>
                  </a:spcBef>
                  <a:buFont typeface="Courier New" panose="02070309020205020404" pitchFamily="49" charset="0"/>
                  <a:buChar char="o"/>
                </a:pPr>
                <a:endParaRPr lang="en-IN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64160" marR="187960" indent="-342900">
                  <a:lnSpc>
                    <a:spcPct val="102600"/>
                  </a:lnSpc>
                  <a:spcBef>
                    <a:spcPts val="295"/>
                  </a:spcBef>
                  <a:buFont typeface="Courier New" panose="02070309020205020404" pitchFamily="49" charset="0"/>
                  <a:buChar char="o"/>
                </a:pPr>
                <a:endParaRPr lang="en-IN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Courier New" panose="02070309020205020404" pitchFamily="49" charset="0"/>
                  <a:buChar char="o"/>
                </a:pPr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DA596B-0C9E-479B-B1BD-50CD7573E9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6" t="-1051" r="-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124A4-E643-4AC7-8609-DE3E032C8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 Semester, 2020-21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C5785-666B-4C7F-9F89-7D428037E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Bennett university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4BE09-E7D7-4435-9A6E-C78F9B330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909-B56C-45AC-A9CA-18A782F1C49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029300A8-984A-4F72-B79A-053CD6E6BCE9}"/>
              </a:ext>
            </a:extLst>
          </p:cNvPr>
          <p:cNvSpPr/>
          <p:nvPr/>
        </p:nvSpPr>
        <p:spPr>
          <a:xfrm>
            <a:off x="9185243" y="4055166"/>
            <a:ext cx="2556184" cy="19843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7755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FDB04-9CCC-452D-BF9E-EE5AFD04A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Inertial and Non-Inertial Frame of Reference-II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B08B5F-9082-4DCF-8320-1279FFA577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289560" marR="57150" indent="-342900">
                  <a:lnSpc>
                    <a:spcPct val="102600"/>
                  </a:lnSpc>
                  <a:spcBef>
                    <a:spcPts val="55"/>
                  </a:spcBef>
                  <a:buFont typeface="Courier New" panose="02070309020205020404" pitchFamily="49" charset="0"/>
                  <a:buChar char="o"/>
                </a:pP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the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dynamics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particle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mass </a:t>
                </a:r>
                <a:r>
                  <a:rPr lang="en-IN" sz="2200" i="1" spc="-5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both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 frames</a:t>
                </a:r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9560" indent="-342900">
                  <a:lnSpc>
                    <a:spcPct val="100000"/>
                  </a:lnSpc>
                  <a:spcBef>
                    <a:spcPts val="335"/>
                  </a:spcBef>
                  <a:buFont typeface="Courier New" panose="02070309020205020404" pitchFamily="49" charset="0"/>
                  <a:buChar char="o"/>
                </a:pPr>
                <a:r>
                  <a:rPr lang="en-IN" sz="2200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pc="-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200" b="0" i="1" spc="-5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sz="2200" b="0" i="1" spc="-5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sz="2200" b="0" i="1" spc="-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𝛽</m:t>
                        </m:r>
                      </m:sub>
                    </m:sSub>
                  </m:oMath>
                </a14:m>
                <a:r>
                  <a:rPr lang="en-IN" sz="2200" i="1" spc="315" baseline="-13888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the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particle in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frame </a:t>
                </a:r>
                <a14:m>
                  <m:oMath xmlns:m="http://schemas.openxmlformats.org/officeDocument/2006/math">
                    <m:r>
                      <a:rPr lang="en-US" sz="2200" b="0" i="1" spc="-3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𝛽</m:t>
                    </m:r>
                  </m:oMath>
                </a14:m>
                <a:r>
                  <a:rPr lang="en-IN" sz="2200" i="1" spc="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related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</a:t>
                </a:r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its</a:t>
                </a:r>
                <a:r>
                  <a:rPr lang="en-IN" sz="2200" spc="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position</a:t>
                </a:r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pc="-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sz="2200" b="0" i="1" spc="-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IN" sz="2200" i="1" spc="44" baseline="-10416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frame </a:t>
                </a:r>
                <a:r>
                  <a:rPr lang="en-IN" sz="2200" i="1" spc="5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0" i="1" spc="55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𝛼</m:t>
                    </m:r>
                  </m:oMath>
                </a14:m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pc="-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200" b="0" i="1" spc="-3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sz="2200" b="0" i="1" spc="-3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sz="2200" b="0" i="1" spc="-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𝛽</m:t>
                        </m:r>
                      </m:sub>
                    </m:sSub>
                    <m:r>
                      <a:rPr lang="en-US" sz="2200" b="0" i="1" spc="-3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sSub>
                      <m:sSubPr>
                        <m:ctrlPr>
                          <a:rPr lang="en-US" sz="2200" b="0" i="1" spc="-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200" b="0" i="1" spc="-3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sz="2200" b="0" i="1" spc="-3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sz="2200" b="0" i="1" spc="-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𝛼</m:t>
                        </m:r>
                      </m:sub>
                    </m:sSub>
                    <m:r>
                      <a:rPr lang="en-US" sz="2200" b="0" i="1" spc="-3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sz="2200" b="0" i="1" spc="-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0" i="1" spc="-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𝑆</m:t>
                        </m:r>
                      </m:e>
                    </m:acc>
                  </m:oMath>
                </a14:m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89560" indent="-342900">
                  <a:lnSpc>
                    <a:spcPct val="100000"/>
                  </a:lnSpc>
                  <a:spcBef>
                    <a:spcPts val="335"/>
                  </a:spcBef>
                  <a:buFont typeface="Courier New" panose="02070309020205020404" pitchFamily="49" charset="0"/>
                  <a:buChar char="o"/>
                </a:pPr>
                <a:r>
                  <a:rPr lang="en-IN" sz="2200" spc="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</a:t>
                </a:r>
                <a:r>
                  <a:rPr lang="en-IN" sz="22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observer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frame </a:t>
                </a:r>
                <a14:m>
                  <m:oMath xmlns:m="http://schemas.openxmlformats.org/officeDocument/2006/math">
                    <m:r>
                      <a:rPr lang="en-US" sz="2200" b="0" i="1" spc="-3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𝛼</m:t>
                    </m:r>
                  </m:oMath>
                </a14:m>
                <a:r>
                  <a:rPr lang="en-IN" sz="2200" i="1" spc="6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measures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acceleration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mass</a:t>
                </a:r>
                <a:r>
                  <a:rPr lang="en-IN" sz="2200" spc="1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0" i="1" spc="11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𝑚</m:t>
                    </m:r>
                  </m:oMath>
                </a14:m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pc="-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200" b="0" i="1" spc="-3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sz="2200" b="0" i="1" spc="-3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sz="2200" b="0" i="1" spc="-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IN" sz="2200" spc="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according to </a:t>
                </a:r>
                <a:r>
                  <a:rPr lang="en-IN" sz="2200" spc="-4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her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force </a:t>
                </a:r>
                <a:r>
                  <a:rPr lang="en-IN" sz="2200" spc="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acting </a:t>
                </a:r>
                <a:r>
                  <a:rPr lang="en-IN" sz="22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pc="-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200" b="0" i="1" spc="-2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sz="2200" b="0" i="1" spc="-2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sz="2200" b="0" i="1" spc="-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</a:t>
                </a:r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b="0" i="1" spc="11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IN" sz="2200" b="0" i="1" spc="11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𝐹</m:t>
                        </m:r>
                      </m:e>
                    </m:acc>
                    <m:r>
                      <a:rPr lang="en-IN" sz="2200" i="1" spc="165" baseline="-10416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𝛼</m:t>
                    </m:r>
                    <m:r>
                      <a:rPr lang="en-IN" sz="2200" i="1" spc="165" baseline="-10416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 = </m:t>
                    </m:r>
                    <m:r>
                      <a:rPr lang="en-IN" sz="2200" i="1" spc="1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𝑚</m:t>
                    </m:r>
                    <m:acc>
                      <m:accPr>
                        <m:chr m:val="⃗"/>
                        <m:ctrlPr>
                          <a:rPr lang="en-US" sz="2200" b="0" i="1" spc="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IN" sz="2200" b="0" i="1" spc="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𝑎</m:t>
                        </m:r>
                      </m:e>
                    </m:acc>
                    <m:r>
                      <a:rPr lang="en-IN" sz="2200" i="1" spc="22" baseline="-10416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𝛼</m:t>
                    </m:r>
                  </m:oMath>
                </a14:m>
                <a:endParaRPr lang="en-IN" sz="2200" baseline="-10416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9560" indent="-342900">
                  <a:lnSpc>
                    <a:spcPct val="100000"/>
                  </a:lnSpc>
                  <a:spcBef>
                    <a:spcPts val="1130"/>
                  </a:spcBef>
                  <a:buFont typeface="Courier New" panose="02070309020205020404" pitchFamily="49" charset="0"/>
                  <a:buChar char="o"/>
                </a:pPr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Similarly,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2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observer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14:m>
                  <m:oMath xmlns:m="http://schemas.openxmlformats.org/officeDocument/2006/math">
                    <m:r>
                      <a:rPr lang="en-IN" sz="2200" i="1" spc="1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𝛽</m:t>
                    </m:r>
                  </m:oMath>
                </a14:m>
                <a:r>
                  <a:rPr lang="en-IN" sz="2200" i="1" spc="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measuring </a:t>
                </a:r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its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acceleration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</a:t>
                </a:r>
                <a:r>
                  <a:rPr lang="en-IN" sz="2200" spc="2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</a:t>
                </a:r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IN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𝑎</m:t>
                        </m:r>
                      </m:e>
                    </m:acc>
                    <m:r>
                      <a:rPr lang="en-IN" sz="2200" i="1" spc="30" baseline="-13888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𝛽</m:t>
                    </m:r>
                  </m:oMath>
                </a14:m>
                <a:r>
                  <a:rPr lang="en-IN" sz="2200" i="1" spc="30" baseline="-13888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will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conclude </a:t>
                </a:r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force</a:t>
                </a:r>
                <a:r>
                  <a:rPr lang="en-IN" sz="2200" spc="4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</a:t>
                </a:r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b="0" i="1" spc="9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IN" sz="2200" b="0" i="1" spc="9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𝐹</m:t>
                        </m:r>
                      </m:e>
                    </m:acc>
                    <m:r>
                      <a:rPr lang="en-IN" sz="2200" i="1" spc="135" baseline="-13888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𝛽</m:t>
                    </m:r>
                    <m:r>
                      <a:rPr lang="en-IN" sz="2200" i="1" spc="135" baseline="-13888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 = </m:t>
                    </m:r>
                    <m:r>
                      <a:rPr lang="en-IN" sz="22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𝑚</m:t>
                    </m:r>
                    <m:acc>
                      <m:accPr>
                        <m:chr m:val="⃗"/>
                        <m:ctrlP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IN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𝑎</m:t>
                        </m:r>
                      </m:e>
                    </m:acc>
                    <m:r>
                      <a:rPr lang="en-IN" sz="2200" i="1" baseline="-13888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𝛽</m:t>
                    </m:r>
                  </m:oMath>
                </a14:m>
                <a:r>
                  <a:rPr lang="en-IN" sz="2200" i="1" spc="-22" baseline="-13888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i="1" spc="-10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9560" indent="-342900">
                  <a:lnSpc>
                    <a:spcPct val="100000"/>
                  </a:lnSpc>
                  <a:spcBef>
                    <a:spcPts val="1135"/>
                  </a:spcBef>
                  <a:buFont typeface="Courier New" panose="02070309020205020404" pitchFamily="49" charset="0"/>
                  <a:buChar char="o"/>
                </a:pP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Question </a:t>
                </a:r>
                <a:r>
                  <a:rPr lang="en-IN" sz="2200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is: </a:t>
                </a:r>
                <a:r>
                  <a:rPr lang="en-IN" sz="2200" spc="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relationship </a:t>
                </a:r>
                <a:r>
                  <a:rPr lang="en-IN" sz="2200" spc="-4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between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b="0" i="1" spc="11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IN" sz="2200" b="0" i="1" spc="11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𝐹</m:t>
                        </m:r>
                      </m:e>
                    </m:acc>
                    <m:r>
                      <a:rPr lang="en-IN" sz="2200" b="0" i="1" spc="165" baseline="-10416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𝛼</m:t>
                    </m:r>
                  </m:oMath>
                </a14:m>
                <a:r>
                  <a:rPr lang="en-IN" sz="2200" i="1" spc="165" baseline="-10416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b="0" i="1" spc="9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IN" sz="2200" b="0" i="1" spc="9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𝐹</m:t>
                        </m:r>
                      </m:e>
                    </m:acc>
                    <m:r>
                      <a:rPr lang="en-IN" sz="2200" i="1" spc="135" baseline="-13888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𝛽</m:t>
                    </m:r>
                  </m:oMath>
                </a14:m>
                <a:r>
                  <a:rPr lang="en-IN" sz="2200" i="1" spc="82" baseline="-13888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</a:p>
              <a:p>
                <a:pPr marL="289560" indent="-342900">
                  <a:lnSpc>
                    <a:spcPct val="100000"/>
                  </a:lnSpc>
                  <a:spcBef>
                    <a:spcPts val="90"/>
                  </a:spcBef>
                  <a:buFont typeface="Courier New" panose="02070309020205020404" pitchFamily="49" charset="0"/>
                  <a:buChar char="o"/>
                </a:pPr>
                <a:r>
                  <a:rPr lang="en-IN" sz="2200" spc="5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</a:t>
                </a:r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taking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derivatives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b="0" i="1" spc="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IN" sz="2200" b="0" i="1" spc="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𝑟</m:t>
                        </m:r>
                      </m:e>
                    </m:acc>
                    <m:r>
                      <a:rPr lang="en-IN" sz="2200" b="0" i="1" spc="22" baseline="-13888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𝛽</m:t>
                    </m:r>
                    <m:r>
                      <a:rPr lang="en-IN" sz="2200" b="0" i="1" spc="22" baseline="-13888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 = </m:t>
                    </m:r>
                    <m:acc>
                      <m:accPr>
                        <m:chr m:val="⃗"/>
                        <m:ctrlPr>
                          <a:rPr lang="en-US" sz="22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IN" sz="22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𝑟</m:t>
                        </m:r>
                      </m:e>
                    </m:acc>
                    <m:r>
                      <a:rPr lang="en-IN" sz="2200" b="0" i="1" spc="44" baseline="-10416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𝛼</m:t>
                    </m:r>
                    <m:r>
                      <a:rPr lang="en-IN" sz="2200" b="0" i="1" spc="44" baseline="-10416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 − </m:t>
                    </m:r>
                    <m:acc>
                      <m:accPr>
                        <m:chr m:val="⃗"/>
                        <m:ctrlPr>
                          <a:rPr lang="en-US" sz="2200" b="0" i="1" spc="8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Lucida Sans Unicode"/>
                          </a:rPr>
                        </m:ctrlPr>
                      </m:accPr>
                      <m:e>
                        <m:r>
                          <a:rPr lang="en-IN" sz="2200" b="0" i="1" spc="8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𝑆</m:t>
                        </m:r>
                      </m:e>
                    </m:acc>
                  </m:oMath>
                </a14:m>
                <a:r>
                  <a:rPr lang="en-IN" sz="2200" spc="8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IN" sz="2200" spc="1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7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obtain</a:t>
                </a:r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393825" marR="1270000" indent="0" algn="ctr">
                  <a:lnSpc>
                    <a:spcPct val="125299"/>
                  </a:lnSpc>
                  <a:spcBef>
                    <a:spcPts val="795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200" b="0" i="1" spc="15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accPr>
                        <m:e>
                          <m:r>
                            <a:rPr lang="en-IN" sz="2200" b="0" i="1" spc="15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𝑣</m:t>
                          </m:r>
                        </m:e>
                      </m:acc>
                      <m:r>
                        <a:rPr lang="en-IN" sz="2200" b="0" i="1" spc="22" baseline="-13888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𝛽</m:t>
                      </m:r>
                      <m:r>
                        <a:rPr lang="en-IN" sz="2200" b="0" i="1" spc="22" baseline="-13888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 = </m:t>
                      </m:r>
                      <m:acc>
                        <m:accPr>
                          <m:chr m:val="⃗"/>
                          <m:ctrlPr>
                            <a:rPr lang="en-US" sz="2200" b="0" i="1" spc="35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accPr>
                        <m:e>
                          <m:r>
                            <a:rPr lang="en-IN" sz="2200" b="0" i="1" spc="35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𝑣</m:t>
                          </m:r>
                        </m:e>
                      </m:acc>
                      <m:r>
                        <a:rPr lang="en-IN" sz="2200" b="0" i="1" spc="52" baseline="-10416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𝛼</m:t>
                      </m:r>
                      <m:r>
                        <a:rPr lang="en-IN" sz="2200" b="0" i="1" spc="52" baseline="-10416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 − </m:t>
                      </m:r>
                      <m:acc>
                        <m:accPr>
                          <m:chr m:val="⃗"/>
                          <m:ctrlPr>
                            <a:rPr lang="en-US" sz="2200" b="0" i="1" spc="145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Lucida Sans Unicode"/>
                            </a:rPr>
                          </m:ctrlPr>
                        </m:accPr>
                        <m:e>
                          <m:r>
                            <a:rPr lang="en-IN" sz="2200" b="0" i="1" spc="145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𝑉</m:t>
                          </m:r>
                        </m:e>
                      </m:acc>
                      <m:r>
                        <a:rPr lang="en-US" sz="2200" b="0" i="1" spc="-125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;</m:t>
                      </m:r>
                      <m:r>
                        <a:rPr lang="en-IN" sz="2200" b="0" i="1" spc="145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  </m:t>
                      </m:r>
                      <m:acc>
                        <m:accPr>
                          <m:chr m:val="⃗"/>
                          <m:ctrlPr>
                            <a:rPr lang="en-US" sz="2200" b="0" i="1" spc="20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accPr>
                        <m:e>
                          <m:r>
                            <a:rPr lang="en-IN" sz="2200" b="0" i="1" spc="20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𝑎</m:t>
                          </m:r>
                        </m:e>
                      </m:acc>
                      <m:r>
                        <a:rPr lang="en-IN" sz="2200" b="0" i="1" spc="30" baseline="-13888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𝛽</m:t>
                      </m:r>
                      <m:r>
                        <a:rPr lang="en-IN" sz="2200" b="0" i="1" spc="30" baseline="-13888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 = </m:t>
                      </m:r>
                      <m:acc>
                        <m:accPr>
                          <m:chr m:val="⃗"/>
                          <m:ctrlPr>
                            <a:rPr lang="en-US" sz="2200" b="0" i="1" spc="40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Verdana"/>
                            </a:rPr>
                          </m:ctrlPr>
                        </m:accPr>
                        <m:e>
                          <m:r>
                            <a:rPr lang="en-IN" sz="2200" b="0" i="1" spc="40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𝑎</m:t>
                          </m:r>
                        </m:e>
                      </m:acc>
                      <m:r>
                        <a:rPr lang="en-IN" sz="2200" b="0" i="1" spc="60" baseline="-10416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𝛼</m:t>
                      </m:r>
                      <m:r>
                        <a:rPr lang="en-IN" sz="2200" b="0" i="1" spc="60" baseline="-10416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 − </m:t>
                      </m:r>
                      <m:acc>
                        <m:accPr>
                          <m:chr m:val="⃗"/>
                          <m:ctrlPr>
                            <a:rPr lang="en-US" sz="2200" b="0" i="1" spc="125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Lucida Sans Unicode"/>
                            </a:rPr>
                          </m:ctrlPr>
                        </m:accPr>
                        <m:e>
                          <m:r>
                            <a:rPr lang="en-IN" sz="2200" b="0" i="1" spc="125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9560" marR="30480" indent="-342900">
                  <a:lnSpc>
                    <a:spcPct val="102600"/>
                  </a:lnSpc>
                  <a:spcBef>
                    <a:spcPts val="1265"/>
                  </a:spcBef>
                  <a:buFont typeface="Courier New" panose="02070309020205020404" pitchFamily="49" charset="0"/>
                  <a:buChar char="o"/>
                </a:pP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b="0" i="1" spc="14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IN" sz="2200" b="0" i="1" spc="14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𝑉</m:t>
                        </m:r>
                      </m:e>
                    </m:acc>
                    <m:r>
                      <a:rPr lang="en-IN" sz="2200" b="0" i="1" spc="14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</m:oMath>
                </a14:m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b="0" i="1" spc="12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IN" sz="2200" b="0" i="1" spc="12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IN" sz="2200" spc="-18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</a:t>
                </a:r>
                <a:r>
                  <a:rPr lang="en-IN" sz="2200" spc="-4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velocity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acceleration, 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respectively, of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frame </a:t>
                </a:r>
                <a14:m>
                  <m:oMath xmlns:m="http://schemas.openxmlformats.org/officeDocument/2006/math">
                    <m:r>
                      <a:rPr lang="en-IN" sz="2200" i="1" spc="1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𝛽</m:t>
                    </m:r>
                  </m:oMath>
                </a14:m>
                <a:r>
                  <a:rPr lang="en-IN" sz="2200" i="1" spc="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5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w.r.t.</a:t>
                </a:r>
                <a:r>
                  <a:rPr lang="en-IN" sz="2200" spc="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frame</a:t>
                </a:r>
                <a:r>
                  <a:rPr lang="en-IN" sz="2200" spc="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200" i="1" spc="9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𝛼</m:t>
                    </m:r>
                  </m:oMath>
                </a14:m>
                <a:r>
                  <a:rPr lang="en-IN" sz="2200" spc="9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9560" indent="-342900">
                  <a:lnSpc>
                    <a:spcPct val="100000"/>
                  </a:lnSpc>
                  <a:spcBef>
                    <a:spcPts val="1135"/>
                  </a:spcBef>
                  <a:buFont typeface="Courier New" panose="02070309020205020404" pitchFamily="49" charset="0"/>
                  <a:buChar char="o"/>
                </a:pPr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9560" indent="-342900">
                  <a:lnSpc>
                    <a:spcPct val="100000"/>
                  </a:lnSpc>
                  <a:spcBef>
                    <a:spcPts val="335"/>
                  </a:spcBef>
                  <a:buFont typeface="Courier New" panose="02070309020205020404" pitchFamily="49" charset="0"/>
                  <a:buChar char="o"/>
                </a:pPr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Courier New" panose="02070309020205020404" pitchFamily="49" charset="0"/>
                  <a:buChar char="o"/>
                </a:pPr>
                <a:endParaRPr lang="en-US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B08B5F-9082-4DCF-8320-1279FFA577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6" t="-1051" r="-2242" b="-3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91BB4-AB23-4266-B20B-2958702A3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 Semester, 2020-21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C49B5-90BA-4B26-B168-5064A3F42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Bennett university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C6A27-5238-4AE6-83D1-BFA8CBC5E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909-B56C-45AC-A9CA-18A782F1C49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548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25BDC-4AAF-4E8B-8F4E-CE9853329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Inertial and Non-Inertial Frame of Reference-III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9E8F95-D505-41D4-9385-8EAA2DD733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289560" indent="-342900">
                  <a:lnSpc>
                    <a:spcPct val="100000"/>
                  </a:lnSpc>
                  <a:spcBef>
                    <a:spcPts val="330"/>
                  </a:spcBef>
                  <a:buFont typeface="Courier New" panose="02070309020205020404" pitchFamily="49" charset="0"/>
                  <a:buChar char="o"/>
                </a:pPr>
                <a:r>
                  <a:rPr lang="en-IN" sz="2200" spc="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i="1" spc="12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IN" sz="2200" b="0" i="1" spc="12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IN" sz="2200" b="1" spc="1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5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 </a:t>
                </a:r>
                <a:r>
                  <a:rPr lang="en-IN" sz="2200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i.e., </a:t>
                </a:r>
                <a14:m>
                  <m:oMath xmlns:m="http://schemas.openxmlformats.org/officeDocument/2006/math">
                    <m:r>
                      <a:rPr lang="en-IN" sz="2200" i="1" spc="1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𝛽</m:t>
                    </m:r>
                  </m:oMath>
                </a14:m>
                <a:r>
                  <a:rPr lang="en-IN" sz="2200" i="1" spc="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inertial</a:t>
                </a:r>
                <a:r>
                  <a:rPr lang="en-IN" sz="2200" spc="8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frame,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</a:t>
                </a:r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IN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𝑎</m:t>
                        </m:r>
                      </m:e>
                    </m:acc>
                    <m:r>
                      <a:rPr lang="en-IN" sz="2200" b="0" i="1" spc="30" baseline="-13888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𝛽</m:t>
                    </m:r>
                    <m:r>
                      <a:rPr lang="en-IN" sz="2200" b="0" i="1" spc="30" baseline="-13888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  = </m:t>
                    </m:r>
                    <m:acc>
                      <m:accPr>
                        <m:chr m:val="⃗"/>
                        <m:ctrlPr>
                          <a:rPr lang="en-US" sz="2200" b="0" i="1" spc="4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IN" sz="2200" b="0" i="1" spc="4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𝑎</m:t>
                        </m:r>
                      </m:e>
                    </m:acc>
                    <m:r>
                      <a:rPr lang="en-IN" sz="2200" b="0" i="1" spc="60" baseline="-10416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𝛼</m:t>
                    </m:r>
                  </m:oMath>
                </a14:m>
                <a:r>
                  <a:rPr lang="en-IN" sz="2200" spc="-9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0" i="1" spc="11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⇒</m:t>
                    </m:r>
                    <m:acc>
                      <m:accPr>
                        <m:chr m:val="⃗"/>
                        <m:ctrlPr>
                          <a:rPr lang="en-US" sz="2200" b="0" i="1" spc="11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IN" sz="2200" b="0" i="1" spc="11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𝐹</m:t>
                        </m:r>
                      </m:e>
                    </m:acc>
                    <m:r>
                      <a:rPr lang="en-IN" sz="2200" b="0" i="1" spc="165" baseline="-10416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𝛼</m:t>
                    </m:r>
                    <m:r>
                      <a:rPr lang="en-IN" sz="2200" b="0" i="1" spc="165" baseline="-10416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 = </m:t>
                    </m:r>
                    <m:r>
                      <a:rPr lang="en-IN" sz="2200" b="0" i="1" spc="15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𝑚</m:t>
                    </m:r>
                    <m:acc>
                      <m:accPr>
                        <m:chr m:val="⃗"/>
                        <m:ctrlPr>
                          <a:rPr lang="en-US" sz="2200" b="0" i="1" spc="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IN" sz="2200" b="0" i="1" spc="15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𝑎</m:t>
                        </m:r>
                      </m:e>
                    </m:acc>
                    <m:r>
                      <a:rPr lang="en-IN" sz="2200" b="0" i="1" spc="22" baseline="-10416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𝛼</m:t>
                    </m:r>
                    <m:r>
                      <a:rPr lang="en-IN" sz="2200" b="0" i="1" spc="22" baseline="-10416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 = </m:t>
                    </m:r>
                    <m:r>
                      <a:rPr lang="en-IN" sz="2200" b="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𝑚</m:t>
                    </m:r>
                    <m:acc>
                      <m:accPr>
                        <m:chr m:val="⃗"/>
                        <m:ctrlP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IN" sz="2200" b="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𝑎</m:t>
                        </m:r>
                      </m:e>
                    </m:acc>
                    <m:r>
                      <a:rPr lang="en-IN" sz="2200" b="0" i="1" baseline="-13888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𝛽</m:t>
                    </m:r>
                    <m:r>
                      <a:rPr lang="en-IN" sz="2200" b="0" i="1" baseline="-13888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 = </m:t>
                    </m:r>
                    <m:acc>
                      <m:accPr>
                        <m:chr m:val="⃗"/>
                        <m:ctrlPr>
                          <a:rPr lang="en-US" sz="2200" b="0" i="1" spc="9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IN" sz="2200" b="0" i="1" spc="9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𝐹</m:t>
                        </m:r>
                      </m:e>
                    </m:acc>
                    <m:r>
                      <a:rPr lang="en-IN" sz="2200" b="0" i="1" spc="135" baseline="-13888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𝛽</m:t>
                    </m:r>
                  </m:oMath>
                </a14:m>
                <a:endParaRPr lang="en-IN" sz="2200" baseline="-13888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9560" marR="100965" indent="-342900">
                  <a:lnSpc>
                    <a:spcPct val="102699"/>
                  </a:lnSpc>
                  <a:spcBef>
                    <a:spcPts val="1095"/>
                  </a:spcBef>
                  <a:buFont typeface="Courier New" panose="02070309020205020404" pitchFamily="49" charset="0"/>
                  <a:buChar char="o"/>
                </a:pPr>
                <a:r>
                  <a:rPr lang="en-IN" sz="2200" spc="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Thus, </a:t>
                </a:r>
                <a:r>
                  <a:rPr lang="en-IN" sz="22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measured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force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IN" sz="22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same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both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frames,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equation of</a:t>
                </a:r>
                <a:r>
                  <a:rPr lang="en-IN" sz="2200" spc="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motion.</a:t>
                </a:r>
              </a:p>
              <a:p>
                <a:pPr marL="289560" marR="130810" indent="-342900" algn="just">
                  <a:lnSpc>
                    <a:spcPct val="102600"/>
                  </a:lnSpc>
                  <a:spcBef>
                    <a:spcPts val="55"/>
                  </a:spcBef>
                  <a:buFont typeface="Courier New" panose="02070309020205020404" pitchFamily="49" charset="0"/>
                  <a:buChar char="o"/>
                </a:pPr>
                <a:r>
                  <a:rPr lang="en-IN" sz="2200" spc="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Thus,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Newton’s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second </a:t>
                </a:r>
                <a:r>
                  <a:rPr lang="en-IN" sz="22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law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unchanged </a:t>
                </a:r>
                <a:r>
                  <a:rPr lang="en-IN" sz="2200" spc="-4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frames of  </a:t>
                </a:r>
                <a:r>
                  <a:rPr lang="en-IN" sz="22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reference </a:t>
                </a:r>
                <a:r>
                  <a:rPr lang="en-IN" sz="2200" spc="-4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</a:t>
                </a:r>
                <a:r>
                  <a:rPr lang="en-IN" sz="2200" spc="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inertial</a:t>
                </a:r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9560" indent="-342900" algn="just">
                  <a:lnSpc>
                    <a:spcPct val="100000"/>
                  </a:lnSpc>
                  <a:spcBef>
                    <a:spcPts val="335"/>
                  </a:spcBef>
                  <a:buFont typeface="Courier New" panose="02070309020205020404" pitchFamily="49" charset="0"/>
                  <a:buChar char="o"/>
                </a:pPr>
                <a:r>
                  <a:rPr lang="en-IN" sz="2200" spc="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about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non-inertial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frames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reference, </a:t>
                </a:r>
                <a:r>
                  <a:rPr lang="en-IN" sz="2200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i.e., </a:t>
                </a:r>
                <a:r>
                  <a:rPr lang="en-IN" sz="2200" spc="-4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b="0" i="1" spc="12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IN" sz="2200" b="0" i="1" spc="12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𝐴</m:t>
                        </m:r>
                      </m:e>
                    </m:acc>
                    <m:r>
                      <a:rPr lang="en-IN" sz="2200" b="0" i="1" spc="12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en-IN" sz="2200" b="0" i="1" spc="-3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Lucida Sans Unicode"/>
                      </a:rPr>
                      <m:t>≠</m:t>
                    </m:r>
                    <m:r>
                      <a:rPr lang="en-IN" sz="2200" b="0" i="1" spc="-28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 </m:t>
                    </m:r>
                    <m:r>
                      <a:rPr lang="en-IN" sz="2200" b="0" i="1" spc="-10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0</m:t>
                    </m:r>
                  </m:oMath>
                </a14:m>
                <a:r>
                  <a:rPr lang="en-IN" sz="2200" spc="-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9560" indent="-342900" algn="just">
                  <a:lnSpc>
                    <a:spcPct val="100000"/>
                  </a:lnSpc>
                  <a:spcBef>
                    <a:spcPts val="334"/>
                  </a:spcBef>
                  <a:buFont typeface="Courier New" panose="02070309020205020404" pitchFamily="49" charset="0"/>
                  <a:buChar char="o"/>
                </a:pP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already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have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</a:t>
                </a:r>
                <a:r>
                  <a:rPr lang="en-IN" sz="2200" spc="2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</a:t>
                </a:r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18235" indent="-342900">
                  <a:lnSpc>
                    <a:spcPct val="100000"/>
                  </a:lnSpc>
                  <a:spcBef>
                    <a:spcPts val="1130"/>
                  </a:spcBef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IN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𝑎</m:t>
                        </m:r>
                      </m:e>
                    </m:acc>
                    <m:r>
                      <a:rPr lang="en-IN" sz="2200" b="0" i="1" spc="30" baseline="-13888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𝛽</m:t>
                    </m:r>
                    <m:r>
                      <a:rPr lang="en-IN" sz="2200" b="0" i="1" spc="30" baseline="-13888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 = </m:t>
                    </m:r>
                    <m:acc>
                      <m:accPr>
                        <m:chr m:val="⃗"/>
                        <m:ctrlPr>
                          <a:rPr lang="en-US" sz="2200" b="0" i="1" spc="4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IN" sz="2200" b="0" i="1" spc="4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𝑎</m:t>
                        </m:r>
                      </m:e>
                    </m:acc>
                    <m:r>
                      <a:rPr lang="en-IN" sz="2200" b="0" i="1" spc="60" baseline="-10416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𝛼</m:t>
                    </m:r>
                    <m:r>
                      <a:rPr lang="en-IN" sz="2200" b="0" i="1" spc="60" baseline="-10416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 − </m:t>
                    </m:r>
                    <m:acc>
                      <m:accPr>
                        <m:chr m:val="⃗"/>
                        <m:ctrlPr>
                          <a:rPr lang="en-US" sz="2200" b="0" i="1" spc="12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Lucida Sans Unicode"/>
                          </a:rPr>
                        </m:ctrlPr>
                      </m:accPr>
                      <m:e>
                        <m:r>
                          <a:rPr lang="en-IN" sz="2200" b="0" i="1" spc="12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𝐴</m:t>
                        </m:r>
                      </m:e>
                    </m:acc>
                  </m:oMath>
                </a14:m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20420" indent="-342900">
                  <a:lnSpc>
                    <a:spcPct val="100000"/>
                  </a:lnSpc>
                  <a:spcBef>
                    <a:spcPts val="330"/>
                  </a:spcBef>
                  <a:buFont typeface="Courier New" panose="02070309020205020404" pitchFamily="49" charset="0"/>
                  <a:buChar char="o"/>
                </a:pPr>
                <a:r>
                  <a:rPr lang="en-IN" sz="2200" spc="1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0" i="1" spc="9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⇒</m:t>
                    </m:r>
                    <m:acc>
                      <m:accPr>
                        <m:chr m:val="⃗"/>
                        <m:ctrlPr>
                          <a:rPr lang="en-US" sz="2200" b="0" i="1" spc="9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IN" sz="2200" b="0" i="1" spc="9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𝐹</m:t>
                        </m:r>
                      </m:e>
                    </m:acc>
                    <m:r>
                      <a:rPr lang="en-IN" sz="2200" b="0" i="1" spc="135" baseline="-13888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𝛽</m:t>
                    </m:r>
                    <m:r>
                      <a:rPr lang="en-IN" sz="2200" b="0" i="1" spc="300" baseline="-13888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en-IN" sz="2200" b="0" i="1" spc="-5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=</m:t>
                    </m:r>
                    <m:r>
                      <a:rPr lang="en-IN" sz="2200" b="0" i="1" spc="-14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 </m:t>
                    </m:r>
                    <m:r>
                      <a:rPr lang="en-IN" sz="22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𝑚</m:t>
                    </m:r>
                    <m:acc>
                      <m:accPr>
                        <m:chr m:val="⃗"/>
                        <m:ctrlP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IN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𝑎</m:t>
                        </m:r>
                      </m:e>
                    </m:acc>
                    <m:r>
                      <a:rPr lang="en-IN" sz="2200" b="0" i="1" baseline="-13888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𝛽</m:t>
                    </m:r>
                    <m:r>
                      <a:rPr lang="en-IN" sz="2200" b="0" i="1" spc="30" baseline="-13888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en-IN" sz="2200" b="0" i="1" spc="-5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=</m:t>
                    </m:r>
                    <m:r>
                      <a:rPr lang="en-IN" sz="2200" b="0" i="1" spc="-14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 </m:t>
                    </m:r>
                    <m:r>
                      <a:rPr lang="en-IN" sz="2200" b="0" i="1" spc="1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𝑚</m:t>
                    </m:r>
                    <m:acc>
                      <m:accPr>
                        <m:chr m:val="⃗"/>
                        <m:ctrlPr>
                          <a:rPr lang="en-US" sz="2200" b="0" i="1" spc="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IN" sz="2200" b="0" i="1" spc="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𝑎</m:t>
                        </m:r>
                      </m:e>
                    </m:acc>
                    <m:r>
                      <a:rPr lang="en-IN" sz="2200" b="0" i="1" spc="22" baseline="-10416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𝛼</m:t>
                    </m:r>
                    <m:r>
                      <a:rPr lang="en-IN" sz="2200" b="0" i="1" spc="127" baseline="-10416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en-IN" sz="2200" b="0" i="1" spc="-3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Lucida Sans Unicode"/>
                      </a:rPr>
                      <m:t>−</m:t>
                    </m:r>
                    <m:r>
                      <a:rPr lang="en-IN" sz="2200" b="0" i="1" spc="-204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Lucida Sans Unicode"/>
                      </a:rPr>
                      <m:t> </m:t>
                    </m:r>
                    <m:r>
                      <a:rPr lang="en-IN" sz="2200" b="0" i="1" spc="4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𝑚</m:t>
                    </m:r>
                    <m:acc>
                      <m:accPr>
                        <m:chr m:val="⃗"/>
                        <m:ctrlPr>
                          <a:rPr lang="en-US" sz="2200" b="0" i="1" spc="4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IN" sz="2200" b="0" i="1" spc="4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𝐴</m:t>
                        </m:r>
                      </m:e>
                    </m:acc>
                    <m:r>
                      <a:rPr lang="en-IN" sz="2200" b="0" i="1" spc="-1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en-IN" sz="2200" b="0" i="1" spc="-5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=</m:t>
                    </m:r>
                    <m:r>
                      <a:rPr lang="en-IN" sz="2200" b="0" i="1" spc="-14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sz="2200" b="0" i="1" spc="11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</m:ctrlPr>
                      </m:accPr>
                      <m:e>
                        <m:r>
                          <a:rPr lang="en-IN" sz="2200" b="0" i="1" spc="11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𝐹</m:t>
                        </m:r>
                      </m:e>
                    </m:acc>
                    <m:r>
                      <a:rPr lang="en-IN" sz="2200" b="0" i="1" spc="165" baseline="-10416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𝛼</m:t>
                    </m:r>
                    <m:r>
                      <a:rPr lang="en-IN" sz="2200" b="0" i="1" spc="120" baseline="-10416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en-IN" sz="2200" b="0" i="1" spc="-5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+</m:t>
                    </m:r>
                    <m:r>
                      <a:rPr lang="en-IN" sz="2200" b="0" i="1" spc="-23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sz="2200" b="0" i="1" spc="8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</m:ctrlPr>
                      </m:accPr>
                      <m:e>
                        <m:r>
                          <a:rPr lang="en-IN" sz="2200" b="0" i="1" spc="80" dirty="0" err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𝐹</m:t>
                        </m:r>
                      </m:e>
                    </m:acc>
                    <m:r>
                      <a:rPr lang="en-IN" sz="2200" b="0" i="1" spc="120" baseline="-10416" dirty="0" err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𝑝</m:t>
                    </m:r>
                    <m:r>
                      <a:rPr lang="en-IN" sz="2200" b="0" i="1" spc="150" baseline="-10416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en-IN" sz="2200" b="0" i="1" spc="-3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Lucida Sans Unicode"/>
                      </a:rPr>
                      <m:t>≠</m:t>
                    </m:r>
                    <m:r>
                      <a:rPr lang="en-IN" sz="2200" b="0" i="1" spc="-15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sz="2200" b="0" i="1" spc="11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Lucida Sans Unicode"/>
                          </a:rPr>
                        </m:ctrlPr>
                      </m:accPr>
                      <m:e>
                        <m:r>
                          <a:rPr lang="en-IN" sz="2200" b="0" i="1" spc="11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𝐹</m:t>
                        </m:r>
                      </m:e>
                    </m:acc>
                    <m:r>
                      <a:rPr lang="en-IN" sz="2200" b="0" i="1" spc="165" baseline="-10416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𝛼</m:t>
                    </m:r>
                  </m:oMath>
                </a14:m>
                <a:endParaRPr lang="en-IN" sz="2200" baseline="-10416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34060" indent="-342900">
                  <a:lnSpc>
                    <a:spcPct val="100000"/>
                  </a:lnSpc>
                  <a:spcBef>
                    <a:spcPts val="335"/>
                  </a:spcBef>
                  <a:buFont typeface="Courier New" panose="02070309020205020404" pitchFamily="49" charset="0"/>
                  <a:buChar char="o"/>
                </a:pPr>
                <a:r>
                  <a:rPr lang="en-IN" sz="2200" spc="-4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b="0" i="1" spc="8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IN" sz="2200" b="0" i="1" spc="8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𝐹</m:t>
                        </m:r>
                      </m:e>
                    </m:acc>
                    <m:r>
                      <a:rPr lang="en-IN" sz="2200" b="0" i="1" spc="120" baseline="-10416" dirty="0" err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𝑝</m:t>
                    </m:r>
                    <m:r>
                      <a:rPr lang="en-IN" sz="2200" b="0" i="1" spc="120" baseline="-10416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en-IN" sz="2200" b="0" i="1" spc="-5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=</m:t>
                    </m:r>
                    <m:r>
                      <a:rPr lang="en-IN" sz="2200" b="0" i="1" spc="-18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 </m:t>
                    </m:r>
                    <m:r>
                      <a:rPr lang="en-IN" sz="2200" b="0" i="1" spc="-1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Lucida Sans Unicode"/>
                      </a:rPr>
                      <m:t>−</m:t>
                    </m:r>
                    <m:r>
                      <a:rPr lang="en-IN" sz="2200" b="0" i="1" spc="-1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𝑚</m:t>
                    </m:r>
                    <m:acc>
                      <m:accPr>
                        <m:chr m:val="⃗"/>
                        <m:ctrlPr>
                          <a:rPr lang="en-US" sz="2200" b="0" i="1" spc="-1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IN" sz="2200" b="0" i="1" spc="-1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IN" sz="2200" i="1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9560" indent="-342900" algn="just">
                  <a:lnSpc>
                    <a:spcPct val="100000"/>
                  </a:lnSpc>
                  <a:spcBef>
                    <a:spcPts val="1130"/>
                  </a:spcBef>
                  <a:buFont typeface="Courier New" panose="02070309020205020404" pitchFamily="49" charset="0"/>
                  <a:buChar char="o"/>
                </a:pP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Here,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b="0" i="1" spc="8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IN" sz="2200" b="0" i="1" spc="8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𝐹</m:t>
                        </m:r>
                      </m:e>
                    </m:acc>
                    <m:r>
                      <a:rPr lang="en-IN" sz="2200" b="0" i="1" spc="120" baseline="-10416" dirty="0" err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𝑝</m:t>
                    </m:r>
                  </m:oMath>
                </a14:m>
                <a:r>
                  <a:rPr lang="en-IN" sz="2200" i="1" spc="120" baseline="-10416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stands</a:t>
                </a:r>
                <a:r>
                  <a:rPr lang="en-IN" sz="2200" spc="-1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:r>
                  <a:rPr lang="en-IN" sz="2200" spc="-35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pseudo </a:t>
                </a:r>
                <a:r>
                  <a:rPr lang="en-IN" sz="2200" spc="-1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force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9560" marR="111760" indent="-342900" algn="just">
                  <a:lnSpc>
                    <a:spcPct val="102600"/>
                  </a:lnSpc>
                  <a:spcBef>
                    <a:spcPts val="300"/>
                  </a:spcBef>
                  <a:buFont typeface="Courier New" panose="02070309020205020404" pitchFamily="49" charset="0"/>
                  <a:buChar char="o"/>
                </a:pPr>
                <a:r>
                  <a:rPr lang="en-IN" sz="2200" spc="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Thus,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force </a:t>
                </a:r>
                <a:r>
                  <a:rPr lang="en-IN" sz="22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measured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</a:t>
                </a:r>
                <a:r>
                  <a:rPr lang="en-IN" sz="22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observer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non-inertial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frame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different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the </a:t>
                </a:r>
                <a:r>
                  <a:rPr lang="en-IN" sz="2200" spc="-4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one </a:t>
                </a:r>
                <a:r>
                  <a:rPr lang="en-IN" sz="22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measured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</a:t>
                </a:r>
                <a:r>
                  <a:rPr lang="en-IN" sz="22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observer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an inertial 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frame.</a:t>
                </a:r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9560" marR="100965" indent="-342900">
                  <a:lnSpc>
                    <a:spcPct val="102699"/>
                  </a:lnSpc>
                  <a:spcBef>
                    <a:spcPts val="1095"/>
                  </a:spcBef>
                  <a:buFont typeface="Courier New" panose="02070309020205020404" pitchFamily="49" charset="0"/>
                  <a:buChar char="o"/>
                </a:pPr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Courier New" panose="02070309020205020404" pitchFamily="49" charset="0"/>
                  <a:buChar char="o"/>
                </a:pPr>
                <a:endParaRPr lang="en-US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9E8F95-D505-41D4-9385-8EAA2DD733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6" r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C420E-A70E-4F20-8C06-CD2848FDF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 Semester, 2020-21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409DD-21FF-461B-862D-A035C54F8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Bennett university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60FC4-EFD1-4A1E-A261-196F431F3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909-B56C-45AC-A9CA-18A782F1C49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113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1F30A-03BA-4A8B-80AB-521E948AF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Inertial and Non-Inertial Frame of Reference-IV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1111C3-668B-4121-8D28-97D8A58B1C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264160" marR="40640" indent="-342900">
                  <a:lnSpc>
                    <a:spcPct val="102600"/>
                  </a:lnSpc>
                  <a:spcBef>
                    <a:spcPts val="55"/>
                  </a:spcBef>
                  <a:buFont typeface="Wingdings" panose="05000000000000000000" pitchFamily="2" charset="2"/>
                  <a:buChar char="§"/>
                </a:pPr>
                <a:r>
                  <a:rPr lang="en-IN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According </a:t>
                </a:r>
                <a:r>
                  <a:rPr lang="en-IN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</a:t>
                </a:r>
                <a:r>
                  <a:rPr lang="en-IN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observer </a:t>
                </a:r>
                <a:r>
                  <a:rPr lang="en-IN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:r>
                  <a:rPr lang="en-IN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non-inertial frame, </a:t>
                </a:r>
                <a:r>
                  <a:rPr lang="en-IN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object  </a:t>
                </a:r>
                <a:r>
                  <a:rPr lang="en-IN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IN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experiencing </a:t>
                </a:r>
                <a:r>
                  <a:rPr lang="en-IN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</a:t>
                </a:r>
                <a:r>
                  <a:rPr lang="en-IN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additional </a:t>
                </a:r>
                <a:r>
                  <a:rPr lang="en-IN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force </a:t>
                </a:r>
                <a14:m>
                  <m:oMath xmlns:m="http://schemas.openxmlformats.org/officeDocument/2006/math">
                    <m:r>
                      <a:rPr lang="en-IN" b="0" i="1" spc="2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Lucida Sans Unicode"/>
                      </a:rPr>
                      <m:t>−</m:t>
                    </m:r>
                    <m:r>
                      <a:rPr lang="en-IN" b="0" i="1" spc="2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𝑚</m:t>
                    </m:r>
                    <m:acc>
                      <m:accPr>
                        <m:chr m:val="⃗"/>
                        <m:ctrlPr>
                          <a:rPr lang="en-US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IN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IN" spc="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IN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:r>
                  <a:rPr lang="en-IN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IN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direction  </a:t>
                </a:r>
                <a:r>
                  <a:rPr lang="en-IN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opposite </a:t>
                </a:r>
                <a:r>
                  <a:rPr lang="en-IN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</a:t>
                </a:r>
                <a:r>
                  <a:rPr lang="en-IN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 </a:t>
                </a:r>
                <a:r>
                  <a:rPr lang="en-IN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the</a:t>
                </a:r>
                <a:r>
                  <a:rPr lang="en-IN" spc="-8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acceleration</a:t>
                </a:r>
                <a:endParaRPr lang="en-IN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64160" marR="314325" indent="-342900">
                  <a:lnSpc>
                    <a:spcPct val="102699"/>
                  </a:lnSpc>
                  <a:spcBef>
                    <a:spcPts val="300"/>
                  </a:spcBef>
                  <a:buFont typeface="Wingdings" panose="05000000000000000000" pitchFamily="2" charset="2"/>
                  <a:buChar char="§"/>
                </a:pPr>
                <a:r>
                  <a:rPr lang="en-IN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Because this </a:t>
                </a:r>
                <a:r>
                  <a:rPr lang="en-IN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force </a:t>
                </a:r>
                <a:r>
                  <a:rPr lang="en-IN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IN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absent </a:t>
                </a:r>
                <a:r>
                  <a:rPr lang="en-IN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:r>
                  <a:rPr lang="en-IN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</a:t>
                </a:r>
                <a:r>
                  <a:rPr lang="en-IN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observer </a:t>
                </a:r>
                <a:r>
                  <a:rPr lang="en-IN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:r>
                  <a:rPr lang="en-IN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inertial  </a:t>
                </a:r>
                <a:r>
                  <a:rPr lang="en-IN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frame, </a:t>
                </a:r>
                <a:r>
                  <a:rPr lang="en-IN" spc="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</a:t>
                </a:r>
                <a:r>
                  <a:rPr lang="en-IN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IN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called “Pseudo</a:t>
                </a:r>
                <a:r>
                  <a:rPr lang="en-IN" spc="-114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Force”.</a:t>
                </a:r>
                <a:endParaRPr lang="en-IN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64160" marR="5080" indent="-342900">
                  <a:lnSpc>
                    <a:spcPct val="102600"/>
                  </a:lnSpc>
                  <a:spcBef>
                    <a:spcPts val="300"/>
                  </a:spcBef>
                  <a:buFont typeface="Wingdings" panose="05000000000000000000" pitchFamily="2" charset="2"/>
                  <a:buChar char="§"/>
                </a:pPr>
                <a:r>
                  <a:rPr lang="en-IN" spc="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</a:t>
                </a:r>
                <a:r>
                  <a:rPr lang="en-IN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illustrate </a:t>
                </a:r>
                <a:r>
                  <a:rPr lang="en-IN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this, </a:t>
                </a:r>
                <a:r>
                  <a:rPr lang="en-IN" spc="-7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</a:t>
                </a:r>
                <a:r>
                  <a:rPr lang="en-IN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the </a:t>
                </a:r>
                <a:r>
                  <a:rPr lang="en-IN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 </a:t>
                </a:r>
                <a:r>
                  <a:rPr lang="en-IN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:r>
                  <a:rPr lang="en-IN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IN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pendulum </a:t>
                </a:r>
                <a:r>
                  <a:rPr lang="en-IN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an  </a:t>
                </a:r>
                <a:r>
                  <a:rPr lang="en-IN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accelerating</a:t>
                </a:r>
                <a:r>
                  <a:rPr lang="en-IN" spc="10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car.</a:t>
                </a:r>
              </a:p>
              <a:p>
                <a:pPr marL="264160" marR="5080" indent="-342900">
                  <a:lnSpc>
                    <a:spcPct val="102600"/>
                  </a:lnSpc>
                  <a:spcBef>
                    <a:spcPts val="300"/>
                  </a:spcBef>
                  <a:buFont typeface="Wingdings" panose="05000000000000000000" pitchFamily="2" charset="2"/>
                  <a:buChar char="§"/>
                </a:pPr>
                <a:endParaRPr lang="en-IN" spc="-15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64160" marR="5080" indent="-342900">
                  <a:lnSpc>
                    <a:spcPct val="102600"/>
                  </a:lnSpc>
                  <a:spcBef>
                    <a:spcPts val="300"/>
                  </a:spcBef>
                  <a:buFont typeface="Wingdings" panose="05000000000000000000" pitchFamily="2" charset="2"/>
                  <a:buChar char="§"/>
                </a:pPr>
                <a:endParaRPr lang="en-IN" spc="-15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64160" marR="5080" indent="-342900">
                  <a:lnSpc>
                    <a:spcPct val="102600"/>
                  </a:lnSpc>
                  <a:spcBef>
                    <a:spcPts val="300"/>
                  </a:spcBef>
                  <a:buFont typeface="Wingdings" panose="05000000000000000000" pitchFamily="2" charset="2"/>
                  <a:buChar char="§"/>
                </a:pPr>
                <a:endParaRPr lang="en-IN" spc="-15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64160" marR="5080" indent="-342900">
                  <a:lnSpc>
                    <a:spcPct val="102600"/>
                  </a:lnSpc>
                  <a:spcBef>
                    <a:spcPts val="300"/>
                  </a:spcBef>
                  <a:buFont typeface="Wingdings" panose="05000000000000000000" pitchFamily="2" charset="2"/>
                  <a:buChar char="§"/>
                </a:pPr>
                <a:endParaRPr lang="en-IN" spc="-15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64160" marR="5080" indent="-342900">
                  <a:lnSpc>
                    <a:spcPct val="102600"/>
                  </a:lnSpc>
                  <a:spcBef>
                    <a:spcPts val="300"/>
                  </a:spcBef>
                  <a:buFont typeface="Wingdings" panose="05000000000000000000" pitchFamily="2" charset="2"/>
                  <a:buChar char="§"/>
                </a:pPr>
                <a:endParaRPr lang="en-IN" spc="-15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64160" marR="5080" indent="-342900">
                  <a:lnSpc>
                    <a:spcPct val="102600"/>
                  </a:lnSpc>
                  <a:spcBef>
                    <a:spcPts val="300"/>
                  </a:spcBef>
                  <a:buFont typeface="Wingdings" panose="05000000000000000000" pitchFamily="2" charset="2"/>
                  <a:buChar char="§"/>
                </a:pPr>
                <a:endParaRPr lang="en-IN" spc="-15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64160" marR="5080" indent="-342900">
                  <a:lnSpc>
                    <a:spcPct val="102600"/>
                  </a:lnSpc>
                  <a:spcBef>
                    <a:spcPts val="300"/>
                  </a:spcBef>
                  <a:buFont typeface="Wingdings" panose="05000000000000000000" pitchFamily="2" charset="2"/>
                  <a:buChar char="§"/>
                </a:pPr>
                <a:r>
                  <a:rPr lang="en-IN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</a:t>
                </a:r>
                <a:r>
                  <a:rPr lang="en-IN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IN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car with </a:t>
                </a:r>
                <a:r>
                  <a:rPr lang="en-IN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IN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pendulum </a:t>
                </a:r>
                <a:r>
                  <a:rPr lang="en-IN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inside, </a:t>
                </a:r>
                <a:r>
                  <a:rPr lang="en-IN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moving with an  acceleration</a:t>
                </a:r>
                <a:r>
                  <a:rPr lang="en-IN" spc="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pc="12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IN" b="0" i="1" spc="12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IN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64160" marR="111760" indent="-342900">
                  <a:lnSpc>
                    <a:spcPct val="102600"/>
                  </a:lnSpc>
                  <a:spcBef>
                    <a:spcPts val="55"/>
                  </a:spcBef>
                  <a:buFont typeface="Wingdings" panose="05000000000000000000" pitchFamily="2" charset="2"/>
                  <a:buChar char="§"/>
                </a:pPr>
                <a:r>
                  <a:rPr lang="en-IN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</a:t>
                </a:r>
                <a:r>
                  <a:rPr lang="en-IN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want </a:t>
                </a:r>
                <a:r>
                  <a:rPr lang="en-IN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</a:t>
                </a:r>
                <a:r>
                  <a:rPr lang="en-IN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</a:t>
                </a:r>
                <a:r>
                  <a:rPr lang="en-IN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tension </a:t>
                </a:r>
                <a:r>
                  <a:rPr lang="en-IN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:r>
                  <a:rPr lang="en-IN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string </a:t>
                </a:r>
                <a14:m>
                  <m:oMath xmlns:m="http://schemas.openxmlformats.org/officeDocument/2006/math">
                    <m:r>
                      <a:rPr lang="en-IN" i="1" spc="6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𝑇</m:t>
                    </m:r>
                  </m:oMath>
                </a14:m>
                <a:r>
                  <a:rPr lang="en-IN" i="1" spc="6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pc="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IN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en-IN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angle </a:t>
                </a:r>
                <a:r>
                  <a:rPr lang="en-IN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 </a:t>
                </a:r>
                <a:r>
                  <a:rPr lang="en-IN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pendulum </a:t>
                </a:r>
                <a:r>
                  <a:rPr lang="en-IN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makes </a:t>
                </a:r>
                <a:r>
                  <a:rPr lang="en-IN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the </a:t>
                </a:r>
                <a:r>
                  <a:rPr lang="en-IN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vertical</a:t>
                </a:r>
                <a:r>
                  <a:rPr lang="en-IN" spc="18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i="1" spc="-5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𝜃</m:t>
                    </m:r>
                  </m:oMath>
                </a14:m>
                <a:endParaRPr lang="en-IN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64160" marR="5080" indent="-342900">
                  <a:lnSpc>
                    <a:spcPct val="102600"/>
                  </a:lnSpc>
                  <a:spcBef>
                    <a:spcPts val="300"/>
                  </a:spcBef>
                  <a:buFont typeface="Wingdings" panose="05000000000000000000" pitchFamily="2" charset="2"/>
                  <a:buChar char="§"/>
                </a:pPr>
                <a:r>
                  <a:rPr lang="en-IN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</a:t>
                </a:r>
                <a:r>
                  <a:rPr lang="en-IN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will </a:t>
                </a:r>
                <a:r>
                  <a:rPr lang="en-IN" spc="-10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analyze</a:t>
                </a:r>
                <a:r>
                  <a:rPr lang="en-IN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 </a:t>
                </a:r>
                <a:r>
                  <a:rPr lang="en-IN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both in </a:t>
                </a:r>
                <a:r>
                  <a:rPr lang="en-IN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lab </a:t>
                </a:r>
                <a:r>
                  <a:rPr lang="en-IN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frame </a:t>
                </a:r>
                <a:r>
                  <a:rPr lang="en-IN" spc="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(static </a:t>
                </a:r>
                <a:r>
                  <a:rPr lang="en-IN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 </a:t>
                </a:r>
                <a:r>
                  <a:rPr lang="en-IN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ground) </a:t>
                </a:r>
                <a:r>
                  <a:rPr lang="en-IN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en-IN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accelerated </a:t>
                </a:r>
                <a:r>
                  <a:rPr lang="en-IN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frame </a:t>
                </a:r>
                <a:r>
                  <a:rPr lang="en-IN" spc="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(moving </a:t>
                </a:r>
                <a:r>
                  <a:rPr lang="en-IN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</a:t>
                </a:r>
                <a:r>
                  <a:rPr lang="en-IN" spc="-4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pc="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car).</a:t>
                </a:r>
              </a:p>
              <a:p>
                <a:pPr marL="264160" marR="5080" indent="-342900">
                  <a:lnSpc>
                    <a:spcPct val="102600"/>
                  </a:lnSpc>
                  <a:spcBef>
                    <a:spcPts val="300"/>
                  </a:spcBef>
                  <a:buFont typeface="Wingdings" panose="05000000000000000000" pitchFamily="2" charset="2"/>
                  <a:buChar char="§"/>
                </a:pPr>
                <a:endParaRPr lang="en-IN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64160" marR="5080" indent="-342900">
                  <a:lnSpc>
                    <a:spcPct val="102600"/>
                  </a:lnSpc>
                  <a:spcBef>
                    <a:spcPts val="300"/>
                  </a:spcBef>
                  <a:buFont typeface="Wingdings" panose="05000000000000000000" pitchFamily="2" charset="2"/>
                  <a:buChar char="§"/>
                </a:pPr>
                <a:endParaRPr lang="en-IN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64160" marR="5080" indent="-342900">
                  <a:lnSpc>
                    <a:spcPct val="102600"/>
                  </a:lnSpc>
                  <a:spcBef>
                    <a:spcPts val="300"/>
                  </a:spcBef>
                  <a:buFont typeface="Wingdings" panose="05000000000000000000" pitchFamily="2" charset="2"/>
                  <a:buChar char="§"/>
                </a:pPr>
                <a:endParaRPr lang="en-IN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1111C3-668B-4121-8D28-97D8A58B1C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818" b="-8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14BE0-56A4-459C-8BE3-C18A897E8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 Semester, 2020-21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55941-8954-44F5-A8FC-4478BCE8B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Bennett university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71CFF-B135-49E7-A7E3-665B1AB42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909-B56C-45AC-A9CA-18A782F1C49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C4C940A8-5B98-418E-9D72-29D099E68461}"/>
              </a:ext>
            </a:extLst>
          </p:cNvPr>
          <p:cNvSpPr/>
          <p:nvPr/>
        </p:nvSpPr>
        <p:spPr>
          <a:xfrm>
            <a:off x="4373218" y="2477413"/>
            <a:ext cx="3962400" cy="21210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8568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B839E-94F4-4D39-9EB6-7C8D88233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Inertial and Non-Inertial Frame of Reference-V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9008DF-4E35-48E1-A29F-C6064EC629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Free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body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diagram in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lab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frame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as shown in the figure:</a:t>
                </a:r>
              </a:p>
              <a:p>
                <a:pPr marL="264160" marR="5080" indent="-342900">
                  <a:lnSpc>
                    <a:spcPct val="107100"/>
                  </a:lnSpc>
                  <a:spcBef>
                    <a:spcPts val="160"/>
                  </a:spcBef>
                  <a:buFont typeface="Wingdings" panose="05000000000000000000" pitchFamily="2" charset="2"/>
                  <a:buChar char="§"/>
                </a:pPr>
                <a:r>
                  <a:rPr lang="en-IN" sz="2200" spc="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respect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lab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frame, mass </a:t>
                </a:r>
                <a14:m>
                  <m:oMath xmlns:m="http://schemas.openxmlformats.org/officeDocument/2006/math">
                    <m:r>
                      <a:rPr lang="en-IN" sz="2200" i="1" spc="-5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𝑚</m:t>
                    </m:r>
                  </m:oMath>
                </a14:m>
                <a:r>
                  <a:rPr lang="en-IN" sz="2200" i="1" spc="-5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has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acceleration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b="0" i="1" spc="12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IN" sz="2200" b="0" i="1" spc="12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IN" sz="2200" b="1" spc="1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IN" sz="2200" spc="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shown, </a:t>
                </a:r>
                <a:r>
                  <a:rPr lang="en-IN" sz="2200" spc="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</a:t>
                </a:r>
              </a:p>
              <a:p>
                <a:pPr marL="0" marR="5080" indent="0">
                  <a:lnSpc>
                    <a:spcPct val="107100"/>
                  </a:lnSpc>
                  <a:spcBef>
                    <a:spcPts val="160"/>
                  </a:spcBef>
                  <a:buNone/>
                </a:pP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experiences </a:t>
                </a:r>
                <a:r>
                  <a:rPr lang="en-IN" sz="2200" spc="-4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two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forces,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tension </a:t>
                </a:r>
                <a14:m>
                  <m:oMath xmlns:m="http://schemas.openxmlformats.org/officeDocument/2006/math">
                    <m:r>
                      <a:rPr lang="en-US" sz="2200" b="0" i="1" spc="-25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𝑇</m:t>
                    </m:r>
                  </m:oMath>
                </a14:m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the </a:t>
                </a:r>
                <a:r>
                  <a:rPr lang="en-IN" sz="2200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string, 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its </a:t>
                </a:r>
                <a:r>
                  <a:rPr lang="en-IN" sz="2200" spc="-5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own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weight </a:t>
                </a:r>
                <a14:m>
                  <m:oMath xmlns:m="http://schemas.openxmlformats.org/officeDocument/2006/math">
                    <m:r>
                      <a:rPr lang="en-IN" sz="2200" i="1" spc="-1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𝑊</m:t>
                    </m:r>
                    <m:r>
                      <a:rPr lang="en-IN" sz="2200" i="1" spc="-1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= </m:t>
                    </m:r>
                    <m:r>
                      <a:rPr lang="en-IN" sz="2200" i="1" spc="-6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𝑚𝑔</m:t>
                    </m:r>
                  </m:oMath>
                </a14:m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64160" marR="384810" indent="-342900">
                  <a:lnSpc>
                    <a:spcPct val="107100"/>
                  </a:lnSpc>
                  <a:spcBef>
                    <a:spcPts val="60"/>
                  </a:spcBef>
                  <a:buFont typeface="Wingdings" panose="05000000000000000000" pitchFamily="2" charset="2"/>
                  <a:buChar char="§"/>
                </a:pP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want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angle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inclination </a:t>
                </a:r>
                <a14:m>
                  <m:oMath xmlns:m="http://schemas.openxmlformats.org/officeDocument/2006/math">
                    <m:r>
                      <a:rPr lang="en-IN" sz="2200" i="1" spc="-5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𝜃</m:t>
                    </m:r>
                  </m:oMath>
                </a14:m>
                <a:r>
                  <a:rPr lang="en-IN" sz="2200" i="1" spc="-5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IN" sz="2200" i="1" spc="6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𝑇</m:t>
                    </m:r>
                  </m:oMath>
                </a14:m>
                <a:r>
                  <a:rPr lang="en-IN" sz="2200" i="1" spc="6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IN" sz="2200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Application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Newton’s </a:t>
                </a:r>
                <a:r>
                  <a:rPr lang="en-IN" sz="22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law </a:t>
                </a:r>
              </a:p>
              <a:p>
                <a:pPr marL="0" marR="384810" indent="0">
                  <a:lnSpc>
                    <a:spcPct val="107100"/>
                  </a:lnSpc>
                  <a:spcBef>
                    <a:spcPts val="60"/>
                  </a:spcBef>
                  <a:buNone/>
                </a:pP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:r>
                  <a:rPr lang="en-IN" sz="2200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vertical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horizontal  directions,</a:t>
                </a:r>
                <a:r>
                  <a:rPr lang="en-IN" sz="2200" spc="10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yields</a:t>
                </a:r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marR="384810" indent="0">
                  <a:lnSpc>
                    <a:spcPct val="107100"/>
                  </a:lnSpc>
                  <a:spcBef>
                    <a:spcPts val="60"/>
                  </a:spcBef>
                  <a:buNone/>
                </a:pPr>
                <a:r>
                  <a:rPr lang="en-IN" sz="2200" spc="65" dirty="0">
                    <a:solidFill>
                      <a:srgbClr val="002060"/>
                    </a:solidFill>
                    <a:cs typeface="Arial"/>
                  </a:rPr>
                  <a:t>	</a:t>
                </a:r>
                <a14:m>
                  <m:oMath xmlns:m="http://schemas.openxmlformats.org/officeDocument/2006/math">
                    <m:r>
                      <a:rPr lang="en-IN" sz="2200" i="1" spc="6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𝑇</m:t>
                    </m:r>
                    <m:r>
                      <a:rPr lang="en-IN" sz="2200" i="1" spc="-4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m:rPr>
                        <m:sty m:val="p"/>
                      </m:rPr>
                      <a:rPr lang="en-IN" sz="2200" i="1" spc="-2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cos</m:t>
                    </m:r>
                    <m:r>
                      <a:rPr lang="en-IN" sz="2200" i="1" spc="-13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⁡</m:t>
                    </m:r>
                    <m:r>
                      <a:rPr lang="en-IN" sz="2200" i="1" spc="-5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𝜃</m:t>
                    </m:r>
                    <m:r>
                      <a:rPr lang="en-IN" sz="2200" i="1" spc="2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en-IN" sz="2200" i="1" spc="-3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Lucida Sans Unicode"/>
                      </a:rPr>
                      <m:t>−</m:t>
                    </m:r>
                    <m:r>
                      <a:rPr lang="en-IN" sz="2200" i="1" spc="-20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Lucida Sans Unicode"/>
                      </a:rPr>
                      <m:t> </m:t>
                    </m:r>
                    <m:r>
                      <a:rPr lang="en-IN" sz="2200" i="1" spc="-1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𝑊</m:t>
                    </m:r>
                    <m:r>
                      <a:rPr lang="en-IN" sz="2200" i="1" spc="10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en-IN" sz="2200" i="1" spc="-5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=</m:t>
                    </m:r>
                    <m:r>
                      <a:rPr lang="en-IN" sz="2200" i="1" spc="-15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 </m:t>
                    </m:r>
                    <m:r>
                      <a:rPr lang="en-IN" sz="2200" i="1" spc="-2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0</m:t>
                    </m:r>
                  </m:oMath>
                </a14:m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(vertical)</a:t>
                </a:r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384810" indent="0">
                  <a:lnSpc>
                    <a:spcPct val="107100"/>
                  </a:lnSpc>
                  <a:spcBef>
                    <a:spcPts val="60"/>
                  </a:spcBef>
                  <a:buNone/>
                </a:pPr>
                <a:r>
                  <a:rPr lang="en-IN" sz="2200" spc="65" dirty="0">
                    <a:solidFill>
                      <a:srgbClr val="002060"/>
                    </a:solidFill>
                    <a:cs typeface="Arial"/>
                  </a:rPr>
                  <a:t>	</a:t>
                </a:r>
                <a14:m>
                  <m:oMath xmlns:m="http://schemas.openxmlformats.org/officeDocument/2006/math">
                    <m:r>
                      <a:rPr lang="en-IN" sz="2200" i="1" spc="6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𝑇</m:t>
                    </m:r>
                    <m:r>
                      <a:rPr lang="en-IN" sz="2200" i="1" spc="6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m:rPr>
                        <m:sty m:val="p"/>
                      </m:rPr>
                      <a:rPr lang="en-IN" sz="2200" i="1" spc="-1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sin</m:t>
                    </m:r>
                    <m:r>
                      <a:rPr lang="en-IN" sz="2200" i="1" spc="-1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⁡</m:t>
                    </m:r>
                    <m:r>
                      <a:rPr lang="en-IN" sz="2200" i="1" spc="-5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𝜃</m:t>
                    </m:r>
                    <m:r>
                      <a:rPr lang="en-IN" sz="2200" i="1" spc="-5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 = </m:t>
                    </m:r>
                    <m:r>
                      <a:rPr lang="en-IN" sz="2200" i="1" spc="-3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𝑚𝐴</m:t>
                    </m:r>
                  </m:oMath>
                </a14:m>
                <a:r>
                  <a:rPr lang="en-IN" sz="2200" i="1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(horizontal)</a:t>
                </a:r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Thus,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tan</m:t>
                        </m:r>
                      </m:fName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𝜃</m:t>
                        </m:r>
                      </m:e>
                    </m:func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𝐴</m:t>
                        </m:r>
                      </m:num>
                      <m:den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𝑔</m:t>
                        </m:r>
                      </m:den>
                    </m:f>
                  </m:oMath>
                </a14:m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𝑇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𝑚</m:t>
                    </m:r>
                    <m:rad>
                      <m:radPr>
                        <m:degHide m:val="on"/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𝐴</m:t>
                            </m:r>
                          </m:e>
                          <m:sup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2</m:t>
                            </m:r>
                          </m:sup>
                        </m:sSup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+</m:t>
                        </m:r>
                        <m:sSup>
                          <m:sSupPr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𝑔</m:t>
                            </m:r>
                          </m:e>
                          <m:sup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200" spc="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Now, let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 </a:t>
                </a:r>
                <a:r>
                  <a:rPr lang="en-IN" sz="2200" spc="-10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analyze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non-inertial frame.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200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non-inertial </a:t>
                </a:r>
                <a:r>
                  <a:rPr lang="en-IN" sz="2200" spc="6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(NI)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frame,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free-body</a:t>
                </a:r>
                <a:r>
                  <a:rPr lang="en-IN" sz="2200" spc="5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diagram can be depicted </a:t>
                </a:r>
              </a:p>
              <a:p>
                <a:pPr marL="0" indent="0">
                  <a:buNone/>
                </a:pP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it is:</a:t>
                </a:r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9008DF-4E35-48E1-A29F-C6064EC629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14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D17DE-9787-4702-942A-E6BDE7726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 Semester, 2020-21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5C123-627F-4C19-A03C-705283F72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Bennett university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C65EA-3C0D-40E7-9051-E670816D0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909-B56C-45AC-A9CA-18A782F1C49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49224C49-0BAC-4773-9186-93DD606BE0B4}"/>
              </a:ext>
            </a:extLst>
          </p:cNvPr>
          <p:cNvSpPr/>
          <p:nvPr/>
        </p:nvSpPr>
        <p:spPr>
          <a:xfrm>
            <a:off x="9899376" y="999263"/>
            <a:ext cx="2040835" cy="19957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0F0E4021-F972-4663-AAB6-182D9E08237F}"/>
              </a:ext>
            </a:extLst>
          </p:cNvPr>
          <p:cNvSpPr/>
          <p:nvPr/>
        </p:nvSpPr>
        <p:spPr>
          <a:xfrm>
            <a:off x="9011478" y="3617842"/>
            <a:ext cx="2756451" cy="18685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95859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87F90-8595-4F1D-B4D6-03F3F463F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Inertial and Non-Inertial Frame of Reference-VI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E0CD73-4A13-4C33-9003-5D73503898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289560" marR="409575" indent="-342900">
                  <a:lnSpc>
                    <a:spcPct val="125299"/>
                  </a:lnSpc>
                  <a:spcBef>
                    <a:spcPts val="100"/>
                  </a:spcBef>
                  <a:buFont typeface="Wingdings" panose="05000000000000000000" pitchFamily="2" charset="2"/>
                  <a:buChar char="§"/>
                </a:pPr>
                <a:r>
                  <a:rPr lang="en-IN" sz="2200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200" spc="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NI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frame,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particle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stationary, and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equilibrium  </a:t>
                </a:r>
              </a:p>
              <a:p>
                <a:pPr marL="289560" marR="409575" indent="-342900">
                  <a:lnSpc>
                    <a:spcPct val="125299"/>
                  </a:lnSpc>
                  <a:spcBef>
                    <a:spcPts val="100"/>
                  </a:spcBef>
                  <a:buFont typeface="Wingdings" panose="05000000000000000000" pitchFamily="2" charset="2"/>
                  <a:buChar char="§"/>
                </a:pPr>
                <a:r>
                  <a:rPr lang="en-IN" sz="2200" spc="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But </a:t>
                </a:r>
                <a:r>
                  <a:rPr lang="en-IN" sz="2200" spc="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acted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upon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</a:t>
                </a:r>
                <a:r>
                  <a:rPr lang="en-IN" sz="22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three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forces, instead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</a:t>
                </a:r>
                <a:r>
                  <a:rPr lang="en-IN" sz="2200" spc="9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4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two</a:t>
                </a:r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9560" marR="409575" indent="-342900">
                  <a:lnSpc>
                    <a:spcPct val="125299"/>
                  </a:lnSpc>
                  <a:spcBef>
                    <a:spcPts val="100"/>
                  </a:spcBef>
                  <a:buFont typeface="Wingdings" panose="05000000000000000000" pitchFamily="2" charset="2"/>
                  <a:buChar char="§"/>
                </a:pP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Additional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force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200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fictitious </a:t>
                </a:r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(or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pseudo)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force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b="0" i="1" spc="5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IN" sz="2200" b="0" i="1" spc="5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𝐹</m:t>
                        </m:r>
                      </m:e>
                    </m:acc>
                    <m:r>
                      <a:rPr lang="en-IN" sz="2200" b="0" i="1" spc="82" baseline="-13888" dirty="0" err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𝑓𝑖𝑐𝑡</m:t>
                    </m:r>
                    <m:r>
                      <a:rPr lang="en-IN" sz="2200" b="0" i="1" spc="82" baseline="-13888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en-IN" sz="2200" b="0" i="1" spc="-5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=</m:t>
                    </m:r>
                    <m:r>
                      <a:rPr lang="en-IN" sz="2200" b="0" i="1" spc="6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 </m:t>
                    </m:r>
                    <m:r>
                      <a:rPr lang="en-IN" sz="2200" b="0" i="1" spc="2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Lucida Sans Unicode"/>
                      </a:rPr>
                      <m:t>−</m:t>
                    </m:r>
                    <m:r>
                      <a:rPr lang="en-IN" sz="2200" b="0" i="1" spc="2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𝑚</m:t>
                    </m:r>
                    <m:acc>
                      <m:accPr>
                        <m:chr m:val="⃗"/>
                        <m:ctrlP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IN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𝐴</m:t>
                        </m:r>
                      </m:e>
                    </m:acc>
                  </m:oMath>
                </a14:m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9560" indent="-342900">
                  <a:lnSpc>
                    <a:spcPct val="100000"/>
                  </a:lnSpc>
                  <a:spcBef>
                    <a:spcPts val="334"/>
                  </a:spcBef>
                  <a:buFont typeface="Wingdings" panose="05000000000000000000" pitchFamily="2" charset="2"/>
                  <a:buChar char="§"/>
                </a:pPr>
                <a:r>
                  <a:rPr lang="en-IN" sz="2200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Equations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motion</a:t>
                </a:r>
                <a:r>
                  <a:rPr lang="en-IN" sz="2200" spc="-114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4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</a:t>
                </a:r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334"/>
                  </a:spcBef>
                  <a:buNone/>
                </a:pPr>
                <a:r>
                  <a:rPr lang="en-IN" sz="2200" spc="5" dirty="0">
                    <a:solidFill>
                      <a:srgbClr val="002060"/>
                    </a:solidFill>
                    <a:cs typeface="Lucida Sans Unicode"/>
                  </a:rPr>
                  <a:t>	</a:t>
                </a:r>
                <a14:m>
                  <m:oMath xmlns:m="http://schemas.openxmlformats.org/officeDocument/2006/math">
                    <m:r>
                      <a:rPr lang="en-IN" sz="2200" i="1" spc="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Lucida Sans Unicode"/>
                      </a:rPr>
                      <m:t>−</m:t>
                    </m:r>
                    <m:r>
                      <a:rPr lang="en-IN" sz="2200" i="1" spc="5" dirty="0" err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𝐹</m:t>
                    </m:r>
                    <m:r>
                      <a:rPr lang="en-IN" sz="2200" i="1" spc="7" baseline="-13888" dirty="0" err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𝑓𝑖𝑐𝑡</m:t>
                    </m:r>
                    <m:r>
                      <a:rPr lang="en-IN" sz="2200" i="1" spc="44" baseline="-13888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en-IN" sz="2200" i="1" spc="-5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+</m:t>
                    </m:r>
                    <m:r>
                      <a:rPr lang="en-IN" sz="2200" i="1" spc="-23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 </m:t>
                    </m:r>
                    <m:r>
                      <a:rPr lang="en-IN" sz="2200" i="1" spc="6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𝑇</m:t>
                    </m:r>
                    <m:r>
                      <a:rPr lang="en-IN" sz="2200" i="1" spc="-4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m:rPr>
                        <m:sty m:val="p"/>
                      </m:rPr>
                      <a:rPr lang="en-IN" sz="2200" i="1" spc="-1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sin</m:t>
                    </m:r>
                    <m:r>
                      <a:rPr lang="en-IN" sz="2200" i="1" spc="-13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⁡</m:t>
                    </m:r>
                    <m:r>
                      <a:rPr lang="en-IN" sz="2200" i="1" spc="-5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𝜃</m:t>
                    </m:r>
                    <m:r>
                      <a:rPr lang="en-IN" sz="2200" i="1" spc="114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en-IN" sz="2200" i="1" spc="-5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=</m:t>
                    </m:r>
                    <m:r>
                      <a:rPr lang="en-IN" sz="2200" i="1" spc="-14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 </m:t>
                    </m:r>
                    <m:r>
                      <a:rPr lang="en-IN" sz="2200" i="1" spc="-2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0</m:t>
                    </m:r>
                  </m:oMath>
                </a14:m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(horizontal)</a:t>
                </a:r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334"/>
                  </a:spcBef>
                  <a:buNone/>
                </a:pPr>
                <a:r>
                  <a:rPr lang="en-IN" sz="2200" spc="65" dirty="0">
                    <a:solidFill>
                      <a:srgbClr val="002060"/>
                    </a:solidFill>
                    <a:cs typeface="Arial"/>
                  </a:rPr>
                  <a:t>	</a:t>
                </a:r>
                <a14:m>
                  <m:oMath xmlns:m="http://schemas.openxmlformats.org/officeDocument/2006/math">
                    <m:r>
                      <a:rPr lang="en-IN" sz="2200" i="1" spc="6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𝑇</m:t>
                    </m:r>
                    <m:r>
                      <a:rPr lang="en-IN" sz="2200" i="1" spc="-21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m:rPr>
                        <m:sty m:val="p"/>
                      </m:rPr>
                      <a:rPr lang="en-IN" sz="2200" i="1" spc="-2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cos</m:t>
                    </m:r>
                    <m:r>
                      <a:rPr lang="en-IN" sz="2200" i="1" spc="-2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⁡</m:t>
                    </m:r>
                    <m:r>
                      <a:rPr lang="en-IN" sz="2200" i="1" spc="-5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𝜃</m:t>
                    </m:r>
                    <m:r>
                      <a:rPr lang="en-IN" sz="2200" i="1" spc="-5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 − </m:t>
                    </m:r>
                    <m:r>
                      <a:rPr lang="en-IN" sz="2200" i="1" spc="-1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𝑊</m:t>
                    </m:r>
                    <m:r>
                      <a:rPr lang="en-IN" sz="2200" i="1" spc="-1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= </m:t>
                    </m:r>
                    <m:r>
                      <a:rPr lang="en-IN" sz="2200" i="1" spc="-1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0</m:t>
                    </m:r>
                  </m:oMath>
                </a14:m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(vertical)</a:t>
                </a:r>
              </a:p>
              <a:p>
                <a:pPr marL="289560" marR="72390" indent="-342900">
                  <a:lnSpc>
                    <a:spcPct val="102699"/>
                  </a:lnSpc>
                  <a:spcBef>
                    <a:spcPts val="55"/>
                  </a:spcBef>
                  <a:buFont typeface="Wingdings" panose="05000000000000000000" pitchFamily="2" charset="2"/>
                  <a:buChar char="§"/>
                </a:pP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Because </a:t>
                </a:r>
                <a14:m>
                  <m:oMath xmlns:m="http://schemas.openxmlformats.org/officeDocument/2006/math">
                    <m:r>
                      <a:rPr lang="en-IN" sz="2200" i="1" spc="1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𝐹</m:t>
                    </m:r>
                    <m:r>
                      <a:rPr lang="en-IN" sz="2200" i="1" spc="15" baseline="-13888" dirty="0" err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𝑓𝑖𝑐𝑡</m:t>
                    </m:r>
                    <m:r>
                      <a:rPr lang="en-IN" sz="2200" i="1" spc="15" baseline="-13888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en-IN" sz="2200" i="1" spc="-5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= </m:t>
                    </m:r>
                    <m:r>
                      <a:rPr lang="en-IN" sz="2200" i="1" spc="-1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𝑚𝐴</m:t>
                    </m:r>
                  </m:oMath>
                </a14:m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both </a:t>
                </a:r>
                <a:r>
                  <a:rPr lang="en-IN" sz="22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these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equations </a:t>
                </a:r>
                <a:r>
                  <a:rPr lang="en-IN" sz="2200" spc="-4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essentially </a:t>
                </a:r>
                <a:r>
                  <a:rPr lang="en-IN" sz="22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same 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in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case of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inertial</a:t>
                </a:r>
                <a:r>
                  <a:rPr lang="en-IN" sz="2200" spc="17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frame</a:t>
                </a:r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9560" indent="-342900">
                  <a:lnSpc>
                    <a:spcPct val="100000"/>
                  </a:lnSpc>
                  <a:spcBef>
                    <a:spcPts val="334"/>
                  </a:spcBef>
                  <a:buFont typeface="Wingdings" panose="05000000000000000000" pitchFamily="2" charset="2"/>
                  <a:buChar char="§"/>
                </a:pPr>
                <a:r>
                  <a:rPr lang="en-IN" sz="2200" spc="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Thus, </a:t>
                </a:r>
                <a:r>
                  <a:rPr lang="en-IN" sz="2200" spc="-7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obtain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2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same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expressions </a:t>
                </a:r>
                <a:r>
                  <a:rPr lang="en-IN" sz="22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IN" sz="2200" i="1" spc="6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𝑇</m:t>
                    </m:r>
                  </m:oMath>
                </a14:m>
                <a:r>
                  <a:rPr lang="en-IN" sz="2200" i="1" spc="6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IN" sz="2200" i="1" spc="-5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𝜃</m:t>
                    </m:r>
                  </m:oMath>
                </a14:m>
                <a:r>
                  <a:rPr lang="en-IN" sz="2200" i="1" spc="-18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89560" indent="-342900">
                  <a:lnSpc>
                    <a:spcPct val="100000"/>
                  </a:lnSpc>
                  <a:spcBef>
                    <a:spcPts val="334"/>
                  </a:spcBef>
                  <a:buFont typeface="Wingdings" panose="05000000000000000000" pitchFamily="2" charset="2"/>
                  <a:buChar char="§"/>
                </a:pPr>
                <a:r>
                  <a:rPr lang="en-IN" sz="22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Hence, it can be said that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n-IN" sz="2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IN" sz="2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acc>
                      <m:accPr>
                        <m:chr m:val="⃗"/>
                        <m:ctrlPr>
                          <a:rPr lang="en-US" sz="2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IN" sz="22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holds in any coordinate system provided the term </a:t>
                </a:r>
                <a:r>
                  <a:rPr lang="en-IN" sz="2200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force</a:t>
                </a:r>
                <a:r>
                  <a:rPr lang="en-IN" sz="22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redefined to include the so-called </a:t>
                </a:r>
                <a:r>
                  <a:rPr lang="en-IN" sz="2200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reversed effective forces</a:t>
                </a:r>
                <a:r>
                  <a:rPr lang="en-IN" sz="22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</a:t>
                </a:r>
                <a:r>
                  <a:rPr lang="en-IN" sz="2200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inertia forces</a:t>
                </a:r>
                <a:endParaRPr lang="en-IN" sz="22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9560" marR="30480" indent="-342900">
                  <a:lnSpc>
                    <a:spcPct val="102600"/>
                  </a:lnSpc>
                  <a:spcBef>
                    <a:spcPts val="295"/>
                  </a:spcBef>
                  <a:buFont typeface="Wingdings" panose="05000000000000000000" pitchFamily="2" charset="2"/>
                  <a:buChar char="§"/>
                </a:pPr>
                <a:r>
                  <a:rPr lang="en-IN" sz="2200" spc="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Next, </a:t>
                </a:r>
                <a:r>
                  <a:rPr lang="en-IN" sz="2200" spc="-7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discuss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different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types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accelerating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frames, </a:t>
                </a:r>
                <a:r>
                  <a:rPr lang="en-IN" sz="2200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i.e.,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 </a:t>
                </a:r>
                <a:r>
                  <a:rPr lang="en-IN" sz="2200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rotating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frames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</a:t>
                </a:r>
                <a:r>
                  <a:rPr lang="en-IN" sz="2200" spc="-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reference</a:t>
                </a:r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9560" indent="-342900">
                  <a:lnSpc>
                    <a:spcPct val="100000"/>
                  </a:lnSpc>
                  <a:spcBef>
                    <a:spcPts val="334"/>
                  </a:spcBef>
                  <a:buFont typeface="Wingdings" panose="05000000000000000000" pitchFamily="2" charset="2"/>
                  <a:buChar char="§"/>
                </a:pPr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E0CD73-4A13-4C33-9003-5D73503898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6" r="-606" b="-4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28A91-068D-47A7-A206-809F546B3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 Semester, 2020-21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4E87B-A2F4-4BE7-AA09-8F47FE6D1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Bennett university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3DC6F-1405-401B-B492-51F2D522C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909-B56C-45AC-A9CA-18A782F1C49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920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B0AF5-188B-4044-85C0-6DE685A30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Rotating Frame of Reference-I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621295-3D5F-47FE-B767-DF895980DE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847993"/>
                <a:ext cx="10058400" cy="5216288"/>
              </a:xfrm>
            </p:spPr>
            <p:txBody>
              <a:bodyPr>
                <a:noAutofit/>
              </a:bodyPr>
              <a:lstStyle/>
              <a:p>
                <a:pPr marL="264160" indent="-342900">
                  <a:lnSpc>
                    <a:spcPct val="100000"/>
                  </a:lnSpc>
                  <a:spcBef>
                    <a:spcPts val="434"/>
                  </a:spcBef>
                  <a:buFont typeface="Wingdings" panose="05000000000000000000" pitchFamily="2" charset="2"/>
                  <a:buChar char="§"/>
                </a:pPr>
                <a:r>
                  <a:rPr lang="en-IN" sz="2100" spc="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Rotating </a:t>
                </a:r>
                <a:r>
                  <a:rPr lang="en-IN" sz="21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frames </a:t>
                </a:r>
                <a:r>
                  <a:rPr lang="en-IN" sz="21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:r>
                  <a:rPr lang="en-IN" sz="21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references </a:t>
                </a:r>
                <a:r>
                  <a:rPr lang="en-IN" sz="2100" spc="-4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</a:t>
                </a:r>
                <a:r>
                  <a:rPr lang="en-IN" sz="21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1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non-inertial</a:t>
                </a:r>
                <a:r>
                  <a:rPr lang="en-IN" sz="2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</a:t>
                </a:r>
                <a:r>
                  <a:rPr lang="en-IN" sz="21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any particle </a:t>
                </a:r>
                <a:r>
                  <a:rPr lang="en-IN" sz="21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executing </a:t>
                </a:r>
                <a:r>
                  <a:rPr lang="en-IN" sz="21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circular </a:t>
                </a:r>
                <a:r>
                  <a:rPr lang="en-IN" sz="21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motion</a:t>
                </a:r>
              </a:p>
              <a:p>
                <a:pPr marL="264160" indent="-342900">
                  <a:lnSpc>
                    <a:spcPct val="100000"/>
                  </a:lnSpc>
                  <a:spcBef>
                    <a:spcPts val="434"/>
                  </a:spcBef>
                  <a:buFont typeface="Wingdings" panose="05000000000000000000" pitchFamily="2" charset="2"/>
                  <a:buChar char="§"/>
                </a:pPr>
                <a:r>
                  <a:rPr lang="en-IN" sz="21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experiences  </a:t>
                </a:r>
                <a:r>
                  <a:rPr lang="en-IN" sz="21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centripetal</a:t>
                </a:r>
                <a:r>
                  <a:rPr lang="en-IN" sz="2100" spc="10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1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acceleration.</a:t>
                </a:r>
                <a:endParaRPr lang="en-IN" sz="21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64160" indent="-342900">
                  <a:lnSpc>
                    <a:spcPct val="100000"/>
                  </a:lnSpc>
                  <a:spcBef>
                    <a:spcPts val="330"/>
                  </a:spcBef>
                  <a:buFont typeface="Wingdings" panose="05000000000000000000" pitchFamily="2" charset="2"/>
                  <a:buChar char="§"/>
                </a:pPr>
                <a:r>
                  <a:rPr lang="en-IN" sz="2100" spc="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Hence, </a:t>
                </a:r>
                <a:r>
                  <a:rPr lang="en-IN" sz="2100" spc="-7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need to </a:t>
                </a:r>
                <a:r>
                  <a:rPr lang="en-IN" sz="21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develop </a:t>
                </a:r>
                <a:r>
                  <a:rPr lang="en-IN" sz="21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1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theory </a:t>
                </a:r>
                <a:r>
                  <a:rPr lang="en-IN" sz="21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:r>
                  <a:rPr lang="en-IN" sz="2100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rotating </a:t>
                </a:r>
                <a:r>
                  <a:rPr lang="en-IN" sz="21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frames </a:t>
                </a:r>
                <a:r>
                  <a:rPr lang="en-IN" sz="21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</a:t>
                </a:r>
                <a:r>
                  <a:rPr lang="en-IN" sz="21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1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references, however,</a:t>
                </a:r>
                <a:r>
                  <a:rPr lang="en-IN" sz="2100" spc="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100" spc="-4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before </a:t>
                </a:r>
                <a:r>
                  <a:rPr lang="en-IN" sz="2100" spc="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that, </a:t>
                </a:r>
                <a:r>
                  <a:rPr lang="en-IN" sz="2100" spc="-7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</a:t>
                </a:r>
              </a:p>
              <a:p>
                <a:pPr marL="264160" indent="-342900">
                  <a:lnSpc>
                    <a:spcPct val="100000"/>
                  </a:lnSpc>
                  <a:spcBef>
                    <a:spcPts val="330"/>
                  </a:spcBef>
                  <a:buFont typeface="Wingdings" panose="05000000000000000000" pitchFamily="2" charset="2"/>
                  <a:buChar char="§"/>
                </a:pPr>
                <a:r>
                  <a:rPr lang="en-IN" sz="21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illustrate </a:t>
                </a:r>
                <a:r>
                  <a:rPr lang="en-IN" sz="21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1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 </a:t>
                </a:r>
                <a:r>
                  <a:rPr lang="en-IN" sz="21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nature of </a:t>
                </a:r>
                <a:r>
                  <a:rPr lang="en-IN" sz="21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angular  </a:t>
                </a:r>
                <a:r>
                  <a:rPr lang="en-IN" sz="21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velocity.</a:t>
                </a:r>
              </a:p>
              <a:p>
                <a:pPr marL="289560" indent="-342900">
                  <a:lnSpc>
                    <a:spcPct val="100000"/>
                  </a:lnSpc>
                  <a:spcBef>
                    <a:spcPts val="90"/>
                  </a:spcBef>
                  <a:buFont typeface="Wingdings" panose="05000000000000000000" pitchFamily="2" charset="2"/>
                  <a:buChar char="§"/>
                </a:pPr>
                <a:r>
                  <a:rPr lang="en-IN" sz="21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</a:t>
                </a:r>
                <a:r>
                  <a:rPr lang="en-IN" sz="21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denoted </a:t>
                </a:r>
                <a:r>
                  <a:rPr lang="en-IN" sz="21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1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position </a:t>
                </a:r>
                <a:r>
                  <a:rPr lang="en-IN" sz="21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:r>
                  <a:rPr lang="en-IN" sz="21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IN" sz="21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particle as </a:t>
                </a:r>
                <a:r>
                  <a:rPr lang="en-IN" sz="21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IN" sz="2100" spc="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1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</a:t>
                </a:r>
                <a:endParaRPr lang="en-IN" sz="21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113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100" b="0" i="1" spc="15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accPr>
                        <m:e>
                          <m:r>
                            <a:rPr lang="en-IN" sz="2100" b="0" i="1" spc="15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𝑟</m:t>
                          </m:r>
                        </m:e>
                      </m:acc>
                      <m:r>
                        <a:rPr lang="en-IN" sz="2100" b="0" i="1" spc="5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  <m:r>
                        <a:rPr lang="en-IN" sz="2100" b="0" i="1" spc="-55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Verdana"/>
                        </a:rPr>
                        <m:t>=</m:t>
                      </m:r>
                      <m:r>
                        <a:rPr lang="en-US" sz="2100" b="0" i="1" spc="-145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Verdana"/>
                        </a:rPr>
                        <m:t>𝑥</m:t>
                      </m:r>
                      <m:r>
                        <a:rPr lang="en-US" sz="2100" b="0" i="1" spc="-145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Verdana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sz="2100" b="0" i="1" spc="-215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Verdana"/>
                            </a:rPr>
                          </m:ctrlPr>
                        </m:accPr>
                        <m:e>
                          <m:r>
                            <a:rPr lang="en-IN" sz="2100" b="0" i="1" spc="-215" dirty="0" err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𝑖</m:t>
                          </m:r>
                        </m:e>
                      </m:acc>
                      <m:r>
                        <a:rPr lang="en-IN" sz="2100" b="0" i="1" spc="-215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   </m:t>
                      </m:r>
                      <m:r>
                        <a:rPr lang="en-IN" sz="2100" b="0" i="1" spc="-200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  <m:r>
                        <a:rPr lang="en-IN" sz="2100" b="0" i="1" spc="-55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Verdana"/>
                        </a:rPr>
                        <m:t>+</m:t>
                      </m:r>
                      <m:r>
                        <a:rPr lang="en-US" sz="2100" b="0" i="1" spc="-240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Verdana"/>
                        </a:rPr>
                        <m:t>𝑦</m:t>
                      </m:r>
                      <m:r>
                        <a:rPr lang="en-US" sz="2100" b="0" i="1" spc="-240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Verdana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sz="2100" b="0" i="1" spc="-204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Verdana"/>
                            </a:rPr>
                          </m:ctrlPr>
                        </m:accPr>
                        <m:e>
                          <m:r>
                            <a:rPr lang="en-IN" sz="2100" b="0" i="1" spc="-204" dirty="0" err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</m:e>
                      </m:acc>
                      <m:r>
                        <a:rPr lang="en-IN" sz="2100" b="0" i="1" spc="-204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  </m:t>
                      </m:r>
                      <m:r>
                        <a:rPr lang="en-IN" sz="2100" b="0" i="1" spc="-185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  <m:r>
                        <a:rPr lang="en-IN" sz="2100" b="0" i="1" spc="-55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Verdana"/>
                        </a:rPr>
                        <m:t>+</m:t>
                      </m:r>
                      <m:r>
                        <a:rPr lang="en-IN" sz="2100" b="0" i="1" spc="-235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Verdana"/>
                        </a:rPr>
                        <m:t> </m:t>
                      </m:r>
                      <m:r>
                        <a:rPr lang="en-IN" sz="2100" b="0" i="1" spc="-80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𝑧</m:t>
                      </m:r>
                      <m:r>
                        <a:rPr lang="en-IN" sz="2100" b="0" i="1" spc="-210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Arial"/>
                        </a:rPr>
                        <m:t> </m:t>
                      </m:r>
                      <m:r>
                        <a:rPr lang="en-US" sz="2100" b="0" i="1" spc="-210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Arial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sz="2100" b="0" i="1" spc="-335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accPr>
                        <m:e>
                          <m:r>
                            <a:rPr lang="en-IN" sz="2100" b="0" i="1" spc="-335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IN" sz="2100" baseline="1515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9560" indent="-342900">
                  <a:lnSpc>
                    <a:spcPct val="100000"/>
                  </a:lnSpc>
                  <a:spcBef>
                    <a:spcPts val="1130"/>
                  </a:spcBef>
                  <a:buFont typeface="Wingdings" panose="05000000000000000000" pitchFamily="2" charset="2"/>
                  <a:buChar char="§"/>
                </a:pPr>
                <a:r>
                  <a:rPr lang="en-IN" sz="2100" spc="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Similarly, can</a:t>
                </a:r>
                <a:r>
                  <a:rPr lang="en-IN" sz="2100" spc="1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we </a:t>
                </a:r>
                <a:r>
                  <a:rPr lang="en-IN" sz="21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specify</a:t>
                </a:r>
                <a:r>
                  <a:rPr lang="en-IN" sz="2100" spc="1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1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en-IN" sz="2100" spc="114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1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angular</a:t>
                </a:r>
                <a:r>
                  <a:rPr lang="en-IN" sz="2100" spc="1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1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position</a:t>
                </a:r>
                <a:r>
                  <a:rPr lang="en-IN" sz="2100" spc="1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1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</a:t>
                </a:r>
                <a:r>
                  <a:rPr lang="en-IN" sz="2100" spc="114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1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IN" sz="2100" spc="1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1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particle as</a:t>
                </a:r>
                <a:endParaRPr lang="en-IN" sz="21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1130"/>
                  </a:spcBef>
                  <a:buNone/>
                </a:pPr>
                <a14:m>
                  <m:oMath xmlns:m="http://schemas.openxmlformats.org/officeDocument/2006/math">
                    <m:r>
                      <a:rPr lang="en-IN" sz="2100" i="1" spc="-5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𝜃</m:t>
                    </m:r>
                    <m:r>
                      <a:rPr lang="en-IN" sz="2100" i="1" spc="-5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 = </m:t>
                    </m:r>
                    <m:r>
                      <a:rPr lang="en-IN" sz="2100" i="1" spc="-160" dirty="0" err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𝜃</m:t>
                    </m:r>
                    <m:r>
                      <a:rPr lang="en-IN" sz="2100" i="1" spc="-240" baseline="-10416" dirty="0" err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𝑥</m:t>
                    </m:r>
                    <m:r>
                      <a:rPr lang="en-IN" sz="2100" b="1" i="1" spc="-16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100" b="0" i="1" spc="-16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100" b="0" i="1" spc="-16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𝑖</m:t>
                        </m:r>
                      </m:e>
                    </m:acc>
                    <m:r>
                      <a:rPr lang="en-IN" sz="2100" i="1" spc="-5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+ </m:t>
                    </m:r>
                    <m:r>
                      <a:rPr lang="en-IN" sz="2100" i="1" spc="-150" dirty="0" err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𝜃</m:t>
                    </m:r>
                    <m:r>
                      <a:rPr lang="en-IN" sz="2100" i="1" spc="-225" baseline="-10416" dirty="0" err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𝑦</m:t>
                    </m:r>
                    <m:r>
                      <a:rPr lang="en-IN" sz="2100" b="1" i="1" spc="-15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100" b="0" i="1" spc="-15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100" b="0" i="1" spc="-15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𝑗</m:t>
                        </m:r>
                      </m:e>
                    </m:acc>
                    <m:r>
                      <a:rPr lang="en-IN" sz="2100" i="1" spc="-5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+</m:t>
                    </m:r>
                    <m:r>
                      <a:rPr lang="en-IN" sz="2100" i="1" spc="-29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 </m:t>
                    </m:r>
                    <m:r>
                      <a:rPr lang="en-IN" sz="2100" i="1" spc="-45" dirty="0" err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𝜃</m:t>
                    </m:r>
                    <m:r>
                      <a:rPr lang="en-IN" sz="2100" i="1" spc="-67" baseline="-10416" dirty="0" err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𝑧</m:t>
                    </m:r>
                    <m:r>
                      <a:rPr lang="en-IN" sz="2100" i="1" spc="-67" baseline="-10416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100" b="0" i="1" spc="-67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US" sz="2100" b="0" i="1" spc="-67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IN" sz="2100" spc="-502" baseline="1515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IN" sz="2100" spc="-8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  <a:endParaRPr lang="en-IN" sz="21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9560" marR="102870" indent="-342900">
                  <a:lnSpc>
                    <a:spcPct val="102600"/>
                  </a:lnSpc>
                  <a:spcBef>
                    <a:spcPts val="1100"/>
                  </a:spcBef>
                  <a:buFont typeface="Wingdings" panose="05000000000000000000" pitchFamily="2" charset="2"/>
                  <a:buChar char="§"/>
                </a:pPr>
                <a:r>
                  <a:rPr lang="en-IN" sz="2100" spc="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1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answer </a:t>
                </a:r>
                <a:r>
                  <a:rPr lang="en-IN" sz="21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IN" sz="21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 </a:t>
                </a:r>
                <a:r>
                  <a:rPr lang="en-IN" sz="21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because </a:t>
                </a:r>
                <a:r>
                  <a:rPr lang="en-IN" sz="21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such an </a:t>
                </a:r>
                <a:r>
                  <a:rPr lang="en-IN" sz="21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expression </a:t>
                </a:r>
                <a:r>
                  <a:rPr lang="en-IN" sz="21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does </a:t>
                </a:r>
                <a:r>
                  <a:rPr lang="en-IN" sz="21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 </a:t>
                </a:r>
                <a:r>
                  <a:rPr lang="en-IN" sz="21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satisfy  </a:t>
                </a:r>
                <a:r>
                  <a:rPr lang="en-IN" sz="21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commutative </a:t>
                </a:r>
                <a:r>
                  <a:rPr lang="en-IN" sz="21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law </a:t>
                </a:r>
                <a:r>
                  <a:rPr lang="en-IN" sz="21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:r>
                  <a:rPr lang="en-IN" sz="21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</a:t>
                </a:r>
                <a:r>
                  <a:rPr lang="en-IN" sz="2100" spc="5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1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addition</a:t>
                </a:r>
                <a:endParaRPr lang="en-IN" sz="21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113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100" i="1" spc="-50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𝜃</m:t>
                      </m:r>
                      <m:r>
                        <a:rPr lang="en-IN" sz="2100" i="1" spc="-130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  <m:r>
                        <a:rPr lang="en-IN" sz="2100" i="1" spc="22" baseline="-10416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1</m:t>
                      </m:r>
                      <m:r>
                        <a:rPr lang="en-IN" sz="2100" i="1" spc="30" baseline="-10416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  <m:r>
                        <a:rPr lang="en-IN" sz="2100" i="1" spc="-55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Verdana"/>
                        </a:rPr>
                        <m:t>+</m:t>
                      </m:r>
                      <m:r>
                        <a:rPr lang="en-IN" sz="2100" i="1" spc="-235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Verdana"/>
                        </a:rPr>
                        <m:t> </m:t>
                      </m:r>
                      <m:r>
                        <a:rPr lang="en-IN" sz="2100" i="1" spc="-50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𝜃</m:t>
                      </m:r>
                      <m:r>
                        <a:rPr lang="en-IN" sz="2100" i="1" spc="-125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  <m:r>
                        <a:rPr lang="en-IN" sz="2100" i="1" spc="22" baseline="-10416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2</m:t>
                      </m:r>
                      <m:r>
                        <a:rPr lang="en-IN" sz="2100" i="1" spc="165" baseline="-10416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  <m:r>
                        <a:rPr lang="en-IN" sz="2100" i="1" spc="-30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Lucida Sans Unicode"/>
                        </a:rPr>
                        <m:t>≠</m:t>
                      </m:r>
                      <m:r>
                        <a:rPr lang="en-IN" sz="2100" i="1" spc="-150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Verdana"/>
                        </a:rPr>
                        <m:t> </m:t>
                      </m:r>
                      <m:r>
                        <a:rPr lang="en-IN" sz="2100" i="1" spc="-50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𝜃</m:t>
                      </m:r>
                      <m:r>
                        <a:rPr lang="en-IN" sz="2100" i="1" spc="-125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  <m:r>
                        <a:rPr lang="en-IN" sz="2100" i="1" spc="22" baseline="-10416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2</m:t>
                      </m:r>
                      <m:r>
                        <a:rPr lang="en-IN" sz="2100" i="1" spc="30" baseline="-10416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  <m:r>
                        <a:rPr lang="en-IN" sz="2100" i="1" spc="-55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Verdana"/>
                        </a:rPr>
                        <m:t>+</m:t>
                      </m:r>
                      <m:r>
                        <a:rPr lang="en-IN" sz="2100" i="1" spc="-235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Verdana"/>
                        </a:rPr>
                        <m:t> </m:t>
                      </m:r>
                      <m:r>
                        <a:rPr lang="en-IN" sz="2100" i="1" spc="-50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𝜃</m:t>
                      </m:r>
                      <m:r>
                        <a:rPr lang="en-IN" sz="2100" i="1" spc="-125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  <m:r>
                        <a:rPr lang="en-IN" sz="2100" i="1" spc="22" baseline="-10416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1</m:t>
                      </m:r>
                    </m:oMath>
                  </m:oMathPara>
                </a14:m>
                <a:endParaRPr lang="en-IN" sz="2100" baseline="-10416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9560" marR="30480" indent="-342900">
                  <a:lnSpc>
                    <a:spcPct val="102600"/>
                  </a:lnSpc>
                  <a:spcBef>
                    <a:spcPts val="1095"/>
                  </a:spcBef>
                  <a:buFont typeface="Wingdings" panose="05000000000000000000" pitchFamily="2" charset="2"/>
                  <a:buChar char="§"/>
                </a:pPr>
                <a:r>
                  <a:rPr lang="en-IN" sz="2100" spc="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:r>
                  <a:rPr lang="en-IN" sz="21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 </a:t>
                </a:r>
                <a:r>
                  <a:rPr lang="en-IN" sz="21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rotate </a:t>
                </a:r>
                <a:r>
                  <a:rPr lang="en-IN" sz="21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IN" sz="2100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 first </a:t>
                </a:r>
                <a:r>
                  <a:rPr lang="en-IN" sz="21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around </a:t>
                </a:r>
                <a:r>
                  <a:rPr lang="en-IN" sz="21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100" i="1" spc="-5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IN" sz="2100" spc="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axis, </a:t>
                </a:r>
                <a:r>
                  <a:rPr lang="en-IN" sz="21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en-IN" sz="21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</a:t>
                </a:r>
                <a:r>
                  <a:rPr lang="en-IN" sz="21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around  </a:t>
                </a:r>
                <a:r>
                  <a:rPr lang="en-IN" sz="21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100" i="1" spc="-5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</a:t>
                </a:r>
                <a:r>
                  <a:rPr lang="en-IN" sz="2100" spc="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axis. </a:t>
                </a:r>
                <a:r>
                  <a:rPr lang="en-IN" sz="21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Compare </a:t>
                </a:r>
                <a:r>
                  <a:rPr lang="en-IN" sz="2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 </a:t>
                </a:r>
                <a:r>
                  <a:rPr lang="en-IN" sz="21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</a:t>
                </a:r>
                <a:r>
                  <a:rPr lang="en-IN" sz="21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1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same </a:t>
                </a:r>
                <a:r>
                  <a:rPr lang="en-IN" sz="21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operations </a:t>
                </a:r>
                <a:r>
                  <a:rPr lang="en-IN" sz="21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performed </a:t>
                </a:r>
                <a:r>
                  <a:rPr lang="en-IN" sz="21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 </a:t>
                </a:r>
                <a:r>
                  <a:rPr lang="en-IN" sz="21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1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reverse</a:t>
                </a:r>
                <a:r>
                  <a:rPr lang="en-IN" sz="2100" spc="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100" spc="-4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order</a:t>
                </a:r>
                <a:endParaRPr lang="en-IN" sz="21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64160" indent="-342900">
                  <a:lnSpc>
                    <a:spcPct val="100000"/>
                  </a:lnSpc>
                  <a:spcBef>
                    <a:spcPts val="330"/>
                  </a:spcBef>
                  <a:buFont typeface="Wingdings" panose="05000000000000000000" pitchFamily="2" charset="2"/>
                  <a:buChar char="§"/>
                </a:pPr>
                <a:endParaRPr lang="en-IN" sz="21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sz="21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621295-3D5F-47FE-B767-DF895980DE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847993"/>
                <a:ext cx="10058400" cy="5216288"/>
              </a:xfrm>
              <a:blipFill>
                <a:blip r:embed="rId2"/>
                <a:stretch>
                  <a:fillRect l="-1515" t="-701" r="-1394" b="-9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4C0A2-535B-4A38-A9A8-DAE236B3C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 Semester, 2020-21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0595-8E37-4807-BA44-5E734A5DC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Bennett university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D68FD-9AD2-436B-9A24-95EA4B818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909-B56C-45AC-A9CA-18A782F1C49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949558"/>
      </p:ext>
    </p:extLst>
  </p:cSld>
  <p:clrMapOvr>
    <a:masterClrMapping/>
  </p:clrMapOvr>
</p:sld>
</file>

<file path=ppt/theme/theme1.xml><?xml version="1.0" encoding="utf-8"?>
<a:theme xmlns:a="http://schemas.openxmlformats.org/drawingml/2006/main" name="BU">
  <a:themeElements>
    <a:clrScheme name="Custom 3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002060"/>
      </a:accent1>
      <a:accent2>
        <a:srgbClr val="C00000"/>
      </a:accent2>
      <a:accent3>
        <a:srgbClr val="002060"/>
      </a:accent3>
      <a:accent4>
        <a:srgbClr val="0070C0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22992</TotalTime>
  <Words>2918</Words>
  <Application>Microsoft Office PowerPoint</Application>
  <PresentationFormat>Widescreen</PresentationFormat>
  <Paragraphs>319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Algerian</vt:lpstr>
      <vt:lpstr>Arial</vt:lpstr>
      <vt:lpstr>Baskerville Old Face</vt:lpstr>
      <vt:lpstr>Bell MT</vt:lpstr>
      <vt:lpstr>Calibri</vt:lpstr>
      <vt:lpstr>Cambria Math</vt:lpstr>
      <vt:lpstr>Courier New</vt:lpstr>
      <vt:lpstr>Franklin Gothic Book</vt:lpstr>
      <vt:lpstr>Franklin Gothic Medium</vt:lpstr>
      <vt:lpstr>Times New Roman</vt:lpstr>
      <vt:lpstr>Wingdings</vt:lpstr>
      <vt:lpstr>BU</vt:lpstr>
      <vt:lpstr>Mechanics</vt:lpstr>
      <vt:lpstr>Non-Inertial Frames and Pseudo Forces</vt:lpstr>
      <vt:lpstr>Inertial and Non-Inertial Frame of Reference-I</vt:lpstr>
      <vt:lpstr>Inertial and Non-Inertial Frame of Reference-II</vt:lpstr>
      <vt:lpstr>Inertial and Non-Inertial Frame of Reference-III</vt:lpstr>
      <vt:lpstr>Inertial and Non-Inertial Frame of Reference-IV</vt:lpstr>
      <vt:lpstr>Inertial and Non-Inertial Frame of Reference-V</vt:lpstr>
      <vt:lpstr>Inertial and Non-Inertial Frame of Reference-VI</vt:lpstr>
      <vt:lpstr>Rotating Frame of Reference-I</vt:lpstr>
      <vt:lpstr>Rotating Frame of Reference-II</vt:lpstr>
      <vt:lpstr>Rotating Frame of Reference-III</vt:lpstr>
      <vt:lpstr>Rotating Frame of Reference-IV</vt:lpstr>
      <vt:lpstr>Rotating Frame of Reference-V</vt:lpstr>
      <vt:lpstr>Physics of Rotating Reference Frame-I</vt:lpstr>
      <vt:lpstr>Physics of Rotating Reference Frame-II</vt:lpstr>
      <vt:lpstr>Physics of Rotating Reference Frame-III</vt:lpstr>
      <vt:lpstr>Physics of Rotating Reference Frame-IV</vt:lpstr>
      <vt:lpstr>Physics of Rotating Reference Frame-V</vt:lpstr>
      <vt:lpstr>Physics of Rotating Reference Frame-VI</vt:lpstr>
      <vt:lpstr>Coriolis Force Example</vt:lpstr>
      <vt:lpstr>Coriolis Force and Earth Rotation-I</vt:lpstr>
      <vt:lpstr>Coriolis Force and Earth Rotation-II</vt:lpstr>
      <vt:lpstr>Fizik Bolum @ Bilknet Universitesi</vt:lpstr>
      <vt:lpstr>Foucault Pendulum @ Bilkent University</vt:lpstr>
      <vt:lpstr>Foucault Pendulum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Cold is Hot!!!</dc:title>
  <dc:creator>Ayan Khan</dc:creator>
  <cp:lastModifiedBy>Ayan Khan</cp:lastModifiedBy>
  <cp:revision>195</cp:revision>
  <dcterms:created xsi:type="dcterms:W3CDTF">2020-10-01T07:55:32Z</dcterms:created>
  <dcterms:modified xsi:type="dcterms:W3CDTF">2021-04-24T18:14:28Z</dcterms:modified>
</cp:coreProperties>
</file>