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390" r:id="rId3"/>
    <p:sldId id="389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9" r:id="rId20"/>
    <p:sldId id="410" r:id="rId21"/>
    <p:sldId id="406" r:id="rId22"/>
    <p:sldId id="407" r:id="rId23"/>
    <p:sldId id="40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95BDF-B4FB-4DAB-B972-0D4E900E70FA}" type="datetimeFigureOut">
              <a:rPr lang="en-US" smtClean="0"/>
              <a:t>30-Jun-21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20042-9130-4CD5-BC2F-8F37E9BAB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8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570616"/>
            <a:ext cx="12188825" cy="287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335" y="6334316"/>
            <a:ext cx="12185665" cy="23630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210311"/>
            <a:ext cx="10058400" cy="166069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Write the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2249814"/>
            <a:ext cx="10058400" cy="251028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Name and affiliation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BEBD1-5B81-427B-9FB4-829318B79043}"/>
              </a:ext>
            </a:extLst>
          </p:cNvPr>
          <p:cNvGrpSpPr/>
          <p:nvPr userDrawn="1"/>
        </p:nvGrpSpPr>
        <p:grpSpPr>
          <a:xfrm>
            <a:off x="1207658" y="2060408"/>
            <a:ext cx="10027920" cy="67992"/>
            <a:chOff x="1207658" y="2932609"/>
            <a:chExt cx="10027920" cy="67992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207658" y="2932609"/>
              <a:ext cx="9875520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3F1EDE3-D180-414B-B7BA-6599DC0F9F81}"/>
                </a:ext>
              </a:extLst>
            </p:cNvPr>
            <p:cNvCxnSpPr/>
            <p:nvPr userDrawn="1"/>
          </p:nvCxnSpPr>
          <p:spPr>
            <a:xfrm>
              <a:off x="1360058" y="3000601"/>
              <a:ext cx="9875520" cy="0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://www.careerlauncher.com/law-admissions-bennett-university/images/logo.png">
            <a:extLst>
              <a:ext uri="{FF2B5EF4-FFF2-40B4-BE49-F238E27FC236}">
                <a16:creationId xmlns:a16="http://schemas.microsoft.com/office/drawing/2014/main" id="{9F6CC91A-28FF-490A-A8D4-7709DD25D4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309" y="4760100"/>
            <a:ext cx="3112781" cy="148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7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Even Semester, 2020-21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570616"/>
            <a:ext cx="4822804" cy="267357"/>
          </a:xfrm>
        </p:spPr>
        <p:txBody>
          <a:bodyPr/>
          <a:lstStyle>
            <a:lvl1pPr>
              <a:defRPr sz="1200">
                <a:solidFill>
                  <a:schemeClr val="accent1">
                    <a:lumMod val="10000"/>
                    <a:lumOff val="90000"/>
                  </a:schemeClr>
                </a:solidFill>
                <a:latin typeface="Bell MT" panose="02020503060305020303" pitchFamily="18" charset="0"/>
              </a:defRPr>
            </a:lvl1pPr>
          </a:lstStyle>
          <a:p>
            <a:r>
              <a:rPr lang="en-US" dirty="0"/>
              <a:t>Bennett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"/>
                    <a:lumOff val="90000"/>
                  </a:schemeClr>
                </a:solidFill>
                <a:latin typeface="Bell MT" panose="02020503060305020303" pitchFamily="18" charset="0"/>
              </a:defRPr>
            </a:lvl1pPr>
          </a:lstStyle>
          <a:p>
            <a:fld id="{BDA10909-B56C-45AC-A9CA-18A782F1C4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2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7313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998806"/>
            <a:ext cx="4937760" cy="52331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998806"/>
            <a:ext cx="4937760" cy="52331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Even Semester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570616"/>
            <a:ext cx="4822804" cy="267357"/>
          </a:xfrm>
        </p:spPr>
        <p:txBody>
          <a:bodyPr/>
          <a:lstStyle>
            <a:lvl1pPr>
              <a:defRPr sz="1200">
                <a:solidFill>
                  <a:schemeClr val="accent3">
                    <a:lumMod val="10000"/>
                    <a:lumOff val="90000"/>
                  </a:schemeClr>
                </a:solidFill>
                <a:latin typeface="Bell MT" panose="02020503060305020303" pitchFamily="18" charset="0"/>
              </a:defRPr>
            </a:lvl1pPr>
          </a:lstStyle>
          <a:p>
            <a:r>
              <a:rPr lang="en-US" dirty="0"/>
              <a:t>Bennett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"/>
                    <a:lumOff val="90000"/>
                  </a:schemeClr>
                </a:solidFill>
                <a:latin typeface="Bell MT" panose="02020503060305020303" pitchFamily="18" charset="0"/>
              </a:defRPr>
            </a:lvl1pPr>
          </a:lstStyle>
          <a:p>
            <a:fld id="{BDA10909-B56C-45AC-A9CA-18A782F1C4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37256-452D-45C4-9A2B-D7330CDA6B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5648E-2F93-45A8-8DF8-1209A785452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Even Semetser, 2020-21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38761-C1EA-46BB-BA34-274AE1F8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F0106D-BB1F-4BFB-89FE-E2EA446EE2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2744"/>
            <a:ext cx="10058400" cy="11466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Brief Description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DAB57A-68A9-40F0-8A78-F7CD2334D856}"/>
              </a:ext>
            </a:extLst>
          </p:cNvPr>
          <p:cNvGrpSpPr/>
          <p:nvPr userDrawn="1"/>
        </p:nvGrpSpPr>
        <p:grpSpPr>
          <a:xfrm>
            <a:off x="1190171" y="1255486"/>
            <a:ext cx="4905829" cy="286935"/>
            <a:chOff x="1190171" y="1255486"/>
            <a:chExt cx="4905829" cy="286935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5CFD2EF0-873C-4DA8-B9C9-0C59A3F73DFC}"/>
                </a:ext>
              </a:extLst>
            </p:cNvPr>
            <p:cNvSpPr/>
            <p:nvPr userDrawn="1"/>
          </p:nvSpPr>
          <p:spPr>
            <a:xfrm>
              <a:off x="1190171" y="1258842"/>
              <a:ext cx="1437728" cy="279677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B1FE6B67-CA37-457D-A4EC-01524839CD07}"/>
                </a:ext>
              </a:extLst>
            </p:cNvPr>
            <p:cNvSpPr/>
            <p:nvPr userDrawn="1"/>
          </p:nvSpPr>
          <p:spPr>
            <a:xfrm>
              <a:off x="2364494" y="1257724"/>
              <a:ext cx="1437728" cy="279677"/>
            </a:xfrm>
            <a:prstGeom prst="parallelogram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F7DF5070-D9D4-40ED-884B-9BC9556EAE9E}"/>
                </a:ext>
              </a:extLst>
            </p:cNvPr>
            <p:cNvSpPr/>
            <p:nvPr userDrawn="1"/>
          </p:nvSpPr>
          <p:spPr>
            <a:xfrm>
              <a:off x="3527843" y="1255486"/>
              <a:ext cx="1437728" cy="279677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9B081236-4CAB-4969-ABEF-5617ADCFC6B9}"/>
                </a:ext>
              </a:extLst>
            </p:cNvPr>
            <p:cNvSpPr/>
            <p:nvPr userDrawn="1"/>
          </p:nvSpPr>
          <p:spPr>
            <a:xfrm>
              <a:off x="4658272" y="1256605"/>
              <a:ext cx="1437728" cy="285816"/>
            </a:xfrm>
            <a:prstGeom prst="parallelogram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115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BF86E95-1606-40C6-AAE4-E39A4C9E5062}"/>
              </a:ext>
            </a:extLst>
          </p:cNvPr>
          <p:cNvGrpSpPr/>
          <p:nvPr userDrawn="1"/>
        </p:nvGrpSpPr>
        <p:grpSpPr>
          <a:xfrm>
            <a:off x="0" y="6334315"/>
            <a:ext cx="12192001" cy="523685"/>
            <a:chOff x="0" y="6334315"/>
            <a:chExt cx="12192001" cy="523685"/>
          </a:xfrm>
        </p:grpSpPr>
        <p:sp>
          <p:nvSpPr>
            <p:cNvPr id="7" name="Rectangle 6"/>
            <p:cNvSpPr/>
            <p:nvPr/>
          </p:nvSpPr>
          <p:spPr>
            <a:xfrm>
              <a:off x="1" y="6557554"/>
              <a:ext cx="12192000" cy="3004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0" y="6334315"/>
              <a:ext cx="12192001" cy="223237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86638"/>
            <a:ext cx="10058400" cy="6695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980513"/>
            <a:ext cx="10058400" cy="52162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D58780-B70D-4BAD-BB2E-7034ECCF08BA}"/>
              </a:ext>
            </a:extLst>
          </p:cNvPr>
          <p:cNvGrpSpPr/>
          <p:nvPr userDrawn="1"/>
        </p:nvGrpSpPr>
        <p:grpSpPr>
          <a:xfrm>
            <a:off x="1064923" y="810381"/>
            <a:ext cx="10117339" cy="57944"/>
            <a:chOff x="1064923" y="1737845"/>
            <a:chExt cx="10117339" cy="579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1064923" y="1737845"/>
              <a:ext cx="9966960" cy="0"/>
            </a:xfrm>
            <a:prstGeom prst="line">
              <a:avLst/>
            </a:prstGeom>
            <a:ln w="381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47A1E7E-F039-4EC0-9FA2-A2A026DC3C07}"/>
                </a:ext>
              </a:extLst>
            </p:cNvPr>
            <p:cNvCxnSpPr/>
            <p:nvPr userDrawn="1"/>
          </p:nvCxnSpPr>
          <p:spPr>
            <a:xfrm>
              <a:off x="1215302" y="1795789"/>
              <a:ext cx="996696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4" descr="http://www.motachashma.com/images/exams/bennet-university-mba-admission.jpg">
            <a:extLst>
              <a:ext uri="{FF2B5EF4-FFF2-40B4-BE49-F238E27FC236}">
                <a16:creationId xmlns:a16="http://schemas.microsoft.com/office/drawing/2014/main" id="{9DD4D91D-B403-4D5F-AD7B-32CF13C0D0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307" y="10888"/>
            <a:ext cx="863169" cy="86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570616"/>
            <a:ext cx="4822804" cy="267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baseline="0">
                <a:solidFill>
                  <a:schemeClr val="accent3">
                    <a:lumMod val="10000"/>
                    <a:lumOff val="90000"/>
                  </a:schemeClr>
                </a:solidFill>
                <a:latin typeface="Bell MT" panose="02020503060305020303" pitchFamily="18" charset="0"/>
              </a:defRPr>
            </a:lvl1pPr>
          </a:lstStyle>
          <a:p>
            <a:r>
              <a:rPr lang="en-US" dirty="0"/>
              <a:t>Bennett university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557553"/>
            <a:ext cx="2472271" cy="267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accent3">
                    <a:lumMod val="10000"/>
                    <a:lumOff val="90000"/>
                  </a:schemeClr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en-US" dirty="0"/>
              <a:t>Even </a:t>
            </a:r>
            <a:r>
              <a:rPr lang="en-US" dirty="0" err="1"/>
              <a:t>Semetser</a:t>
            </a:r>
            <a:r>
              <a:rPr lang="en-US" dirty="0"/>
              <a:t>, 2020-21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557553"/>
            <a:ext cx="1312025" cy="267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accent3">
                    <a:lumMod val="10000"/>
                    <a:lumOff val="90000"/>
                  </a:schemeClr>
                </a:solidFill>
                <a:latin typeface="Bell MT" panose="02020503060305020303" pitchFamily="18" charset="0"/>
              </a:defRPr>
            </a:lvl1pPr>
          </a:lstStyle>
          <a:p>
            <a:fld id="{BDA10909-B56C-45AC-A9CA-18A782F1C4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0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8B24-9528-482B-AF51-C1F12BD16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Mechanics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4D6B3-8DC8-44EA-966E-0BA1861723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endParaRPr lang="en-US" dirty="0"/>
          </a:p>
          <a:p>
            <a:pPr algn="ctr"/>
            <a:r>
              <a:rPr lang="en-US" sz="3000" dirty="0"/>
              <a:t>EPHY108L (2-0-2-3)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  <a:t>Ayan khan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  <a:t>Department of physics</a:t>
            </a:r>
          </a:p>
        </p:txBody>
      </p:sp>
    </p:spTree>
    <p:extLst>
      <p:ext uri="{BB962C8B-B14F-4D97-AF65-F5344CB8AC3E}">
        <p14:creationId xmlns:p14="http://schemas.microsoft.com/office/powerpoint/2010/main" val="203969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A1EA-63A1-40A6-A571-27B1D20BA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2" y="86638"/>
            <a:ext cx="10228028" cy="669501"/>
          </a:xfrm>
        </p:spPr>
        <p:txBody>
          <a:bodyPr>
            <a:normAutofit fontScale="90000"/>
          </a:bodyPr>
          <a:lstStyle/>
          <a:p>
            <a:r>
              <a:rPr lang="en-US" dirty="0"/>
              <a:t>Equation of Motion &amp; Energy Conservation-II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1D8C9E-D3A8-4ED9-8255-6022477AB5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64160" marR="5080" indent="-342900">
                  <a:lnSpc>
                    <a:spcPct val="102600"/>
                  </a:lnSpc>
                  <a:spcBef>
                    <a:spcPts val="120"/>
                  </a:spcBef>
                  <a:buFont typeface="Wingdings" panose="05000000000000000000" pitchFamily="2" charset="2"/>
                  <a:buChar char="§"/>
                </a:pPr>
                <a:r>
                  <a:rPr lang="en-IN" sz="2400" spc="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</a:t>
                </a:r>
                <a:r>
                  <a:rPr lang="en-IN" sz="24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constancy </a:t>
                </a:r>
                <a:r>
                  <a:rPr lang="en-IN" sz="24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4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areal </a:t>
                </a:r>
                <a:r>
                  <a:rPr lang="en-IN" sz="24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 is a </a:t>
                </a:r>
                <a:r>
                  <a:rPr lang="en-IN" sz="24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property </a:t>
                </a:r>
                <a:r>
                  <a:rPr lang="en-IN" sz="24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</a:t>
                </a:r>
                <a:r>
                  <a:rPr lang="en-IN" sz="24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central  </a:t>
                </a:r>
                <a:r>
                  <a:rPr lang="en-IN" sz="24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forces, not </a:t>
                </a:r>
                <a:r>
                  <a:rPr lang="en-I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just </a:t>
                </a:r>
                <a:r>
                  <a:rPr lang="en-IN" sz="24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4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gravitational</a:t>
                </a:r>
                <a:r>
                  <a:rPr lang="en-IN" sz="2400" spc="-7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forces.</a:t>
                </a:r>
                <a:r>
                  <a:rPr lang="en-I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IN" sz="2400" spc="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n-IN" sz="24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holds </a:t>
                </a:r>
                <a:r>
                  <a:rPr lang="en-IN" sz="24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due </a:t>
                </a:r>
                <a:r>
                  <a:rPr lang="en-IN" sz="24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4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conservation </a:t>
                </a:r>
                <a:r>
                  <a:rPr lang="en-IN" sz="24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4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angular</a:t>
                </a:r>
                <a:r>
                  <a:rPr lang="en-IN" sz="2400" spc="8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momentum.</a:t>
                </a:r>
              </a:p>
              <a:p>
                <a:pPr marL="264160" marR="5080" indent="-342900">
                  <a:lnSpc>
                    <a:spcPct val="102600"/>
                  </a:lnSpc>
                  <a:spcBef>
                    <a:spcPts val="120"/>
                  </a:spcBef>
                  <a:buFont typeface="Wingdings" panose="05000000000000000000" pitchFamily="2" charset="2"/>
                  <a:buChar char="§"/>
                </a:pPr>
                <a:r>
                  <a:rPr lang="en-IN" sz="24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Kinetic energy in the plane polar coordinate can be derived as, </a:t>
                </a:r>
              </a:p>
              <a:p>
                <a:pPr marL="172720" marR="5080" indent="-342900">
                  <a:lnSpc>
                    <a:spcPct val="102600"/>
                  </a:lnSpc>
                  <a:spcBef>
                    <a:spcPts val="12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b="0" i="1" spc="-3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𝐾</m:t>
                    </m:r>
                    <m:r>
                      <a:rPr lang="en-US" sz="2400" b="0" i="1" spc="-3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24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4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num>
                      <m:den>
                        <m:r>
                          <a:rPr lang="en-US" sz="24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den>
                    </m:f>
                    <m:r>
                      <a:rPr lang="en-US" sz="2400" b="0" i="1" spc="-3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𝜇</m:t>
                    </m:r>
                    <m:acc>
                      <m:accPr>
                        <m:chr m:val="⃗"/>
                        <m:ctrlPr>
                          <a:rPr lang="en-US" sz="24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4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</m:acc>
                    <m:r>
                      <a:rPr lang="en-US" sz="24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sz="24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4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</m:acc>
                    <m:r>
                      <a:rPr lang="en-US" sz="24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24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4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num>
                      <m:den>
                        <m:r>
                          <a:rPr lang="en-US" sz="24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den>
                    </m:f>
                    <m:r>
                      <a:rPr lang="en-US" sz="24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𝜇</m:t>
                    </m:r>
                    <m:d>
                      <m:dPr>
                        <m:ctrlPr>
                          <a:rPr lang="en-US" sz="24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sz="24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4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en-US" sz="24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4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  <m:r>
                          <a:rPr lang="en-US" sz="24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r>
                          <a:rPr lang="en-US" sz="24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  <m:acc>
                          <m:accPr>
                            <m:chr m:val="̇"/>
                            <m:ctrlPr>
                              <a:rPr lang="en-US" sz="24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4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𝜃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en-US" sz="24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4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sz="24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⋅</m:t>
                    </m:r>
                    <m:d>
                      <m:dPr>
                        <m:ctrlPr>
                          <a:rPr lang="en-US" sz="2400" i="1" spc="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sz="24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4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en-US" sz="24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4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  <m:r>
                          <a:rPr lang="en-US" sz="2400" i="1" spc="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r>
                          <a:rPr lang="en-US" sz="2400" i="1" spc="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  <m:acc>
                          <m:accPr>
                            <m:chr m:val="̇"/>
                            <m:ctrlPr>
                              <a:rPr lang="en-US" sz="24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4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𝜃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en-US" sz="24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4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sz="24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24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4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num>
                      <m:den>
                        <m:r>
                          <a:rPr lang="en-US" sz="24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den>
                    </m:f>
                    <m:r>
                      <a:rPr lang="en-US" sz="24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𝜇</m:t>
                    </m:r>
                    <m:sSup>
                      <m:sSupPr>
                        <m:ctrlPr>
                          <a:rPr lang="en-US" sz="24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sz="24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4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sz="24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  <m:r>
                      <a:rPr lang="en-US" sz="24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f>
                      <m:fPr>
                        <m:ctrlPr>
                          <a:rPr lang="en-US" sz="24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4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num>
                      <m:den>
                        <m:r>
                          <a:rPr lang="en-US" sz="24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den>
                    </m:f>
                    <m:r>
                      <a:rPr lang="en-US" sz="24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𝜇</m:t>
                    </m:r>
                    <m:sSup>
                      <m:sSupPr>
                        <m:ctrlPr>
                          <a:rPr lang="en-US" sz="24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24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  <m:sup>
                        <m:r>
                          <a:rPr lang="en-US" sz="24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sz="24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4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en-US" sz="24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</m:oMath>
                </a14:m>
                <a:endParaRPr lang="en-I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2720" marR="5080" indent="-342900">
                  <a:lnSpc>
                    <a:spcPct val="102600"/>
                  </a:lnSpc>
                  <a:spcBef>
                    <a:spcPts val="120"/>
                  </a:spcBef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Potential energy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𝑟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) </m:t>
                    </m:r>
                  </m:oMath>
                </a14:m>
                <a:r>
                  <a:rPr lang="en-I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written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𝑂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=−</m:t>
                    </m:r>
                    <m:nary>
                      <m:nary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𝑂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𝑓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)</m:t>
                        </m:r>
                      </m:e>
                    </m:nary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𝑑𝑟</m:t>
                    </m:r>
                  </m:oMath>
                </a14:m>
                <a:r>
                  <a:rPr lang="en-I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denotes the location of reference point.</a:t>
                </a:r>
              </a:p>
              <a:p>
                <a:pPr marL="172720" marR="5080" indent="-342900">
                  <a:lnSpc>
                    <a:spcPct val="102600"/>
                  </a:lnSpc>
                  <a:spcBef>
                    <a:spcPts val="120"/>
                  </a:spcBef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energy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sSup>
                      <m:sSupPr>
                        <m:ctrlPr>
                          <a:rPr lang="en-US" sz="2400" b="0" i="1" spc="3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sz="2400" b="0" i="1" spc="3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pc="3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pc="3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pc="3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pc="3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pc="3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sSup>
                      <m:sSupPr>
                        <m:ctrlPr>
                          <a:rPr lang="en-US" sz="2400" b="0" i="1" spc="3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pc="3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b="0" i="1" spc="3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b="0" i="1" spc="3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sz="2400" b="0" i="1" spc="3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pc="3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en-US" sz="2400" b="0" i="1" spc="3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pc="3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pc="3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pc="3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pc="3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spc="3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pc="3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𝑐𝑜𝑛𝑠𝑡𝑎𝑛𝑡</m:t>
                    </m:r>
                  </m:oMath>
                </a14:m>
                <a:endParaRPr lang="en-IN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we have,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̇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sz="2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sz="2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48208" marR="5080" lvl="2" indent="-342900">
                  <a:lnSpc>
                    <a:spcPct val="102600"/>
                  </a:lnSpc>
                  <a:spcBef>
                    <a:spcPts val="120"/>
                  </a:spcBef>
                  <a:buFont typeface="Wingdings" panose="05000000000000000000" pitchFamily="2" charset="2"/>
                  <a:buChar char="§"/>
                </a:pPr>
                <a:endParaRPr lang="en-I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1D8C9E-D3A8-4ED9-8255-6022477AB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168" r="-485" b="-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D2305-173F-47C9-BB8C-C162DF00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3FA4D-3011-44B4-84FD-C2E04C4ED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DB07F-BF57-46A4-87AB-4A65D148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98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CA1F-8407-471B-A713-92A793984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94" y="86638"/>
            <a:ext cx="10400306" cy="669501"/>
          </a:xfrm>
        </p:spPr>
        <p:txBody>
          <a:bodyPr>
            <a:normAutofit fontScale="90000"/>
          </a:bodyPr>
          <a:lstStyle/>
          <a:p>
            <a:r>
              <a:rPr lang="en-US" dirty="0"/>
              <a:t>Equation of Motion &amp; Energy Conservation-III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2A1AED-E940-4C1F-8FE4-FFB707E0E3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808237"/>
                <a:ext cx="10058400" cy="5216288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we have,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̇"/>
                        <m:ctrl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3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sz="23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3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sz="23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3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3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sz="23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3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en-US" sz="23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3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3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3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3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3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3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sSup>
                          <m:sSupPr>
                            <m:ctrlPr>
                              <a:rPr lang="en-US" sz="23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3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3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sz="23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sz="23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3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3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3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3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3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3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sSup>
                          <m:sSupPr>
                            <m:ctrlPr>
                              <a:rPr lang="en-US" sz="23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3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3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3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3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3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3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3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sz="23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sz="23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3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sz="23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3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3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3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US" sz="23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3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sSup>
                          <m:sSupPr>
                            <m:ctrlP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300" spc="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</a:t>
                </a:r>
                <a:r>
                  <a:rPr lang="en-IN" sz="2300" spc="1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3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energy</a:t>
                </a:r>
                <a:r>
                  <a:rPr lang="en-IN" sz="2300" spc="1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3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en-IN" sz="2300" spc="1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3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</a:t>
                </a:r>
                <a:r>
                  <a:rPr lang="en-IN" sz="2300" spc="1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3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en-IN" sz="2300" spc="1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</a:t>
                </a:r>
                <a:r>
                  <a:rPr lang="en-IN" sz="2300" spc="1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3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en-IN" sz="2300" spc="114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3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IN" sz="2300" spc="1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300" spc="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1D</a:t>
                </a:r>
                <a:r>
                  <a:rPr lang="en-IN" sz="2300" spc="1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3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system,</a:t>
                </a:r>
                <a:r>
                  <a:rPr lang="en-IN" sz="2300" spc="1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3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r>
                  <a:rPr lang="en-IN" sz="2300" spc="1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3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</a:t>
                </a:r>
                <a:r>
                  <a:rPr lang="en-IN" sz="2300" spc="1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3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effective </a:t>
                </a:r>
                <a:r>
                  <a:rPr lang="en-US" sz="23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potential</a:t>
                </a:r>
                <a:r>
                  <a:rPr lang="en-US" sz="2300" spc="1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sSup>
                          <m:sSupPr>
                            <m:ctrlP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reality,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𝜇</m:t>
                        </m:r>
                        <m:sSup>
                          <m:sSupPr>
                            <m:ctrlP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3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3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kinetic </a:t>
                </a:r>
                <a:r>
                  <a:rPr lang="en-IN" sz="23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energy </a:t>
                </a:r>
                <a:r>
                  <a:rPr lang="en-IN" sz="23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:r>
                  <a:rPr lang="en-IN" sz="23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 </a:t>
                </a:r>
                <a:r>
                  <a:rPr lang="en-IN" sz="23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due </a:t>
                </a:r>
                <a:r>
                  <a:rPr lang="en-IN" sz="23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en-IN" sz="2300" spc="1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3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angular motion.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300" spc="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But, </a:t>
                </a:r>
                <a:r>
                  <a:rPr lang="en-IN" sz="23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because of </a:t>
                </a: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its </a:t>
                </a:r>
                <a:r>
                  <a:rPr lang="en-IN" sz="23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dependence </a:t>
                </a:r>
                <a:r>
                  <a:rPr lang="en-IN" sz="23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</a:t>
                </a:r>
                <a:r>
                  <a:rPr lang="en-IN" sz="23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position, </a:t>
                </a:r>
                <a:r>
                  <a:rPr lang="en-IN" sz="2300" spc="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</a:t>
                </a:r>
                <a:r>
                  <a:rPr lang="en-IN" sz="23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</a:t>
                </a:r>
                <a:r>
                  <a:rPr lang="en-IN" sz="23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</a:t>
                </a:r>
                <a:r>
                  <a:rPr lang="en-IN" sz="23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treated  </a:t>
                </a:r>
                <a:r>
                  <a:rPr lang="en-IN" sz="23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an </a:t>
                </a:r>
                <a:r>
                  <a:rPr lang="en-IN" sz="23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effective </a:t>
                </a:r>
                <a:r>
                  <a:rPr lang="en-IN" sz="23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potential</a:t>
                </a:r>
                <a:r>
                  <a:rPr lang="en-IN" sz="2300" spc="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3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energy.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energy conservation equation, we can write,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𝑑𝑟</m:t>
                        </m:r>
                      </m:num>
                      <m:den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𝑒𝑓𝑓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rad>
                  </m:oMath>
                </a14:m>
                <a:endParaRPr lang="en-US" sz="23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300" dirty="0">
                    <a:solidFill>
                      <a:srgbClr val="002060"/>
                    </a:solidFill>
                  </a:rPr>
                  <a:t>This implies,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>
                          <m:fPr>
                            <m:ctrlPr>
                              <a:rPr lang="en-US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𝑑𝑟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sz="23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3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3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23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3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sz="23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3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3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23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3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3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rad>
                          </m:den>
                        </m:f>
                      </m:e>
                    </m:nary>
                    <m:r>
                      <a:rPr lang="en-US" sz="23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3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300" dirty="0">
                  <a:solidFill>
                    <a:srgbClr val="C0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3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3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3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3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3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2A1AED-E940-4C1F-8FE4-FFB707E0E3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808237"/>
                <a:ext cx="10058400" cy="5216288"/>
              </a:xfrm>
              <a:blipFill>
                <a:blip r:embed="rId2"/>
                <a:stretch>
                  <a:fillRect l="-1636" r="-1455" b="-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8CBFC-9237-4030-8030-D60ECBD1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1203F-2444-40C4-8EC4-050F2BE0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FC9E0-7D1B-48F0-898C-43AB1028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91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0CC65-9AFF-41E0-A709-4997B3339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39" y="86638"/>
            <a:ext cx="10413558" cy="669501"/>
          </a:xfrm>
        </p:spPr>
        <p:txBody>
          <a:bodyPr>
            <a:normAutofit fontScale="90000"/>
          </a:bodyPr>
          <a:lstStyle/>
          <a:p>
            <a:r>
              <a:rPr lang="en-US" dirty="0"/>
              <a:t>Equation of Motion &amp; Energy Conservation-IV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0FFA06-05E1-4B15-949D-606D89960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soon as we know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can obtain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a function of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Once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known, we can use the conservation of angular momentum to determine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sSup>
                          <m:sSupPr>
                            <m:ctrlP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3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3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3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nary>
                      <m:naryPr>
                        <m:ctrlPr>
                          <a:rPr lang="en-US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f>
                          <m:fPr>
                            <m:ctrlPr>
                              <a:rPr lang="en-US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sz="23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shape of the trajectory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obtained by combining the above two equation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𝑑𝑟</m:t>
                        </m:r>
                      </m:den>
                    </m:f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𝑑𝑟</m:t>
                                </m:r>
                              </m:num>
                              <m:den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den>
                        </m:f>
                      </m:e>
                    </m:d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sSup>
                              <m:sSupPr>
                                <m:ctrlP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rad>
                          <m:radPr>
                            <m:degHide m:val="on"/>
                            <m:ctrlP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3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3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23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3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3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e>
                                </m:d>
                              </m:den>
                            </m:f>
                          </m:e>
                        </m:rad>
                      </m:den>
                    </m:f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3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3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3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nary>
                      <m:naryPr>
                        <m:ctrlPr>
                          <a:rPr lang="en-US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>
                          <m:fPr>
                            <m:ctrlPr>
                              <a:rPr lang="en-US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𝑑𝑟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ad>
                              <m:radPr>
                                <m:degHide m:val="on"/>
                                <m:ctrlPr>
                                  <a:rPr lang="en-US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3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3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sz="23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3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3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23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3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3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3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indent="-342900">
                  <a:lnSpc>
                    <a:spcPct val="100000"/>
                  </a:lnSpc>
                  <a:spcBef>
                    <a:spcPts val="90"/>
                  </a:spcBef>
                  <a:buFont typeface="Wingdings" panose="05000000000000000000" pitchFamily="2" charset="2"/>
                  <a:buChar char="§"/>
                </a:pPr>
                <a:r>
                  <a:rPr lang="en-IN" sz="2300" spc="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</a:t>
                </a:r>
                <a:r>
                  <a:rPr lang="en-IN" sz="23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:r>
                  <a:rPr lang="en-IN" sz="23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integrating </a:t>
                </a:r>
                <a:r>
                  <a:rPr lang="en-IN" sz="23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these </a:t>
                </a:r>
                <a:r>
                  <a:rPr lang="en-IN" sz="23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equations, </a:t>
                </a:r>
                <a:r>
                  <a:rPr lang="en-IN" sz="2300" spc="-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IN" sz="23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</a:t>
                </a:r>
                <a:r>
                  <a:rPr lang="en-IN" sz="23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obtain </a:t>
                </a:r>
                <a14:m>
                  <m:oMath xmlns:m="http://schemas.openxmlformats.org/officeDocument/2006/math">
                    <m:r>
                      <a:rPr lang="en-IN" sz="2300" i="1" spc="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𝑟</m:t>
                    </m:r>
                    <m:r>
                      <a:rPr lang="en-IN" sz="2300" i="1" spc="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(</m:t>
                    </m:r>
                    <m:r>
                      <a:rPr lang="en-IN" sz="2300" i="1" spc="-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𝑡</m:t>
                    </m:r>
                    <m:r>
                      <a:rPr lang="en-IN" sz="2300" i="1" spc="-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)</m:t>
                    </m:r>
                  </m:oMath>
                </a14:m>
                <a:r>
                  <a:rPr lang="en-IN" sz="2300" i="1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2300" i="1" spc="-1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entury Gothic"/>
                      </a:rPr>
                      <m:t>𝜃</m:t>
                    </m:r>
                    <m:r>
                      <a:rPr lang="en-IN" sz="2300" i="1" spc="-7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entury Gothic"/>
                      </a:rPr>
                      <m:t> </m:t>
                    </m:r>
                    <m:r>
                      <a:rPr lang="en-IN" sz="2300" i="1" spc="-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(</m:t>
                    </m:r>
                    <m:r>
                      <a:rPr lang="en-IN" sz="2300" i="1" spc="-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𝑡</m:t>
                    </m:r>
                    <m:r>
                      <a:rPr lang="en-IN" sz="2300" i="1" spc="-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)</m:t>
                    </m:r>
                  </m:oMath>
                </a14:m>
                <a:r>
                  <a:rPr lang="en-IN" sz="2300" i="1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IN" sz="23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3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2300" i="1" spc="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𝑟</m:t>
                    </m:r>
                    <m:r>
                      <a:rPr lang="en-IN" sz="2300" i="1" spc="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(</m:t>
                    </m:r>
                    <m:r>
                      <a:rPr lang="en-IN" sz="2300" i="1" spc="-114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entury Gothic"/>
                      </a:rPr>
                      <m:t>𝜃</m:t>
                    </m:r>
                    <m:r>
                      <a:rPr lang="en-IN" sz="2300" i="1" spc="-2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entury Gothic"/>
                      </a:rPr>
                      <m:t> </m:t>
                    </m:r>
                    <m:r>
                      <a:rPr lang="en-IN" sz="2300" i="1" spc="-8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)</m:t>
                    </m:r>
                  </m:oMath>
                </a14:m>
                <a:endParaRPr lang="en-IN" sz="23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indent="-342900">
                  <a:lnSpc>
                    <a:spcPct val="100000"/>
                  </a:lnSpc>
                  <a:spcBef>
                    <a:spcPts val="90"/>
                  </a:spcBef>
                  <a:buFont typeface="Wingdings" panose="05000000000000000000" pitchFamily="2" charset="2"/>
                  <a:buChar char="§"/>
                </a:pPr>
                <a:r>
                  <a:rPr lang="en-IN" sz="2300" spc="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But, </a:t>
                </a:r>
                <a:r>
                  <a:rPr lang="en-IN" sz="23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3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make </a:t>
                </a:r>
                <a:r>
                  <a:rPr lang="en-IN" sz="23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further </a:t>
                </a:r>
                <a:r>
                  <a:rPr lang="en-IN" sz="23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progress, </a:t>
                </a:r>
                <a:r>
                  <a:rPr lang="en-IN" sz="2300" spc="-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IN" sz="2300" spc="-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need </a:t>
                </a:r>
                <a:r>
                  <a:rPr lang="en-IN" sz="23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3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know </a:t>
                </a:r>
                <a:r>
                  <a:rPr lang="en-IN" sz="23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</a:t>
                </a:r>
                <a:r>
                  <a:rPr lang="en-IN" sz="23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IN" sz="2300" i="1" spc="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𝑓</m:t>
                    </m:r>
                    <m:r>
                      <a:rPr lang="en-IN" sz="2300" i="1" spc="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(</m:t>
                    </m:r>
                    <m:r>
                      <a:rPr lang="en-IN" sz="2300" i="1" spc="-4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𝑟</m:t>
                    </m:r>
                    <m:r>
                      <a:rPr lang="en-IN" sz="2300" i="1" spc="-7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IN" sz="2300" i="1" spc="-8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)</m:t>
                    </m:r>
                  </m:oMath>
                </a14:m>
                <a:endParaRPr lang="en-IN" sz="23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indent="-342900">
                  <a:lnSpc>
                    <a:spcPct val="100000"/>
                  </a:lnSpc>
                  <a:spcBef>
                    <a:spcPts val="90"/>
                  </a:spcBef>
                  <a:buFont typeface="Wingdings" panose="05000000000000000000" pitchFamily="2" charset="2"/>
                  <a:buChar char="§"/>
                </a:pPr>
                <a:endParaRPr lang="en-IN" sz="23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3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0FFA06-05E1-4B15-949D-606D89960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6" t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8542F-8E7E-49FF-8209-C5601617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FBA7A-D819-4CFB-9258-96E0364B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3FC8E-C357-49ED-820B-AA7CECDD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2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AEBE-E43A-4CA0-8BE0-9D0DA29F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2" y="86638"/>
            <a:ext cx="10228028" cy="669501"/>
          </a:xfrm>
        </p:spPr>
        <p:txBody>
          <a:bodyPr>
            <a:normAutofit fontScale="90000"/>
          </a:bodyPr>
          <a:lstStyle/>
          <a:p>
            <a:r>
              <a:rPr lang="en-US" dirty="0"/>
              <a:t>Keplerian Orbits-I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B8E1E8-8FD3-4B29-99E0-6ABC0D58EE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874497"/>
                <a:ext cx="10058400" cy="5216288"/>
              </a:xfrm>
            </p:spPr>
            <p:txBody>
              <a:bodyPr>
                <a:noAutofit/>
              </a:bodyPr>
              <a:lstStyle/>
              <a:p>
                <a:pPr marL="530225" marR="5080" indent="-34290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§"/>
                </a:pP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want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theory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developed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calculate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orbits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 different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planets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around</a:t>
                </a:r>
                <a:r>
                  <a:rPr lang="en-IN" sz="2200" spc="-7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sun.</a:t>
                </a:r>
              </a:p>
              <a:p>
                <a:pPr marL="530225" marR="433070" indent="-342900">
                  <a:lnSpc>
                    <a:spcPct val="125299"/>
                  </a:lnSpc>
                  <a:buFont typeface="Wingdings" panose="05000000000000000000" pitchFamily="2" charset="2"/>
                  <a:buChar char="§"/>
                </a:pPr>
                <a:r>
                  <a:rPr lang="en-IN" sz="22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Planets </a:t>
                </a:r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bound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sun because of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gravitational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force.</a:t>
                </a:r>
              </a:p>
              <a:p>
                <a:pPr marL="530225" marR="433070" indent="-342900">
                  <a:lnSpc>
                    <a:spcPct val="125299"/>
                  </a:lnSpc>
                  <a:buFont typeface="Wingdings" panose="05000000000000000000" pitchFamily="2" charset="2"/>
                  <a:buChar char="§"/>
                </a:pP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r>
                      <a:rPr lang="en-US" sz="2200" b="0" i="1" spc="-3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200" b="0" i="1" spc="-3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2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𝐺𝑀𝑚</m:t>
                        </m:r>
                      </m:num>
                      <m:den>
                        <m:sSup>
                          <m:sSupPr>
                            <m:ctrlPr>
                              <a:rPr lang="en-US" sz="2200" b="0" i="1" spc="-3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pc="-3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200" b="0" i="1" spc="-3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 b="0" i="1" spc="-3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200" b="0" i="1" spc="-3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2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200" b="0" i="1" spc="-3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2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𝐺𝑀𝑚</m:t>
                        </m:r>
                      </m:num>
                      <m:den>
                        <m:r>
                          <a:rPr lang="en-US" sz="22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2200" b="0" i="1" spc="-3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2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2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0225" marR="433070" indent="-342900">
                  <a:lnSpc>
                    <a:spcPct val="125299"/>
                  </a:lnSpc>
                  <a:buFont typeface="Wingdings" panose="05000000000000000000" pitchFamily="2" charset="2"/>
                  <a:buChar char="§"/>
                </a:pP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IN" sz="2200" i="1" spc="-1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𝐶</m:t>
                    </m:r>
                    <m:r>
                      <a:rPr lang="en-IN" sz="2200" i="1" spc="-1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= </m:t>
                    </m:r>
                    <m:r>
                      <a:rPr lang="en-IN" sz="2200" i="1" spc="-30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𝐺𝑀𝑚</m:t>
                    </m:r>
                  </m:oMath>
                </a14:m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2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IN" sz="2200" i="1" spc="-1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𝐺</m:t>
                    </m:r>
                  </m:oMath>
                </a14:m>
                <a:r>
                  <a:rPr lang="en-IN" sz="2200" i="1" spc="-1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gravitational constant, </a:t>
                </a:r>
                <a14:m>
                  <m:oMath xmlns:m="http://schemas.openxmlformats.org/officeDocument/2006/math">
                    <m:r>
                      <a:rPr lang="en-IN" sz="2200" i="1" spc="3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𝑀</m:t>
                    </m:r>
                  </m:oMath>
                </a14:m>
                <a:r>
                  <a:rPr lang="en-IN" sz="2200" i="1" spc="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mass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:r>
                  <a:rPr lang="en-IN" sz="2200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Sun,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</m:oMath>
                </a14:m>
                <a:r>
                  <a:rPr lang="en-IN" sz="2200" i="1" spc="-5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mass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planet</a:t>
                </a:r>
                <a:r>
                  <a:rPr lang="en-IN" sz="2200" spc="-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question.</a:t>
                </a:r>
              </a:p>
              <a:p>
                <a:pPr marL="530225" marR="433070" indent="-342900">
                  <a:lnSpc>
                    <a:spcPct val="125299"/>
                  </a:lnSpc>
                  <a:buFont typeface="Wingdings" panose="05000000000000000000" pitchFamily="2" charset="2"/>
                  <a:buChar char="§"/>
                </a:pP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the expression of </a:t>
                </a:r>
                <a14:m>
                  <m:oMath xmlns:m="http://schemas.openxmlformats.org/officeDocument/2006/math">
                    <m:r>
                      <a:rPr lang="en-US" sz="2200" b="0" i="1" spc="-2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  <m:d>
                      <m:dPr>
                        <m:ctrlPr>
                          <a:rPr lang="en-US" sz="2200" b="0" i="1" spc="-2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200" b="0" i="1" spc="-2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d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equation of trajectory, </a:t>
                </a:r>
              </a:p>
              <a:p>
                <a:pPr marL="187325" marR="433070" indent="0">
                  <a:lnSpc>
                    <a:spcPct val="125299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nary>
                        <m:naryPr>
                          <m:ctrlP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ad>
                                <m:radPr>
                                  <m:degHide m:val="on"/>
                                  <m:ctrlPr>
                                    <a:rPr lang="en-US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d>
                                    <m:dPr>
                                      <m:ctrlPr>
                                        <a:rPr lang="en-US" sz="22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en-US" sz="22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2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200" b="0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200" b="0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200" b="0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2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2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200" b="0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200" b="0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200" b="0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r>
                                        <a:rPr lang="en-US" sz="22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22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2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num>
                                        <m:den>
                                          <m:r>
                                            <a:rPr lang="en-US" sz="22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rad>
                            </m:den>
                          </m:f>
                        </m:e>
                      </m:nary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</m:num>
                            <m:den>
                              <m: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sSup>
                                    <m:sSupPr>
                                      <m:ctrlPr>
                                        <a:rPr lang="en-US" sz="2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𝐶𝑟</m:t>
                                  </m:r>
                                  <m: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0225" marR="433070" indent="-342900">
                  <a:lnSpc>
                    <a:spcPct val="125299"/>
                  </a:lnSpc>
                  <a:buFont typeface="Wingdings" panose="05000000000000000000" pitchFamily="2" charset="2"/>
                  <a:buChar char="§"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0225" marR="433070" indent="-342900">
                  <a:lnSpc>
                    <a:spcPct val="125299"/>
                  </a:lnSpc>
                  <a:buFont typeface="Wingdings" panose="05000000000000000000" pitchFamily="2" charset="2"/>
                  <a:buChar char="§"/>
                </a:pPr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B8E1E8-8FD3-4B29-99E0-6ABC0D58EE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874497"/>
                <a:ext cx="10058400" cy="5216288"/>
              </a:xfrm>
              <a:blipFill>
                <a:blip r:embed="rId2"/>
                <a:stretch>
                  <a:fillRect t="-935" r="-364" b="-4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291FA-D045-4BF7-B30A-3E059A42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D9C38-50F4-4A1D-B2F0-73CBE90B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5181F-6435-4E91-A5D1-A8B17797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13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D1FF-68AC-4360-AFA3-118310FC4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Keplerian Orbits-II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F9B439-6023-4408-B018-6B22F2C3BB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3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</a:t>
                </a:r>
                <a:r>
                  <a:rPr lang="en-IN" sz="23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converted the definite </a:t>
                </a:r>
                <a:r>
                  <a:rPr lang="en-IN" sz="23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integral </a:t>
                </a:r>
                <a:r>
                  <a:rPr lang="en-IN" sz="23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3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</a:t>
                </a:r>
                <a:r>
                  <a:rPr lang="en-IN" sz="23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indefinite  </a:t>
                </a:r>
                <a:r>
                  <a:rPr lang="en-IN" sz="23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one, </a:t>
                </a:r>
                <a:r>
                  <a:rPr lang="en-IN" sz="23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because </a:t>
                </a:r>
                <a14:m>
                  <m:oMath xmlns:m="http://schemas.openxmlformats.org/officeDocument/2006/math">
                    <m:r>
                      <a:rPr lang="en-IN" sz="2300" i="1" spc="-7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entury Gothic"/>
                      </a:rPr>
                      <m:t>𝜃</m:t>
                    </m:r>
                    <m:r>
                      <a:rPr lang="en-IN" sz="2300" i="1" spc="-104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0</m:t>
                    </m:r>
                  </m:oMath>
                </a14:m>
                <a:r>
                  <a:rPr lang="en-IN" sz="2300" spc="-104" baseline="-10416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3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constant </a:t>
                </a:r>
                <a:r>
                  <a:rPr lang="en-IN" sz="23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3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integration in which </a:t>
                </a:r>
                <a:r>
                  <a:rPr lang="en-IN" sz="23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 </a:t>
                </a:r>
                <a:r>
                  <a:rPr lang="en-IN" sz="23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</a:t>
                </a:r>
                <a:r>
                  <a:rPr lang="en-IN" sz="23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contribution </a:t>
                </a:r>
                <a:r>
                  <a:rPr lang="en-IN" sz="23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:r>
                  <a:rPr lang="en-IN" sz="2300" spc="-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lower </a:t>
                </a:r>
                <a:r>
                  <a:rPr lang="en-IN" sz="23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limit </a:t>
                </a:r>
                <a14:m>
                  <m:oMath xmlns:m="http://schemas.openxmlformats.org/officeDocument/2006/math">
                    <m:r>
                      <a:rPr lang="en-IN" sz="2300" i="1" spc="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𝑟</m:t>
                    </m:r>
                    <m:r>
                      <a:rPr lang="en-IN" sz="2300" i="1" spc="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= </m:t>
                    </m:r>
                    <m:sSub>
                      <m:sSubPr>
                        <m:ctrlPr>
                          <a:rPr lang="en-US" sz="2300" b="0" i="1" spc="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IN" sz="2300" i="1" spc="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𝑟</m:t>
                        </m:r>
                      </m:e>
                      <m:sub>
                        <m:r>
                          <a:rPr lang="en-US" sz="2300" b="0" i="1" spc="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300" spc="15" baseline="-10416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3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</a:t>
                </a:r>
                <a:r>
                  <a:rPr lang="en-IN" sz="23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</a:t>
                </a:r>
                <a:r>
                  <a:rPr lang="en-IN" sz="23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absorbed.  </a:t>
                </a:r>
                <a:endParaRPr lang="en-IN" sz="23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300" spc="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3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orbital integral </a:t>
                </a:r>
                <a:r>
                  <a:rPr lang="en-IN" sz="23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</a:t>
                </a:r>
                <a:r>
                  <a:rPr lang="en-IN" sz="23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</a:t>
                </a:r>
                <a:r>
                  <a:rPr lang="en-IN" sz="23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done </a:t>
                </a:r>
                <a:r>
                  <a:rPr lang="en-IN" sz="23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:r>
                  <a:rPr lang="en-IN" sz="23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3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following</a:t>
                </a:r>
                <a:r>
                  <a:rPr lang="en-IN" sz="2300" spc="5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3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substitution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𝑑𝑟</m:t>
                    </m:r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𝑑𝑠</m:t>
                        </m:r>
                      </m:num>
                      <m:den>
                        <m:sSup>
                          <m:sSupPr>
                            <m:ctrlP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  <m:sup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𝑑𝑟</m:t>
                        </m:r>
                      </m:num>
                      <m:den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𝑑𝑠</m:t>
                        </m:r>
                      </m:num>
                      <m:den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endParaRPr lang="en-US" sz="23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the trajectory equation will reduce to,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nary>
                      <m:naryPr>
                        <m:subHide m:val="on"/>
                        <m:supHide m:val="on"/>
                        <m:ctrl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  <m:rad>
                              <m:radPr>
                                <m:degHide m:val="on"/>
                                <m:ctrlPr>
                                  <a:rPr lang="en-US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sz="23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3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3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23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3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3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3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sz="23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3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3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3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3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3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23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num>
                                  <m:den>
                                    <m:r>
                                      <a:rPr lang="en-US" sz="23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3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3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den>
                                </m:f>
                                <m:r>
                                  <a:rPr lang="en-US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3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3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sz="23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3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simplifying the denominator,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nary>
                      <m:naryPr>
                        <m:subHide m:val="on"/>
                        <m:supHide m:val="on"/>
                        <m:ctrl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𝐶𝑠</m:t>
                                </m:r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p>
                                  <m:sSupPr>
                                    <m:ctrlP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nary>
                  </m:oMath>
                </a14:m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assume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nary>
                      <m:naryPr>
                        <m:subHide m:val="on"/>
                        <m:supHide m:val="on"/>
                        <m:ctrl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3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3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3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  <m:r>
                                              <a:rPr lang="en-US" sz="23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3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nary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subHide m:val="on"/>
                        <m:supHide m:val="on"/>
                        <m:ctrl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sSup>
                                      <m:sSupPr>
                                        <m:ctrlPr>
                                          <a:rPr lang="en-US" sz="23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3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p>
                                        <m:r>
                                          <a:rPr lang="en-US" sz="23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3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3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3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  <m:r>
                                              <a:rPr lang="en-US" sz="23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3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3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3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p>
                                        <m:r>
                                          <a:rPr lang="en-US" sz="23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nary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F9B439-6023-4408-B018-6B22F2C3BB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6" t="-1636" r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9E356-04C5-48A1-9836-8880B621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B42C2-6539-4471-8BC9-C5CAB506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25C1A-DA48-4EA4-AAE4-B643A5F7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97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1228-FDBD-4154-8DA8-5214B631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Keplerian Orbits-III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5C3C0-D26A-4AF4-A6B7-66A3B080B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3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func>
                      <m:funcPr>
                        <m:ctrlPr>
                          <a:rPr lang="en-US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3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3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p>
                              <m:sSupPr>
                                <m:ctrlPr>
                                  <a:rPr lang="en-US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3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3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23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obtain,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3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3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3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3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3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en-US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3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3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3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3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3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23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3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3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3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func>
                      <m:funcPr>
                        <m:ctrlPr>
                          <a:rPr lang="en-US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3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3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3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3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func>
                          <m:funcPr>
                            <m:ctrlPr>
                              <a:rPr lang="en-US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3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3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sz="23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we obtain,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ad>
                          <m:radPr>
                            <m:degHide m:val="on"/>
                            <m:ctrlP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sSup>
                                  <m:sSupPr>
                                    <m:ctrlP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sSup>
                                  <m:sSupPr>
                                    <m:ctrlP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  <m:func>
                          <m:funcPr>
                            <m:ctrlP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3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sz="23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define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p>
                              <m:sSupPr>
                                <m:ctrlPr>
                                  <a:rPr lang="en-US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sSup>
                              <m:sSupPr>
                                <m:ctrlPr>
                                  <a:rPr lang="en-US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3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func>
                          <m:funcPr>
                            <m:ctrlPr>
                              <a:rPr lang="en-US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3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endParaRPr lang="en-US" sz="23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IN" sz="2400" spc="-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need </a:t>
                </a:r>
                <a:r>
                  <a:rPr lang="en-IN" sz="24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4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probe </a:t>
                </a:r>
                <a:r>
                  <a:rPr lang="en-IN" sz="24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</a:t>
                </a:r>
                <a:r>
                  <a:rPr lang="en-IN" sz="24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expression </a:t>
                </a:r>
                <a:r>
                  <a:rPr lang="en-IN" sz="24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further </a:t>
                </a:r>
                <a:r>
                  <a:rPr lang="en-IN" sz="24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4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which </a:t>
                </a:r>
                <a:r>
                  <a:rPr lang="en-IN" sz="24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curve </a:t>
                </a:r>
                <a:r>
                  <a:rPr lang="en-IN" sz="24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 </a:t>
                </a:r>
                <a:r>
                  <a:rPr lang="en-IN" sz="24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represents.</a:t>
                </a:r>
                <a:endParaRPr lang="en-I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3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5C3C0-D26A-4AF4-A6B7-66A3B080B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2710A-B7C8-4822-9813-D874B4ED6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37358-E7CD-47B8-9E75-8612B4CF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84272-83B2-4F1F-95C0-4673D4CE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66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FA245-56C5-474A-8D8B-8F03A31D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Conic Section-I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62D4E6-8FB6-4C64-AB4E-AD5A68C52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Curves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as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circle,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parabola,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ellipse,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hyperbola </a:t>
                </a:r>
                <a:r>
                  <a:rPr lang="en-IN" sz="22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called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conic</a:t>
                </a:r>
                <a:r>
                  <a:rPr lang="en-IN" sz="22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sections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IN" sz="2200" spc="-2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IN" sz="2200" spc="-2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IN" sz="2200" spc="-2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IN" sz="2200" spc="-2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show that the curve </a:t>
                </a:r>
                <a14:m>
                  <m:oMath xmlns:m="http://schemas.openxmlformats.org/officeDocument/2006/math">
                    <m:r>
                      <a:rPr lang="en-US" sz="2200" b="0" i="1" spc="-2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𝑟</m:t>
                    </m:r>
                    <m:r>
                      <a:rPr lang="en-US" sz="2200" b="0" i="1" spc="-2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2200" b="0" i="1" spc="-2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pc="-2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200" b="0" i="1" spc="-2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200" b="0" i="1" spc="-2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200" b="0" i="1" spc="-2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1−</m:t>
                        </m:r>
                        <m:r>
                          <a:rPr lang="en-US" sz="2200" b="0" i="1" spc="-2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𝜖</m:t>
                        </m:r>
                        <m:func>
                          <m:funcPr>
                            <m:ctrlPr>
                              <a:rPr lang="en-US" sz="2200" b="0" i="1" spc="-2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pc="-2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200" b="0" i="1" spc="-2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plane polar coordinates, denotes different conic sections for various values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𝜖</m:t>
                    </m:r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is known as eccentricity.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𝑟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cos</m:t>
                        </m:r>
                      </m:fName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func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func>
                          <m:func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22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62D4E6-8FB6-4C64-AB4E-AD5A68C52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5D23D-A801-4C48-BC2E-6F029296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6838A-C38F-43F0-984E-05DE5125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DFD72-5E8D-489B-B723-FB2B78CC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object 26">
            <a:extLst>
              <a:ext uri="{FF2B5EF4-FFF2-40B4-BE49-F238E27FC236}">
                <a16:creationId xmlns:a16="http://schemas.microsoft.com/office/drawing/2014/main" id="{7075E000-5C4C-4FD5-AD2B-F15BB2A6B880}"/>
              </a:ext>
            </a:extLst>
          </p:cNvPr>
          <p:cNvSpPr/>
          <p:nvPr/>
        </p:nvSpPr>
        <p:spPr>
          <a:xfrm>
            <a:off x="3883881" y="1382412"/>
            <a:ext cx="4611856" cy="20101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67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8637-BC09-4EB1-B6A2-05BE3900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Conic Section-II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67A09D-5A18-4126-B948-DA75F76F15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100" b="1" u="sng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Case-I: </a:t>
                </a:r>
                <a14:m>
                  <m:oMath xmlns:m="http://schemas.openxmlformats.org/officeDocument/2006/math">
                    <m:r>
                      <a:rPr lang="en-US" sz="2100" b="1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sz="2100" b="1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1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100" b="1" u="sng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implies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hence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equation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nothing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a </a:t>
                </a:r>
                <a:r>
                  <a:rPr lang="en-IN" sz="2100" b="1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parabola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IN" sz="2100" spc="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clearly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</a:t>
                </a:r>
                <a:r>
                  <a:rPr lang="en-IN" sz="21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 </a:t>
                </a:r>
                <a:r>
                  <a:rPr lang="en-IN" sz="21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unbound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orbit. </a:t>
                </a:r>
                <a:r>
                  <a:rPr lang="en-IN" sz="2100" spc="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1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typically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case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r>
                  <a:rPr lang="en-IN" sz="2100" spc="-7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comets.</a:t>
                </a:r>
                <a:endParaRPr lang="en-IN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100" b="1" u="sng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Case-II: </a:t>
                </a:r>
                <a14:m>
                  <m:oMath xmlns:m="http://schemas.openxmlformats.org/officeDocument/2006/math">
                    <m:r>
                      <a:rPr lang="en-US" sz="2100" b="1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sz="2100" b="1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100" b="1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100" b="1" u="sng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implies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we define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−1&gt;0</m:t>
                    </m:r>
                  </m:oMath>
                </a14:m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rad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Here,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coefficients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b="0" i="1" spc="-5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IN" sz="2100" i="1" spc="-5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p>
                        <m:r>
                          <a:rPr lang="en-US" sz="2100" b="0" i="1" spc="-5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p>
                    <m:r>
                      <a:rPr lang="en-IN" sz="21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IN" sz="2100" spc="22" baseline="27777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b="0" i="1" spc="-5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IN" sz="2100" i="1" spc="-5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𝑦</m:t>
                        </m:r>
                      </m:e>
                      <m:sup>
                        <m:r>
                          <a:rPr lang="en-US" sz="2100" b="0" i="1" spc="-5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p>
                    <m:r>
                      <a:rPr lang="en-IN" sz="21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IN" sz="2100" spc="22" baseline="27777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opposite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1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sign,  </a:t>
                </a:r>
                <a:r>
                  <a:rPr lang="en-IN" sz="21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curve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unbounded, </a:t>
                </a:r>
                <a:r>
                  <a:rPr lang="en-IN" sz="21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i.e.,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open. </a:t>
                </a:r>
                <a:r>
                  <a:rPr lang="en-IN" sz="2100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actually </a:t>
                </a:r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of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100" b="1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hyperbola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</a:t>
                </a:r>
                <a:r>
                  <a:rPr lang="en-IN" sz="21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whenever </a:t>
                </a:r>
                <a14:m>
                  <m:oMath xmlns:m="http://schemas.openxmlformats.org/officeDocument/2006/math">
                    <m:r>
                      <a:rPr lang="en-IN" sz="2100" i="1" spc="-8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𝐸</m:t>
                    </m:r>
                    <m:r>
                      <a:rPr lang="en-IN" sz="2100" i="1" spc="-8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&gt; 0</m:t>
                    </m:r>
                  </m:oMath>
                </a14:m>
                <a:r>
                  <a:rPr lang="en-IN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particles </a:t>
                </a:r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execute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unbound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motion,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IN" sz="21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comets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 asteroids belong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this</a:t>
                </a:r>
                <a:r>
                  <a:rPr lang="en-IN" sz="2100" spc="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class.</a:t>
                </a:r>
                <a:endParaRPr lang="en-IN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IN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67A09D-5A18-4126-B948-DA75F76F15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6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E2421-8FEA-4F97-B4C1-45868AD6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F33B9-9047-43D5-A0BA-4ACCE5FF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18027-8868-4BF3-A4B4-E50D5248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40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16BF-3285-4B79-BB14-16A1C7A60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Conic Section-III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0159B-AA41-4E0D-84B1-677F68E5A0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348" y="940757"/>
                <a:ext cx="11436626" cy="521628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100" b="1" u="sng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Case-III: </a:t>
                </a:r>
                <a14:m>
                  <m:oMath xmlns:m="http://schemas.openxmlformats.org/officeDocument/2006/math">
                    <m:r>
                      <a:rPr lang="en-US" sz="2100" b="1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sz="2100" b="1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1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100" b="1" u="sng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case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</a:t>
                </a:r>
                <a:r>
                  <a:rPr lang="en-IN" sz="21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denotes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circle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radius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IN" sz="210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𝑟</m:t>
                        </m:r>
                      </m:e>
                      <m:sub>
                        <m:r>
                          <a:rPr lang="en-IN" sz="2100" i="1" spc="44" baseline="-10416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100" spc="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r>
                  <a:rPr lang="en-IN" sz="21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-25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center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2100" spc="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en-IN" sz="2100" spc="-20" dirty="0">
                    <a:solidFill>
                      <a:srgbClr val="002060"/>
                    </a:solidFill>
                    <a:uFill>
                      <a:solidFill>
                        <a:srgbClr val="000000"/>
                      </a:solidFill>
                    </a:u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clearly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closed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orbit, </a:t>
                </a:r>
                <a:r>
                  <a:rPr lang="en-IN" sz="21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en-IN" sz="2100" spc="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bound.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1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1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1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p>
                              <m:sSupPr>
                                <m:ctrlPr>
                                  <a:rPr lang="en-US" sz="21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21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1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sSup>
                              <m:sSupPr>
                                <m:ctrlPr>
                                  <a:rPr lang="en-US" sz="21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sz="21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sSup>
                          <m:sSupPr>
                            <m:ctrlP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IN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Satellites </a:t>
                </a:r>
                <a:r>
                  <a:rPr lang="en-US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launched</a:t>
                </a:r>
                <a:r>
                  <a:rPr lang="en-US" sz="2100" spc="-1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humans </a:t>
                </a:r>
                <a:r>
                  <a:rPr lang="en-IN" sz="21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put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circular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orbits many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times,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particularly </a:t>
                </a:r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geosynchronous</a:t>
                </a:r>
                <a:r>
                  <a:rPr lang="en-IN" sz="2100" spc="10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ones.</a:t>
                </a:r>
                <a:endParaRPr lang="en-IN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100" b="1" u="sng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Case-IV: </a:t>
                </a:r>
                <a14:m>
                  <m:oMath xmlns:m="http://schemas.openxmlformats.org/officeDocument/2006/math">
                    <m:r>
                      <a:rPr lang="en-US" sz="2100" b="1" i="0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100" b="1" i="0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100" b="1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sz="2100" b="1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100" b="1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100" b="1" u="sng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implied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We again define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results,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rad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Because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coefficients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b="0" i="1" spc="-5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IN" sz="2100" i="1" spc="-5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p>
                        <m:r>
                          <a:rPr lang="en-US" sz="2100" b="0" i="1" spc="-5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100" spc="22" baseline="27777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b="0" i="1" spc="-5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IN" sz="2100" i="1" spc="-5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𝑦</m:t>
                        </m:r>
                      </m:e>
                      <m:sup>
                        <m:r>
                          <a:rPr lang="en-US" sz="2100" b="0" i="1" spc="-5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100" spc="22" baseline="27777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positive,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orbit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 </a:t>
                </a:r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closed </a:t>
                </a:r>
                <a:r>
                  <a:rPr lang="en-IN" sz="2100" spc="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(i.e. </a:t>
                </a:r>
                <a:r>
                  <a:rPr lang="en-IN" sz="21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bound),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</a:t>
                </a:r>
                <a:r>
                  <a:rPr lang="en-IN" sz="21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ellipse. This is the situation of usual planetary orbits.</a:t>
                </a:r>
                <a:endParaRPr lang="en-IN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14960" marR="30480" indent="-342900">
                  <a:lnSpc>
                    <a:spcPct val="102600"/>
                  </a:lnSpc>
                  <a:spcBef>
                    <a:spcPts val="3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IN" sz="2100" i="1" spc="-8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𝐸</m:t>
                    </m:r>
                    <m:r>
                      <a:rPr lang="en-IN" sz="2100" i="1" spc="-8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 ≥ 0</m:t>
                    </m:r>
                  </m:oMath>
                </a14:m>
                <a:r>
                  <a:rPr lang="en-IN" sz="2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100" spc="-2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orbits </a:t>
                </a:r>
                <a:r>
                  <a:rPr lang="en-IN" sz="2100" spc="-4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</a:t>
                </a:r>
                <a:r>
                  <a:rPr lang="en-IN" sz="2100" spc="-2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unbound, </a:t>
                </a:r>
                <a:r>
                  <a:rPr lang="en-IN" sz="2100" spc="-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i.e., </a:t>
                </a:r>
                <a:r>
                  <a:rPr lang="en-IN" sz="2100" spc="-2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hyperbola  </a:t>
                </a:r>
                <a:r>
                  <a:rPr lang="en-IN" sz="2100" spc="-4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  <a:r>
                  <a:rPr lang="en-IN" sz="2100" spc="10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-2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parabola</a:t>
                </a:r>
                <a:r>
                  <a:rPr lang="en-IN" sz="2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100" i="1" spc="-8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𝐸</m:t>
                    </m:r>
                    <m:r>
                      <a:rPr lang="en-IN" sz="2100" i="1" spc="-8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 &lt; 0</m:t>
                    </m:r>
                  </m:oMath>
                </a14:m>
                <a:r>
                  <a:rPr lang="en-IN" sz="2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100" spc="-2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orbits </a:t>
                </a:r>
                <a:r>
                  <a:rPr lang="en-IN" sz="2100" spc="-4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</a:t>
                </a:r>
                <a:r>
                  <a:rPr lang="en-IN" sz="2100" spc="-1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bound, </a:t>
                </a:r>
                <a:r>
                  <a:rPr lang="en-IN" sz="2100" spc="-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i.e., </a:t>
                </a:r>
                <a:r>
                  <a:rPr lang="en-IN" sz="2100" spc="-1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circle </a:t>
                </a:r>
                <a:r>
                  <a:rPr lang="en-IN" sz="2100" spc="-4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  <a:r>
                  <a:rPr lang="en-IN" sz="2100" spc="-1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-2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ellipse.</a:t>
                </a:r>
                <a:endParaRPr lang="en-IN" sz="21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IN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IN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0159B-AA41-4E0D-84B1-677F68E5A0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348" y="940757"/>
                <a:ext cx="11436626" cy="5216288"/>
              </a:xfrm>
              <a:blipFill>
                <a:blip r:embed="rId2"/>
                <a:stretch>
                  <a:fillRect l="-1439" t="-1285" r="-373" b="-6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F1D88-C424-4BB5-A2AD-BD4410AC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DD15C-E7B6-426B-866B-0BC07E3E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D586E-278D-4673-80F3-8BD039D2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4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4F0A-D3EF-4213-8902-7C4FE9BBB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Graphical Description-I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65E595-7044-434B-B7F6-7D0F8D131E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now consider motion of particle with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particle can never come closer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is unphysical.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Conversely there is no upper limit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thus the orbit is not closed.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particle will come from infinity, strike the repulsive centrifugal 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barrier, repelled and travel back to infinity.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 roughly similar picture of orbit behavior is 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obtained.</a:t>
                </a:r>
              </a:p>
              <a:p>
                <a:pPr marL="0" indent="0">
                  <a:buNone/>
                </a:pPr>
                <a:endParaRPr lang="en-US" sz="220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65E595-7044-434B-B7F6-7D0F8D131E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43F27-8BEF-4A57-B247-926291D0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1199C-5970-4610-9413-595A5735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455E5-94A0-4C4C-8210-684BA16B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BA8CF928-624E-4DEA-ACE8-FCC020713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783" y="1037660"/>
            <a:ext cx="3084725" cy="365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1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A9F851-1207-465D-A97E-1F7C92B02D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58CCE-A946-4436-ADF0-117F95F1A4C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Even Semetser, 2020-21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C0BAE-0A4D-465E-8056-A452B649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C391C2-B08B-4217-8EB0-C8E759E3B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Force Problem</a:t>
            </a:r>
          </a:p>
        </p:txBody>
      </p:sp>
    </p:spTree>
    <p:extLst>
      <p:ext uri="{BB962C8B-B14F-4D97-AF65-F5344CB8AC3E}">
        <p14:creationId xmlns:p14="http://schemas.microsoft.com/office/powerpoint/2010/main" val="3252396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6E90-A0C1-493B-9EDC-2BDEBCE5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Graphical Description-II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730AC-5B54-4F8E-B0D4-F132081B80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for any lower energy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situation is different.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addition to the lower bound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there is also a maximum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can not be exceeded by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positive kinetic energy.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motion is then bounded and there are two turning points,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energy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at the minimum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two bound state coincides.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orbit is a circle.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730AC-5B54-4F8E-B0D4-F132081B80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7AAB4-372F-4923-9845-86523169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0B935-E77D-484F-A24E-0860FE20C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2EDCA-0791-474E-AD78-6F0E4ED4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0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C241-79BD-4139-B993-E49A453C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 Period of Elliptic Orbit-I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7C1E7F-5AFC-47D8-ABE5-4C2FDFB45A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821489"/>
                <a:ext cx="10058400" cy="5216288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know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̇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200" spc="5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R.H.S.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previous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nothing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  element swept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changes 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its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  <a:r>
                  <a:rPr lang="en-IN" sz="2200" spc="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𝑑</m:t>
                    </m:r>
                    <m:r>
                      <a:rPr lang="en-IN" sz="2200" i="1" spc="-55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entury Gothic"/>
                      </a:rPr>
                      <m:t>𝜃</m:t>
                    </m:r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integrating both sides,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entury Gothic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entury Gothic"/>
                          </a:rPr>
                          <m:t>𝐿𝑇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entury Gothic"/>
                          </a:rPr>
                          <m:t>2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entury Gothic"/>
                          </a:rPr>
                          <m:t>𝜇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entury Gothic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entury Gothic"/>
                      </a:rPr>
                      <m:t>𝑎𝑟𝑒𝑎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entury Gothic"/>
                      </a:rPr>
                      <m:t> 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entury Gothic"/>
                      </a:rPr>
                      <m:t>𝑜𝑓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entury Gothic"/>
                      </a:rPr>
                      <m:t> 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entury Gothic"/>
                      </a:rPr>
                      <m:t>𝑡h𝑒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entury Gothic"/>
                      </a:rPr>
                      <m:t> 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entury Gothic"/>
                      </a:rPr>
                      <m:t>𝑒𝑙𝑙𝑖𝑝𝑠𝑒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entury Gothic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entury Gothic"/>
                      </a:rPr>
                      <m:t>𝜋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entury Gothic"/>
                      </a:rPr>
                      <m:t>𝑎𝑏</m:t>
                    </m:r>
                  </m:oMath>
                </a14:m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200" i="1" spc="-9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𝑎</m:t>
                    </m:r>
                  </m:oMath>
                </a14:m>
                <a:r>
                  <a:rPr lang="en-IN" sz="2200" i="1" spc="-9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22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𝑏</m:t>
                    </m:r>
                  </m:oMath>
                </a14:m>
                <a:r>
                  <a:rPr lang="en-IN" sz="2200" i="1" spc="-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equation </a:t>
                </a:r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semi-major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semi-minor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axes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ellipse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</a:t>
                </a:r>
                <a:r>
                  <a:rPr lang="en-IN" sz="2200" spc="-6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</a:t>
                </a:r>
                <a:r>
                  <a:rPr lang="en-US" sz="2200" spc="-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r>
                  <a:rPr lang="en-US" sz="2200" spc="-7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have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200" b="0" i="1" spc="-3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𝑎</m:t>
                    </m:r>
                    <m:r>
                      <a:rPr lang="en-US" sz="2200" b="0" i="1" spc="-3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22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𝐴</m:t>
                        </m:r>
                      </m:num>
                      <m:den>
                        <m:r>
                          <a:rPr lang="en-US" sz="22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den>
                    </m:f>
                    <m:r>
                      <a:rPr lang="en-US" sz="2200" b="0" i="1" spc="-3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22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pc="-3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200" b="0" i="1" spc="-3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200" b="0" i="1" spc="-3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𝑚𝑖𝑛</m:t>
                            </m:r>
                          </m:sub>
                        </m:sSub>
                        <m:r>
                          <a:rPr lang="en-US" sz="22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sSub>
                          <m:sSubPr>
                            <m:ctrlPr>
                              <a:rPr lang="en-US" sz="2200" b="0" i="1" spc="-3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200" b="0" i="1" spc="-3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200" b="0" i="1" spc="-3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>
                          <a:rPr lang="en-US" sz="22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den>
                    </m:f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𝑟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1−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𝜖</m:t>
                        </m:r>
                        <m:func>
                          <m:func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hence,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𝑎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1−</m:t>
                            </m:r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𝜖</m:t>
                            </m:r>
                            <m:func>
                              <m:funcPr>
                                <m:ctrlPr>
                                  <a:rPr lang="en-US" sz="2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2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𝜋</m:t>
                                </m:r>
                              </m:e>
                            </m:func>
                          </m:den>
                        </m:f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f>
                          <m:f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1−</m:t>
                            </m:r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𝜖</m:t>
                            </m:r>
                            <m:func>
                              <m:funcPr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0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1+</m:t>
                            </m:r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𝜖</m:t>
                            </m:r>
                          </m:den>
                        </m:f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f>
                          <m:f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1−</m:t>
                            </m:r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𝜖</m:t>
                            </m:r>
                          </m:den>
                        </m:f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1−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𝜖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7C1E7F-5AFC-47D8-ABE5-4C2FDFB45A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821489"/>
                <a:ext cx="10058400" cy="5216288"/>
              </a:xfrm>
              <a:blipFill>
                <a:blip r:embed="rId2"/>
                <a:stretch>
                  <a:fillRect l="-1576" b="-5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4A242-0611-4B5C-A702-6032E0E7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B2176-0351-4C1E-B7BF-18D53815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15189-0CAC-4B1A-AAE2-578AE1C4F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object 33">
            <a:extLst>
              <a:ext uri="{FF2B5EF4-FFF2-40B4-BE49-F238E27FC236}">
                <a16:creationId xmlns:a16="http://schemas.microsoft.com/office/drawing/2014/main" id="{9269B360-DA5E-47C4-B311-FFF28C67B650}"/>
              </a:ext>
            </a:extLst>
          </p:cNvPr>
          <p:cNvSpPr/>
          <p:nvPr/>
        </p:nvSpPr>
        <p:spPr>
          <a:xfrm>
            <a:off x="9727096" y="980513"/>
            <a:ext cx="1485387" cy="1206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6">
            <a:extLst>
              <a:ext uri="{FF2B5EF4-FFF2-40B4-BE49-F238E27FC236}">
                <a16:creationId xmlns:a16="http://schemas.microsoft.com/office/drawing/2014/main" id="{98529BE6-FC94-42AB-A579-E77404260C09}"/>
              </a:ext>
            </a:extLst>
          </p:cNvPr>
          <p:cNvSpPr/>
          <p:nvPr/>
        </p:nvSpPr>
        <p:spPr>
          <a:xfrm>
            <a:off x="10283684" y="3914713"/>
            <a:ext cx="1875552" cy="15054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9">
            <a:extLst>
              <a:ext uri="{FF2B5EF4-FFF2-40B4-BE49-F238E27FC236}">
                <a16:creationId xmlns:a16="http://schemas.microsoft.com/office/drawing/2014/main" id="{8FE483D9-5288-45F7-8940-46CA8278E76B}"/>
              </a:ext>
            </a:extLst>
          </p:cNvPr>
          <p:cNvSpPr/>
          <p:nvPr/>
        </p:nvSpPr>
        <p:spPr>
          <a:xfrm>
            <a:off x="7513984" y="3877503"/>
            <a:ext cx="2517915" cy="16486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6740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3862-DE71-4B6B-A1E2-C2957520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 Period of Elliptic Orbit-II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B9219D-661D-4707-9FE4-445D6C0CEC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we need to calculate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however this calculation is little more involved.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the distance between the focus and the center of the ellipse,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According to the diagram,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func>
                          <m:func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sz="22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p>
                                        <m:r>
                                          <a:rPr lang="en-US" sz="22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sz="22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2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B9219D-661D-4707-9FE4-445D6C0CE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20D8C-3F9D-4C8D-B069-1733BACE3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FF2BB-2768-4BCA-A245-4EA37DCF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E2333-B659-4BED-AE8A-832DB8B8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object 46">
            <a:extLst>
              <a:ext uri="{FF2B5EF4-FFF2-40B4-BE49-F238E27FC236}">
                <a16:creationId xmlns:a16="http://schemas.microsoft.com/office/drawing/2014/main" id="{C7CC9A67-7A13-42BF-9316-4355A5C59B99}"/>
              </a:ext>
            </a:extLst>
          </p:cNvPr>
          <p:cNvSpPr/>
          <p:nvPr/>
        </p:nvSpPr>
        <p:spPr>
          <a:xfrm>
            <a:off x="9674087" y="1900815"/>
            <a:ext cx="2167573" cy="3015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2611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E6F2-38FD-4570-9649-B4B132A0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 Period of Elliptic Orbit-III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10A90-6631-4F1F-8AC4-FDEEA6408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thus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den>
                        </m:f>
                      </m:e>
                    </m:rad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the time period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𝜋𝜇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𝜋𝜇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den>
                        </m:f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den>
                        </m:f>
                      </m:e>
                    </m:ra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e>
                    </m:rad>
                    <m:sSup>
                      <m:s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Kepler’s third Law.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10A90-6631-4F1F-8AC4-FDEEA6408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C6407-395F-4D38-B2F0-AC1DF6C8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163C7-2920-41B9-8649-2AFFD317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747D6-FC11-4A00-8B03-BF61FCE5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9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793FE-4B30-4B1A-8AB7-3612B160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3A57F-099C-44AB-9C3A-37CC02146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en-IN" sz="2400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Question: </a:t>
            </a:r>
            <a:r>
              <a:rPr lang="en-IN" sz="2400" spc="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IN" sz="24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IN" sz="2400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</a:t>
            </a:r>
            <a:r>
              <a:rPr lang="en-IN" sz="2400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force?</a:t>
            </a: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12090">
              <a:lnSpc>
                <a:spcPct val="102600"/>
              </a:lnSpc>
              <a:spcBef>
                <a:spcPts val="300"/>
              </a:spcBef>
            </a:pPr>
            <a:r>
              <a:rPr lang="en-IN"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Answer: </a:t>
            </a:r>
            <a:r>
              <a:rPr lang="en-IN" sz="2400" spc="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IN" sz="2400" spc="-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 </a:t>
            </a:r>
            <a:r>
              <a:rPr lang="en-IN" sz="24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IN" sz="24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2400" spc="-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directed </a:t>
            </a:r>
            <a:r>
              <a:rPr lang="en-IN" sz="2400" spc="-3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 </a:t>
            </a:r>
            <a:r>
              <a:rPr lang="en-IN" sz="24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400" spc="-2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 </a:t>
            </a:r>
            <a:r>
              <a:rPr lang="en-IN" sz="2400" spc="-3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depends </a:t>
            </a:r>
            <a:r>
              <a:rPr lang="en-IN"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IN" sz="2400" spc="-3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IN" sz="2400" spc="-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</a:t>
            </a:r>
            <a:r>
              <a:rPr lang="en-IN" sz="2400" spc="-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IN" sz="2400" spc="-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spc="-25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sz="2400" spc="-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400" spc="-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IN" sz="24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particle in</a:t>
            </a:r>
            <a:r>
              <a:rPr lang="en-IN" sz="24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question.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en-IN" sz="2400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Question: </a:t>
            </a:r>
            <a:r>
              <a:rPr lang="en-IN" sz="2400" spc="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IN" sz="2400" spc="-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  <a:r>
              <a:rPr lang="en-IN" sz="2400" spc="-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2400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 </a:t>
            </a:r>
            <a:r>
              <a:rPr lang="en-IN" sz="2400" spc="-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forces </a:t>
            </a:r>
            <a:r>
              <a:rPr lang="en-IN" sz="2400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2400" spc="-13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nature?</a:t>
            </a: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19380">
              <a:lnSpc>
                <a:spcPct val="102600"/>
              </a:lnSpc>
              <a:spcBef>
                <a:spcPts val="300"/>
              </a:spcBef>
            </a:pPr>
            <a:r>
              <a:rPr lang="en-IN"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Answer: </a:t>
            </a:r>
            <a:r>
              <a:rPr lang="en-IN" sz="24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IN"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</a:t>
            </a:r>
            <a:r>
              <a:rPr lang="en-IN" sz="2400" spc="-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forces </a:t>
            </a:r>
            <a:r>
              <a:rPr lang="en-IN" sz="2400" spc="-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nature, </a:t>
            </a:r>
            <a:r>
              <a:rPr lang="en-IN" sz="24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gravitation, </a:t>
            </a:r>
            <a:r>
              <a:rPr lang="en-IN"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lang="en-IN" sz="24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Coulomb </a:t>
            </a:r>
            <a:r>
              <a:rPr lang="en-IN" sz="2400" spc="-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forces </a:t>
            </a:r>
            <a:r>
              <a:rPr lang="en-IN" sz="2400" spc="-4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IN" sz="24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</a:t>
            </a:r>
            <a:r>
              <a:rPr lang="en-IN" sz="2400" spc="-14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forces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04139">
              <a:lnSpc>
                <a:spcPct val="102600"/>
              </a:lnSpc>
              <a:spcBef>
                <a:spcPts val="300"/>
              </a:spcBef>
            </a:pPr>
            <a:r>
              <a:rPr lang="en-IN" sz="2400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Question: </a:t>
            </a:r>
            <a:r>
              <a:rPr lang="en-IN" sz="2400" spc="3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IN" sz="24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gravitation </a:t>
            </a:r>
            <a:r>
              <a:rPr lang="en-IN" sz="2400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4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Coulomb </a:t>
            </a:r>
            <a:r>
              <a:rPr lang="en-IN" sz="2400" spc="-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forces </a:t>
            </a:r>
            <a:r>
              <a:rPr lang="en-IN" sz="2400" spc="-4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two </a:t>
            </a:r>
            <a:r>
              <a:rPr lang="en-IN" sz="24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 </a:t>
            </a:r>
            <a:r>
              <a:rPr lang="en-IN" sz="2400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forces, </a:t>
            </a:r>
            <a:r>
              <a:rPr lang="en-IN" sz="2400" spc="-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IN" sz="2400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 they </a:t>
            </a:r>
            <a:r>
              <a:rPr lang="en-IN" sz="2400" spc="-3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IN" sz="2400" spc="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central?</a:t>
            </a: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lang="en-IN"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Answer: 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Correct, </a:t>
            </a:r>
            <a:r>
              <a:rPr lang="en-IN" sz="2400" spc="-3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IN" sz="2400" spc="-4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IN" sz="2400" spc="-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forces </a:t>
            </a:r>
            <a:r>
              <a:rPr lang="en-IN" sz="2400" spc="-4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indeed </a:t>
            </a:r>
            <a:r>
              <a:rPr lang="en-IN"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two-body forces,  </a:t>
            </a:r>
            <a:r>
              <a:rPr lang="en-IN" sz="24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IN"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IN" sz="24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IN" sz="2400" spc="-3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IN" sz="2400" spc="-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</a:t>
            </a:r>
            <a:r>
              <a:rPr lang="en-IN" sz="24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4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 </a:t>
            </a:r>
            <a:r>
              <a:rPr lang="en-IN" sz="2400" spc="-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forces by </a:t>
            </a:r>
            <a:r>
              <a:rPr lang="en-IN" sz="24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4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 </a:t>
            </a:r>
            <a:r>
              <a:rPr lang="en-IN" sz="240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trick.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142D8-E194-41D4-87CB-10EEEDD5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68C4B-D4EC-4AA6-8AF6-9C3EC7D6D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25C1E-69D7-4A30-8856-D747D005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83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90A6-F864-4FB7-9A47-37E0B26E3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Kepler’s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187A12-A363-498A-94F7-8FB505323F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9560" marR="60960" indent="-342900">
                  <a:lnSpc>
                    <a:spcPct val="102699"/>
                  </a:lnSpc>
                  <a:spcBef>
                    <a:spcPts val="300"/>
                  </a:spcBef>
                  <a:buFont typeface="Wingdings" panose="05000000000000000000" pitchFamily="2" charset="2"/>
                  <a:buChar char="Ø"/>
                </a:pPr>
                <a:r>
                  <a:rPr lang="en-IN" sz="24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Law </a:t>
                </a:r>
                <a:r>
                  <a:rPr lang="en-IN" sz="24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1: </a:t>
                </a:r>
                <a:r>
                  <a:rPr lang="en-I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Every </a:t>
                </a:r>
                <a:r>
                  <a:rPr lang="en-IN" sz="2400" spc="-2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planet </a:t>
                </a:r>
                <a:r>
                  <a:rPr lang="en-IN" sz="2400" spc="-35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moves </a:t>
                </a:r>
                <a:r>
                  <a:rPr lang="en-IN" sz="2400" spc="-15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an </a:t>
                </a:r>
                <a:r>
                  <a:rPr lang="en-IN" sz="2400" spc="-1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elliptical orbit, </a:t>
                </a:r>
                <a:r>
                  <a:rPr lang="en-IN" sz="2400" spc="-15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:r>
                  <a:rPr lang="en-IN" sz="2400" spc="-25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sun </a:t>
                </a:r>
                <a:r>
                  <a:rPr lang="en-IN" sz="2400" spc="-35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 </a:t>
                </a:r>
                <a:r>
                  <a:rPr lang="en-IN" sz="2400" spc="-45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</a:t>
                </a:r>
                <a:r>
                  <a:rPr lang="en-IN" sz="2400" spc="-25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its</a:t>
                </a:r>
                <a:r>
                  <a:rPr lang="en-IN" sz="2400" spc="-35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foci.</a:t>
                </a:r>
              </a:p>
              <a:p>
                <a:pPr marL="289560" marR="60960" indent="-342900">
                  <a:lnSpc>
                    <a:spcPct val="102699"/>
                  </a:lnSpc>
                  <a:spcBef>
                    <a:spcPts val="300"/>
                  </a:spcBef>
                  <a:buFont typeface="Wingdings" panose="05000000000000000000" pitchFamily="2" charset="2"/>
                  <a:buChar char="Ø"/>
                </a:pPr>
                <a:endParaRPr lang="en-I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marR="40005" indent="-342900">
                  <a:lnSpc>
                    <a:spcPct val="102600"/>
                  </a:lnSpc>
                  <a:spcBef>
                    <a:spcPts val="300"/>
                  </a:spcBef>
                  <a:buFont typeface="Wingdings" panose="05000000000000000000" pitchFamily="2" charset="2"/>
                  <a:buChar char="Ø"/>
                </a:pPr>
                <a:r>
                  <a:rPr lang="en-IN" sz="24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Law </a:t>
                </a:r>
                <a:r>
                  <a:rPr lang="en-IN" sz="24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2: </a:t>
                </a:r>
                <a:r>
                  <a:rPr lang="en-IN" sz="2400" spc="-5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 </a:t>
                </a:r>
                <a:r>
                  <a:rPr lang="en-IN" sz="2400" spc="-2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</a:t>
                </a:r>
                <a:r>
                  <a:rPr lang="en-IN" sz="2400" spc="-25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:r>
                  <a:rPr lang="en-IN" sz="2400" spc="-2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planet </a:t>
                </a:r>
                <a:r>
                  <a:rPr lang="en-IN" sz="2400" spc="-15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:r>
                  <a:rPr lang="en-IN" sz="2400" spc="-2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respect </a:t>
                </a:r>
                <a:r>
                  <a:rPr lang="en-IN" sz="2400" spc="-1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400" spc="-25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400" spc="-15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sun,  </a:t>
                </a:r>
                <a:r>
                  <a:rPr lang="en-IN" sz="2400" spc="-5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sweeps </a:t>
                </a:r>
                <a:r>
                  <a:rPr lang="en-IN" sz="2400" spc="-3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equal areas </a:t>
                </a:r>
                <a:r>
                  <a:rPr lang="en-IN" sz="2400" spc="-15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400" spc="-3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equal</a:t>
                </a:r>
                <a:r>
                  <a:rPr lang="en-IN" sz="2400" spc="35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spc="-15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times.</a:t>
                </a:r>
              </a:p>
              <a:p>
                <a:pPr marL="289560" marR="40005" indent="-342900">
                  <a:lnSpc>
                    <a:spcPct val="102600"/>
                  </a:lnSpc>
                  <a:spcBef>
                    <a:spcPts val="300"/>
                  </a:spcBef>
                  <a:buFont typeface="Wingdings" panose="05000000000000000000" pitchFamily="2" charset="2"/>
                  <a:buChar char="Ø"/>
                </a:pPr>
                <a:endParaRPr lang="en-I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marR="30480" indent="-342900">
                  <a:lnSpc>
                    <a:spcPct val="102600"/>
                  </a:lnSpc>
                  <a:spcBef>
                    <a:spcPts val="295"/>
                  </a:spcBef>
                  <a:buFont typeface="Wingdings" panose="05000000000000000000" pitchFamily="2" charset="2"/>
                  <a:buChar char="Ø"/>
                </a:pPr>
                <a:r>
                  <a:rPr lang="en-IN" sz="24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Law </a:t>
                </a:r>
                <a:r>
                  <a:rPr lang="en-IN" sz="24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3: </a:t>
                </a:r>
                <a:r>
                  <a:rPr lang="en-IN" sz="2400" spc="5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400" i="1" spc="65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/>
                      </a:rPr>
                      <m:t>𝑇</m:t>
                    </m:r>
                  </m:oMath>
                </a14:m>
                <a:r>
                  <a:rPr lang="en-IN" sz="2400" i="1" spc="65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spc="-1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400" spc="-25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400" spc="-2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</a:t>
                </a:r>
                <a:r>
                  <a:rPr lang="en-IN" sz="2400" spc="-35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IN" sz="2400" spc="-15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completing </a:t>
                </a:r>
                <a:r>
                  <a:rPr lang="en-IN" sz="2400" spc="-45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</a:t>
                </a:r>
                <a:r>
                  <a:rPr lang="en-IN" sz="2400" spc="-2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revolution </a:t>
                </a:r>
                <a:r>
                  <a:rPr lang="en-IN" sz="2400" spc="-3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around  </a:t>
                </a:r>
                <a:r>
                  <a:rPr lang="en-IN" sz="2400" spc="-15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sun, </a:t>
                </a:r>
                <a:r>
                  <a:rPr lang="en-IN" sz="2400" spc="-2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2400" i="1" spc="-1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</m:oMath>
                </a14:m>
                <a:r>
                  <a:rPr lang="en-IN" sz="2400" i="1" spc="-1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spc="-1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400" spc="-25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400" spc="-15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length </a:t>
                </a:r>
                <a:r>
                  <a:rPr lang="en-IN" sz="2400" spc="-25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major </a:t>
                </a:r>
                <a:r>
                  <a:rPr lang="en-I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axis </a:t>
                </a:r>
                <a:r>
                  <a:rPr lang="en-IN" sz="2400" spc="-25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ellipse,</a:t>
                </a:r>
                <a:r>
                  <a:rPr lang="en-IN" sz="2400" spc="13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spc="-3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  <a:r>
                  <a:rPr lang="en-I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pc="65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IN" sz="2400" i="1" spc="65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p>
                        <m:r>
                          <a:rPr lang="en-US" sz="2400" b="0" i="1" spc="65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p>
                    <m:r>
                      <a:rPr lang="en-IN" sz="2400" i="1" spc="65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/>
                      </a:rPr>
                      <m:t>∝ </m:t>
                    </m:r>
                    <m:r>
                      <a:rPr lang="en-IN" sz="2400" i="1" spc="25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en-IN" sz="2400" i="1" spc="37" baseline="27777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/>
                      </a:rPr>
                      <m:t>3</m:t>
                    </m:r>
                  </m:oMath>
                </a14:m>
                <a:r>
                  <a:rPr lang="en-IN" sz="2400" spc="25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9560" marR="30480" indent="-342900">
                  <a:lnSpc>
                    <a:spcPct val="102600"/>
                  </a:lnSpc>
                  <a:spcBef>
                    <a:spcPts val="295"/>
                  </a:spcBef>
                  <a:buFont typeface="Wingdings" panose="05000000000000000000" pitchFamily="2" charset="2"/>
                  <a:buChar char="Ø"/>
                </a:pPr>
                <a:endParaRPr lang="en-I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marR="30480" indent="-342900">
                  <a:lnSpc>
                    <a:spcPct val="102600"/>
                  </a:lnSpc>
                  <a:spcBef>
                    <a:spcPts val="295"/>
                  </a:spcBef>
                  <a:buFont typeface="Wingdings" panose="05000000000000000000" pitchFamily="2" charset="2"/>
                  <a:buChar char="Ø"/>
                </a:pPr>
                <a:r>
                  <a:rPr lang="en-IN" sz="24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aim to derive </a:t>
                </a:r>
                <a:r>
                  <a:rPr lang="en-I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</a:t>
                </a:r>
                <a:r>
                  <a:rPr lang="en-IN" sz="24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these three </a:t>
                </a:r>
                <a:r>
                  <a:rPr lang="en-IN" sz="24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laws based </a:t>
                </a:r>
                <a:r>
                  <a:rPr lang="en-IN" sz="24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upon </a:t>
                </a:r>
                <a:r>
                  <a:rPr lang="en-IN" sz="24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 </a:t>
                </a:r>
                <a:r>
                  <a:rPr lang="en-IN" sz="24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mathematical </a:t>
                </a:r>
                <a:r>
                  <a:rPr lang="en-IN" sz="24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theory </a:t>
                </a:r>
                <a:r>
                  <a:rPr lang="en-IN" sz="2400" spc="-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IN" sz="24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develop for </a:t>
                </a:r>
                <a:r>
                  <a:rPr lang="en-IN" sz="24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central </a:t>
                </a:r>
                <a:r>
                  <a:rPr lang="en-IN" sz="24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</a:t>
                </a:r>
                <a:r>
                  <a:rPr lang="en-IN" sz="2400" spc="15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motion.</a:t>
                </a:r>
                <a:endParaRPr lang="en-I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marR="30480" indent="-342900">
                  <a:lnSpc>
                    <a:spcPct val="102600"/>
                  </a:lnSpc>
                  <a:spcBef>
                    <a:spcPts val="295"/>
                  </a:spcBef>
                  <a:buFont typeface="Wingdings" panose="05000000000000000000" pitchFamily="2" charset="2"/>
                  <a:buChar char="Ø"/>
                </a:pPr>
                <a:endParaRPr lang="en-I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187A12-A363-498A-94F7-8FB505323F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168" r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376D8-4C05-42A8-8ABA-5CE4EBBA8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02CE6-D9C6-4B19-9C81-67957F55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EC52E-A432-4150-A1D8-F7E633310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7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77442-813C-4AC3-A38E-6C693AAF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Two-body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72FA37-880F-4D1C-9999-97C3226769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Gravitational force acting on 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due to 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acts along the line joining two masses.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Similarly, Coulomb force between two charges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2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2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2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2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sz="2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2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2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22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idea central force can be noted as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acc>
                      <m:accPr>
                        <m:chr m:val="̂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sz="2200" spc="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one-body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depending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coordinates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</a:t>
                </a:r>
                <a:r>
                  <a:rPr lang="en-IN" sz="2200" spc="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</a:t>
                </a:r>
                <a:r>
                  <a:rPr lang="en-IN" sz="2200" spc="9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acts.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sz="2200" spc="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gravity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Coulomb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forces </a:t>
                </a:r>
                <a:r>
                  <a:rPr lang="en-IN" sz="22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two-body forces,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 form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sz="2200" b="0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pc="-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200" b="0" i="1" spc="-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200" b="0" i="1" spc="-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12</m:t>
                            </m:r>
                          </m:sub>
                        </m:sSub>
                      </m:e>
                    </m:d>
                    <m:r>
                      <a:rPr lang="en-US" sz="2200" b="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200" b="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𝑓</m:t>
                    </m:r>
                    <m:d>
                      <m:dPr>
                        <m:ctrlPr>
                          <a:rPr lang="en-US" sz="2200" b="0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pc="-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200" b="0" i="1" spc="-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200" b="0" i="1" spc="-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12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200" b="0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b="0" i="1" spc="-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-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200" b="0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now necessary to reduce the two-body problem to a one-body problem.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72FA37-880F-4D1C-9999-97C3226769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234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11B14-0DC3-49C8-ACC4-C0FC9A980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BD604-47D5-4B4D-BC9D-6455FE27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85E42-2395-4389-9473-ED8A18B9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0BBAF7-FD29-4595-9ACD-668F6E4FB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495" y="1829848"/>
            <a:ext cx="3936569" cy="131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7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D153-6E0A-4016-B204-065DE709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Reduction to One-body-I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F0B3F9-913C-4DD1-B8D6-03DC0A4A65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Let us define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Given,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acc>
                      <m:accPr>
                        <m:chr m:val="̂"/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acc>
                      <m:accPr>
                        <m:chr m:val="̂"/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21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1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acc>
                      <m:accPr>
                        <m:chr m:val="̂"/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78460" marR="195580" indent="-342900">
                  <a:lnSpc>
                    <a:spcPct val="102600"/>
                  </a:lnSpc>
                  <a:spcBef>
                    <a:spcPts val="55"/>
                  </a:spcBef>
                  <a:buFont typeface="Arial" panose="020B0604020202020204" pitchFamily="34" charset="0"/>
                  <a:buChar char="•"/>
                </a:pPr>
                <a:r>
                  <a:rPr lang="en-IN" sz="2100" spc="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equations above </a:t>
                </a:r>
                <a:r>
                  <a:rPr lang="en-IN" sz="21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coupled,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because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 </a:t>
                </a:r>
                <a:r>
                  <a:rPr lang="en-IN" sz="21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depend 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100" b="0" i="1" spc="1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IN" sz="2100" b="0" i="1" spc="1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IN" sz="2100" b="0" i="1" spc="22" baseline="-10416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100" spc="22" baseline="-10416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IN" sz="2100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1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IN" sz="21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IN" sz="2100" b="0" i="1" spc="44" baseline="-10416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100" spc="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N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78460" marR="195580" indent="-342900">
                  <a:lnSpc>
                    <a:spcPct val="102600"/>
                  </a:lnSpc>
                  <a:spcBef>
                    <a:spcPts val="55"/>
                  </a:spcBef>
                  <a:buFont typeface="Arial" panose="020B0604020202020204" pitchFamily="34" charset="0"/>
                  <a:buChar char="•"/>
                </a:pPr>
                <a:r>
                  <a:rPr lang="en-IN" sz="21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1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1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decouple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them, </a:t>
                </a:r>
                <a:r>
                  <a:rPr lang="en-IN" sz="2100" spc="-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100" b="0" i="1" spc="1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IN" sz="2100" b="0" i="1" spc="1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IN" sz="2100" b="0" i="1" spc="22" baseline="-10416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100" spc="22" baseline="-10416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100" b="0" i="1" spc="1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IN" sz="2100" b="0" i="1" spc="1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IN" sz="2100" b="0" i="1" spc="22" baseline="-10416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100" spc="22" baseline="-10416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1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IN" sz="2100" b="0" i="1" spc="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IN" sz="2100" b="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</m:t>
                    </m:r>
                    <m:r>
                      <a:rPr lang="en-IN" sz="2100" b="0" i="1" spc="19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sSub>
                      <m:sSubPr>
                        <m:ctrlPr>
                          <a:rPr lang="en-US" sz="2100" b="0" i="1" spc="19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100" b="0" i="1" spc="1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IN" sz="2100" b="0" i="1" spc="1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IN" sz="2100" b="0" i="1" spc="22" baseline="-10416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IN" sz="2100" b="0" i="1" spc="22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IN" sz="2100" b="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− </m:t>
                    </m:r>
                    <m:sSub>
                      <m:sSubPr>
                        <m:ctrlPr>
                          <a:rPr lang="en-US" sz="2100" b="0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100" b="0" i="1" spc="1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Lucida Sans Unicode"/>
                              </a:rPr>
                            </m:ctrlPr>
                          </m:accPr>
                          <m:e>
                            <m:r>
                              <a:rPr lang="en-IN" sz="2100" b="0" i="1" spc="1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IN" sz="2100" b="0" i="1" spc="22" baseline="-10416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b>
                    </m:sSub>
                  </m:oMath>
                </a14:m>
                <a:endParaRPr lang="en-IN" sz="2100" baseline="-10416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5560" indent="0">
                  <a:lnSpc>
                    <a:spcPct val="100000"/>
                  </a:lnSpc>
                  <a:spcBef>
                    <a:spcPts val="35"/>
                  </a:spcBef>
                  <a:buNone/>
                </a:pPr>
                <a:r>
                  <a:rPr lang="en-IN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(called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relative </a:t>
                </a:r>
                <a:r>
                  <a:rPr lang="en-IN" sz="21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coordinate),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IN" sz="2100" spc="-25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center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mass coordinate</a:t>
                </a:r>
                <a:r>
                  <a:rPr lang="en-IN" sz="2100" spc="-1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0" i="1" spc="15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100" b="0" i="1" spc="15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IN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78460" indent="-342900">
                  <a:lnSpc>
                    <a:spcPct val="100000"/>
                  </a:lnSpc>
                  <a:spcBef>
                    <a:spcPts val="35"/>
                  </a:spcBef>
                  <a:buFont typeface="Arial" panose="020B0604020202020204" pitchFamily="34" charset="0"/>
                  <a:buChar char="•"/>
                </a:pPr>
                <a:r>
                  <a:rPr lang="en-US" sz="2100" b="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𝑅</m:t>
                        </m:r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</m:sSub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sSub>
                          <m:sSubPr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</m:sSub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sSub>
                          <m:sSubPr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thus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𝑅</m:t>
                            </m:r>
                          </m:e>
                        </m:acc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</m:oMath>
                </a14:m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1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acc>
                          </m:e>
                          <m:sub>
                            <m: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</m:sSub>
                        <m:r>
                          <a:rPr lang="en-US" sz="21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sSub>
                          <m:sSubPr>
                            <m:ctrlP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1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acc>
                          </m:e>
                          <m:sub>
                            <m: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</m:sSub>
                        <m:r>
                          <a:rPr lang="en-US" sz="21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sSub>
                          <m:sSubPr>
                            <m:ctrlP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1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acc>
                          <m:accPr>
                            <m:chr m:val="̂"/>
                            <m:ctrlP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1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acc>
                          <m:accPr>
                            <m:chr m:val="̂"/>
                            <m:ctrlP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</m:sSub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sSub>
                          <m:sSubPr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=0</m:t>
                    </m:r>
                  </m:oMath>
                </a14:m>
                <a:endParaRPr lang="en-IN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78460" indent="-342900">
                  <a:lnSpc>
                    <a:spcPct val="100000"/>
                  </a:lnSpc>
                  <a:spcBef>
                    <a:spcPts val="35"/>
                  </a:spcBef>
                  <a:buFont typeface="Arial" panose="020B0604020202020204" pitchFamily="34" charset="0"/>
                  <a:buChar char="•"/>
                </a:pPr>
                <a:r>
                  <a:rPr lang="en-IN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𝑅</m:t>
                        </m:r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sub>
                    </m:sSub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𝑡</m:t>
                    </m:r>
                  </m:oMath>
                </a14:m>
                <a:r>
                  <a:rPr lang="en-IN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0" i="1" spc="8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100" i="1" spc="8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𝑅</m:t>
                        </m:r>
                      </m:e>
                    </m:acc>
                    <m:r>
                      <a:rPr lang="en-IN" sz="2100" i="1" spc="120" baseline="-10416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0</m:t>
                    </m:r>
                  </m:oMath>
                </a14:m>
                <a:r>
                  <a:rPr lang="en-IN" sz="2100" spc="120" baseline="-10416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1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location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100" spc="-25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center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mass,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0" i="1" spc="14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100" i="1" spc="14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IN" sz="2100" b="1" spc="1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 </a:t>
                </a:r>
                <a:r>
                  <a:rPr lang="en-IN" sz="2100" spc="-25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center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mass</a:t>
                </a:r>
                <a:r>
                  <a:rPr lang="en-IN" sz="2100" spc="-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velocity.</a:t>
                </a:r>
              </a:p>
              <a:p>
                <a:pPr marL="378460" indent="-342900">
                  <a:lnSpc>
                    <a:spcPct val="100000"/>
                  </a:lnSpc>
                  <a:spcBef>
                    <a:spcPts val="35"/>
                  </a:spcBef>
                  <a:buFont typeface="Arial" panose="020B0604020202020204" pitchFamily="34" charset="0"/>
                  <a:buChar char="•"/>
                </a:pPr>
                <a:r>
                  <a:rPr lang="en-IN" sz="2100" spc="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physically </a:t>
                </a:r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means </a:t>
                </a:r>
                <a:r>
                  <a:rPr lang="en-IN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100" spc="-25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center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mass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two-body system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moving with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velocity, </a:t>
                </a:r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because  </a:t>
                </a:r>
                <a:r>
                  <a:rPr lang="en-IN" sz="21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</a:t>
                </a:r>
                <a:r>
                  <a:rPr lang="en-IN" sz="21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</a:t>
                </a:r>
                <a:r>
                  <a:rPr lang="en-IN" sz="21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 </a:t>
                </a:r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forces </a:t>
                </a:r>
                <a:r>
                  <a:rPr lang="en-IN" sz="21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it.</a:t>
                </a:r>
                <a:endParaRPr lang="en-IN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78460" indent="-342900">
                  <a:lnSpc>
                    <a:spcPct val="100000"/>
                  </a:lnSpc>
                  <a:spcBef>
                    <a:spcPts val="35"/>
                  </a:spcBef>
                  <a:buFont typeface="Arial" panose="020B0604020202020204" pitchFamily="34" charset="0"/>
                  <a:buChar char="•"/>
                </a:pPr>
                <a:r>
                  <a:rPr lang="en-IN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Further we can write that,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21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a:rPr lang="en-US" sz="21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sSub>
                      <m:sSub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b>
                    </m:sSub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𝑓</m:t>
                    </m:r>
                    <m:d>
                      <m:d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d>
                    <m:d>
                      <m:d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f>
                          <m:fPr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acc>
                      <m:accPr>
                        <m:chr m:val="̂"/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⇒</m:t>
                    </m:r>
                    <m:acc>
                      <m:accPr>
                        <m:chr m:val="̈"/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d>
                      <m:d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𝑓</m:t>
                    </m:r>
                    <m:d>
                      <m:d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d>
                    <m:acc>
                      <m:accPr>
                        <m:chr m:val="̂"/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⇒</m:t>
                    </m:r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𝜇</m:t>
                    </m:r>
                    <m:acc>
                      <m:accPr>
                        <m:chr m:val="̈"/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𝑓</m:t>
                    </m:r>
                    <m:d>
                      <m:d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d>
                    <m:acc>
                      <m:accPr>
                        <m:chr m:val="̂"/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</m:oMath>
                </a14:m>
                <a:endParaRPr lang="en-IN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78460" indent="-342900">
                  <a:lnSpc>
                    <a:spcPct val="100000"/>
                  </a:lnSpc>
                  <a:spcBef>
                    <a:spcPts val="35"/>
                  </a:spcBef>
                  <a:buFont typeface="Arial" panose="020B0604020202020204" pitchFamily="34" charset="0"/>
                  <a:buChar char="•"/>
                </a:pPr>
                <a:r>
                  <a:rPr lang="en-IN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𝜇</m:t>
                    </m:r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</m:sSub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sSub>
                          <m:sSubPr>
                            <m:ctrlP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reduced mass.</a:t>
                </a:r>
              </a:p>
              <a:p>
                <a:pPr marL="378460" indent="-342900">
                  <a:lnSpc>
                    <a:spcPct val="100000"/>
                  </a:lnSpc>
                  <a:spcBef>
                    <a:spcPts val="35"/>
                  </a:spcBef>
                  <a:buFont typeface="Arial" panose="020B0604020202020204" pitchFamily="34" charset="0"/>
                  <a:buChar char="•"/>
                </a:pPr>
                <a:endParaRPr lang="en-IN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F0B3F9-913C-4DD1-B8D6-03DC0A4A65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752" r="-1636" b="-1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297B4-5027-49B6-BC91-B6E0F907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03714-52A4-4D54-B2B9-B741165D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E194E-590E-44A6-B65E-E5537C40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886C9454-98A9-4F12-BFF0-D9FDE6BB724F}"/>
              </a:ext>
            </a:extLst>
          </p:cNvPr>
          <p:cNvSpPr/>
          <p:nvPr/>
        </p:nvSpPr>
        <p:spPr>
          <a:xfrm>
            <a:off x="9369287" y="987627"/>
            <a:ext cx="2148891" cy="21398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2670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E01C-40DC-4740-8326-767FAC35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Reduction to One-body-II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7C32C-53C3-49DB-810D-44E4233B6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64160" marR="213360" indent="-342900">
                  <a:lnSpc>
                    <a:spcPct val="102699"/>
                  </a:lnSpc>
                  <a:spcBef>
                    <a:spcPts val="55"/>
                  </a:spcBef>
                  <a:buFont typeface="Arial" panose="020B0604020202020204" pitchFamily="34" charset="0"/>
                  <a:buChar char="•"/>
                </a:pP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</a:t>
                </a:r>
                <a:r>
                  <a:rPr lang="en-IN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final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entirely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terms of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relative  coordinate</a:t>
                </a:r>
                <a:r>
                  <a:rPr lang="en-IN" sz="2100" spc="10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0" i="1" spc="10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100" b="0" i="1" spc="10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</m:oMath>
                </a14:m>
                <a:endParaRPr lang="en-IN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marR="221615" indent="-342900">
                  <a:lnSpc>
                    <a:spcPct val="102600"/>
                  </a:lnSpc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:r>
                  <a:rPr lang="en-IN" sz="2100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</a:t>
                </a:r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effective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of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motion </a:t>
                </a:r>
                <a:r>
                  <a:rPr lang="en-IN" sz="21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single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 </a:t>
                </a:r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mass </a:t>
                </a:r>
                <a14:m>
                  <m:oMath xmlns:m="http://schemas.openxmlformats.org/officeDocument/2006/math">
                    <m:r>
                      <a:rPr lang="en-IN" sz="2100" i="1" spc="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entury Gothic"/>
                      </a:rPr>
                      <m:t>µ</m:t>
                    </m:r>
                  </m:oMath>
                </a14:m>
                <a:r>
                  <a:rPr lang="en-IN" sz="2100" spc="5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moving </a:t>
                </a:r>
                <a:r>
                  <a:rPr lang="en-IN" sz="21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influence of </a:t>
                </a:r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 </a:t>
                </a:r>
                <a14:m>
                  <m:oMath xmlns:m="http://schemas.openxmlformats.org/officeDocument/2006/math">
                    <m:r>
                      <a:rPr lang="en-IN" sz="2100" b="0" i="1" spc="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𝑓</m:t>
                    </m:r>
                    <m:r>
                      <a:rPr lang="en-IN" sz="2100" b="0" i="1" spc="14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d>
                      <m:dPr>
                        <m:ctrlPr>
                          <a:rPr lang="en-IN" sz="2100" b="0" i="1" spc="-4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dPr>
                      <m:e>
                        <m:r>
                          <a:rPr lang="en-IN" sz="2100" b="0" i="1" spc="-4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𝑟</m:t>
                        </m:r>
                        <m:r>
                          <a:rPr lang="en-IN" sz="2100" b="0" i="1" spc="-4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</m:e>
                    </m:d>
                    <m:acc>
                      <m:accPr>
                        <m:chr m:val="̂"/>
                        <m:ctrlPr>
                          <a:rPr lang="en-US" sz="2100" b="0" i="1" spc="-18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IN" sz="2100" b="0" i="1" spc="-18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IN" sz="2100" spc="-18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N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marR="154940" indent="-342900">
                  <a:lnSpc>
                    <a:spcPct val="102600"/>
                  </a:lnSpc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:r>
                  <a:rPr lang="en-IN" sz="21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just </a:t>
                </a:r>
                <a:r>
                  <a:rPr lang="en-IN" sz="21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coordinate</a:t>
                </a:r>
                <a:r>
                  <a:rPr lang="en-IN" sz="2100" spc="6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involved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</a:t>
                </a:r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motion</a:t>
                </a:r>
                <a:endParaRPr lang="en-IN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marR="52705" indent="-342900">
                  <a:lnSpc>
                    <a:spcPct val="102600"/>
                  </a:lnSpc>
                  <a:spcBef>
                    <a:spcPts val="295"/>
                  </a:spcBef>
                  <a:buFont typeface="Arial" panose="020B0604020202020204" pitchFamily="34" charset="0"/>
                  <a:buChar char="•"/>
                </a:pPr>
                <a:r>
                  <a:rPr lang="en-IN" sz="2100" spc="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1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two-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body </a:t>
                </a:r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</a:t>
                </a:r>
                <a:r>
                  <a:rPr lang="en-IN" sz="21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been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effectively </a:t>
                </a:r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reduced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 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one-body</a:t>
                </a:r>
                <a:r>
                  <a:rPr lang="en-IN" sz="2100" spc="10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</a:t>
                </a:r>
                <a:endParaRPr lang="en-IN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marR="47625" indent="-342900">
                  <a:lnSpc>
                    <a:spcPct val="102600"/>
                  </a:lnSpc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:r>
                  <a:rPr lang="en-IN" sz="2100" spc="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separation </a:t>
                </a:r>
                <a:r>
                  <a:rPr lang="en-IN" sz="21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was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possible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because the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two-body </a:t>
                </a:r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 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central, </a:t>
                </a:r>
                <a:r>
                  <a:rPr lang="en-IN" sz="21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i.e.,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along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line </a:t>
                </a:r>
                <a:r>
                  <a:rPr lang="en-IN" sz="21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joining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1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</a:t>
                </a:r>
                <a:r>
                  <a:rPr lang="en-IN" sz="2100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particles</a:t>
                </a:r>
                <a:endParaRPr lang="en-IN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marR="5080" indent="-342900">
                  <a:lnSpc>
                    <a:spcPct val="102699"/>
                  </a:lnSpc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:r>
                  <a:rPr lang="en-IN" sz="21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1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equation, </a:t>
                </a:r>
                <a:r>
                  <a:rPr lang="en-IN" sz="2100" spc="-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IN" sz="2100" spc="-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need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know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nature </a:t>
                </a:r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force, </a:t>
                </a:r>
                <a:r>
                  <a:rPr lang="en-IN" sz="21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IN" sz="2100" i="1" spc="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𝑓</m:t>
                    </m:r>
                    <m:r>
                      <a:rPr lang="en-IN" sz="2100" i="1" spc="1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IN" sz="2100" i="1" spc="-4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(</m:t>
                    </m:r>
                    <m:r>
                      <a:rPr lang="en-IN" sz="2100" i="1" spc="-4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𝑟</m:t>
                    </m:r>
                    <m:r>
                      <a:rPr lang="en-IN" sz="2100" i="1" spc="-4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)</m:t>
                    </m:r>
                  </m:oMath>
                </a14:m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64160" marR="5080" indent="-342900">
                  <a:lnSpc>
                    <a:spcPct val="102699"/>
                  </a:lnSpc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already </a:t>
                </a:r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solved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equation of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motion </a:t>
                </a:r>
                <a:r>
                  <a:rPr lang="en-IN" sz="21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 </a:t>
                </a:r>
                <a:r>
                  <a:rPr lang="en-IN" sz="2100" spc="-2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center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-of-mass coordinate</a:t>
                </a:r>
                <a:r>
                  <a:rPr lang="en-IN" sz="21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0" i="1" spc="15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100" i="1" spc="15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𝑅</m:t>
                        </m:r>
                      </m:e>
                    </m:acc>
                  </m:oMath>
                </a14:m>
                <a:endParaRPr lang="en-IN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marR="5080" indent="-342900">
                  <a:lnSpc>
                    <a:spcPct val="102699"/>
                  </a:lnSpc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</a:t>
                </a:r>
                <a:r>
                  <a:rPr lang="en-IN" sz="21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once </a:t>
                </a:r>
                <a:r>
                  <a:rPr lang="en-IN" sz="2100" spc="-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1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“reduced </a:t>
                </a:r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equation”, </a:t>
                </a:r>
                <a:r>
                  <a:rPr lang="en-IN" sz="2100" spc="-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obtain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complete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 </a:t>
                </a:r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solving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1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</a:t>
                </a:r>
                <a:r>
                  <a:rPr lang="en-IN" sz="2100" spc="-8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𝑅</m:t>
                        </m:r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</m:sSub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sSub>
                          <m:sSubPr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</m:sSub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sSub>
                          <m:sSubPr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i="1" spc="15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100" i="1" spc="15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IN" sz="2100" i="1" spc="15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IN" sz="2100" i="1" spc="-55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</m:t>
                    </m:r>
                    <m:r>
                      <a:rPr lang="en-IN" sz="2100" i="1" spc="19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sSub>
                      <m:sSubPr>
                        <m:ctrlPr>
                          <a:rPr lang="en-US" sz="2100" i="1" spc="19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100" i="1" spc="15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IN" sz="2100" i="1" spc="15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IN" sz="2100" i="1" spc="22" baseline="-10416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IN" sz="2100" i="1" spc="22" baseline="-10416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IN" sz="2100" i="1" spc="-3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− </m:t>
                    </m:r>
                    <m:sSub>
                      <m:sSubPr>
                        <m:ctrlPr>
                          <a:rPr lang="en-US" sz="2100" i="1" spc="-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100" i="1" spc="15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Lucida Sans Unicode"/>
                              </a:rPr>
                            </m:ctrlPr>
                          </m:accPr>
                          <m:e>
                            <m:r>
                              <a:rPr lang="en-IN" sz="2100" i="1" spc="15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IN" sz="2100" i="1" spc="22" baseline="-10416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64160" marR="5080" indent="-342900">
                  <a:lnSpc>
                    <a:spcPct val="102699"/>
                  </a:lnSpc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:r>
                  <a:rPr lang="en-IN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leads 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1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US" sz="21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1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1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𝑅</m:t>
                        </m:r>
                      </m:e>
                    </m:acc>
                    <m:r>
                      <a:rPr lang="en-US" sz="21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d>
                      <m:dPr>
                        <m:ctrlPr>
                          <a:rPr lang="en-US" sz="21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100" b="0" i="1" spc="-1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100" b="0" i="1" spc="-1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2100" b="0" i="1" spc="-1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100" b="0" i="1" spc="-1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100" b="0" i="1" spc="-1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2100" b="0" i="1" spc="-1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100" b="0" i="1" spc="-1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100" b="0" i="1" spc="-1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100" b="0" i="1" spc="-1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2100" b="0" i="1" spc="-1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100" b="0" i="1" spc="-1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acc>
                      <m:accPr>
                        <m:chr m:val="⃗"/>
                        <m:ctrlPr>
                          <a:rPr lang="en-US" sz="21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1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IN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1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b>
                    </m:sSub>
                    <m:r>
                      <a:rPr lang="en-US" sz="21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1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1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𝑅</m:t>
                        </m:r>
                      </m:e>
                    </m:acc>
                    <m:r>
                      <a:rPr lang="en-US" sz="21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d>
                      <m:dPr>
                        <m:ctrlPr>
                          <a:rPr lang="en-US" sz="21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100" b="0" i="1" spc="-1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100" b="0" i="1" spc="-1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2100" b="0" i="1" spc="-1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100" b="0" i="1" spc="-1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100" b="0" i="1" spc="-1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2100" b="0" i="1" spc="-1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100" b="0" i="1" spc="-1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100" b="0" i="1" spc="-1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100" b="0" i="1" spc="-1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2100" b="0" i="1" spc="-1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100" b="0" i="1" spc="-1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acc>
                      <m:accPr>
                        <m:chr m:val="⃗"/>
                        <m:ctrlPr>
                          <a:rPr lang="en-US" sz="21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1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</m:oMath>
                </a14:m>
                <a:endParaRPr lang="en-IN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marR="5080" indent="-342900">
                  <a:lnSpc>
                    <a:spcPct val="102699"/>
                  </a:lnSpc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:endParaRPr lang="en-IN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marR="5080" indent="-342900">
                  <a:lnSpc>
                    <a:spcPct val="102699"/>
                  </a:lnSpc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:endParaRPr lang="en-IN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7C32C-53C3-49DB-810D-44E4233B6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818" r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E3551-5FA4-4C37-B8FA-90E7BFE6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D6C39-C744-46E6-943B-12F4C83A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FAC70-32CC-42F5-8D20-9BDA816B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7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7117-A2E1-4DE4-87D3-048ECE51D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Properties of Central Force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BE6857-B36F-4468-9BE4-259DFB4744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64160" marR="5080" indent="-342900">
                  <a:lnSpc>
                    <a:spcPct val="1026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</a:pPr>
                <a:r>
                  <a:rPr lang="en-IN" sz="2200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18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18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𝐿</m:t>
                        </m:r>
                      </m:e>
                    </m:acc>
                    <m:r>
                      <a:rPr lang="en-IN" sz="2200" b="0" i="1" spc="18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IN" sz="2200" b="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 </m:t>
                    </m:r>
                    <m:acc>
                      <m:accPr>
                        <m:chr m:val="⃗"/>
                        <m:ctrlPr>
                          <a:rPr lang="en-US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IN" sz="2200" b="0" i="1" spc="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IN" sz="2200" b="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× </m:t>
                    </m:r>
                    <m:acc>
                      <m:accPr>
                        <m:chr m:val="⃗"/>
                        <m:ctrlPr>
                          <a:rPr lang="en-US" sz="2200" b="0" i="1" spc="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IN" sz="2200" b="1" spc="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angular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momentum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corresponding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relative</a:t>
                </a:r>
                <a:r>
                  <a:rPr lang="en-IN" sz="2200" spc="10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motion </a:t>
                </a:r>
              </a:p>
              <a:p>
                <a:pPr marL="0" marR="5080" indent="0">
                  <a:lnSpc>
                    <a:spcPct val="102600"/>
                  </a:lnSpc>
                  <a:spcBef>
                    <a:spcPts val="300"/>
                  </a:spcBef>
                  <a:buNone/>
                </a:pP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b="0" i="1" spc="-2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spc="-2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-2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𝐿</m:t>
                            </m:r>
                          </m:e>
                        </m:acc>
                      </m:num>
                      <m:den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𝑑𝑡</m:t>
                        </m:r>
                      </m:den>
                    </m:f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num>
                      <m:den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𝑑𝑡</m:t>
                        </m:r>
                      </m:den>
                    </m:f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𝑝</m:t>
                        </m:r>
                      </m:e>
                    </m:acc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×</m:t>
                    </m:r>
                    <m:f>
                      <m:fPr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𝑝</m:t>
                            </m:r>
                          </m:e>
                        </m:acc>
                      </m:num>
                      <m:den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𝑑𝑡</m:t>
                        </m:r>
                      </m:den>
                    </m:f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</m:acc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𝑝</m:t>
                        </m:r>
                      </m:e>
                    </m:acc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</m:oMath>
                </a14:m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marR="5080" indent="-342900">
                  <a:lnSpc>
                    <a:spcPct val="1026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However,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𝑝</m:t>
                        </m:r>
                      </m:e>
                    </m:acc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𝜇</m:t>
                    </m:r>
                    <m:acc>
                      <m:accPr>
                        <m:chr m:val="⃗"/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hence,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</m:acc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𝑝</m:t>
                        </m:r>
                      </m:e>
                    </m:acc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=0</m:t>
                    </m:r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64160" marR="5080" indent="-342900">
                  <a:lnSpc>
                    <a:spcPct val="1026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Also,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×</m:t>
                    </m:r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𝑓</m:t>
                    </m:r>
                    <m:d>
                      <m:dPr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d>
                    <m:acc>
                      <m:accPr>
                        <m:chr m:val="̂"/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=0</m:t>
                    </m:r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implied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𝐿</m:t>
                            </m:r>
                          </m:e>
                        </m:acc>
                      </m:num>
                      <m:den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𝑑𝑡</m:t>
                        </m:r>
                      </m:den>
                    </m:f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=0⇒</m:t>
                    </m:r>
                    <m:acc>
                      <m:accPr>
                        <m:chr m:val="⃗"/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𝐿</m:t>
                        </m:r>
                      </m:e>
                    </m:acc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𝑐𝑜𝑛𝑠𝑡𝑎𝑛𝑡</m:t>
                    </m:r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64160" marR="5080" indent="-342900">
                  <a:lnSpc>
                    <a:spcPct val="1026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</a:pPr>
                <a:r>
                  <a:rPr lang="en-IN" sz="2200" spc="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of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central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motion,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angular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momentum 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conserved,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direction,</a:t>
                </a:r>
                <a:r>
                  <a:rPr lang="en-IN" sz="2200" spc="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magnitude.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marR="5080" indent="-342900">
                  <a:lnSpc>
                    <a:spcPct val="1026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</a:pP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Conservation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angular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momentum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implies 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relative  motion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occurs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IN" sz="2200" spc="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plane.</a:t>
                </a:r>
              </a:p>
              <a:p>
                <a:pPr marL="264160" marR="5080" indent="-34290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§"/>
                </a:pP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18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i="1" spc="18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IN" sz="2200" b="1" spc="18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fixed,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because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US" sz="2200" b="0" i="1" spc="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⊥</m:t>
                    </m:r>
                    <m:r>
                      <a:rPr lang="en-IN" sz="220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200" b="0" i="1" spc="10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i="1" spc="10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IN" sz="2200" spc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IN" sz="2200" b="1" spc="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must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</a:t>
                </a:r>
                <a:r>
                  <a:rPr lang="en-IN" sz="2200" spc="10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plane.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marR="101600" indent="-342900">
                  <a:lnSpc>
                    <a:spcPct val="1026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</a:pPr>
                <a:r>
                  <a:rPr lang="en-IN" sz="2200" spc="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</a:t>
                </a:r>
                <a:r>
                  <a:rPr lang="en-IN" sz="2200" spc="-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</a:t>
                </a:r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plane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polar coordinates </a:t>
                </a:r>
                <a14:m>
                  <m:oMath xmlns:m="http://schemas.openxmlformats.org/officeDocument/2006/math">
                    <m:r>
                      <a:rPr lang="en-IN" sz="2200" i="1" spc="-4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(</m:t>
                    </m:r>
                    <m:r>
                      <a:rPr lang="en-IN" sz="2200" i="1" spc="-4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𝑟</m:t>
                    </m:r>
                    <m:r>
                      <a:rPr lang="en-IN" sz="2200" i="1" spc="-4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, </m:t>
                    </m:r>
                    <m:r>
                      <a:rPr lang="en-IN" sz="2200" i="1" spc="-1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entury Gothic"/>
                      </a:rPr>
                      <m:t>𝜃</m:t>
                    </m:r>
                    <m:r>
                      <a:rPr lang="en-IN" sz="2200" i="1" spc="-1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entury Gothic"/>
                      </a:rPr>
                      <m:t> )</m:t>
                    </m:r>
                  </m:oMath>
                </a14:m>
                <a:r>
                  <a:rPr lang="en-IN" sz="2200" spc="-8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describe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motion.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marR="5080" indent="-342900">
                  <a:lnSpc>
                    <a:spcPct val="1026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marR="5080" indent="-342900">
                  <a:lnSpc>
                    <a:spcPct val="1026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BE6857-B36F-4468-9BE4-259DFB474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89D41-68D4-4E4E-B6A1-A85F1417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E37E3-59A7-43F0-A42A-076AAEBB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6DA72-3F20-4CE1-9456-C119BFFD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5F25B3D-CB3D-414F-BEE0-A90A6CEE991E}"/>
              </a:ext>
            </a:extLst>
          </p:cNvPr>
          <p:cNvSpPr/>
          <p:nvPr/>
        </p:nvSpPr>
        <p:spPr>
          <a:xfrm>
            <a:off x="9117496" y="1378226"/>
            <a:ext cx="2570922" cy="1769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0A79-26AB-4579-B19B-21D00A5B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Equation of Motion &amp; Energy Conservation-I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1CB3A3-32BC-4843-9C5B-8D8030ADBE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know that in plane-polar coordinate,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̈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̈"/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sSup>
                          <m:sSupPr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en-US" sz="2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p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acc>
                      <m:accPr>
                        <m:chr m:val="̂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̇"/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acc>
                          <m:accPr>
                            <m:chr m:val="̇"/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acc>
                          <m:accPr>
                            <m:chr m:val="̈"/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acc>
                      <m:accPr>
                        <m:chr m:val="̂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acc>
                      <m:accPr>
                        <m:chr m:val="̈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acc>
                      <m:accPr>
                        <m:chr m:val="̂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lead to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2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̈"/>
                                <m:ctrlPr>
                                  <a:rPr lang="en-US" sz="22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sz="22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sSup>
                              <m:sSupPr>
                                <m:ctrlPr>
                                  <a:rPr lang="en-US" sz="22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2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2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acc>
                          <m:accPr>
                            <m:chr m:val="̂"/>
                            <m:ctrlPr>
                              <a:rPr lang="en-US" sz="22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2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2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acc>
                              <m:accPr>
                                <m:chr m:val="̇"/>
                                <m:ctrlPr>
                                  <a:rPr lang="en-US" sz="22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acc>
                              <m:accPr>
                                <m:chr m:val="̇"/>
                                <m:ctrlPr>
                                  <a:rPr lang="en-US" sz="22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sz="22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acc>
                              <m:accPr>
                                <m:chr m:val="̈"/>
                                <m:ctrlPr>
                                  <a:rPr lang="en-US" sz="22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̂"/>
                            <m:ctrlPr>
                              <a:rPr lang="en-US" sz="22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acc>
                      <m:accPr>
                        <m:chr m:val="̂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comparing the coefficients of the unit vectors on both sides we obtain: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en-US" sz="2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2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sSup>
                            <m:sSupPr>
                              <m:ctrlPr>
                                <a:rPr lang="en-US" sz="2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sz="2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2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2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̇"/>
                              <m:ctrlPr>
                                <a:rPr lang="en-US" sz="2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acc>
                            <m:accPr>
                              <m:chr m:val="̇"/>
                              <m:ctrlPr>
                                <a:rPr lang="en-US" sz="2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acc>
                            <m:accPr>
                              <m:chr m:val="̈"/>
                              <m:ctrlPr>
                                <a:rPr lang="en-US" sz="2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sz="22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multiplying both sides of second equation by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obtain,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̇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̇"/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spc="-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called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constant </a:t>
                </a:r>
                <a14:m>
                  <m:oMath xmlns:m="http://schemas.openxmlformats.org/officeDocument/2006/math">
                    <m:r>
                      <a:rPr lang="en-IN" sz="2200" i="1" spc="-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𝐿</m:t>
                    </m:r>
                  </m:oMath>
                </a14:m>
                <a:r>
                  <a:rPr lang="en-IN" sz="2200" i="1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because </a:t>
                </a:r>
                <a:r>
                  <a:rPr lang="en-IN" sz="2200" spc="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nothing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angular 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momentum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about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</a:t>
                </a:r>
                <a14:m>
                  <m:oMath xmlns:m="http://schemas.openxmlformats.org/officeDocument/2006/math">
                    <m:r>
                      <a:rPr lang="en-IN" sz="2200" i="1" spc="-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𝐿</m:t>
                    </m:r>
                    <m:r>
                      <a:rPr lang="en-IN" sz="2200" i="1" spc="-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= </m:t>
                    </m:r>
                    <m:r>
                      <a:rPr lang="en-IN" sz="2200" i="1" spc="20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𝐼</m:t>
                    </m:r>
                    <m:r>
                      <a:rPr lang="en-IN" sz="2200" i="1" spc="20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entury Gothic"/>
                      </a:rPr>
                      <m:t>𝜔</m:t>
                    </m:r>
                  </m:oMath>
                </a14:m>
                <a:r>
                  <a:rPr lang="en-IN" sz="2200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IN" sz="2200" i="1" spc="-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𝐼</m:t>
                    </m:r>
                    <m:r>
                      <a:rPr lang="en-IN" sz="2200" i="1" spc="-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= µ</m:t>
                    </m:r>
                    <m:r>
                      <a:rPr lang="en-IN" sz="2200" i="1" spc="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𝑟</m:t>
                    </m:r>
                    <m:r>
                      <a:rPr lang="en-IN" sz="22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IN" sz="2200" i="1" spc="67" baseline="27777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</m:oMath>
                </a14:m>
                <a:r>
                  <a:rPr lang="en-IN" sz="2200" spc="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spc="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moves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along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trajectory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angle </a:t>
                </a:r>
                <a14:m>
                  <m:oMath xmlns:m="http://schemas.openxmlformats.org/officeDocument/2006/math">
                    <m:r>
                      <a:rPr lang="en-IN" sz="2200" i="1" spc="-1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entury Gothic"/>
                      </a:rPr>
                      <m:t>𝜃</m:t>
                    </m:r>
                  </m:oMath>
                </a14:m>
                <a:r>
                  <a:rPr lang="en-IN" sz="2200" i="1" spc="-15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changes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infinitesimal amount </a:t>
                </a:r>
                <a14:m>
                  <m:oMath xmlns:m="http://schemas.openxmlformats.org/officeDocument/2006/math">
                    <m:r>
                      <a:rPr lang="en-IN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𝑑</m:t>
                    </m:r>
                    <m:r>
                      <a:rPr lang="en-IN" sz="2200" i="1" spc="-55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entury Gothic"/>
                      </a:rPr>
                      <m:t>𝜃</m:t>
                    </m:r>
                  </m:oMath>
                </a14:m>
                <a:r>
                  <a:rPr lang="en-IN" sz="2200" i="1" spc="-5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 </a:t>
                </a:r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swept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respect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</a:t>
                </a:r>
                <a:r>
                  <a:rPr lang="en-IN" sz="2200" spc="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2200" b="0" i="1" spc="-1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𝑑𝐴</m:t>
                    </m:r>
                    <m:r>
                      <a:rPr lang="en-US" sz="2200" b="0" i="1" spc="-1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2200" b="0" i="1" spc="-1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b="0" i="1" spc="-1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num>
                      <m:den>
                        <m:r>
                          <a:rPr lang="en-US" sz="2200" b="0" i="1" spc="-1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200" b="0" i="1" spc="-1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2200" b="0" i="1" spc="-1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  <m:sup>
                        <m:r>
                          <a:rPr lang="en-US" sz="2200" b="0" i="1" spc="-1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  <m:r>
                      <a:rPr lang="en-US" sz="2200" b="0" i="1" spc="-1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</m:t>
                    </m:r>
                    <m:r>
                      <a:rPr lang="en-US" sz="2200" b="0" i="1" spc="-1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𝜃</m:t>
                    </m:r>
                    <m:r>
                      <a:rPr lang="en-US" sz="2200" b="0" i="1" spc="-1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⇒</m:t>
                    </m:r>
                    <m:f>
                      <m:fPr>
                        <m:ctrlPr>
                          <a:rPr lang="en-US" sz="2200" b="0" i="1" spc="-15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b="0" i="1" spc="-15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𝑑𝐴</m:t>
                        </m:r>
                      </m:num>
                      <m:den>
                        <m:r>
                          <a:rPr lang="en-US" sz="2200" b="0" i="1" spc="-15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𝑑𝑡</m:t>
                        </m:r>
                      </m:den>
                    </m:f>
                    <m:r>
                      <a:rPr lang="en-US" sz="2200" b="0" i="1" spc="-15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2200" b="0" i="1" spc="-15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b="0" i="1" spc="-15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num>
                      <m:den>
                        <m:r>
                          <a:rPr lang="en-US" sz="2200" b="0" i="1" spc="-15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200" b="0" i="1" spc="-15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2200" b="0" i="1" spc="-15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  <m:sup>
                        <m:r>
                          <a:rPr lang="en-US" sz="2200" b="0" i="1" spc="-15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  <m:acc>
                      <m:accPr>
                        <m:chr m:val="̇"/>
                        <m:ctrlPr>
                          <a:rPr lang="en-US" sz="2200" b="0" i="1" spc="-15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15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acc>
                    <m:r>
                      <a:rPr lang="en-US" sz="2200" b="0" i="1" spc="-1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2200" b="0" i="1" spc="-1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b="0" i="1" spc="-1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𝐿</m:t>
                        </m:r>
                      </m:num>
                      <m:den>
                        <m:r>
                          <a:rPr lang="en-US" sz="2200" b="0" i="1" spc="-1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  <m:r>
                          <a:rPr lang="en-US" sz="2200" b="0" i="1" spc="-1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𝜇</m:t>
                        </m:r>
                      </m:den>
                    </m:f>
                    <m:r>
                      <a:rPr lang="en-US" sz="2200" b="0" i="1" spc="-1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200" b="0" i="1" spc="-1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𝑐𝑜𝑛𝑠𝑡𝑎𝑛𝑡</m:t>
                    </m:r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because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𝐿</m:t>
                    </m:r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constant.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sz="2200" spc="45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1CB3A3-32BC-4843-9C5B-8D8030ADBE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701" b="-3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CC3C6-9A96-4B3D-A6E3-71F1F467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5F015-380B-4BDC-AEB3-DF34F1CD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61B01-2203-48F9-BD0F-AB2419B1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34632"/>
      </p:ext>
    </p:extLst>
  </p:cSld>
  <p:clrMapOvr>
    <a:masterClrMapping/>
  </p:clrMapOvr>
</p:sld>
</file>

<file path=ppt/theme/theme1.xml><?xml version="1.0" encoding="utf-8"?>
<a:theme xmlns:a="http://schemas.openxmlformats.org/drawingml/2006/main" name="BU">
  <a:themeElements>
    <a:clrScheme name="Custom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2060"/>
      </a:accent1>
      <a:accent2>
        <a:srgbClr val="C00000"/>
      </a:accent2>
      <a:accent3>
        <a:srgbClr val="002060"/>
      </a:accent3>
      <a:accent4>
        <a:srgbClr val="0070C0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52362</TotalTime>
  <Words>2756</Words>
  <Application>Microsoft Office PowerPoint</Application>
  <PresentationFormat>Widescreen</PresentationFormat>
  <Paragraphs>260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Algerian</vt:lpstr>
      <vt:lpstr>Arial</vt:lpstr>
      <vt:lpstr>Baskerville Old Face</vt:lpstr>
      <vt:lpstr>Bell MT</vt:lpstr>
      <vt:lpstr>Calibri</vt:lpstr>
      <vt:lpstr>Cambria Math</vt:lpstr>
      <vt:lpstr>Franklin Gothic Book</vt:lpstr>
      <vt:lpstr>Franklin Gothic Medium</vt:lpstr>
      <vt:lpstr>Times New Roman</vt:lpstr>
      <vt:lpstr>Wingdings</vt:lpstr>
      <vt:lpstr>BU</vt:lpstr>
      <vt:lpstr>Mechanics</vt:lpstr>
      <vt:lpstr>Central Force Problem</vt:lpstr>
      <vt:lpstr>Introduction</vt:lpstr>
      <vt:lpstr>Kepler’s Laws</vt:lpstr>
      <vt:lpstr>Two-body Problem</vt:lpstr>
      <vt:lpstr>Reduction to One-body-I</vt:lpstr>
      <vt:lpstr>Reduction to One-body-II</vt:lpstr>
      <vt:lpstr>General Properties of Central Force Motion</vt:lpstr>
      <vt:lpstr>Equation of Motion &amp; Energy Conservation-I</vt:lpstr>
      <vt:lpstr>Equation of Motion &amp; Energy Conservation-II</vt:lpstr>
      <vt:lpstr>Equation of Motion &amp; Energy Conservation-III</vt:lpstr>
      <vt:lpstr>Equation of Motion &amp; Energy Conservation-IV</vt:lpstr>
      <vt:lpstr>Keplerian Orbits-I</vt:lpstr>
      <vt:lpstr>Keplerian Orbits-II</vt:lpstr>
      <vt:lpstr>Keplerian Orbits-III</vt:lpstr>
      <vt:lpstr>Conic Section-I</vt:lpstr>
      <vt:lpstr>Conic Section-II</vt:lpstr>
      <vt:lpstr>Conic Section-III</vt:lpstr>
      <vt:lpstr>Graphical Description-I</vt:lpstr>
      <vt:lpstr>Graphical Description-II</vt:lpstr>
      <vt:lpstr>Time Period of Elliptic Orbit-I</vt:lpstr>
      <vt:lpstr>Time Period of Elliptic Orbit-II</vt:lpstr>
      <vt:lpstr>Time Period of Elliptic Orbit-III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Cold is Hot!!!</dc:title>
  <dc:creator>Ayan Khan</dc:creator>
  <cp:lastModifiedBy>Ayan Khan</cp:lastModifiedBy>
  <cp:revision>302</cp:revision>
  <dcterms:created xsi:type="dcterms:W3CDTF">2020-10-01T07:55:32Z</dcterms:created>
  <dcterms:modified xsi:type="dcterms:W3CDTF">2021-06-30T04:38:04Z</dcterms:modified>
</cp:coreProperties>
</file>