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256" r:id="rId2"/>
    <p:sldId id="411" r:id="rId3"/>
    <p:sldId id="412" r:id="rId4"/>
    <p:sldId id="413" r:id="rId5"/>
    <p:sldId id="431" r:id="rId6"/>
    <p:sldId id="432" r:id="rId7"/>
    <p:sldId id="433" r:id="rId8"/>
    <p:sldId id="434" r:id="rId9"/>
    <p:sldId id="435" r:id="rId10"/>
    <p:sldId id="414" r:id="rId11"/>
    <p:sldId id="415" r:id="rId12"/>
    <p:sldId id="416" r:id="rId13"/>
    <p:sldId id="417" r:id="rId14"/>
    <p:sldId id="418" r:id="rId15"/>
    <p:sldId id="419" r:id="rId16"/>
    <p:sldId id="420" r:id="rId17"/>
    <p:sldId id="421" r:id="rId18"/>
    <p:sldId id="422" r:id="rId19"/>
    <p:sldId id="423" r:id="rId20"/>
    <p:sldId id="424" r:id="rId21"/>
    <p:sldId id="425" r:id="rId22"/>
    <p:sldId id="426" r:id="rId23"/>
    <p:sldId id="427" r:id="rId24"/>
    <p:sldId id="428" r:id="rId25"/>
    <p:sldId id="429" r:id="rId26"/>
    <p:sldId id="43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72" d="100"/>
          <a:sy n="72"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095BDF-B4FB-4DAB-B972-0D4E900E70FA}" type="datetimeFigureOut">
              <a:rPr lang="en-US" smtClean="0"/>
              <a:t>07-Jul-21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20042-9130-4CD5-BC2F-8F37E9BABED2}" type="slidenum">
              <a:rPr lang="en-US" smtClean="0"/>
              <a:t>‹#›</a:t>
            </a:fld>
            <a:endParaRPr lang="en-US"/>
          </a:p>
        </p:txBody>
      </p:sp>
    </p:spTree>
    <p:extLst>
      <p:ext uri="{BB962C8B-B14F-4D97-AF65-F5344CB8AC3E}">
        <p14:creationId xmlns:p14="http://schemas.microsoft.com/office/powerpoint/2010/main" val="427108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175" y="6570616"/>
            <a:ext cx="12188825" cy="2873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335" y="6334316"/>
            <a:ext cx="12185665" cy="236300"/>
          </a:xfrm>
          <a:prstGeom prst="rect">
            <a:avLst/>
          </a:pr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210311"/>
            <a:ext cx="10058400" cy="1660692"/>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Write the Title</a:t>
            </a:r>
          </a:p>
        </p:txBody>
      </p:sp>
      <p:sp>
        <p:nvSpPr>
          <p:cNvPr id="3" name="Subtitle 2"/>
          <p:cNvSpPr>
            <a:spLocks noGrp="1"/>
          </p:cNvSpPr>
          <p:nvPr>
            <p:ph type="subTitle" idx="1" hasCustomPrompt="1"/>
          </p:nvPr>
        </p:nvSpPr>
        <p:spPr>
          <a:xfrm>
            <a:off x="1100051" y="2249814"/>
            <a:ext cx="10058400" cy="2510286"/>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Name and affiliation</a:t>
            </a:r>
          </a:p>
        </p:txBody>
      </p:sp>
      <p:grpSp>
        <p:nvGrpSpPr>
          <p:cNvPr id="4" name="Group 3">
            <a:extLst>
              <a:ext uri="{FF2B5EF4-FFF2-40B4-BE49-F238E27FC236}">
                <a16:creationId xmlns:a16="http://schemas.microsoft.com/office/drawing/2014/main" id="{6C0BEBD1-5B81-427B-9FB4-829318B79043}"/>
              </a:ext>
            </a:extLst>
          </p:cNvPr>
          <p:cNvGrpSpPr/>
          <p:nvPr userDrawn="1"/>
        </p:nvGrpSpPr>
        <p:grpSpPr>
          <a:xfrm>
            <a:off x="1207658" y="2060408"/>
            <a:ext cx="10027920" cy="67992"/>
            <a:chOff x="1207658" y="2932609"/>
            <a:chExt cx="10027920" cy="67992"/>
          </a:xfrm>
        </p:grpSpPr>
        <p:cxnSp>
          <p:nvCxnSpPr>
            <p:cNvPr id="9" name="Straight Connector 8"/>
            <p:cNvCxnSpPr/>
            <p:nvPr/>
          </p:nvCxnSpPr>
          <p:spPr>
            <a:xfrm>
              <a:off x="1207658" y="2932609"/>
              <a:ext cx="9875520" cy="0"/>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43F1EDE3-D180-414B-B7BA-6599DC0F9F81}"/>
                </a:ext>
              </a:extLst>
            </p:cNvPr>
            <p:cNvCxnSpPr/>
            <p:nvPr userDrawn="1"/>
          </p:nvCxnSpPr>
          <p:spPr>
            <a:xfrm>
              <a:off x="1360058" y="3000601"/>
              <a:ext cx="9875520" cy="0"/>
            </a:xfrm>
            <a:prstGeom prst="line">
              <a:avLst/>
            </a:prstGeom>
            <a:ln w="38100">
              <a:solidFill>
                <a:schemeClr val="accent2">
                  <a:lumMod val="50000"/>
                </a:schemeClr>
              </a:solidFill>
            </a:ln>
          </p:spPr>
          <p:style>
            <a:lnRef idx="3">
              <a:schemeClr val="accent1"/>
            </a:lnRef>
            <a:fillRef idx="0">
              <a:schemeClr val="accent1"/>
            </a:fillRef>
            <a:effectRef idx="2">
              <a:schemeClr val="accent1"/>
            </a:effectRef>
            <a:fontRef idx="minor">
              <a:schemeClr val="tx1"/>
            </a:fontRef>
          </p:style>
        </p:cxnSp>
      </p:grpSp>
      <p:pic>
        <p:nvPicPr>
          <p:cNvPr id="1026" name="Picture 2" descr="http://www.careerlauncher.com/law-admissions-bennett-university/images/logo.png">
            <a:extLst>
              <a:ext uri="{FF2B5EF4-FFF2-40B4-BE49-F238E27FC236}">
                <a16:creationId xmlns:a16="http://schemas.microsoft.com/office/drawing/2014/main" id="{9F6CC91A-28FF-490A-A8D4-7709DD25D46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28309" y="4760100"/>
            <a:ext cx="3112781" cy="1480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78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a:defRPr/>
            </a:lvl1pPr>
          </a:lstStyle>
          <a:p>
            <a:r>
              <a:rPr lang="en-US" dirty="0"/>
              <a:t>Content</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chemeClr val="accent3">
                    <a:lumMod val="10000"/>
                    <a:lumOff val="90000"/>
                  </a:schemeClr>
                </a:solidFill>
              </a:defRPr>
            </a:lvl1pPr>
          </a:lstStyle>
          <a:p>
            <a:r>
              <a:rPr lang="en-US" dirty="0"/>
              <a:t>Even Semester, 2020-21</a:t>
            </a:r>
          </a:p>
        </p:txBody>
      </p:sp>
      <p:sp>
        <p:nvSpPr>
          <p:cNvPr id="5" name="Footer Placeholder 4"/>
          <p:cNvSpPr>
            <a:spLocks noGrp="1"/>
          </p:cNvSpPr>
          <p:nvPr>
            <p:ph type="ftr" sz="quarter" idx="11"/>
          </p:nvPr>
        </p:nvSpPr>
        <p:spPr>
          <a:xfrm>
            <a:off x="3686185" y="6570616"/>
            <a:ext cx="4822804" cy="267357"/>
          </a:xfrm>
        </p:spPr>
        <p:txBody>
          <a:bodyPr/>
          <a:lstStyle>
            <a:lvl1pPr>
              <a:defRPr sz="1200">
                <a:solidFill>
                  <a:schemeClr val="accent1">
                    <a:lumMod val="10000"/>
                    <a:lumOff val="90000"/>
                  </a:schemeClr>
                </a:solidFill>
                <a:latin typeface="Bell MT" panose="02020503060305020303" pitchFamily="18" charset="0"/>
              </a:defRPr>
            </a:lvl1pPr>
          </a:lstStyle>
          <a:p>
            <a:r>
              <a:rPr lang="en-US" dirty="0"/>
              <a:t>Bennett university</a:t>
            </a:r>
          </a:p>
        </p:txBody>
      </p:sp>
      <p:sp>
        <p:nvSpPr>
          <p:cNvPr id="6" name="Slide Number Placeholder 5"/>
          <p:cNvSpPr>
            <a:spLocks noGrp="1"/>
          </p:cNvSpPr>
          <p:nvPr>
            <p:ph type="sldNum" sz="quarter" idx="12"/>
          </p:nvPr>
        </p:nvSpPr>
        <p:spPr/>
        <p:txBody>
          <a:bodyPr/>
          <a:lstStyle>
            <a:lvl1pPr>
              <a:defRPr>
                <a:solidFill>
                  <a:schemeClr val="accent3">
                    <a:lumMod val="10000"/>
                    <a:lumOff val="90000"/>
                  </a:schemeClr>
                </a:solidFill>
                <a:latin typeface="Bell MT" panose="02020503060305020303" pitchFamily="18" charset="0"/>
              </a:defRPr>
            </a:lvl1pPr>
          </a:lstStyle>
          <a:p>
            <a:fld id="{BDA10909-B56C-45AC-A9CA-18A782F1C497}" type="slidenum">
              <a:rPr lang="en-US" smtClean="0"/>
              <a:pPr/>
              <a:t>‹#›</a:t>
            </a:fld>
            <a:endParaRPr lang="en-US" dirty="0"/>
          </a:p>
        </p:txBody>
      </p:sp>
    </p:spTree>
    <p:extLst>
      <p:ext uri="{BB962C8B-B14F-4D97-AF65-F5344CB8AC3E}">
        <p14:creationId xmlns:p14="http://schemas.microsoft.com/office/powerpoint/2010/main" val="3998728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0"/>
            <a:ext cx="10058400" cy="731372"/>
          </a:xfrm>
        </p:spPr>
        <p:txBody>
          <a:bodyPr/>
          <a:lstStyle/>
          <a:p>
            <a:r>
              <a:rPr lang="en-US" dirty="0"/>
              <a:t>Click to edit Master title style</a:t>
            </a:r>
          </a:p>
        </p:txBody>
      </p:sp>
      <p:sp>
        <p:nvSpPr>
          <p:cNvPr id="3" name="Content Placeholder 2"/>
          <p:cNvSpPr>
            <a:spLocks noGrp="1"/>
          </p:cNvSpPr>
          <p:nvPr>
            <p:ph sz="half" idx="1"/>
          </p:nvPr>
        </p:nvSpPr>
        <p:spPr>
          <a:xfrm>
            <a:off x="1097279" y="998806"/>
            <a:ext cx="4937760" cy="52331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998806"/>
            <a:ext cx="4937760" cy="52331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accent3">
                    <a:lumMod val="10000"/>
                    <a:lumOff val="90000"/>
                  </a:schemeClr>
                </a:solidFill>
              </a:defRPr>
            </a:lvl1pPr>
          </a:lstStyle>
          <a:p>
            <a:r>
              <a:rPr lang="en-US" dirty="0"/>
              <a:t>Even Semester</a:t>
            </a:r>
          </a:p>
        </p:txBody>
      </p:sp>
      <p:sp>
        <p:nvSpPr>
          <p:cNvPr id="6" name="Footer Placeholder 5"/>
          <p:cNvSpPr>
            <a:spLocks noGrp="1"/>
          </p:cNvSpPr>
          <p:nvPr>
            <p:ph type="ftr" sz="quarter" idx="11"/>
          </p:nvPr>
        </p:nvSpPr>
        <p:spPr>
          <a:xfrm>
            <a:off x="3686185" y="6570616"/>
            <a:ext cx="4822804" cy="267357"/>
          </a:xfrm>
        </p:spPr>
        <p:txBody>
          <a:bodyPr/>
          <a:lstStyle>
            <a:lvl1pPr>
              <a:defRPr sz="1200">
                <a:solidFill>
                  <a:schemeClr val="accent3">
                    <a:lumMod val="10000"/>
                    <a:lumOff val="90000"/>
                  </a:schemeClr>
                </a:solidFill>
                <a:latin typeface="Bell MT" panose="02020503060305020303" pitchFamily="18" charset="0"/>
              </a:defRPr>
            </a:lvl1pPr>
          </a:lstStyle>
          <a:p>
            <a:r>
              <a:rPr lang="en-US" dirty="0"/>
              <a:t>Bennett university</a:t>
            </a:r>
          </a:p>
        </p:txBody>
      </p:sp>
      <p:sp>
        <p:nvSpPr>
          <p:cNvPr id="7" name="Slide Number Placeholder 6"/>
          <p:cNvSpPr>
            <a:spLocks noGrp="1"/>
          </p:cNvSpPr>
          <p:nvPr>
            <p:ph type="sldNum" sz="quarter" idx="12"/>
          </p:nvPr>
        </p:nvSpPr>
        <p:spPr/>
        <p:txBody>
          <a:bodyPr/>
          <a:lstStyle>
            <a:lvl1pPr>
              <a:defRPr>
                <a:solidFill>
                  <a:schemeClr val="accent3">
                    <a:lumMod val="10000"/>
                    <a:lumOff val="90000"/>
                  </a:schemeClr>
                </a:solidFill>
                <a:latin typeface="Bell MT" panose="02020503060305020303" pitchFamily="18" charset="0"/>
              </a:defRPr>
            </a:lvl1pPr>
          </a:lstStyle>
          <a:p>
            <a:fld id="{BDA10909-B56C-45AC-A9CA-18A782F1C497}" type="slidenum">
              <a:rPr lang="en-US" smtClean="0"/>
              <a:pPr/>
              <a:t>‹#›</a:t>
            </a:fld>
            <a:endParaRPr lang="en-US" dirty="0"/>
          </a:p>
        </p:txBody>
      </p:sp>
    </p:spTree>
    <p:extLst>
      <p:ext uri="{BB962C8B-B14F-4D97-AF65-F5344CB8AC3E}">
        <p14:creationId xmlns:p14="http://schemas.microsoft.com/office/powerpoint/2010/main" val="189690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9537256-452D-45C4-9A2B-D7330CDA6B73}"/>
              </a:ext>
            </a:extLst>
          </p:cNvPr>
          <p:cNvSpPr>
            <a:spLocks noGrp="1"/>
          </p:cNvSpPr>
          <p:nvPr>
            <p:ph type="ftr" sz="quarter" idx="10"/>
          </p:nvPr>
        </p:nvSpPr>
        <p:spPr/>
        <p:txBody>
          <a:bodyPr/>
          <a:lstStyle/>
          <a:p>
            <a:r>
              <a:rPr lang="en-US"/>
              <a:t>Bennett university</a:t>
            </a:r>
            <a:endParaRPr lang="en-US" dirty="0"/>
          </a:p>
        </p:txBody>
      </p:sp>
      <p:sp>
        <p:nvSpPr>
          <p:cNvPr id="4" name="Date Placeholder 3">
            <a:extLst>
              <a:ext uri="{FF2B5EF4-FFF2-40B4-BE49-F238E27FC236}">
                <a16:creationId xmlns:a16="http://schemas.microsoft.com/office/drawing/2014/main" id="{1B45648E-2F93-45A8-8DF8-1209A7854521}"/>
              </a:ext>
            </a:extLst>
          </p:cNvPr>
          <p:cNvSpPr>
            <a:spLocks noGrp="1"/>
          </p:cNvSpPr>
          <p:nvPr>
            <p:ph type="dt" sz="half" idx="11"/>
          </p:nvPr>
        </p:nvSpPr>
        <p:spPr/>
        <p:txBody>
          <a:bodyPr/>
          <a:lstStyle/>
          <a:p>
            <a:r>
              <a:rPr lang="en-US"/>
              <a:t>Even Semetser, 2020-21</a:t>
            </a:r>
            <a:endParaRPr lang="en-US" dirty="0"/>
          </a:p>
        </p:txBody>
      </p:sp>
      <p:sp>
        <p:nvSpPr>
          <p:cNvPr id="5" name="Slide Number Placeholder 4">
            <a:extLst>
              <a:ext uri="{FF2B5EF4-FFF2-40B4-BE49-F238E27FC236}">
                <a16:creationId xmlns:a16="http://schemas.microsoft.com/office/drawing/2014/main" id="{BA638761-C1EA-46BB-BA34-274AE1F8FE8B}"/>
              </a:ext>
            </a:extLst>
          </p:cNvPr>
          <p:cNvSpPr>
            <a:spLocks noGrp="1"/>
          </p:cNvSpPr>
          <p:nvPr>
            <p:ph type="sldNum" sz="quarter" idx="12"/>
          </p:nvPr>
        </p:nvSpPr>
        <p:spPr/>
        <p:txBody>
          <a:bodyPr/>
          <a:lstStyle/>
          <a:p>
            <a:fld id="{BDA10909-B56C-45AC-A9CA-18A782F1C497}" type="slidenum">
              <a:rPr lang="en-US" smtClean="0"/>
              <a:pPr/>
              <a:t>‹#›</a:t>
            </a:fld>
            <a:endParaRPr lang="en-US" dirty="0"/>
          </a:p>
        </p:txBody>
      </p:sp>
      <p:sp>
        <p:nvSpPr>
          <p:cNvPr id="6" name="Title 1">
            <a:extLst>
              <a:ext uri="{FF2B5EF4-FFF2-40B4-BE49-F238E27FC236}">
                <a16:creationId xmlns:a16="http://schemas.microsoft.com/office/drawing/2014/main" id="{DFF0106D-BB1F-4BFB-89FE-E2EA446EE2D4}"/>
              </a:ext>
            </a:extLst>
          </p:cNvPr>
          <p:cNvSpPr>
            <a:spLocks noGrp="1"/>
          </p:cNvSpPr>
          <p:nvPr>
            <p:ph type="title" hasCustomPrompt="1"/>
          </p:nvPr>
        </p:nvSpPr>
        <p:spPr>
          <a:xfrm>
            <a:off x="1097280" y="1262744"/>
            <a:ext cx="10058400" cy="1146628"/>
          </a:xfrm>
        </p:spPr>
        <p:txBody>
          <a:bodyPr/>
          <a:lstStyle>
            <a:lvl1pPr>
              <a:defRPr/>
            </a:lvl1pPr>
          </a:lstStyle>
          <a:p>
            <a:r>
              <a:rPr lang="en-US" dirty="0"/>
              <a:t>Brief Description</a:t>
            </a:r>
          </a:p>
        </p:txBody>
      </p:sp>
      <p:grpSp>
        <p:nvGrpSpPr>
          <p:cNvPr id="13" name="Group 12">
            <a:extLst>
              <a:ext uri="{FF2B5EF4-FFF2-40B4-BE49-F238E27FC236}">
                <a16:creationId xmlns:a16="http://schemas.microsoft.com/office/drawing/2014/main" id="{5EDAB57A-68A9-40F0-8A78-F7CD2334D856}"/>
              </a:ext>
            </a:extLst>
          </p:cNvPr>
          <p:cNvGrpSpPr/>
          <p:nvPr userDrawn="1"/>
        </p:nvGrpSpPr>
        <p:grpSpPr>
          <a:xfrm>
            <a:off x="1190171" y="1255486"/>
            <a:ext cx="4905829" cy="286935"/>
            <a:chOff x="1190171" y="1255486"/>
            <a:chExt cx="4905829" cy="286935"/>
          </a:xfrm>
        </p:grpSpPr>
        <p:sp>
          <p:nvSpPr>
            <p:cNvPr id="7" name="Parallelogram 6">
              <a:extLst>
                <a:ext uri="{FF2B5EF4-FFF2-40B4-BE49-F238E27FC236}">
                  <a16:creationId xmlns:a16="http://schemas.microsoft.com/office/drawing/2014/main" id="{5CFD2EF0-873C-4DA8-B9C9-0C59A3F73DFC}"/>
                </a:ext>
              </a:extLst>
            </p:cNvPr>
            <p:cNvSpPr/>
            <p:nvPr userDrawn="1"/>
          </p:nvSpPr>
          <p:spPr>
            <a:xfrm>
              <a:off x="1190171" y="1258842"/>
              <a:ext cx="1437728" cy="279677"/>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arallelogram 7">
              <a:extLst>
                <a:ext uri="{FF2B5EF4-FFF2-40B4-BE49-F238E27FC236}">
                  <a16:creationId xmlns:a16="http://schemas.microsoft.com/office/drawing/2014/main" id="{B1FE6B67-CA37-457D-A4EC-01524839CD07}"/>
                </a:ext>
              </a:extLst>
            </p:cNvPr>
            <p:cNvSpPr/>
            <p:nvPr userDrawn="1"/>
          </p:nvSpPr>
          <p:spPr>
            <a:xfrm>
              <a:off x="2364494" y="1257724"/>
              <a:ext cx="1437728" cy="279677"/>
            </a:xfrm>
            <a:prstGeom prst="parallelogram">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F7DF5070-D9D4-40ED-884B-9BC9556EAE9E}"/>
                </a:ext>
              </a:extLst>
            </p:cNvPr>
            <p:cNvSpPr/>
            <p:nvPr userDrawn="1"/>
          </p:nvSpPr>
          <p:spPr>
            <a:xfrm>
              <a:off x="3527843" y="1255486"/>
              <a:ext cx="1437728" cy="279677"/>
            </a:xfrm>
            <a:prstGeom prst="parallelogram">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9B081236-4CAB-4969-ABEF-5617ADCFC6B9}"/>
                </a:ext>
              </a:extLst>
            </p:cNvPr>
            <p:cNvSpPr/>
            <p:nvPr userDrawn="1"/>
          </p:nvSpPr>
          <p:spPr>
            <a:xfrm>
              <a:off x="4658272" y="1256605"/>
              <a:ext cx="1437728" cy="285816"/>
            </a:xfrm>
            <a:prstGeom prst="parallelogram">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811501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BF86E95-1606-40C6-AAE4-E39A4C9E5062}"/>
              </a:ext>
            </a:extLst>
          </p:cNvPr>
          <p:cNvGrpSpPr/>
          <p:nvPr userDrawn="1"/>
        </p:nvGrpSpPr>
        <p:grpSpPr>
          <a:xfrm>
            <a:off x="0" y="6334315"/>
            <a:ext cx="12192001" cy="523685"/>
            <a:chOff x="0" y="6334315"/>
            <a:chExt cx="12192001" cy="523685"/>
          </a:xfrm>
        </p:grpSpPr>
        <p:sp>
          <p:nvSpPr>
            <p:cNvPr id="7" name="Rectangle 6"/>
            <p:cNvSpPr/>
            <p:nvPr/>
          </p:nvSpPr>
          <p:spPr>
            <a:xfrm>
              <a:off x="1" y="6557554"/>
              <a:ext cx="12192000" cy="3004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12192001" cy="223237"/>
            </a:xfrm>
            <a:prstGeom prst="rect">
              <a:avLst/>
            </a:pr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Placeholder 1"/>
          <p:cNvSpPr>
            <a:spLocks noGrp="1"/>
          </p:cNvSpPr>
          <p:nvPr>
            <p:ph type="title"/>
          </p:nvPr>
        </p:nvSpPr>
        <p:spPr>
          <a:xfrm>
            <a:off x="1097280" y="86638"/>
            <a:ext cx="10058400" cy="669501"/>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980513"/>
            <a:ext cx="10058400" cy="5216288"/>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2DD58780-B70D-4BAD-BB2E-7034ECCF08BA}"/>
              </a:ext>
            </a:extLst>
          </p:cNvPr>
          <p:cNvGrpSpPr/>
          <p:nvPr userDrawn="1"/>
        </p:nvGrpSpPr>
        <p:grpSpPr>
          <a:xfrm>
            <a:off x="1064923" y="810381"/>
            <a:ext cx="10117339" cy="57944"/>
            <a:chOff x="1064923" y="1737845"/>
            <a:chExt cx="10117339" cy="57944"/>
          </a:xfrm>
        </p:grpSpPr>
        <p:cxnSp>
          <p:nvCxnSpPr>
            <p:cNvPr id="10" name="Straight Connector 9"/>
            <p:cNvCxnSpPr/>
            <p:nvPr userDrawn="1"/>
          </p:nvCxnSpPr>
          <p:spPr>
            <a:xfrm>
              <a:off x="1064923" y="1737845"/>
              <a:ext cx="9966960" cy="0"/>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47A1E7E-F039-4EC0-9FA2-A2A026DC3C07}"/>
                </a:ext>
              </a:extLst>
            </p:cNvPr>
            <p:cNvCxnSpPr/>
            <p:nvPr userDrawn="1"/>
          </p:nvCxnSpPr>
          <p:spPr>
            <a:xfrm>
              <a:off x="1215302" y="1795789"/>
              <a:ext cx="9966960" cy="0"/>
            </a:xfrm>
            <a:prstGeom prst="line">
              <a:avLst/>
            </a:prstGeom>
            <a:ln w="38100">
              <a:solidFill>
                <a:schemeClr val="accent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13" name="Picture 4" descr="http://www.motachashma.com/images/exams/bennet-university-mba-admission.jpg">
            <a:extLst>
              <a:ext uri="{FF2B5EF4-FFF2-40B4-BE49-F238E27FC236}">
                <a16:creationId xmlns:a16="http://schemas.microsoft.com/office/drawing/2014/main" id="{9DD4D91D-B403-4D5F-AD7B-32CF13C0D023}"/>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286307" y="10888"/>
            <a:ext cx="863169" cy="863169"/>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3"/>
          </p:nvPr>
        </p:nvSpPr>
        <p:spPr>
          <a:xfrm>
            <a:off x="3686185" y="6570616"/>
            <a:ext cx="4822804" cy="267357"/>
          </a:xfrm>
          <a:prstGeom prst="rect">
            <a:avLst/>
          </a:prstGeom>
        </p:spPr>
        <p:txBody>
          <a:bodyPr vert="horz" lIns="91440" tIns="45720" rIns="91440" bIns="45720" rtlCol="0" anchor="ctr"/>
          <a:lstStyle>
            <a:lvl1pPr algn="ctr">
              <a:defRPr sz="1200" b="1" cap="all" baseline="0">
                <a:solidFill>
                  <a:schemeClr val="accent3">
                    <a:lumMod val="10000"/>
                    <a:lumOff val="90000"/>
                  </a:schemeClr>
                </a:solidFill>
                <a:latin typeface="Bell MT" panose="02020503060305020303" pitchFamily="18" charset="0"/>
              </a:defRPr>
            </a:lvl1pPr>
          </a:lstStyle>
          <a:p>
            <a:r>
              <a:rPr lang="en-US" dirty="0"/>
              <a:t>Bennett university</a:t>
            </a:r>
          </a:p>
        </p:txBody>
      </p:sp>
      <p:sp>
        <p:nvSpPr>
          <p:cNvPr id="4" name="Date Placeholder 3"/>
          <p:cNvSpPr>
            <a:spLocks noGrp="1"/>
          </p:cNvSpPr>
          <p:nvPr>
            <p:ph type="dt" sz="half" idx="2"/>
          </p:nvPr>
        </p:nvSpPr>
        <p:spPr>
          <a:xfrm>
            <a:off x="1097280" y="6557553"/>
            <a:ext cx="2472271" cy="267357"/>
          </a:xfrm>
          <a:prstGeom prst="rect">
            <a:avLst/>
          </a:prstGeom>
        </p:spPr>
        <p:txBody>
          <a:bodyPr vert="horz" lIns="91440" tIns="45720" rIns="91440" bIns="45720" rtlCol="0" anchor="ctr"/>
          <a:lstStyle>
            <a:lvl1pPr algn="l">
              <a:defRPr sz="1100" b="1">
                <a:solidFill>
                  <a:schemeClr val="accent3">
                    <a:lumMod val="10000"/>
                    <a:lumOff val="90000"/>
                  </a:schemeClr>
                </a:solidFill>
                <a:latin typeface="Baskerville Old Face" panose="02020602080505020303" pitchFamily="18" charset="0"/>
              </a:defRPr>
            </a:lvl1pPr>
          </a:lstStyle>
          <a:p>
            <a:r>
              <a:rPr lang="en-US" dirty="0"/>
              <a:t>Even </a:t>
            </a:r>
            <a:r>
              <a:rPr lang="en-US" dirty="0" err="1"/>
              <a:t>Semetser</a:t>
            </a:r>
            <a:r>
              <a:rPr lang="en-US" dirty="0"/>
              <a:t>, 2020-21</a:t>
            </a:r>
          </a:p>
        </p:txBody>
      </p:sp>
      <p:sp>
        <p:nvSpPr>
          <p:cNvPr id="6" name="Slide Number Placeholder 5"/>
          <p:cNvSpPr>
            <a:spLocks noGrp="1"/>
          </p:cNvSpPr>
          <p:nvPr>
            <p:ph type="sldNum" sz="quarter" idx="4"/>
          </p:nvPr>
        </p:nvSpPr>
        <p:spPr>
          <a:xfrm>
            <a:off x="9900458" y="6557553"/>
            <a:ext cx="1312025" cy="267357"/>
          </a:xfrm>
          <a:prstGeom prst="rect">
            <a:avLst/>
          </a:prstGeom>
        </p:spPr>
        <p:txBody>
          <a:bodyPr vert="horz" lIns="91440" tIns="45720" rIns="91440" bIns="45720" rtlCol="0" anchor="ctr"/>
          <a:lstStyle>
            <a:lvl1pPr algn="r">
              <a:defRPr sz="1050">
                <a:solidFill>
                  <a:schemeClr val="accent3">
                    <a:lumMod val="10000"/>
                    <a:lumOff val="90000"/>
                  </a:schemeClr>
                </a:solidFill>
                <a:latin typeface="Bell MT" panose="02020503060305020303" pitchFamily="18" charset="0"/>
              </a:defRPr>
            </a:lvl1pPr>
          </a:lstStyle>
          <a:p>
            <a:fld id="{BDA10909-B56C-45AC-A9CA-18A782F1C497}" type="slidenum">
              <a:rPr lang="en-US" smtClean="0"/>
              <a:pPr/>
              <a:t>‹#›</a:t>
            </a:fld>
            <a:endParaRPr lang="en-US" dirty="0"/>
          </a:p>
        </p:txBody>
      </p:sp>
    </p:spTree>
    <p:extLst>
      <p:ext uri="{BB962C8B-B14F-4D97-AF65-F5344CB8AC3E}">
        <p14:creationId xmlns:p14="http://schemas.microsoft.com/office/powerpoint/2010/main" val="27937090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7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00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0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208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210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2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2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playlist?list=PLCfRa7MXBEspw_7ZSTVGCXpSswdpegQHX" TargetMode="External"/><Relationship Id="rId2" Type="http://schemas.openxmlformats.org/officeDocument/2006/relationships/hyperlink" Target="https://www.youtube.com/watch?v=yuD34tEpRF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10.png"/><Relationship Id="rId3" Type="http://schemas.openxmlformats.org/officeDocument/2006/relationships/image" Target="../media/image8.jpg"/><Relationship Id="rId7" Type="http://schemas.openxmlformats.org/officeDocument/2006/relationships/image" Target="../media/image209.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08.png"/><Relationship Id="rId5" Type="http://schemas.openxmlformats.org/officeDocument/2006/relationships/image" Target="../media/image207.png"/><Relationship Id="rId4" Type="http://schemas.openxmlformats.org/officeDocument/2006/relationships/image" Target="../media/image20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ligo.caltech.edu/video/ligo20160211v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8B24-9528-482B-AF51-C1F12BD16E90}"/>
              </a:ext>
            </a:extLst>
          </p:cNvPr>
          <p:cNvSpPr>
            <a:spLocks noGrp="1"/>
          </p:cNvSpPr>
          <p:nvPr>
            <p:ph type="ctrTitle"/>
          </p:nvPr>
        </p:nvSpPr>
        <p:spPr/>
        <p:txBody>
          <a:bodyPr/>
          <a:lstStyle/>
          <a:p>
            <a:pPr algn="ctr"/>
            <a:r>
              <a:rPr lang="en-US" dirty="0"/>
              <a:t>Mechanics</a:t>
            </a:r>
          </a:p>
        </p:txBody>
      </p:sp>
      <p:sp>
        <p:nvSpPr>
          <p:cNvPr id="3" name="Subtitle 2">
            <a:extLst>
              <a:ext uri="{FF2B5EF4-FFF2-40B4-BE49-F238E27FC236}">
                <a16:creationId xmlns:a16="http://schemas.microsoft.com/office/drawing/2014/main" id="{8DB4D6B3-8DC8-44EA-966E-0BA18617230D}"/>
              </a:ext>
            </a:extLst>
          </p:cNvPr>
          <p:cNvSpPr>
            <a:spLocks noGrp="1"/>
          </p:cNvSpPr>
          <p:nvPr>
            <p:ph type="subTitle" idx="1"/>
          </p:nvPr>
        </p:nvSpPr>
        <p:spPr/>
        <p:txBody>
          <a:bodyPr>
            <a:normAutofit lnSpcReduction="10000"/>
          </a:bodyPr>
          <a:lstStyle/>
          <a:p>
            <a:pPr algn="ctr"/>
            <a:endParaRPr lang="en-US" dirty="0"/>
          </a:p>
          <a:p>
            <a:pPr algn="ctr"/>
            <a:r>
              <a:rPr lang="en-US" sz="3000" dirty="0"/>
              <a:t>EPHY108L (2-0-2-3)</a:t>
            </a:r>
          </a:p>
          <a:p>
            <a:pPr algn="ctr"/>
            <a:endParaRPr lang="en-US" dirty="0"/>
          </a:p>
          <a:p>
            <a:pPr algn="ctr"/>
            <a:r>
              <a:rPr lang="en-US" dirty="0">
                <a:solidFill>
                  <a:srgbClr val="002060"/>
                </a:solidFill>
                <a:latin typeface="Algerian" panose="04020705040A02060702" pitchFamily="82" charset="0"/>
              </a:rPr>
              <a:t>Ayan khan</a:t>
            </a:r>
          </a:p>
          <a:p>
            <a:pPr algn="ctr"/>
            <a:r>
              <a:rPr lang="en-US" dirty="0">
                <a:solidFill>
                  <a:srgbClr val="002060"/>
                </a:solidFill>
                <a:latin typeface="Algerian" panose="04020705040A02060702" pitchFamily="82" charset="0"/>
              </a:rPr>
              <a:t>Department of physics</a:t>
            </a:r>
          </a:p>
        </p:txBody>
      </p:sp>
    </p:spTree>
    <p:extLst>
      <p:ext uri="{BB962C8B-B14F-4D97-AF65-F5344CB8AC3E}">
        <p14:creationId xmlns:p14="http://schemas.microsoft.com/office/powerpoint/2010/main" val="2039699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98AE-F68B-4FF1-B907-0D881CB5FE3C}"/>
              </a:ext>
            </a:extLst>
          </p:cNvPr>
          <p:cNvSpPr>
            <a:spLocks noGrp="1"/>
          </p:cNvSpPr>
          <p:nvPr>
            <p:ph type="title"/>
          </p:nvPr>
        </p:nvSpPr>
        <p:spPr/>
        <p:txBody>
          <a:bodyPr>
            <a:normAutofit fontScale="90000"/>
          </a:bodyPr>
          <a:lstStyle/>
          <a:p>
            <a:r>
              <a:rPr lang="en-US" dirty="0"/>
              <a:t>Time Dilation-I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91B277-F2D5-49A4-A90C-A10BA6AF4AD5}"/>
                  </a:ext>
                </a:extLst>
              </p:cNvPr>
              <p:cNvSpPr>
                <a:spLocks noGrp="1"/>
              </p:cNvSpPr>
              <p:nvPr>
                <p:ph idx="1"/>
              </p:nvPr>
            </p:nvSpPr>
            <p:spPr/>
            <p:txBody>
              <a:bodyPr>
                <a:noAutofit/>
              </a:bodyPr>
              <a:lstStyle/>
              <a:p>
                <a:pPr marL="0" indent="0">
                  <a:buNone/>
                </a:pPr>
                <a:r>
                  <a:rPr lang="en-IN" sz="2200" b="1" i="1" dirty="0">
                    <a:solidFill>
                      <a:srgbClr val="C00000"/>
                    </a:solidFill>
                    <a:latin typeface="Times New Roman" panose="02020603050405020304" pitchFamily="18" charset="0"/>
                    <a:cs typeface="Times New Roman" panose="02020603050405020304" pitchFamily="18" charset="0"/>
                  </a:rPr>
                  <a:t>A moving clock ticks more slowly than a clock at rest</a:t>
                </a:r>
              </a:p>
              <a:p>
                <a:pPr>
                  <a:buFont typeface="Wingdings" panose="05000000000000000000" pitchFamily="2" charset="2"/>
                  <a:buChar char="§"/>
                </a:pPr>
                <a:r>
                  <a:rPr lang="en-US" sz="2200" dirty="0">
                    <a:solidFill>
                      <a:srgbClr val="002060"/>
                    </a:solidFill>
                    <a:latin typeface="Times New Roman" panose="02020603050405020304" pitchFamily="18" charset="0"/>
                    <a:cs typeface="Times New Roman" panose="02020603050405020304" pitchFamily="18" charset="0"/>
                  </a:rPr>
                  <a:t>Let us consider a flashing light source S at distance </a:t>
                </a:r>
                <a14:m>
                  <m:oMath xmlns:m="http://schemas.openxmlformats.org/officeDocument/2006/math">
                    <m:sSub>
                      <m:sSubPr>
                        <m:ctrlPr>
                          <a:rPr lang="en-US" sz="2200" b="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𝐿</m:t>
                        </m:r>
                      </m:e>
                      <m:sub>
                        <m:r>
                          <a:rPr lang="en-US" sz="2200" b="0" i="1" smtClean="0">
                            <a:solidFill>
                              <a:srgbClr val="002060"/>
                            </a:solidFill>
                            <a:latin typeface="Cambria Math" panose="02040503050406030204" pitchFamily="18" charset="0"/>
                          </a:rPr>
                          <m:t>0</m:t>
                        </m:r>
                      </m:sub>
                    </m:sSub>
                  </m:oMath>
                </a14:m>
                <a:r>
                  <a:rPr lang="en-US" sz="2200" dirty="0">
                    <a:solidFill>
                      <a:srgbClr val="002060"/>
                    </a:solidFill>
                    <a:latin typeface="Times New Roman" panose="02020603050405020304" pitchFamily="18" charset="0"/>
                    <a:cs typeface="Times New Roman" panose="02020603050405020304" pitchFamily="18" charset="0"/>
                  </a:rPr>
                  <a:t> from a mirror M.</a:t>
                </a:r>
              </a:p>
              <a:p>
                <a:pPr>
                  <a:buFont typeface="Wingdings" panose="05000000000000000000" pitchFamily="2" charset="2"/>
                  <a:buChar char="§"/>
                </a:pPr>
                <a:r>
                  <a:rPr lang="en-US" sz="2200" dirty="0">
                    <a:solidFill>
                      <a:srgbClr val="002060"/>
                    </a:solidFill>
                    <a:latin typeface="Times New Roman" panose="02020603050405020304" pitchFamily="18" charset="0"/>
                    <a:cs typeface="Times New Roman" panose="02020603050405020304" pitchFamily="18" charset="0"/>
                  </a:rPr>
                  <a:t>Assuming light travels perpendicular to the mirror, the time interval of the </a:t>
                </a:r>
              </a:p>
              <a:p>
                <a:pPr>
                  <a:buFont typeface="Wingdings" panose="05000000000000000000" pitchFamily="2" charset="2"/>
                  <a:buChar char="§"/>
                </a:pPr>
                <a:r>
                  <a:rPr lang="en-US" sz="2200" dirty="0">
                    <a:solidFill>
                      <a:srgbClr val="002060"/>
                    </a:solidFill>
                    <a:latin typeface="Times New Roman" panose="02020603050405020304" pitchFamily="18" charset="0"/>
                    <a:cs typeface="Times New Roman" panose="02020603050405020304" pitchFamily="18" charset="0"/>
                  </a:rPr>
                  <a:t>light to return after reflection is </a:t>
                </a:r>
                <a14:m>
                  <m:oMath xmlns:m="http://schemas.openxmlformats.org/officeDocument/2006/math">
                    <m:r>
                      <m:rPr>
                        <m:sty m:val="p"/>
                      </m:rPr>
                      <a:rPr lang="en-US" sz="2200" b="0" i="0" smtClean="0">
                        <a:solidFill>
                          <a:srgbClr val="002060"/>
                        </a:solidFill>
                        <a:latin typeface="Cambria Math" panose="02040503050406030204" pitchFamily="18" charset="0"/>
                      </a:rPr>
                      <m:t>Δ</m:t>
                    </m:r>
                    <m:sSub>
                      <m:sSubPr>
                        <m:ctrlPr>
                          <a:rPr lang="en-US" sz="2200" b="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𝑡</m:t>
                        </m:r>
                      </m:e>
                      <m:sub>
                        <m:r>
                          <a:rPr lang="en-US" sz="2200" b="0" i="1" smtClean="0">
                            <a:solidFill>
                              <a:srgbClr val="002060"/>
                            </a:solidFill>
                            <a:latin typeface="Cambria Math" panose="02040503050406030204" pitchFamily="18" charset="0"/>
                          </a:rPr>
                          <m:t>0</m:t>
                        </m:r>
                      </m:sub>
                    </m:sSub>
                    <m:r>
                      <a:rPr lang="en-US" sz="2200" b="0" i="1" smtClean="0">
                        <a:solidFill>
                          <a:srgbClr val="002060"/>
                        </a:solidFill>
                        <a:latin typeface="Cambria Math" panose="02040503050406030204" pitchFamily="18" charset="0"/>
                      </a:rPr>
                      <m:t>=</m:t>
                    </m:r>
                    <m:f>
                      <m:fPr>
                        <m:ctrlPr>
                          <a:rPr lang="en-US" sz="2200" b="0" i="1" smtClean="0">
                            <a:solidFill>
                              <a:srgbClr val="002060"/>
                            </a:solidFill>
                            <a:latin typeface="Cambria Math" panose="02040503050406030204" pitchFamily="18" charset="0"/>
                          </a:rPr>
                        </m:ctrlPr>
                      </m:fPr>
                      <m:num>
                        <m:r>
                          <a:rPr lang="en-US" sz="2200" b="0" i="1" smtClean="0">
                            <a:solidFill>
                              <a:srgbClr val="002060"/>
                            </a:solidFill>
                            <a:latin typeface="Cambria Math" panose="02040503050406030204" pitchFamily="18" charset="0"/>
                          </a:rPr>
                          <m:t>2</m:t>
                        </m:r>
                        <m:sSub>
                          <m:sSubPr>
                            <m:ctrlPr>
                              <a:rPr lang="en-US" sz="2200" b="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𝐿</m:t>
                            </m:r>
                          </m:e>
                          <m:sub>
                            <m:r>
                              <a:rPr lang="en-US" sz="2200" b="0" i="1" smtClean="0">
                                <a:solidFill>
                                  <a:srgbClr val="002060"/>
                                </a:solidFill>
                                <a:latin typeface="Cambria Math" panose="02040503050406030204" pitchFamily="18" charset="0"/>
                              </a:rPr>
                              <m:t>0</m:t>
                            </m:r>
                          </m:sub>
                        </m:sSub>
                      </m:num>
                      <m:den>
                        <m:r>
                          <a:rPr lang="en-US" sz="2200" b="0" i="1" smtClean="0">
                            <a:solidFill>
                              <a:srgbClr val="002060"/>
                            </a:solidFill>
                            <a:latin typeface="Cambria Math" panose="02040503050406030204" pitchFamily="18" charset="0"/>
                          </a:rPr>
                          <m:t>𝑐</m:t>
                        </m:r>
                      </m:den>
                    </m:f>
                  </m:oMath>
                </a14:m>
                <a:r>
                  <a:rPr lang="en-US" sz="2200"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sz="2200" dirty="0">
                    <a:solidFill>
                      <a:srgbClr val="002060"/>
                    </a:solidFill>
                    <a:latin typeface="Times New Roman" panose="02020603050405020304" pitchFamily="18" charset="0"/>
                    <a:cs typeface="Times New Roman" panose="02020603050405020304" pitchFamily="18" charset="0"/>
                  </a:rPr>
                  <a:t>This is the time interval that is measured when the clock is at rest with </a:t>
                </a:r>
              </a:p>
              <a:p>
                <a:pPr>
                  <a:buFont typeface="Wingdings" panose="05000000000000000000" pitchFamily="2" charset="2"/>
                  <a:buChar char="§"/>
                </a:pPr>
                <a:r>
                  <a:rPr lang="en-IN" sz="2200" dirty="0">
                    <a:solidFill>
                      <a:srgbClr val="002060"/>
                    </a:solidFill>
                    <a:latin typeface="Times New Roman" panose="02020603050405020304" pitchFamily="18" charset="0"/>
                    <a:cs typeface="Times New Roman" panose="02020603050405020304" pitchFamily="18" charset="0"/>
                  </a:rPr>
                  <a:t>respect to </a:t>
                </a:r>
                <a:r>
                  <a:rPr lang="en-US" sz="2200" dirty="0">
                    <a:solidFill>
                      <a:srgbClr val="002060"/>
                    </a:solidFill>
                    <a:latin typeface="Times New Roman" panose="02020603050405020304" pitchFamily="18" charset="0"/>
                    <a:cs typeface="Times New Roman" panose="02020603050405020304" pitchFamily="18" charset="0"/>
                  </a:rPr>
                  <a:t>the observer.</a:t>
                </a:r>
              </a:p>
              <a:p>
                <a:pPr>
                  <a:buFont typeface="Wingdings" panose="05000000000000000000" pitchFamily="2" charset="2"/>
                  <a:buChar char="§"/>
                </a:pPr>
                <a:r>
                  <a:rPr lang="en-US" sz="2200" dirty="0">
                    <a:solidFill>
                      <a:srgbClr val="002060"/>
                    </a:solidFill>
                    <a:latin typeface="Times New Roman" panose="02020603050405020304" pitchFamily="18" charset="0"/>
                    <a:cs typeface="Times New Roman" panose="02020603050405020304" pitchFamily="18" charset="0"/>
                  </a:rPr>
                  <a:t>Now let us consider two observers. O is at rest on the ground and O’ moves with a speed </a:t>
                </a:r>
                <a14:m>
                  <m:oMath xmlns:m="http://schemas.openxmlformats.org/officeDocument/2006/math">
                    <m:r>
                      <a:rPr lang="en-US" sz="2200" b="0" i="1" smtClean="0">
                        <a:solidFill>
                          <a:srgbClr val="002060"/>
                        </a:solidFill>
                        <a:latin typeface="Cambria Math" panose="02040503050406030204" pitchFamily="18" charset="0"/>
                      </a:rPr>
                      <m:t>𝑢</m:t>
                    </m:r>
                  </m:oMath>
                </a14:m>
                <a:r>
                  <a:rPr lang="en-US" sz="2200" dirty="0">
                    <a:solidFill>
                      <a:srgbClr val="002060"/>
                    </a:solidFill>
                    <a:latin typeface="Times New Roman" panose="02020603050405020304" pitchFamily="18" charset="0"/>
                    <a:cs typeface="Times New Roman" panose="02020603050405020304" pitchFamily="18" charset="0"/>
                  </a:rPr>
                  <a:t>. Each observer carrying a timing device.</a:t>
                </a:r>
              </a:p>
              <a:p>
                <a:pPr>
                  <a:buFont typeface="Wingdings" panose="05000000000000000000" pitchFamily="2" charset="2"/>
                  <a:buChar char="§"/>
                </a:pPr>
                <a:r>
                  <a:rPr lang="en-IN" sz="2200" dirty="0">
                    <a:solidFill>
                      <a:srgbClr val="002060"/>
                    </a:solidFill>
                    <a:latin typeface="Times New Roman" panose="02020603050405020304" pitchFamily="18" charset="0"/>
                    <a:cs typeface="Times New Roman" panose="02020603050405020304" pitchFamily="18" charset="0"/>
                  </a:rPr>
                  <a:t>According to </a:t>
                </a:r>
                <a:r>
                  <a:rPr lang="en-IN" sz="2200" i="1" dirty="0">
                    <a:solidFill>
                      <a:srgbClr val="002060"/>
                    </a:solidFill>
                    <a:latin typeface="Times New Roman" panose="02020603050405020304" pitchFamily="18" charset="0"/>
                    <a:cs typeface="Times New Roman" panose="02020603050405020304" pitchFamily="18" charset="0"/>
                  </a:rPr>
                  <a:t>O</a:t>
                </a:r>
                <a:r>
                  <a:rPr lang="en-IN" sz="2200" dirty="0">
                    <a:solidFill>
                      <a:srgbClr val="002060"/>
                    </a:solidFill>
                    <a:latin typeface="Times New Roman" panose="02020603050405020304" pitchFamily="18" charset="0"/>
                    <a:cs typeface="Times New Roman" panose="02020603050405020304" pitchFamily="18" charset="0"/>
                  </a:rPr>
                  <a:t>, the flash is emitted when the clock of </a:t>
                </a:r>
                <a:r>
                  <a:rPr lang="en-IN" sz="2200" i="1" dirty="0">
                    <a:solidFill>
                      <a:srgbClr val="002060"/>
                    </a:solidFill>
                    <a:latin typeface="Times New Roman" panose="02020603050405020304" pitchFamily="18" charset="0"/>
                    <a:cs typeface="Times New Roman" panose="02020603050405020304" pitchFamily="18" charset="0"/>
                  </a:rPr>
                  <a:t>O</a:t>
                </a:r>
                <a:r>
                  <a:rPr lang="en-IN" sz="2200" dirty="0">
                    <a:solidFill>
                      <a:srgbClr val="002060"/>
                    </a:solidFill>
                    <a:latin typeface="Times New Roman" panose="02020603050405020304" pitchFamily="18" charset="0"/>
                    <a:cs typeface="Times New Roman" panose="02020603050405020304" pitchFamily="18" charset="0"/>
                  </a:rPr>
                  <a:t> is at </a:t>
                </a:r>
                <a:r>
                  <a:rPr lang="en-IN" sz="2200" i="1" dirty="0">
                    <a:solidFill>
                      <a:srgbClr val="002060"/>
                    </a:solidFill>
                    <a:latin typeface="Times New Roman" panose="02020603050405020304" pitchFamily="18" charset="0"/>
                    <a:cs typeface="Times New Roman" panose="02020603050405020304" pitchFamily="18" charset="0"/>
                  </a:rPr>
                  <a:t>A</a:t>
                </a:r>
                <a:r>
                  <a:rPr lang="en-IN" sz="2200" dirty="0">
                    <a:solidFill>
                      <a:srgbClr val="002060"/>
                    </a:solidFill>
                    <a:latin typeface="Times New Roman" panose="02020603050405020304" pitchFamily="18" charset="0"/>
                    <a:cs typeface="Times New Roman" panose="02020603050405020304" pitchFamily="18" charset="0"/>
                  </a:rPr>
                  <a:t>, reflected when it is at </a:t>
                </a:r>
                <a:r>
                  <a:rPr lang="en-IN" sz="2200" i="1" dirty="0">
                    <a:solidFill>
                      <a:srgbClr val="002060"/>
                    </a:solidFill>
                    <a:latin typeface="Times New Roman" panose="02020603050405020304" pitchFamily="18" charset="0"/>
                    <a:cs typeface="Times New Roman" panose="02020603050405020304" pitchFamily="18" charset="0"/>
                  </a:rPr>
                  <a:t>B</a:t>
                </a:r>
                <a:r>
                  <a:rPr lang="en-IN" sz="2200" dirty="0">
                    <a:solidFill>
                      <a:srgbClr val="002060"/>
                    </a:solidFill>
                    <a:latin typeface="Times New Roman" panose="02020603050405020304" pitchFamily="18" charset="0"/>
                    <a:cs typeface="Times New Roman" panose="02020603050405020304" pitchFamily="18" charset="0"/>
                  </a:rPr>
                  <a:t>, and detected at </a:t>
                </a:r>
                <a:r>
                  <a:rPr lang="en-IN" sz="2200" i="1" dirty="0">
                    <a:solidFill>
                      <a:srgbClr val="002060"/>
                    </a:solidFill>
                    <a:latin typeface="Times New Roman" panose="02020603050405020304" pitchFamily="18" charset="0"/>
                    <a:cs typeface="Times New Roman" panose="02020603050405020304" pitchFamily="18" charset="0"/>
                  </a:rPr>
                  <a:t>C</a:t>
                </a:r>
                <a:r>
                  <a:rPr lang="en-IN" sz="2200"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endParaRPr lang="en-US" sz="22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200" dirty="0"/>
              </a:p>
            </p:txBody>
          </p:sp>
        </mc:Choice>
        <mc:Fallback xmlns="">
          <p:sp>
            <p:nvSpPr>
              <p:cNvPr id="3" name="Content Placeholder 2">
                <a:extLst>
                  <a:ext uri="{FF2B5EF4-FFF2-40B4-BE49-F238E27FC236}">
                    <a16:creationId xmlns:a16="http://schemas.microsoft.com/office/drawing/2014/main" id="{1F91B277-F2D5-49A4-A90C-A10BA6AF4AD5}"/>
                  </a:ext>
                </a:extLst>
              </p:cNvPr>
              <p:cNvSpPr>
                <a:spLocks noGrp="1" noRot="1" noChangeAspect="1" noMove="1" noResize="1" noEditPoints="1" noAdjustHandles="1" noChangeArrowheads="1" noChangeShapeType="1" noTextEdit="1"/>
              </p:cNvSpPr>
              <p:nvPr>
                <p:ph idx="1"/>
              </p:nvPr>
            </p:nvSpPr>
            <p:spPr>
              <a:blipFill>
                <a:blip r:embed="rId2"/>
                <a:stretch>
                  <a:fillRect l="-1697" t="-1402" r="-206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9C94C74-0C76-4FA9-9337-87B303C7A1C5}"/>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A26A71C1-D7DF-44BD-8740-AC9C0D040F36}"/>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E928CC58-474D-409F-B722-D6F16B579282}"/>
              </a:ext>
            </a:extLst>
          </p:cNvPr>
          <p:cNvSpPr>
            <a:spLocks noGrp="1"/>
          </p:cNvSpPr>
          <p:nvPr>
            <p:ph type="sldNum" sz="quarter" idx="12"/>
          </p:nvPr>
        </p:nvSpPr>
        <p:spPr/>
        <p:txBody>
          <a:bodyPr/>
          <a:lstStyle/>
          <a:p>
            <a:fld id="{BDA10909-B56C-45AC-A9CA-18A782F1C497}" type="slidenum">
              <a:rPr lang="en-US" smtClean="0"/>
              <a:pPr/>
              <a:t>10</a:t>
            </a:fld>
            <a:endParaRPr lang="en-US" dirty="0"/>
          </a:p>
        </p:txBody>
      </p:sp>
      <p:pic>
        <p:nvPicPr>
          <p:cNvPr id="7" name="Picture 6">
            <a:extLst>
              <a:ext uri="{FF2B5EF4-FFF2-40B4-BE49-F238E27FC236}">
                <a16:creationId xmlns:a16="http://schemas.microsoft.com/office/drawing/2014/main" id="{C410FEA9-2E7D-4EC9-96C3-91B18C399DAD}"/>
              </a:ext>
            </a:extLst>
          </p:cNvPr>
          <p:cNvPicPr>
            <a:picLocks noChangeAspect="1"/>
          </p:cNvPicPr>
          <p:nvPr/>
        </p:nvPicPr>
        <p:blipFill>
          <a:blip r:embed="rId3"/>
          <a:stretch>
            <a:fillRect/>
          </a:stretch>
        </p:blipFill>
        <p:spPr>
          <a:xfrm>
            <a:off x="9771570" y="1038464"/>
            <a:ext cx="1456148" cy="2267444"/>
          </a:xfrm>
          <a:prstGeom prst="rect">
            <a:avLst/>
          </a:prstGeom>
        </p:spPr>
      </p:pic>
      <p:sp>
        <p:nvSpPr>
          <p:cNvPr id="8" name="Title 4">
            <a:extLst>
              <a:ext uri="{FF2B5EF4-FFF2-40B4-BE49-F238E27FC236}">
                <a16:creationId xmlns:a16="http://schemas.microsoft.com/office/drawing/2014/main" id="{93F97B8F-F7CB-4111-B69C-EF5DE948F646}"/>
              </a:ext>
            </a:extLst>
          </p:cNvPr>
          <p:cNvSpPr txBox="1">
            <a:spLocks/>
          </p:cNvSpPr>
          <p:nvPr/>
        </p:nvSpPr>
        <p:spPr bwMode="auto">
          <a:xfrm>
            <a:off x="458787" y="6154574"/>
            <a:ext cx="8721725" cy="260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fontScale="92500" lnSpcReduction="20000"/>
          </a:bodyPr>
          <a:lstStyle>
            <a:lvl1pPr marL="914400" indent="-914400" algn="l" rtl="0" eaLnBrk="0" fontAlgn="base" hangingPunct="0">
              <a:spcBef>
                <a:spcPct val="0"/>
              </a:spcBef>
              <a:spcAft>
                <a:spcPct val="0"/>
              </a:spcAft>
              <a:defRPr sz="3200" b="1" baseline="0">
                <a:solidFill>
                  <a:schemeClr val="tx2">
                    <a:lumMod val="75000"/>
                  </a:schemeClr>
                </a:solidFill>
                <a:latin typeface="Lato" pitchFamily="34" charset="0"/>
                <a:ea typeface="Lato" pitchFamily="34" charset="0"/>
                <a:cs typeface="Lato" pitchFamily="34" charset="0"/>
                <a:sym typeface="Calibri" pitchFamily="34" charset="0"/>
              </a:defRPr>
            </a:lvl1pPr>
            <a:lvl2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2pPr>
            <a:lvl3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3pPr>
            <a:lvl4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4pPr>
            <a:lvl5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5pPr>
            <a:lvl6pPr marL="13716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6pPr>
            <a:lvl7pPr marL="18288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7pPr>
            <a:lvl8pPr marL="22860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8pPr>
            <a:lvl9pPr marL="27432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9pPr>
          </a:lstStyle>
          <a:p>
            <a:pPr>
              <a:defRPr/>
            </a:pPr>
            <a:r>
              <a:rPr lang="en-IN" sz="1400" dirty="0"/>
              <a:t>Image Source: Modern Physics, 3</a:t>
            </a:r>
            <a:r>
              <a:rPr lang="en-IN" sz="1400" baseline="30000" dirty="0"/>
              <a:t>rd</a:t>
            </a:r>
            <a:r>
              <a:rPr lang="en-IN" sz="1400" dirty="0"/>
              <a:t> Edition, Kenneth Krane</a:t>
            </a:r>
          </a:p>
          <a:p>
            <a:pPr>
              <a:defRPr/>
            </a:pPr>
            <a:endParaRPr lang="en-US" sz="1400" kern="0" dirty="0"/>
          </a:p>
        </p:txBody>
      </p:sp>
    </p:spTree>
    <p:extLst>
      <p:ext uri="{BB962C8B-B14F-4D97-AF65-F5344CB8AC3E}">
        <p14:creationId xmlns:p14="http://schemas.microsoft.com/office/powerpoint/2010/main" val="736107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0ECC6-57B4-4AA5-ADCD-4E57E0E4D534}"/>
              </a:ext>
            </a:extLst>
          </p:cNvPr>
          <p:cNvSpPr>
            <a:spLocks noGrp="1"/>
          </p:cNvSpPr>
          <p:nvPr>
            <p:ph type="title"/>
          </p:nvPr>
        </p:nvSpPr>
        <p:spPr/>
        <p:txBody>
          <a:bodyPr>
            <a:normAutofit fontScale="90000"/>
          </a:bodyPr>
          <a:lstStyle/>
          <a:p>
            <a:r>
              <a:rPr lang="en-US" dirty="0"/>
              <a:t>Time Dilation-II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13B0A5-C912-4AED-95BD-4DE80FB1ADDA}"/>
                  </a:ext>
                </a:extLst>
              </p:cNvPr>
              <p:cNvSpPr>
                <a:spLocks noGrp="1"/>
              </p:cNvSpPr>
              <p:nvPr>
                <p:ph idx="1"/>
              </p:nvPr>
            </p:nvSpPr>
            <p:spPr/>
            <p:txBody>
              <a:bodyPr>
                <a:normAutofit fontScale="92500" lnSpcReduction="20000"/>
              </a:bodyPr>
              <a:lstStyle/>
              <a:p>
                <a:pPr>
                  <a:buFont typeface="Wingdings" panose="05000000000000000000" pitchFamily="2" charset="2"/>
                  <a:buChar char="§"/>
                </a:pPr>
                <a:endParaRPr lang="en-IN"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400" dirty="0">
                    <a:solidFill>
                      <a:srgbClr val="002060"/>
                    </a:solidFill>
                    <a:latin typeface="Times New Roman" panose="02020603050405020304" pitchFamily="18" charset="0"/>
                    <a:cs typeface="Times New Roman" panose="02020603050405020304" pitchFamily="18" charset="0"/>
                  </a:rPr>
                  <a:t>In this interval </a:t>
                </a:r>
                <a14:m>
                  <m:oMath xmlns:m="http://schemas.openxmlformats.org/officeDocument/2006/math">
                    <m:r>
                      <m:rPr>
                        <m:sty m:val="p"/>
                      </m:rPr>
                      <a:rPr lang="en-US" sz="2400" b="0" i="0" smtClean="0">
                        <a:solidFill>
                          <a:srgbClr val="002060"/>
                        </a:solidFill>
                        <a:latin typeface="Cambria Math" panose="02040503050406030204" pitchFamily="18" charset="0"/>
                      </a:rPr>
                      <m:t>Δ</m:t>
                    </m:r>
                    <m:r>
                      <a:rPr lang="en-US" sz="2400" b="0" i="1" smtClean="0">
                        <a:solidFill>
                          <a:srgbClr val="002060"/>
                        </a:solidFill>
                        <a:latin typeface="Cambria Math" panose="02040503050406030204" pitchFamily="18" charset="0"/>
                      </a:rPr>
                      <m:t>𝑡</m:t>
                    </m:r>
                  </m:oMath>
                </a14:m>
                <a:r>
                  <a:rPr lang="en-US" sz="2400" dirty="0">
                    <a:solidFill>
                      <a:srgbClr val="002060"/>
                    </a:solidFill>
                    <a:latin typeface="Times New Roman" panose="02020603050405020304" pitchFamily="18" charset="0"/>
                    <a:cs typeface="Times New Roman" panose="02020603050405020304" pitchFamily="18" charset="0"/>
                  </a:rPr>
                  <a:t>, O observes the clock move forward a distance of </a:t>
                </a:r>
                <a14:m>
                  <m:oMath xmlns:m="http://schemas.openxmlformats.org/officeDocument/2006/math">
                    <m:r>
                      <a:rPr lang="en-US" sz="2400" b="0" i="1" smtClean="0">
                        <a:solidFill>
                          <a:srgbClr val="002060"/>
                        </a:solidFill>
                        <a:latin typeface="Cambria Math" panose="02040503050406030204" pitchFamily="18" charset="0"/>
                      </a:rPr>
                      <m:t>𝑢</m:t>
                    </m:r>
                    <m:r>
                      <m:rPr>
                        <m:sty m:val="p"/>
                      </m:rPr>
                      <a:rPr lang="en-US" sz="2400" b="0" i="0" smtClean="0">
                        <a:solidFill>
                          <a:srgbClr val="002060"/>
                        </a:solidFill>
                        <a:latin typeface="Cambria Math" panose="02040503050406030204" pitchFamily="18" charset="0"/>
                      </a:rPr>
                      <m:t>Δ</m:t>
                    </m:r>
                    <m:r>
                      <a:rPr lang="en-US" sz="2400" b="0" i="1" smtClean="0">
                        <a:solidFill>
                          <a:srgbClr val="002060"/>
                        </a:solidFill>
                        <a:latin typeface="Cambria Math" panose="02040503050406030204" pitchFamily="18" charset="0"/>
                      </a:rPr>
                      <m:t>𝑡</m:t>
                    </m:r>
                  </m:oMath>
                </a14:m>
                <a:r>
                  <a:rPr lang="en-US" sz="2400" dirty="0">
                    <a:solidFill>
                      <a:srgbClr val="002060"/>
                    </a:solidFill>
                    <a:latin typeface="Times New Roman" panose="02020603050405020304" pitchFamily="18" charset="0"/>
                    <a:cs typeface="Times New Roman" panose="02020603050405020304" pitchFamily="18" charset="0"/>
                  </a:rPr>
                  <a:t> from the point at which the flash was emitted and O concludes the light beam travels a distance </a:t>
                </a:r>
                <a14:m>
                  <m:oMath xmlns:m="http://schemas.openxmlformats.org/officeDocument/2006/math">
                    <m:r>
                      <a:rPr lang="en-US" sz="2400" b="0" i="1" smtClean="0">
                        <a:solidFill>
                          <a:srgbClr val="002060"/>
                        </a:solidFill>
                        <a:latin typeface="Cambria Math" panose="02040503050406030204" pitchFamily="18" charset="0"/>
                      </a:rPr>
                      <m:t>2</m:t>
                    </m:r>
                    <m:r>
                      <a:rPr lang="en-US" sz="2400" b="0" i="1" smtClean="0">
                        <a:solidFill>
                          <a:srgbClr val="002060"/>
                        </a:solidFill>
                        <a:latin typeface="Cambria Math" panose="02040503050406030204" pitchFamily="18" charset="0"/>
                      </a:rPr>
                      <m:t>𝐿</m:t>
                    </m:r>
                  </m:oMath>
                </a14:m>
                <a:r>
                  <a:rPr lang="en-US" sz="2400" dirty="0">
                    <a:solidFill>
                      <a:srgbClr val="002060"/>
                    </a:solidFill>
                    <a:latin typeface="Times New Roman" panose="02020603050405020304" pitchFamily="18" charset="0"/>
                    <a:cs typeface="Times New Roman" panose="02020603050405020304" pitchFamily="18" charset="0"/>
                  </a:rPr>
                  <a:t>, where </a:t>
                </a:r>
                <a14:m>
                  <m:oMath xmlns:m="http://schemas.openxmlformats.org/officeDocument/2006/math">
                    <m:r>
                      <a:rPr lang="en-US" sz="2400" b="0" i="1" smtClean="0">
                        <a:solidFill>
                          <a:srgbClr val="002060"/>
                        </a:solidFill>
                        <a:latin typeface="Cambria Math" panose="02040503050406030204" pitchFamily="18" charset="0"/>
                      </a:rPr>
                      <m:t>𝐿</m:t>
                    </m:r>
                    <m:r>
                      <a:rPr lang="en-US" sz="2400" b="0" i="1" smtClean="0">
                        <a:solidFill>
                          <a:srgbClr val="002060"/>
                        </a:solidFill>
                        <a:latin typeface="Cambria Math" panose="02040503050406030204" pitchFamily="18" charset="0"/>
                      </a:rPr>
                      <m:t>=</m:t>
                    </m:r>
                    <m:rad>
                      <m:radPr>
                        <m:degHide m:val="on"/>
                        <m:ctrlPr>
                          <a:rPr lang="en-US" sz="2400" b="0" i="1" smtClean="0">
                            <a:solidFill>
                              <a:srgbClr val="002060"/>
                            </a:solidFill>
                            <a:latin typeface="Cambria Math" panose="02040503050406030204" pitchFamily="18" charset="0"/>
                          </a:rPr>
                        </m:ctrlPr>
                      </m:radPr>
                      <m:deg/>
                      <m:e>
                        <m:sSubSup>
                          <m:sSubSupPr>
                            <m:ctrlPr>
                              <a:rPr lang="en-US" sz="2400" b="0" i="1" smtClean="0">
                                <a:solidFill>
                                  <a:srgbClr val="002060"/>
                                </a:solidFill>
                                <a:latin typeface="Cambria Math" panose="02040503050406030204" pitchFamily="18" charset="0"/>
                              </a:rPr>
                            </m:ctrlPr>
                          </m:sSubSupPr>
                          <m:e>
                            <m:r>
                              <a:rPr lang="en-US" sz="2400" b="0" i="1" smtClean="0">
                                <a:solidFill>
                                  <a:srgbClr val="002060"/>
                                </a:solidFill>
                                <a:latin typeface="Cambria Math" panose="02040503050406030204" pitchFamily="18" charset="0"/>
                              </a:rPr>
                              <m:t>𝐿</m:t>
                            </m:r>
                          </m:e>
                          <m:sub>
                            <m:r>
                              <a:rPr lang="en-US" sz="2400" b="0" i="1" smtClean="0">
                                <a:solidFill>
                                  <a:srgbClr val="002060"/>
                                </a:solidFill>
                                <a:latin typeface="Cambria Math" panose="02040503050406030204" pitchFamily="18" charset="0"/>
                              </a:rPr>
                              <m:t>0</m:t>
                            </m:r>
                          </m:sub>
                          <m:sup>
                            <m:r>
                              <a:rPr lang="en-US" sz="2400" b="0" i="1" smtClean="0">
                                <a:solidFill>
                                  <a:srgbClr val="002060"/>
                                </a:solidFill>
                                <a:latin typeface="Cambria Math" panose="02040503050406030204" pitchFamily="18" charset="0"/>
                              </a:rPr>
                              <m:t>2</m:t>
                            </m:r>
                          </m:sup>
                        </m:sSubSup>
                        <m:r>
                          <a:rPr lang="en-US" sz="2400" b="0" i="1" smtClean="0">
                            <a:solidFill>
                              <a:srgbClr val="002060"/>
                            </a:solidFill>
                            <a:latin typeface="Cambria Math" panose="02040503050406030204" pitchFamily="18" charset="0"/>
                          </a:rPr>
                          <m:t>+</m:t>
                        </m:r>
                        <m:sSup>
                          <m:sSupPr>
                            <m:ctrlPr>
                              <a:rPr lang="en-US" sz="2400" b="0" i="1" smtClean="0">
                                <a:solidFill>
                                  <a:srgbClr val="002060"/>
                                </a:solidFill>
                                <a:latin typeface="Cambria Math" panose="02040503050406030204" pitchFamily="18" charset="0"/>
                              </a:rPr>
                            </m:ctrlPr>
                          </m:sSupPr>
                          <m:e>
                            <m:d>
                              <m:dPr>
                                <m:ctrlPr>
                                  <a:rPr lang="en-US" sz="2400" b="0" i="1" smtClean="0">
                                    <a:solidFill>
                                      <a:srgbClr val="002060"/>
                                    </a:solidFill>
                                    <a:latin typeface="Cambria Math" panose="02040503050406030204" pitchFamily="18" charset="0"/>
                                  </a:rPr>
                                </m:ctrlPr>
                              </m:dPr>
                              <m:e>
                                <m:f>
                                  <m:fPr>
                                    <m:ctrlPr>
                                      <a:rPr lang="en-US" sz="2400" b="0" i="1" smtClean="0">
                                        <a:solidFill>
                                          <a:srgbClr val="002060"/>
                                        </a:solidFill>
                                        <a:latin typeface="Cambria Math" panose="02040503050406030204" pitchFamily="18" charset="0"/>
                                      </a:rPr>
                                    </m:ctrlPr>
                                  </m:fPr>
                                  <m:num>
                                    <m:r>
                                      <a:rPr lang="en-US" sz="2400" b="0" i="1" smtClean="0">
                                        <a:solidFill>
                                          <a:srgbClr val="002060"/>
                                        </a:solidFill>
                                        <a:latin typeface="Cambria Math" panose="02040503050406030204" pitchFamily="18" charset="0"/>
                                      </a:rPr>
                                      <m:t>𝑢</m:t>
                                    </m:r>
                                    <m:r>
                                      <m:rPr>
                                        <m:sty m:val="p"/>
                                      </m:rPr>
                                      <a:rPr lang="en-US" sz="2400" b="0" i="0" smtClean="0">
                                        <a:solidFill>
                                          <a:srgbClr val="002060"/>
                                        </a:solidFill>
                                        <a:latin typeface="Cambria Math" panose="02040503050406030204" pitchFamily="18" charset="0"/>
                                      </a:rPr>
                                      <m:t>Δ</m:t>
                                    </m:r>
                                    <m:r>
                                      <a:rPr lang="en-US" sz="2400" b="0" i="1" smtClean="0">
                                        <a:solidFill>
                                          <a:srgbClr val="002060"/>
                                        </a:solidFill>
                                        <a:latin typeface="Cambria Math" panose="02040503050406030204" pitchFamily="18" charset="0"/>
                                      </a:rPr>
                                      <m:t>𝑡</m:t>
                                    </m:r>
                                  </m:num>
                                  <m:den>
                                    <m:r>
                                      <a:rPr lang="en-US" sz="2400" b="0" i="1" smtClean="0">
                                        <a:solidFill>
                                          <a:srgbClr val="002060"/>
                                        </a:solidFill>
                                        <a:latin typeface="Cambria Math" panose="02040503050406030204" pitchFamily="18" charset="0"/>
                                      </a:rPr>
                                      <m:t>2</m:t>
                                    </m:r>
                                  </m:den>
                                </m:f>
                              </m:e>
                            </m:d>
                          </m:e>
                          <m:sup>
                            <m:r>
                              <a:rPr lang="en-US" sz="2400" b="0" i="1" smtClean="0">
                                <a:solidFill>
                                  <a:srgbClr val="002060"/>
                                </a:solidFill>
                                <a:latin typeface="Cambria Math" panose="02040503050406030204" pitchFamily="18" charset="0"/>
                              </a:rPr>
                              <m:t>2</m:t>
                            </m:r>
                          </m:sup>
                        </m:sSup>
                      </m:e>
                    </m:rad>
                  </m:oMath>
                </a14:m>
                <a:endParaRPr lang="en-US" sz="24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solidFill>
                      <a:srgbClr val="002060"/>
                    </a:solidFill>
                    <a:latin typeface="Times New Roman" panose="02020603050405020304" pitchFamily="18" charset="0"/>
                    <a:cs typeface="Times New Roman" panose="02020603050405020304" pitchFamily="18" charset="0"/>
                  </a:rPr>
                  <a:t>So </a:t>
                </a:r>
                <a14:m>
                  <m:oMath xmlns:m="http://schemas.openxmlformats.org/officeDocument/2006/math">
                    <m:r>
                      <m:rPr>
                        <m:sty m:val="p"/>
                      </m:rPr>
                      <a:rPr lang="en-US" sz="2400">
                        <a:solidFill>
                          <a:srgbClr val="002060"/>
                        </a:solidFill>
                        <a:latin typeface="Cambria Math" panose="02040503050406030204" pitchFamily="18" charset="0"/>
                      </a:rPr>
                      <m:t>Δ</m:t>
                    </m:r>
                    <m:r>
                      <a:rPr lang="en-US" sz="2400" i="1">
                        <a:solidFill>
                          <a:srgbClr val="002060"/>
                        </a:solidFill>
                        <a:latin typeface="Cambria Math" panose="02040503050406030204" pitchFamily="18" charset="0"/>
                      </a:rPr>
                      <m:t>𝑡</m:t>
                    </m:r>
                    <m:r>
                      <a:rPr lang="en-US" sz="2400" b="0" i="1" smtClean="0">
                        <a:solidFill>
                          <a:srgbClr val="002060"/>
                        </a:solidFill>
                        <a:latin typeface="Cambria Math" panose="02040503050406030204" pitchFamily="18" charset="0"/>
                      </a:rPr>
                      <m:t>=</m:t>
                    </m:r>
                    <m:f>
                      <m:fPr>
                        <m:ctrlPr>
                          <a:rPr lang="en-US" sz="2400" b="0" i="1" smtClean="0">
                            <a:solidFill>
                              <a:srgbClr val="002060"/>
                            </a:solidFill>
                            <a:latin typeface="Cambria Math" panose="02040503050406030204" pitchFamily="18" charset="0"/>
                          </a:rPr>
                        </m:ctrlPr>
                      </m:fPr>
                      <m:num>
                        <m:r>
                          <a:rPr lang="en-US" sz="2400" b="0" i="1" smtClean="0">
                            <a:solidFill>
                              <a:srgbClr val="002060"/>
                            </a:solidFill>
                            <a:latin typeface="Cambria Math" panose="02040503050406030204" pitchFamily="18" charset="0"/>
                          </a:rPr>
                          <m:t>2</m:t>
                        </m:r>
                        <m:r>
                          <a:rPr lang="en-US" sz="2400" b="0" i="1" smtClean="0">
                            <a:solidFill>
                              <a:srgbClr val="002060"/>
                            </a:solidFill>
                            <a:latin typeface="Cambria Math" panose="02040503050406030204" pitchFamily="18" charset="0"/>
                          </a:rPr>
                          <m:t>𝐿</m:t>
                        </m:r>
                      </m:num>
                      <m:den>
                        <m:r>
                          <a:rPr lang="en-US" sz="2400" b="0" i="1" smtClean="0">
                            <a:solidFill>
                              <a:srgbClr val="002060"/>
                            </a:solidFill>
                            <a:latin typeface="Cambria Math" panose="02040503050406030204" pitchFamily="18" charset="0"/>
                          </a:rPr>
                          <m:t>𝑐</m:t>
                        </m:r>
                      </m:den>
                    </m:f>
                    <m:r>
                      <a:rPr lang="en-US" sz="2400" b="0" i="1" smtClean="0">
                        <a:solidFill>
                          <a:srgbClr val="002060"/>
                        </a:solidFill>
                        <a:latin typeface="Cambria Math" panose="02040503050406030204" pitchFamily="18" charset="0"/>
                      </a:rPr>
                      <m:t>=</m:t>
                    </m:r>
                    <m:f>
                      <m:fPr>
                        <m:ctrlPr>
                          <a:rPr lang="en-US" sz="2400" b="0" i="1" smtClean="0">
                            <a:solidFill>
                              <a:srgbClr val="002060"/>
                            </a:solidFill>
                            <a:latin typeface="Cambria Math" panose="02040503050406030204" pitchFamily="18" charset="0"/>
                          </a:rPr>
                        </m:ctrlPr>
                      </m:fPr>
                      <m:num>
                        <m:r>
                          <a:rPr lang="en-US" sz="2400" b="0" i="1" smtClean="0">
                            <a:solidFill>
                              <a:srgbClr val="002060"/>
                            </a:solidFill>
                            <a:latin typeface="Cambria Math" panose="02040503050406030204" pitchFamily="18" charset="0"/>
                          </a:rPr>
                          <m:t>2</m:t>
                        </m:r>
                        <m:rad>
                          <m:radPr>
                            <m:degHide m:val="on"/>
                            <m:ctrlPr>
                              <a:rPr lang="en-US" sz="2400" i="1">
                                <a:solidFill>
                                  <a:srgbClr val="002060"/>
                                </a:solidFill>
                                <a:latin typeface="Cambria Math" panose="02040503050406030204" pitchFamily="18" charset="0"/>
                              </a:rPr>
                            </m:ctrlPr>
                          </m:radPr>
                          <m:deg/>
                          <m:e>
                            <m:sSubSup>
                              <m:sSubSupPr>
                                <m:ctrlPr>
                                  <a:rPr lang="en-US" sz="2400" i="1">
                                    <a:solidFill>
                                      <a:srgbClr val="002060"/>
                                    </a:solidFill>
                                    <a:latin typeface="Cambria Math" panose="02040503050406030204" pitchFamily="18" charset="0"/>
                                  </a:rPr>
                                </m:ctrlPr>
                              </m:sSubSupPr>
                              <m:e>
                                <m:r>
                                  <a:rPr lang="en-US" sz="2400" i="1">
                                    <a:solidFill>
                                      <a:srgbClr val="002060"/>
                                    </a:solidFill>
                                    <a:latin typeface="Cambria Math" panose="02040503050406030204" pitchFamily="18" charset="0"/>
                                  </a:rPr>
                                  <m:t>𝐿</m:t>
                                </m:r>
                              </m:e>
                              <m:sub>
                                <m:r>
                                  <a:rPr lang="en-US" sz="2400" i="1">
                                    <a:solidFill>
                                      <a:srgbClr val="002060"/>
                                    </a:solidFill>
                                    <a:latin typeface="Cambria Math" panose="02040503050406030204" pitchFamily="18" charset="0"/>
                                  </a:rPr>
                                  <m:t>0</m:t>
                                </m:r>
                              </m:sub>
                              <m:sup>
                                <m:r>
                                  <a:rPr lang="en-US" sz="2400" i="1">
                                    <a:solidFill>
                                      <a:srgbClr val="002060"/>
                                    </a:solidFill>
                                    <a:latin typeface="Cambria Math" panose="02040503050406030204" pitchFamily="18" charset="0"/>
                                  </a:rPr>
                                  <m:t>2</m:t>
                                </m:r>
                              </m:sup>
                            </m:sSubSup>
                            <m:r>
                              <a:rPr lang="en-US" sz="2400" i="1">
                                <a:solidFill>
                                  <a:srgbClr val="002060"/>
                                </a:solidFill>
                                <a:latin typeface="Cambria Math" panose="02040503050406030204" pitchFamily="18" charset="0"/>
                              </a:rPr>
                              <m:t>+</m:t>
                            </m:r>
                            <m:sSup>
                              <m:sSupPr>
                                <m:ctrlPr>
                                  <a:rPr lang="en-US" sz="2400" i="1">
                                    <a:solidFill>
                                      <a:srgbClr val="002060"/>
                                    </a:solidFill>
                                    <a:latin typeface="Cambria Math" panose="02040503050406030204" pitchFamily="18" charset="0"/>
                                  </a:rPr>
                                </m:ctrlPr>
                              </m:sSupPr>
                              <m:e>
                                <m:d>
                                  <m:dPr>
                                    <m:ctrlPr>
                                      <a:rPr lang="en-US" sz="2400" i="1">
                                        <a:solidFill>
                                          <a:srgbClr val="002060"/>
                                        </a:solidFill>
                                        <a:latin typeface="Cambria Math" panose="02040503050406030204" pitchFamily="18" charset="0"/>
                                      </a:rPr>
                                    </m:ctrlPr>
                                  </m:dPr>
                                  <m:e>
                                    <m:f>
                                      <m:fPr>
                                        <m:ctrlPr>
                                          <a:rPr lang="en-US" sz="2400" i="1">
                                            <a:solidFill>
                                              <a:srgbClr val="002060"/>
                                            </a:solidFill>
                                            <a:latin typeface="Cambria Math" panose="02040503050406030204" pitchFamily="18" charset="0"/>
                                          </a:rPr>
                                        </m:ctrlPr>
                                      </m:fPr>
                                      <m:num>
                                        <m:r>
                                          <a:rPr lang="en-US" sz="2400" i="1">
                                            <a:solidFill>
                                              <a:srgbClr val="002060"/>
                                            </a:solidFill>
                                            <a:latin typeface="Cambria Math" panose="02040503050406030204" pitchFamily="18" charset="0"/>
                                          </a:rPr>
                                          <m:t>𝑢</m:t>
                                        </m:r>
                                        <m:r>
                                          <m:rPr>
                                            <m:sty m:val="p"/>
                                          </m:rPr>
                                          <a:rPr lang="en-US" sz="2400">
                                            <a:solidFill>
                                              <a:srgbClr val="002060"/>
                                            </a:solidFill>
                                            <a:latin typeface="Cambria Math" panose="02040503050406030204" pitchFamily="18" charset="0"/>
                                          </a:rPr>
                                          <m:t>Δ</m:t>
                                        </m:r>
                                        <m:r>
                                          <a:rPr lang="en-US" sz="2400" i="1">
                                            <a:solidFill>
                                              <a:srgbClr val="002060"/>
                                            </a:solidFill>
                                            <a:latin typeface="Cambria Math" panose="02040503050406030204" pitchFamily="18" charset="0"/>
                                          </a:rPr>
                                          <m:t>𝑡</m:t>
                                        </m:r>
                                      </m:num>
                                      <m:den>
                                        <m:r>
                                          <a:rPr lang="en-US" sz="2400" i="1">
                                            <a:solidFill>
                                              <a:srgbClr val="002060"/>
                                            </a:solidFill>
                                            <a:latin typeface="Cambria Math" panose="02040503050406030204" pitchFamily="18" charset="0"/>
                                          </a:rPr>
                                          <m:t>2</m:t>
                                        </m:r>
                                      </m:den>
                                    </m:f>
                                  </m:e>
                                </m:d>
                              </m:e>
                              <m:sup>
                                <m:r>
                                  <a:rPr lang="en-US" sz="2400" i="1">
                                    <a:solidFill>
                                      <a:srgbClr val="002060"/>
                                    </a:solidFill>
                                    <a:latin typeface="Cambria Math" panose="02040503050406030204" pitchFamily="18" charset="0"/>
                                  </a:rPr>
                                  <m:t>2</m:t>
                                </m:r>
                              </m:sup>
                            </m:sSup>
                          </m:e>
                        </m:rad>
                      </m:num>
                      <m:den>
                        <m:r>
                          <a:rPr lang="en-US" sz="2400" b="0" i="1" smtClean="0">
                            <a:solidFill>
                              <a:srgbClr val="002060"/>
                            </a:solidFill>
                            <a:latin typeface="Cambria Math" panose="02040503050406030204" pitchFamily="18" charset="0"/>
                          </a:rPr>
                          <m:t>𝑐</m:t>
                        </m:r>
                      </m:den>
                    </m:f>
                    <m:r>
                      <a:rPr lang="en-US" sz="2400" b="0" i="1" smtClean="0">
                        <a:solidFill>
                          <a:srgbClr val="002060"/>
                        </a:solidFill>
                        <a:latin typeface="Cambria Math" panose="02040503050406030204" pitchFamily="18" charset="0"/>
                      </a:rPr>
                      <m:t>⇒</m:t>
                    </m:r>
                    <m:r>
                      <m:rPr>
                        <m:sty m:val="p"/>
                      </m:rPr>
                      <a:rPr lang="en-US" sz="2400" b="0" i="0" smtClean="0">
                        <a:solidFill>
                          <a:srgbClr val="002060"/>
                        </a:solidFill>
                        <a:latin typeface="Cambria Math" panose="02040503050406030204" pitchFamily="18" charset="0"/>
                      </a:rPr>
                      <m:t>Δ</m:t>
                    </m:r>
                    <m:r>
                      <a:rPr lang="en-US" sz="2400" b="0" i="1" smtClean="0">
                        <a:solidFill>
                          <a:srgbClr val="002060"/>
                        </a:solidFill>
                        <a:latin typeface="Cambria Math" panose="02040503050406030204" pitchFamily="18" charset="0"/>
                      </a:rPr>
                      <m:t>𝑡</m:t>
                    </m:r>
                    <m:r>
                      <a:rPr lang="en-US" sz="2400" b="0" i="1" smtClean="0">
                        <a:solidFill>
                          <a:srgbClr val="002060"/>
                        </a:solidFill>
                        <a:latin typeface="Cambria Math" panose="02040503050406030204" pitchFamily="18" charset="0"/>
                      </a:rPr>
                      <m:t>=</m:t>
                    </m:r>
                    <m:f>
                      <m:fPr>
                        <m:ctrlPr>
                          <a:rPr lang="en-US" sz="2400" b="0" i="1" smtClean="0">
                            <a:solidFill>
                              <a:srgbClr val="002060"/>
                            </a:solidFill>
                            <a:latin typeface="Cambria Math" panose="02040503050406030204" pitchFamily="18" charset="0"/>
                          </a:rPr>
                        </m:ctrlPr>
                      </m:fPr>
                      <m:num>
                        <m:r>
                          <m:rPr>
                            <m:sty m:val="p"/>
                          </m:rPr>
                          <a:rPr lang="en-US" sz="2400" b="0" i="0" smtClean="0">
                            <a:solidFill>
                              <a:srgbClr val="002060"/>
                            </a:solidFill>
                            <a:latin typeface="Cambria Math" panose="02040503050406030204" pitchFamily="18" charset="0"/>
                          </a:rPr>
                          <m:t>Δ</m:t>
                        </m:r>
                        <m:sSub>
                          <m:sSubPr>
                            <m:ctrlPr>
                              <a:rPr lang="en-US" sz="2400" b="0" i="1" smtClean="0">
                                <a:solidFill>
                                  <a:srgbClr val="002060"/>
                                </a:solidFill>
                                <a:latin typeface="Cambria Math" panose="02040503050406030204" pitchFamily="18" charset="0"/>
                              </a:rPr>
                            </m:ctrlPr>
                          </m:sSubPr>
                          <m:e>
                            <m:r>
                              <a:rPr lang="en-US" sz="2400" b="0" i="1" smtClean="0">
                                <a:solidFill>
                                  <a:srgbClr val="002060"/>
                                </a:solidFill>
                                <a:latin typeface="Cambria Math" panose="02040503050406030204" pitchFamily="18" charset="0"/>
                              </a:rPr>
                              <m:t>𝑡</m:t>
                            </m:r>
                          </m:e>
                          <m:sub>
                            <m:r>
                              <a:rPr lang="en-US" sz="2400" b="0" i="1" smtClean="0">
                                <a:solidFill>
                                  <a:srgbClr val="002060"/>
                                </a:solidFill>
                                <a:latin typeface="Cambria Math" panose="02040503050406030204" pitchFamily="18" charset="0"/>
                              </a:rPr>
                              <m:t>0</m:t>
                            </m:r>
                          </m:sub>
                        </m:sSub>
                      </m:num>
                      <m:den>
                        <m:rad>
                          <m:radPr>
                            <m:degHide m:val="on"/>
                            <m:ctrlPr>
                              <a:rPr lang="en-US" sz="2400" b="0" i="1" smtClean="0">
                                <a:solidFill>
                                  <a:srgbClr val="002060"/>
                                </a:solidFill>
                                <a:latin typeface="Cambria Math" panose="02040503050406030204" pitchFamily="18" charset="0"/>
                              </a:rPr>
                            </m:ctrlPr>
                          </m:radPr>
                          <m:deg/>
                          <m:e>
                            <m:r>
                              <a:rPr lang="en-US" sz="2400" b="0" i="1" smtClean="0">
                                <a:solidFill>
                                  <a:srgbClr val="002060"/>
                                </a:solidFill>
                                <a:latin typeface="Cambria Math" panose="02040503050406030204" pitchFamily="18" charset="0"/>
                              </a:rPr>
                              <m:t>1</m:t>
                            </m:r>
                            <m:r>
                              <a:rPr lang="en-US" sz="2400" b="0" i="1" smtClean="0">
                                <a:solidFill>
                                  <a:srgbClr val="002060"/>
                                </a:solidFill>
                                <a:latin typeface="Cambria Math" panose="02040503050406030204" pitchFamily="18" charset="0"/>
                              </a:rPr>
                              <m:t>−</m:t>
                            </m:r>
                            <m:f>
                              <m:fPr>
                                <m:ctrlPr>
                                  <a:rPr lang="en-US" sz="2400" b="0" i="1" smtClean="0">
                                    <a:solidFill>
                                      <a:srgbClr val="002060"/>
                                    </a:solidFill>
                                    <a:latin typeface="Cambria Math" panose="02040503050406030204" pitchFamily="18" charset="0"/>
                                  </a:rPr>
                                </m:ctrlPr>
                              </m:fPr>
                              <m:num>
                                <m:sSup>
                                  <m:sSupPr>
                                    <m:ctrlPr>
                                      <a:rPr lang="en-US" sz="2400" b="0" i="1" smtClean="0">
                                        <a:solidFill>
                                          <a:srgbClr val="002060"/>
                                        </a:solidFill>
                                        <a:latin typeface="Cambria Math" panose="02040503050406030204" pitchFamily="18" charset="0"/>
                                      </a:rPr>
                                    </m:ctrlPr>
                                  </m:sSupPr>
                                  <m:e>
                                    <m:r>
                                      <a:rPr lang="en-US" sz="2400" b="0" i="1" smtClean="0">
                                        <a:solidFill>
                                          <a:srgbClr val="002060"/>
                                        </a:solidFill>
                                        <a:latin typeface="Cambria Math" panose="02040503050406030204" pitchFamily="18" charset="0"/>
                                      </a:rPr>
                                      <m:t>𝑢</m:t>
                                    </m:r>
                                  </m:e>
                                  <m:sup>
                                    <m:r>
                                      <a:rPr lang="en-US" sz="2400" b="0" i="1" smtClean="0">
                                        <a:solidFill>
                                          <a:srgbClr val="002060"/>
                                        </a:solidFill>
                                        <a:latin typeface="Cambria Math" panose="02040503050406030204" pitchFamily="18" charset="0"/>
                                      </a:rPr>
                                      <m:t>2</m:t>
                                    </m:r>
                                  </m:sup>
                                </m:sSup>
                              </m:num>
                              <m:den>
                                <m:sSup>
                                  <m:sSupPr>
                                    <m:ctrlPr>
                                      <a:rPr lang="en-US" sz="2400" b="0" i="1" smtClean="0">
                                        <a:solidFill>
                                          <a:srgbClr val="002060"/>
                                        </a:solidFill>
                                        <a:latin typeface="Cambria Math" panose="02040503050406030204" pitchFamily="18" charset="0"/>
                                      </a:rPr>
                                    </m:ctrlPr>
                                  </m:sSupPr>
                                  <m:e>
                                    <m:r>
                                      <a:rPr lang="en-US" sz="2400" b="0" i="1" smtClean="0">
                                        <a:solidFill>
                                          <a:srgbClr val="002060"/>
                                        </a:solidFill>
                                        <a:latin typeface="Cambria Math" panose="02040503050406030204" pitchFamily="18" charset="0"/>
                                      </a:rPr>
                                      <m:t>𝑐</m:t>
                                    </m:r>
                                  </m:e>
                                  <m:sup>
                                    <m:r>
                                      <a:rPr lang="en-US" sz="2400" b="0" i="1" smtClean="0">
                                        <a:solidFill>
                                          <a:srgbClr val="002060"/>
                                        </a:solidFill>
                                        <a:latin typeface="Cambria Math" panose="02040503050406030204" pitchFamily="18" charset="0"/>
                                      </a:rPr>
                                      <m:t>2</m:t>
                                    </m:r>
                                  </m:sup>
                                </m:sSup>
                              </m:den>
                            </m:f>
                          </m:e>
                        </m:rad>
                      </m:den>
                    </m:f>
                    <m:r>
                      <a:rPr lang="en-US" sz="2400" b="0" i="1" smtClean="0">
                        <a:solidFill>
                          <a:srgbClr val="002060"/>
                        </a:solidFill>
                        <a:latin typeface="Cambria Math" panose="02040503050406030204" pitchFamily="18" charset="0"/>
                      </a:rPr>
                      <m:t>⇒</m:t>
                    </m:r>
                    <m:r>
                      <m:rPr>
                        <m:sty m:val="p"/>
                      </m:rPr>
                      <a:rPr lang="en-US" sz="2400" b="0" i="0" smtClean="0">
                        <a:solidFill>
                          <a:srgbClr val="002060"/>
                        </a:solidFill>
                        <a:latin typeface="Cambria Math" panose="02040503050406030204" pitchFamily="18" charset="0"/>
                      </a:rPr>
                      <m:t>Δ</m:t>
                    </m:r>
                    <m:r>
                      <a:rPr lang="en-US" sz="2400" b="0" i="1" smtClean="0">
                        <a:solidFill>
                          <a:srgbClr val="002060"/>
                        </a:solidFill>
                        <a:latin typeface="Cambria Math" panose="02040503050406030204" pitchFamily="18" charset="0"/>
                      </a:rPr>
                      <m:t>𝑡</m:t>
                    </m:r>
                    <m:r>
                      <a:rPr lang="en-US" sz="2400" b="0" i="1" smtClean="0">
                        <a:solidFill>
                          <a:srgbClr val="002060"/>
                        </a:solidFill>
                        <a:latin typeface="Cambria Math" panose="02040503050406030204" pitchFamily="18" charset="0"/>
                      </a:rPr>
                      <m:t>&gt;</m:t>
                    </m:r>
                    <m:r>
                      <m:rPr>
                        <m:sty m:val="p"/>
                      </m:rPr>
                      <a:rPr lang="en-US" sz="2400" b="0" i="0" smtClean="0">
                        <a:solidFill>
                          <a:srgbClr val="002060"/>
                        </a:solidFill>
                        <a:latin typeface="Cambria Math" panose="02040503050406030204" pitchFamily="18" charset="0"/>
                      </a:rPr>
                      <m:t>Δ</m:t>
                    </m:r>
                    <m:sSub>
                      <m:sSubPr>
                        <m:ctrlPr>
                          <a:rPr lang="en-US" sz="2400" b="0" i="1" smtClean="0">
                            <a:solidFill>
                              <a:srgbClr val="002060"/>
                            </a:solidFill>
                            <a:latin typeface="Cambria Math" panose="02040503050406030204" pitchFamily="18" charset="0"/>
                          </a:rPr>
                        </m:ctrlPr>
                      </m:sSubPr>
                      <m:e>
                        <m:r>
                          <a:rPr lang="en-US" sz="2400" b="0" i="1" smtClean="0">
                            <a:solidFill>
                              <a:srgbClr val="002060"/>
                            </a:solidFill>
                            <a:latin typeface="Cambria Math" panose="02040503050406030204" pitchFamily="18" charset="0"/>
                          </a:rPr>
                          <m:t>𝑡</m:t>
                        </m:r>
                      </m:e>
                      <m:sub>
                        <m:r>
                          <a:rPr lang="en-US" sz="2400" b="0" i="1" smtClean="0">
                            <a:solidFill>
                              <a:srgbClr val="002060"/>
                            </a:solidFill>
                            <a:latin typeface="Cambria Math" panose="02040503050406030204" pitchFamily="18" charset="0"/>
                          </a:rPr>
                          <m:t>0</m:t>
                        </m:r>
                      </m:sub>
                    </m:sSub>
                  </m:oMath>
                </a14:m>
                <a:endParaRPr lang="en-US" sz="24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solidFill>
                      <a:srgbClr val="002060"/>
                    </a:solidFill>
                    <a:latin typeface="Times New Roman" panose="02020603050405020304" pitchFamily="18" charset="0"/>
                    <a:cs typeface="Times New Roman" panose="02020603050405020304" pitchFamily="18" charset="0"/>
                  </a:rPr>
                  <a:t>So, </a:t>
                </a:r>
                <a:r>
                  <a:rPr lang="en-IN" sz="2400" dirty="0">
                    <a:solidFill>
                      <a:srgbClr val="002060"/>
                    </a:solidFill>
                    <a:latin typeface="Times New Roman" panose="02020603050405020304" pitchFamily="18" charset="0"/>
                    <a:cs typeface="Times New Roman" panose="02020603050405020304" pitchFamily="18" charset="0"/>
                  </a:rPr>
                  <a:t>observer O</a:t>
                </a:r>
                <a:r>
                  <a:rPr lang="en-IN" sz="2400" i="1"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measures a longer time interval than O’ measures.</a:t>
                </a:r>
                <a:endParaRPr lang="en-US" sz="24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a:p>
            </p:txBody>
          </p:sp>
        </mc:Choice>
        <mc:Fallback xmlns="">
          <p:sp>
            <p:nvSpPr>
              <p:cNvPr id="3" name="Content Placeholder 2">
                <a:extLst>
                  <a:ext uri="{FF2B5EF4-FFF2-40B4-BE49-F238E27FC236}">
                    <a16:creationId xmlns:a16="http://schemas.microsoft.com/office/drawing/2014/main" id="{1613B0A5-C912-4AED-95BD-4DE80FB1ADDA}"/>
                  </a:ext>
                </a:extLst>
              </p:cNvPr>
              <p:cNvSpPr>
                <a:spLocks noGrp="1" noRot="1" noChangeAspect="1" noMove="1" noResize="1" noEditPoints="1" noAdjustHandles="1" noChangeArrowheads="1" noChangeShapeType="1" noTextEdit="1"/>
              </p:cNvSpPr>
              <p:nvPr>
                <p:ph idx="1"/>
              </p:nvPr>
            </p:nvSpPr>
            <p:spPr>
              <a:blipFill>
                <a:blip r:embed="rId2"/>
                <a:stretch>
                  <a:fillRect l="-1576" r="-78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A3FEF7A-6704-43DC-9C36-E5592D1876B9}"/>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88677872-1E8D-4D4F-BBDD-E1A273BEB4D6}"/>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63441F17-AA29-4F4B-A086-342E38149525}"/>
              </a:ext>
            </a:extLst>
          </p:cNvPr>
          <p:cNvSpPr>
            <a:spLocks noGrp="1"/>
          </p:cNvSpPr>
          <p:nvPr>
            <p:ph type="sldNum" sz="quarter" idx="12"/>
          </p:nvPr>
        </p:nvSpPr>
        <p:spPr/>
        <p:txBody>
          <a:bodyPr/>
          <a:lstStyle/>
          <a:p>
            <a:fld id="{BDA10909-B56C-45AC-A9CA-18A782F1C497}" type="slidenum">
              <a:rPr lang="en-US" smtClean="0"/>
              <a:pPr/>
              <a:t>11</a:t>
            </a:fld>
            <a:endParaRPr lang="en-US" dirty="0"/>
          </a:p>
        </p:txBody>
      </p:sp>
      <p:pic>
        <p:nvPicPr>
          <p:cNvPr id="7" name="Picture 6">
            <a:extLst>
              <a:ext uri="{FF2B5EF4-FFF2-40B4-BE49-F238E27FC236}">
                <a16:creationId xmlns:a16="http://schemas.microsoft.com/office/drawing/2014/main" id="{0746D9FD-1312-4A19-B554-4F92624AF997}"/>
              </a:ext>
            </a:extLst>
          </p:cNvPr>
          <p:cNvPicPr>
            <a:picLocks noChangeAspect="1"/>
          </p:cNvPicPr>
          <p:nvPr/>
        </p:nvPicPr>
        <p:blipFill>
          <a:blip r:embed="rId3"/>
          <a:stretch>
            <a:fillRect/>
          </a:stretch>
        </p:blipFill>
        <p:spPr>
          <a:xfrm>
            <a:off x="2840665" y="957599"/>
            <a:ext cx="6106387" cy="2614833"/>
          </a:xfrm>
          <a:prstGeom prst="rect">
            <a:avLst/>
          </a:prstGeom>
        </p:spPr>
      </p:pic>
      <p:sp>
        <p:nvSpPr>
          <p:cNvPr id="8" name="Title 4">
            <a:extLst>
              <a:ext uri="{FF2B5EF4-FFF2-40B4-BE49-F238E27FC236}">
                <a16:creationId xmlns:a16="http://schemas.microsoft.com/office/drawing/2014/main" id="{B7D67B98-46A9-43BE-B689-36A3B3823172}"/>
              </a:ext>
            </a:extLst>
          </p:cNvPr>
          <p:cNvSpPr txBox="1">
            <a:spLocks/>
          </p:cNvSpPr>
          <p:nvPr/>
        </p:nvSpPr>
        <p:spPr bwMode="auto">
          <a:xfrm>
            <a:off x="458787" y="6134583"/>
            <a:ext cx="8721725" cy="260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fontScale="92500" lnSpcReduction="20000"/>
          </a:bodyPr>
          <a:lstStyle>
            <a:lvl1pPr marL="914400" indent="-914400" algn="l" rtl="0" eaLnBrk="0" fontAlgn="base" hangingPunct="0">
              <a:spcBef>
                <a:spcPct val="0"/>
              </a:spcBef>
              <a:spcAft>
                <a:spcPct val="0"/>
              </a:spcAft>
              <a:defRPr sz="3200" b="1" baseline="0">
                <a:solidFill>
                  <a:schemeClr val="tx2">
                    <a:lumMod val="75000"/>
                  </a:schemeClr>
                </a:solidFill>
                <a:latin typeface="Lato" pitchFamily="34" charset="0"/>
                <a:ea typeface="Lato" pitchFamily="34" charset="0"/>
                <a:cs typeface="Lato" pitchFamily="34" charset="0"/>
                <a:sym typeface="Calibri" pitchFamily="34" charset="0"/>
              </a:defRPr>
            </a:lvl1pPr>
            <a:lvl2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2pPr>
            <a:lvl3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3pPr>
            <a:lvl4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4pPr>
            <a:lvl5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5pPr>
            <a:lvl6pPr marL="13716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6pPr>
            <a:lvl7pPr marL="18288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7pPr>
            <a:lvl8pPr marL="22860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8pPr>
            <a:lvl9pPr marL="27432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9pPr>
          </a:lstStyle>
          <a:p>
            <a:pPr>
              <a:defRPr/>
            </a:pPr>
            <a:r>
              <a:rPr lang="en-IN" sz="1400" dirty="0"/>
              <a:t>Image Source: Modern Physics, 3</a:t>
            </a:r>
            <a:r>
              <a:rPr lang="en-IN" sz="1400" baseline="30000" dirty="0"/>
              <a:t>rd</a:t>
            </a:r>
            <a:r>
              <a:rPr lang="en-IN" sz="1400" dirty="0"/>
              <a:t> Edition, Kenneth Krane</a:t>
            </a:r>
          </a:p>
          <a:p>
            <a:pPr>
              <a:defRPr/>
            </a:pPr>
            <a:endParaRPr lang="en-US" sz="1400" kern="0" dirty="0"/>
          </a:p>
        </p:txBody>
      </p:sp>
    </p:spTree>
    <p:extLst>
      <p:ext uri="{BB962C8B-B14F-4D97-AF65-F5344CB8AC3E}">
        <p14:creationId xmlns:p14="http://schemas.microsoft.com/office/powerpoint/2010/main" val="3970857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B3AD4-DDF3-4B13-A927-42CB4A7B627C}"/>
              </a:ext>
            </a:extLst>
          </p:cNvPr>
          <p:cNvSpPr>
            <a:spLocks noGrp="1"/>
          </p:cNvSpPr>
          <p:nvPr>
            <p:ph type="title"/>
          </p:nvPr>
        </p:nvSpPr>
        <p:spPr/>
        <p:txBody>
          <a:bodyPr>
            <a:normAutofit fontScale="90000"/>
          </a:bodyPr>
          <a:lstStyle/>
          <a:p>
            <a:r>
              <a:rPr lang="en-US" dirty="0"/>
              <a:t>Length Contraction-I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8994C0-1516-48B7-97AC-0B5E160D4E7F}"/>
                  </a:ext>
                </a:extLst>
              </p:cNvPr>
              <p:cNvSpPr>
                <a:spLocks noGrp="1"/>
              </p:cNvSpPr>
              <p:nvPr>
                <p:ph idx="1"/>
              </p:nvPr>
            </p:nvSpPr>
            <p:spPr/>
            <p:txBody>
              <a:bodyPr>
                <a:normAutofit/>
              </a:bodyPr>
              <a:lstStyle/>
              <a:p>
                <a:pPr>
                  <a:buFont typeface="Wingdings" panose="05000000000000000000" pitchFamily="2" charset="2"/>
                  <a:buChar char="§"/>
                </a:pPr>
                <a:r>
                  <a:rPr lang="en-US" sz="2200" b="1" i="1" dirty="0">
                    <a:solidFill>
                      <a:srgbClr val="C00000"/>
                    </a:solidFill>
                    <a:latin typeface="Times New Roman" panose="02020603050405020304" pitchFamily="18" charset="0"/>
                    <a:cs typeface="Times New Roman" panose="02020603050405020304" pitchFamily="18" charset="0"/>
                  </a:rPr>
                  <a:t>Faster means shorter</a:t>
                </a:r>
              </a:p>
              <a:p>
                <a:pPr>
                  <a:buFont typeface="Wingdings" panose="05000000000000000000" pitchFamily="2" charset="2"/>
                  <a:buChar char="§"/>
                </a:pPr>
                <a:r>
                  <a:rPr lang="en-US" sz="2200" dirty="0">
                    <a:solidFill>
                      <a:srgbClr val="002060"/>
                    </a:solidFill>
                    <a:latin typeface="Times New Roman" panose="02020603050405020304" pitchFamily="18" charset="0"/>
                    <a:cs typeface="Times New Roman" panose="02020603050405020304" pitchFamily="18" charset="0"/>
                  </a:rPr>
                  <a:t>Let the flash light emitted when the clock of O’ is </a:t>
                </a:r>
              </a:p>
              <a:p>
                <a:pPr>
                  <a:buFont typeface="Wingdings" panose="05000000000000000000" pitchFamily="2" charset="2"/>
                  <a:buChar char="§"/>
                </a:pPr>
                <a:r>
                  <a:rPr lang="en-US" sz="2200" dirty="0">
                    <a:solidFill>
                      <a:srgbClr val="002060"/>
                    </a:solidFill>
                    <a:latin typeface="Times New Roman" panose="02020603050405020304" pitchFamily="18" charset="0"/>
                    <a:cs typeface="Times New Roman" panose="02020603050405020304" pitchFamily="18" charset="0"/>
                  </a:rPr>
                  <a:t>at A and reaches the mirror (B) at time </a:t>
                </a:r>
                <a14:m>
                  <m:oMath xmlns:m="http://schemas.openxmlformats.org/officeDocument/2006/math">
                    <m:r>
                      <m:rPr>
                        <m:sty m:val="p"/>
                      </m:rPr>
                      <a:rPr lang="en-US" sz="2200">
                        <a:solidFill>
                          <a:srgbClr val="002060"/>
                        </a:solidFill>
                        <a:latin typeface="Cambria Math" panose="02040503050406030204" pitchFamily="18" charset="0"/>
                      </a:rPr>
                      <m:t>Δ</m:t>
                    </m:r>
                    <m:sSub>
                      <m:sSubPr>
                        <m:ctrlPr>
                          <a:rPr lang="en-US" sz="2200" i="1">
                            <a:solidFill>
                              <a:srgbClr val="002060"/>
                            </a:solidFill>
                            <a:latin typeface="Cambria Math" panose="02040503050406030204" pitchFamily="18" charset="0"/>
                          </a:rPr>
                        </m:ctrlPr>
                      </m:sSubPr>
                      <m:e>
                        <m:r>
                          <a:rPr lang="en-US" sz="2200" i="1">
                            <a:solidFill>
                              <a:srgbClr val="002060"/>
                            </a:solidFill>
                            <a:latin typeface="Cambria Math" panose="02040503050406030204" pitchFamily="18" charset="0"/>
                          </a:rPr>
                          <m:t>𝑡</m:t>
                        </m:r>
                      </m:e>
                      <m:sub>
                        <m:r>
                          <a:rPr lang="en-US" sz="2200" i="1">
                            <a:solidFill>
                              <a:srgbClr val="002060"/>
                            </a:solidFill>
                            <a:latin typeface="Cambria Math" panose="02040503050406030204" pitchFamily="18" charset="0"/>
                          </a:rPr>
                          <m:t>1</m:t>
                        </m:r>
                      </m:sub>
                    </m:sSub>
                  </m:oMath>
                </a14:m>
                <a:r>
                  <a:rPr lang="en-US" sz="2200"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200" dirty="0">
                    <a:solidFill>
                      <a:srgbClr val="002060"/>
                    </a:solidFill>
                    <a:latin typeface="Times New Roman" panose="02020603050405020304" pitchFamily="18" charset="0"/>
                    <a:cs typeface="Times New Roman" panose="02020603050405020304" pitchFamily="18" charset="0"/>
                  </a:rPr>
                  <a:t>In this time interval light travels a distance </a:t>
                </a:r>
                <a14:m>
                  <m:oMath xmlns:m="http://schemas.openxmlformats.org/officeDocument/2006/math">
                    <m:r>
                      <a:rPr lang="en-US" sz="2200" b="0" i="1" smtClean="0">
                        <a:solidFill>
                          <a:srgbClr val="002060"/>
                        </a:solidFill>
                        <a:latin typeface="Cambria Math" panose="02040503050406030204" pitchFamily="18" charset="0"/>
                      </a:rPr>
                      <m:t>𝑐</m:t>
                    </m:r>
                    <m:r>
                      <m:rPr>
                        <m:sty m:val="p"/>
                      </m:rPr>
                      <a:rPr lang="en-US" sz="2200">
                        <a:solidFill>
                          <a:srgbClr val="002060"/>
                        </a:solidFill>
                        <a:latin typeface="Cambria Math" panose="02040503050406030204" pitchFamily="18" charset="0"/>
                      </a:rPr>
                      <m:t>Δ</m:t>
                    </m:r>
                    <m:sSub>
                      <m:sSubPr>
                        <m:ctrlPr>
                          <a:rPr lang="en-US" sz="2200" i="1">
                            <a:solidFill>
                              <a:srgbClr val="002060"/>
                            </a:solidFill>
                            <a:latin typeface="Cambria Math" panose="02040503050406030204" pitchFamily="18" charset="0"/>
                          </a:rPr>
                        </m:ctrlPr>
                      </m:sSubPr>
                      <m:e>
                        <m:r>
                          <a:rPr lang="en-US" sz="2200" i="1">
                            <a:solidFill>
                              <a:srgbClr val="002060"/>
                            </a:solidFill>
                            <a:latin typeface="Cambria Math" panose="02040503050406030204" pitchFamily="18" charset="0"/>
                          </a:rPr>
                          <m:t>𝑡</m:t>
                        </m:r>
                      </m:e>
                      <m:sub>
                        <m:r>
                          <a:rPr lang="en-US" sz="2200" i="1">
                            <a:solidFill>
                              <a:srgbClr val="002060"/>
                            </a:solidFill>
                            <a:latin typeface="Cambria Math" panose="02040503050406030204" pitchFamily="18" charset="0"/>
                          </a:rPr>
                          <m:t>1</m:t>
                        </m:r>
                      </m:sub>
                    </m:sSub>
                  </m:oMath>
                </a14:m>
                <a:r>
                  <a:rPr lang="en-US" sz="2200" dirty="0">
                    <a:solidFill>
                      <a:srgbClr val="002060"/>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200" dirty="0">
                    <a:solidFill>
                      <a:srgbClr val="002060"/>
                    </a:solidFill>
                    <a:latin typeface="Times New Roman" panose="02020603050405020304" pitchFamily="18" charset="0"/>
                    <a:cs typeface="Times New Roman" panose="02020603050405020304" pitchFamily="18" charset="0"/>
                  </a:rPr>
                  <a:t>which is equal to the length of the clock and an</a:t>
                </a:r>
              </a:p>
              <a:p>
                <a:pPr>
                  <a:buFont typeface="Wingdings" panose="05000000000000000000" pitchFamily="2" charset="2"/>
                  <a:buChar char="§"/>
                </a:pPr>
                <a:r>
                  <a:rPr lang="en-US" sz="2200" dirty="0">
                    <a:solidFill>
                      <a:srgbClr val="002060"/>
                    </a:solidFill>
                    <a:latin typeface="Times New Roman" panose="02020603050405020304" pitchFamily="18" charset="0"/>
                    <a:cs typeface="Times New Roman" panose="02020603050405020304" pitchFamily="18" charset="0"/>
                  </a:rPr>
                  <a:t> additional distance </a:t>
                </a:r>
                <a14:m>
                  <m:oMath xmlns:m="http://schemas.openxmlformats.org/officeDocument/2006/math">
                    <m:r>
                      <a:rPr lang="en-US" sz="2200" b="0" i="1" smtClean="0">
                        <a:solidFill>
                          <a:srgbClr val="002060"/>
                        </a:solidFill>
                        <a:latin typeface="Cambria Math" panose="02040503050406030204" pitchFamily="18" charset="0"/>
                      </a:rPr>
                      <m:t>𝑢</m:t>
                    </m:r>
                    <m:r>
                      <m:rPr>
                        <m:sty m:val="p"/>
                      </m:rPr>
                      <a:rPr lang="en-US" sz="2200">
                        <a:solidFill>
                          <a:srgbClr val="002060"/>
                        </a:solidFill>
                        <a:latin typeface="Cambria Math" panose="02040503050406030204" pitchFamily="18" charset="0"/>
                      </a:rPr>
                      <m:t>Δ</m:t>
                    </m:r>
                    <m:sSub>
                      <m:sSubPr>
                        <m:ctrlPr>
                          <a:rPr lang="en-US" sz="2200" i="1">
                            <a:solidFill>
                              <a:srgbClr val="002060"/>
                            </a:solidFill>
                            <a:latin typeface="Cambria Math" panose="02040503050406030204" pitchFamily="18" charset="0"/>
                          </a:rPr>
                        </m:ctrlPr>
                      </m:sSubPr>
                      <m:e>
                        <m:r>
                          <a:rPr lang="en-US" sz="2200" i="1">
                            <a:solidFill>
                              <a:srgbClr val="002060"/>
                            </a:solidFill>
                            <a:latin typeface="Cambria Math" panose="02040503050406030204" pitchFamily="18" charset="0"/>
                          </a:rPr>
                          <m:t>𝑡</m:t>
                        </m:r>
                      </m:e>
                      <m:sub>
                        <m:r>
                          <a:rPr lang="en-US" sz="2200" i="1">
                            <a:solidFill>
                              <a:srgbClr val="002060"/>
                            </a:solidFill>
                            <a:latin typeface="Cambria Math" panose="02040503050406030204" pitchFamily="18" charset="0"/>
                          </a:rPr>
                          <m:t>1</m:t>
                        </m:r>
                      </m:sub>
                    </m:sSub>
                  </m:oMath>
                </a14:m>
                <a:r>
                  <a:rPr lang="en-US" sz="2200" dirty="0">
                    <a:solidFill>
                      <a:srgbClr val="002060"/>
                    </a:solidFill>
                    <a:latin typeface="Times New Roman" panose="02020603050405020304" pitchFamily="18" charset="0"/>
                    <a:cs typeface="Times New Roman" panose="02020603050405020304" pitchFamily="18" charset="0"/>
                  </a:rPr>
                  <a:t>. So, </a:t>
                </a:r>
                <a14:m>
                  <m:oMath xmlns:m="http://schemas.openxmlformats.org/officeDocument/2006/math">
                    <m:r>
                      <a:rPr lang="en-US" sz="2200" b="0" i="1" smtClean="0">
                        <a:solidFill>
                          <a:srgbClr val="002060"/>
                        </a:solidFill>
                        <a:latin typeface="Cambria Math" panose="02040503050406030204" pitchFamily="18" charset="0"/>
                      </a:rPr>
                      <m:t>𝑐</m:t>
                    </m:r>
                    <m:r>
                      <m:rPr>
                        <m:sty m:val="p"/>
                      </m:rPr>
                      <a:rPr lang="en-US" sz="2200">
                        <a:solidFill>
                          <a:srgbClr val="002060"/>
                        </a:solidFill>
                        <a:latin typeface="Cambria Math" panose="02040503050406030204" pitchFamily="18" charset="0"/>
                      </a:rPr>
                      <m:t>Δ</m:t>
                    </m:r>
                    <m:sSub>
                      <m:sSubPr>
                        <m:ctrlPr>
                          <a:rPr lang="en-US" sz="2200" i="1">
                            <a:solidFill>
                              <a:srgbClr val="002060"/>
                            </a:solidFill>
                            <a:latin typeface="Cambria Math" panose="02040503050406030204" pitchFamily="18" charset="0"/>
                          </a:rPr>
                        </m:ctrlPr>
                      </m:sSubPr>
                      <m:e>
                        <m:r>
                          <a:rPr lang="en-US" sz="2200" i="1">
                            <a:solidFill>
                              <a:srgbClr val="002060"/>
                            </a:solidFill>
                            <a:latin typeface="Cambria Math" panose="02040503050406030204" pitchFamily="18" charset="0"/>
                          </a:rPr>
                          <m:t>𝑡</m:t>
                        </m:r>
                      </m:e>
                      <m:sub>
                        <m:r>
                          <a:rPr lang="en-US" sz="2200" i="1">
                            <a:solidFill>
                              <a:srgbClr val="002060"/>
                            </a:solidFill>
                            <a:latin typeface="Cambria Math" panose="02040503050406030204" pitchFamily="18" charset="0"/>
                          </a:rPr>
                          <m:t>1</m:t>
                        </m:r>
                      </m:sub>
                    </m:sSub>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𝐿</m:t>
                    </m:r>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𝑢</m:t>
                    </m:r>
                    <m:r>
                      <m:rPr>
                        <m:sty m:val="p"/>
                      </m:rPr>
                      <a:rPr lang="en-US" sz="2200" b="0" i="0" smtClean="0">
                        <a:solidFill>
                          <a:srgbClr val="002060"/>
                        </a:solidFill>
                        <a:latin typeface="Cambria Math" panose="02040503050406030204" pitchFamily="18" charset="0"/>
                      </a:rPr>
                      <m:t>Δ</m:t>
                    </m:r>
                    <m:sSub>
                      <m:sSubPr>
                        <m:ctrlPr>
                          <a:rPr lang="en-US" sz="2200" b="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𝑡</m:t>
                        </m:r>
                      </m:e>
                      <m:sub>
                        <m:r>
                          <a:rPr lang="en-US" sz="2200" b="0" i="1" smtClean="0">
                            <a:solidFill>
                              <a:srgbClr val="002060"/>
                            </a:solidFill>
                            <a:latin typeface="Cambria Math" panose="02040503050406030204" pitchFamily="18" charset="0"/>
                          </a:rPr>
                          <m:t>1</m:t>
                        </m:r>
                      </m:sub>
                    </m:sSub>
                  </m:oMath>
                </a14:m>
                <a:r>
                  <a:rPr lang="en-US" sz="2200"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200" dirty="0">
                    <a:solidFill>
                      <a:srgbClr val="002060"/>
                    </a:solidFill>
                    <a:latin typeface="Times New Roman" panose="02020603050405020304" pitchFamily="18" charset="0"/>
                    <a:cs typeface="Times New Roman" panose="02020603050405020304" pitchFamily="18" charset="0"/>
                  </a:rPr>
                  <a:t>Let the flash light travels from the mirror to the </a:t>
                </a:r>
              </a:p>
              <a:p>
                <a:pPr>
                  <a:buFont typeface="Wingdings" panose="05000000000000000000" pitchFamily="2" charset="2"/>
                  <a:buChar char="§"/>
                </a:pPr>
                <a:r>
                  <a:rPr lang="en-US" sz="2200" dirty="0">
                    <a:solidFill>
                      <a:srgbClr val="002060"/>
                    </a:solidFill>
                    <a:latin typeface="Times New Roman" panose="02020603050405020304" pitchFamily="18" charset="0"/>
                    <a:cs typeface="Times New Roman" panose="02020603050405020304" pitchFamily="18" charset="0"/>
                  </a:rPr>
                  <a:t>detector in time </a:t>
                </a:r>
                <a14:m>
                  <m:oMath xmlns:m="http://schemas.openxmlformats.org/officeDocument/2006/math">
                    <m:r>
                      <m:rPr>
                        <m:sty m:val="p"/>
                      </m:rPr>
                      <a:rPr lang="en-US" sz="2200">
                        <a:solidFill>
                          <a:srgbClr val="002060"/>
                        </a:solidFill>
                        <a:latin typeface="Cambria Math" panose="02040503050406030204" pitchFamily="18" charset="0"/>
                      </a:rPr>
                      <m:t>Δ</m:t>
                    </m:r>
                    <m:sSub>
                      <m:sSubPr>
                        <m:ctrlPr>
                          <a:rPr lang="en-US" sz="2200" i="1">
                            <a:solidFill>
                              <a:srgbClr val="002060"/>
                            </a:solidFill>
                            <a:latin typeface="Cambria Math" panose="02040503050406030204" pitchFamily="18" charset="0"/>
                          </a:rPr>
                        </m:ctrlPr>
                      </m:sSubPr>
                      <m:e>
                        <m:r>
                          <a:rPr lang="en-US" sz="2200" i="1">
                            <a:solidFill>
                              <a:srgbClr val="002060"/>
                            </a:solidFill>
                            <a:latin typeface="Cambria Math" panose="02040503050406030204" pitchFamily="18" charset="0"/>
                          </a:rPr>
                          <m:t>𝑡</m:t>
                        </m:r>
                      </m:e>
                      <m:sub>
                        <m:r>
                          <a:rPr lang="en-US" sz="2200" b="0" i="1" smtClean="0">
                            <a:solidFill>
                              <a:srgbClr val="002060"/>
                            </a:solidFill>
                            <a:latin typeface="Cambria Math" panose="02040503050406030204" pitchFamily="18" charset="0"/>
                          </a:rPr>
                          <m:t>2</m:t>
                        </m:r>
                      </m:sub>
                    </m:sSub>
                  </m:oMath>
                </a14:m>
                <a:r>
                  <a:rPr lang="en-US" sz="2200"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200" dirty="0">
                    <a:solidFill>
                      <a:srgbClr val="002060"/>
                    </a:solidFill>
                    <a:latin typeface="Times New Roman" panose="02020603050405020304" pitchFamily="18" charset="0"/>
                    <a:cs typeface="Times New Roman" panose="02020603050405020304" pitchFamily="18" charset="0"/>
                  </a:rPr>
                  <a:t>So, </a:t>
                </a:r>
                <a14:m>
                  <m:oMath xmlns:m="http://schemas.openxmlformats.org/officeDocument/2006/math">
                    <m:r>
                      <a:rPr lang="en-US" sz="2200" b="0" i="1" smtClean="0">
                        <a:solidFill>
                          <a:srgbClr val="002060"/>
                        </a:solidFill>
                        <a:latin typeface="Cambria Math" panose="02040503050406030204" pitchFamily="18" charset="0"/>
                      </a:rPr>
                      <m:t>𝑐</m:t>
                    </m:r>
                    <m:r>
                      <m:rPr>
                        <m:sty m:val="p"/>
                      </m:rPr>
                      <a:rPr lang="en-US" sz="2200">
                        <a:solidFill>
                          <a:srgbClr val="002060"/>
                        </a:solidFill>
                        <a:latin typeface="Cambria Math" panose="02040503050406030204" pitchFamily="18" charset="0"/>
                      </a:rPr>
                      <m:t>Δ</m:t>
                    </m:r>
                    <m:sSub>
                      <m:sSubPr>
                        <m:ctrlPr>
                          <a:rPr lang="en-US" sz="2200" i="1">
                            <a:solidFill>
                              <a:srgbClr val="002060"/>
                            </a:solidFill>
                            <a:latin typeface="Cambria Math" panose="02040503050406030204" pitchFamily="18" charset="0"/>
                          </a:rPr>
                        </m:ctrlPr>
                      </m:sSubPr>
                      <m:e>
                        <m:r>
                          <a:rPr lang="en-US" sz="2200" i="1">
                            <a:solidFill>
                              <a:srgbClr val="002060"/>
                            </a:solidFill>
                            <a:latin typeface="Cambria Math" panose="02040503050406030204" pitchFamily="18" charset="0"/>
                          </a:rPr>
                          <m:t>𝑡</m:t>
                        </m:r>
                      </m:e>
                      <m:sub>
                        <m:r>
                          <a:rPr lang="en-US" sz="2200" b="0" i="1" smtClean="0">
                            <a:solidFill>
                              <a:srgbClr val="002060"/>
                            </a:solidFill>
                            <a:latin typeface="Cambria Math" panose="02040503050406030204" pitchFamily="18" charset="0"/>
                          </a:rPr>
                          <m:t>2</m:t>
                        </m:r>
                      </m:sub>
                    </m:sSub>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𝐿</m:t>
                    </m:r>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𝑢</m:t>
                    </m:r>
                    <m:r>
                      <m:rPr>
                        <m:sty m:val="p"/>
                      </m:rPr>
                      <a:rPr lang="en-US" sz="2200" b="0" i="0" smtClean="0">
                        <a:solidFill>
                          <a:srgbClr val="002060"/>
                        </a:solidFill>
                        <a:latin typeface="Cambria Math" panose="02040503050406030204" pitchFamily="18" charset="0"/>
                      </a:rPr>
                      <m:t>Δ</m:t>
                    </m:r>
                    <m:sSub>
                      <m:sSubPr>
                        <m:ctrlPr>
                          <a:rPr lang="en-US" sz="2200" b="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𝑡</m:t>
                        </m:r>
                      </m:e>
                      <m:sub>
                        <m:r>
                          <a:rPr lang="en-US" sz="2200" b="0" i="1" smtClean="0">
                            <a:solidFill>
                              <a:srgbClr val="002060"/>
                            </a:solidFill>
                            <a:latin typeface="Cambria Math" panose="02040503050406030204" pitchFamily="18" charset="0"/>
                          </a:rPr>
                          <m:t>2</m:t>
                        </m:r>
                      </m:sub>
                    </m:sSub>
                  </m:oMath>
                </a14:m>
                <a:endParaRPr lang="en-US" sz="22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200" dirty="0"/>
              </a:p>
            </p:txBody>
          </p:sp>
        </mc:Choice>
        <mc:Fallback xmlns="">
          <p:sp>
            <p:nvSpPr>
              <p:cNvPr id="3" name="Content Placeholder 2">
                <a:extLst>
                  <a:ext uri="{FF2B5EF4-FFF2-40B4-BE49-F238E27FC236}">
                    <a16:creationId xmlns:a16="http://schemas.microsoft.com/office/drawing/2014/main" id="{D68994C0-1516-48B7-97AC-0B5E160D4E7F}"/>
                  </a:ext>
                </a:extLst>
              </p:cNvPr>
              <p:cNvSpPr>
                <a:spLocks noGrp="1" noRot="1" noChangeAspect="1" noMove="1" noResize="1" noEditPoints="1" noAdjustHandles="1" noChangeArrowheads="1" noChangeShapeType="1" noTextEdit="1"/>
              </p:cNvSpPr>
              <p:nvPr>
                <p:ph idx="1"/>
              </p:nvPr>
            </p:nvSpPr>
            <p:spPr>
              <a:blipFill>
                <a:blip r:embed="rId2"/>
                <a:stretch>
                  <a:fillRect l="-1576" t="-140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8253BF8-03E1-42F3-B90F-9E58A6CE9255}"/>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D9F747A0-04B4-489C-BED1-FE4D378851BC}"/>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AA5EA26D-E392-461F-BEAC-8C8B82A8DB1C}"/>
              </a:ext>
            </a:extLst>
          </p:cNvPr>
          <p:cNvSpPr>
            <a:spLocks noGrp="1"/>
          </p:cNvSpPr>
          <p:nvPr>
            <p:ph type="sldNum" sz="quarter" idx="12"/>
          </p:nvPr>
        </p:nvSpPr>
        <p:spPr/>
        <p:txBody>
          <a:bodyPr/>
          <a:lstStyle/>
          <a:p>
            <a:fld id="{BDA10909-B56C-45AC-A9CA-18A782F1C497}" type="slidenum">
              <a:rPr lang="en-US" smtClean="0"/>
              <a:pPr/>
              <a:t>12</a:t>
            </a:fld>
            <a:endParaRPr lang="en-US" dirty="0"/>
          </a:p>
        </p:txBody>
      </p:sp>
      <p:pic>
        <p:nvPicPr>
          <p:cNvPr id="7" name="Picture 6">
            <a:extLst>
              <a:ext uri="{FF2B5EF4-FFF2-40B4-BE49-F238E27FC236}">
                <a16:creationId xmlns:a16="http://schemas.microsoft.com/office/drawing/2014/main" id="{EBDF3224-05E0-42BF-88C0-AC73F85ED8BD}"/>
              </a:ext>
            </a:extLst>
          </p:cNvPr>
          <p:cNvPicPr>
            <a:picLocks noChangeAspect="1"/>
          </p:cNvPicPr>
          <p:nvPr/>
        </p:nvPicPr>
        <p:blipFill>
          <a:blip r:embed="rId3"/>
          <a:stretch>
            <a:fillRect/>
          </a:stretch>
        </p:blipFill>
        <p:spPr>
          <a:xfrm>
            <a:off x="6780389" y="1997171"/>
            <a:ext cx="5102033" cy="3242485"/>
          </a:xfrm>
          <a:prstGeom prst="rect">
            <a:avLst/>
          </a:prstGeom>
        </p:spPr>
      </p:pic>
      <p:sp>
        <p:nvSpPr>
          <p:cNvPr id="8" name="Title 4">
            <a:extLst>
              <a:ext uri="{FF2B5EF4-FFF2-40B4-BE49-F238E27FC236}">
                <a16:creationId xmlns:a16="http://schemas.microsoft.com/office/drawing/2014/main" id="{EF9238CB-0ABE-4940-A0F9-BF538CC2BACA}"/>
              </a:ext>
            </a:extLst>
          </p:cNvPr>
          <p:cNvSpPr txBox="1">
            <a:spLocks/>
          </p:cNvSpPr>
          <p:nvPr/>
        </p:nvSpPr>
        <p:spPr bwMode="auto">
          <a:xfrm>
            <a:off x="458787" y="6134583"/>
            <a:ext cx="8721725" cy="260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fontScale="92500" lnSpcReduction="20000"/>
          </a:bodyPr>
          <a:lstStyle>
            <a:lvl1pPr marL="914400" indent="-914400" algn="l" rtl="0" eaLnBrk="0" fontAlgn="base" hangingPunct="0">
              <a:spcBef>
                <a:spcPct val="0"/>
              </a:spcBef>
              <a:spcAft>
                <a:spcPct val="0"/>
              </a:spcAft>
              <a:defRPr sz="3200" b="1" baseline="0">
                <a:solidFill>
                  <a:schemeClr val="tx2">
                    <a:lumMod val="75000"/>
                  </a:schemeClr>
                </a:solidFill>
                <a:latin typeface="Lato" pitchFamily="34" charset="0"/>
                <a:ea typeface="Lato" pitchFamily="34" charset="0"/>
                <a:cs typeface="Lato" pitchFamily="34" charset="0"/>
                <a:sym typeface="Calibri" pitchFamily="34" charset="0"/>
              </a:defRPr>
            </a:lvl1pPr>
            <a:lvl2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2pPr>
            <a:lvl3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3pPr>
            <a:lvl4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4pPr>
            <a:lvl5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5pPr>
            <a:lvl6pPr marL="13716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6pPr>
            <a:lvl7pPr marL="18288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7pPr>
            <a:lvl8pPr marL="22860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8pPr>
            <a:lvl9pPr marL="27432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9pPr>
          </a:lstStyle>
          <a:p>
            <a:pPr>
              <a:defRPr/>
            </a:pPr>
            <a:r>
              <a:rPr lang="en-IN" sz="1400" dirty="0"/>
              <a:t>Image Source: Modern Physics, 3</a:t>
            </a:r>
            <a:r>
              <a:rPr lang="en-IN" sz="1400" baseline="30000" dirty="0"/>
              <a:t>rd</a:t>
            </a:r>
            <a:r>
              <a:rPr lang="en-IN" sz="1400" dirty="0"/>
              <a:t> Edition, Kenneth Krane</a:t>
            </a:r>
          </a:p>
          <a:p>
            <a:pPr>
              <a:defRPr/>
            </a:pPr>
            <a:endParaRPr lang="en-US" sz="1400" kern="0" dirty="0"/>
          </a:p>
        </p:txBody>
      </p:sp>
    </p:spTree>
    <p:extLst>
      <p:ext uri="{BB962C8B-B14F-4D97-AF65-F5344CB8AC3E}">
        <p14:creationId xmlns:p14="http://schemas.microsoft.com/office/powerpoint/2010/main" val="1816630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FD477-AB4B-4048-B4DB-D307A396915C}"/>
              </a:ext>
            </a:extLst>
          </p:cNvPr>
          <p:cNvSpPr>
            <a:spLocks noGrp="1"/>
          </p:cNvSpPr>
          <p:nvPr>
            <p:ph type="title"/>
          </p:nvPr>
        </p:nvSpPr>
        <p:spPr/>
        <p:txBody>
          <a:bodyPr>
            <a:normAutofit fontScale="90000"/>
          </a:bodyPr>
          <a:lstStyle/>
          <a:p>
            <a:r>
              <a:rPr lang="en-US" dirty="0"/>
              <a:t>Length Contraction-II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DBAC41-3C6F-4447-B22A-E87E9BEAC535}"/>
                  </a:ext>
                </a:extLst>
              </p:cNvPr>
              <p:cNvSpPr>
                <a:spLocks noGrp="1"/>
              </p:cNvSpPr>
              <p:nvPr>
                <p:ph idx="1"/>
              </p:nvPr>
            </p:nvSpPr>
            <p:spPr/>
            <p:txBody>
              <a:bodyPr>
                <a:normAutofit/>
              </a:bodyPr>
              <a:lstStyle/>
              <a:p>
                <a:pPr>
                  <a:buFont typeface="Wingdings" panose="05000000000000000000" pitchFamily="2" charset="2"/>
                  <a:buChar char="§"/>
                </a:pPr>
                <a:r>
                  <a:rPr lang="en-US" sz="2200" dirty="0">
                    <a:solidFill>
                      <a:srgbClr val="002060"/>
                    </a:solidFill>
                    <a:latin typeface="Times New Roman" panose="02020603050405020304" pitchFamily="18" charset="0"/>
                    <a:cs typeface="Times New Roman" panose="02020603050405020304" pitchFamily="18" charset="0"/>
                  </a:rPr>
                  <a:t>So the total time interval, </a:t>
                </a:r>
                <a14:m>
                  <m:oMath xmlns:m="http://schemas.openxmlformats.org/officeDocument/2006/math">
                    <m:r>
                      <m:rPr>
                        <m:sty m:val="p"/>
                      </m:rPr>
                      <a:rPr lang="en-US" sz="2200">
                        <a:solidFill>
                          <a:srgbClr val="002060"/>
                        </a:solidFill>
                        <a:latin typeface="Cambria Math" panose="02040503050406030204" pitchFamily="18" charset="0"/>
                      </a:rPr>
                      <m:t>Δ</m:t>
                    </m:r>
                    <m:r>
                      <a:rPr lang="en-US" sz="2200" i="1">
                        <a:solidFill>
                          <a:srgbClr val="002060"/>
                        </a:solidFill>
                        <a:latin typeface="Cambria Math" panose="02040503050406030204" pitchFamily="18" charset="0"/>
                      </a:rPr>
                      <m:t>𝑡</m:t>
                    </m:r>
                    <m:r>
                      <a:rPr lang="en-US" sz="2200" i="1">
                        <a:solidFill>
                          <a:srgbClr val="002060"/>
                        </a:solidFill>
                        <a:latin typeface="Cambria Math" panose="02040503050406030204" pitchFamily="18" charset="0"/>
                      </a:rPr>
                      <m:t>=</m:t>
                    </m:r>
                    <m:r>
                      <m:rPr>
                        <m:sty m:val="p"/>
                      </m:rPr>
                      <a:rPr lang="en-US" sz="2200">
                        <a:solidFill>
                          <a:srgbClr val="002060"/>
                        </a:solidFill>
                        <a:latin typeface="Cambria Math" panose="02040503050406030204" pitchFamily="18" charset="0"/>
                      </a:rPr>
                      <m:t>Δ</m:t>
                    </m:r>
                    <m:sSub>
                      <m:sSubPr>
                        <m:ctrlPr>
                          <a:rPr lang="en-US" sz="2200" i="1">
                            <a:solidFill>
                              <a:srgbClr val="002060"/>
                            </a:solidFill>
                            <a:latin typeface="Cambria Math" panose="02040503050406030204" pitchFamily="18" charset="0"/>
                          </a:rPr>
                        </m:ctrlPr>
                      </m:sSubPr>
                      <m:e>
                        <m:r>
                          <a:rPr lang="en-US" sz="2200" i="1">
                            <a:solidFill>
                              <a:srgbClr val="002060"/>
                            </a:solidFill>
                            <a:latin typeface="Cambria Math" panose="02040503050406030204" pitchFamily="18" charset="0"/>
                          </a:rPr>
                          <m:t>𝑡</m:t>
                        </m:r>
                      </m:e>
                      <m:sub>
                        <m:r>
                          <a:rPr lang="en-US" sz="2200" i="1">
                            <a:solidFill>
                              <a:srgbClr val="002060"/>
                            </a:solidFill>
                            <a:latin typeface="Cambria Math" panose="02040503050406030204" pitchFamily="18" charset="0"/>
                          </a:rPr>
                          <m:t>1</m:t>
                        </m:r>
                      </m:sub>
                    </m:sSub>
                    <m:r>
                      <a:rPr lang="en-US" sz="2200" i="1">
                        <a:solidFill>
                          <a:srgbClr val="002060"/>
                        </a:solidFill>
                        <a:latin typeface="Cambria Math" panose="02040503050406030204" pitchFamily="18" charset="0"/>
                      </a:rPr>
                      <m:t>+</m:t>
                    </m:r>
                    <m:r>
                      <m:rPr>
                        <m:sty m:val="p"/>
                      </m:rPr>
                      <a:rPr lang="en-US" sz="2200">
                        <a:solidFill>
                          <a:srgbClr val="002060"/>
                        </a:solidFill>
                        <a:latin typeface="Cambria Math" panose="02040503050406030204" pitchFamily="18" charset="0"/>
                      </a:rPr>
                      <m:t>Δ</m:t>
                    </m:r>
                    <m:sSub>
                      <m:sSubPr>
                        <m:ctrlPr>
                          <a:rPr lang="en-US" sz="2200" i="1">
                            <a:solidFill>
                              <a:srgbClr val="002060"/>
                            </a:solidFill>
                            <a:latin typeface="Cambria Math" panose="02040503050406030204" pitchFamily="18" charset="0"/>
                          </a:rPr>
                        </m:ctrlPr>
                      </m:sSubPr>
                      <m:e>
                        <m:r>
                          <a:rPr lang="en-US" sz="2200" i="1">
                            <a:solidFill>
                              <a:srgbClr val="002060"/>
                            </a:solidFill>
                            <a:latin typeface="Cambria Math" panose="02040503050406030204" pitchFamily="18" charset="0"/>
                          </a:rPr>
                          <m:t>𝑡</m:t>
                        </m:r>
                      </m:e>
                      <m:sub>
                        <m:r>
                          <a:rPr lang="en-US" sz="2200" i="1">
                            <a:solidFill>
                              <a:srgbClr val="002060"/>
                            </a:solidFill>
                            <a:latin typeface="Cambria Math" panose="02040503050406030204" pitchFamily="18" charset="0"/>
                          </a:rPr>
                          <m:t>2</m:t>
                        </m:r>
                      </m:sub>
                    </m:sSub>
                    <m:r>
                      <a:rPr lang="en-US" sz="2200" b="0" i="1" smtClean="0">
                        <a:solidFill>
                          <a:srgbClr val="002060"/>
                        </a:solidFill>
                        <a:latin typeface="Cambria Math" panose="02040503050406030204" pitchFamily="18" charset="0"/>
                      </a:rPr>
                      <m:t>=</m:t>
                    </m:r>
                    <m:f>
                      <m:fPr>
                        <m:ctrlPr>
                          <a:rPr lang="en-US" sz="2200" i="1">
                            <a:solidFill>
                              <a:srgbClr val="002060"/>
                            </a:solidFill>
                            <a:latin typeface="Cambria Math" panose="02040503050406030204" pitchFamily="18" charset="0"/>
                          </a:rPr>
                        </m:ctrlPr>
                      </m:fPr>
                      <m:num>
                        <m:r>
                          <a:rPr lang="en-US" sz="2200" i="1">
                            <a:solidFill>
                              <a:srgbClr val="002060"/>
                            </a:solidFill>
                            <a:latin typeface="Cambria Math" panose="02040503050406030204" pitchFamily="18" charset="0"/>
                          </a:rPr>
                          <m:t>𝐿</m:t>
                        </m:r>
                      </m:num>
                      <m:den>
                        <m:r>
                          <a:rPr lang="en-US" sz="2200" i="1">
                            <a:solidFill>
                              <a:srgbClr val="002060"/>
                            </a:solidFill>
                            <a:latin typeface="Cambria Math" panose="02040503050406030204" pitchFamily="18" charset="0"/>
                          </a:rPr>
                          <m:t>𝑐</m:t>
                        </m:r>
                        <m:r>
                          <a:rPr lang="en-US" sz="2200" i="1">
                            <a:solidFill>
                              <a:srgbClr val="002060"/>
                            </a:solidFill>
                            <a:latin typeface="Cambria Math" panose="02040503050406030204" pitchFamily="18" charset="0"/>
                          </a:rPr>
                          <m:t>−</m:t>
                        </m:r>
                        <m:r>
                          <a:rPr lang="en-US" sz="2200" i="1">
                            <a:solidFill>
                              <a:srgbClr val="002060"/>
                            </a:solidFill>
                            <a:latin typeface="Cambria Math" panose="02040503050406030204" pitchFamily="18" charset="0"/>
                          </a:rPr>
                          <m:t>𝑢</m:t>
                        </m:r>
                      </m:den>
                    </m:f>
                    <m:r>
                      <a:rPr lang="en-US" sz="2200" i="1">
                        <a:solidFill>
                          <a:srgbClr val="002060"/>
                        </a:solidFill>
                        <a:latin typeface="Cambria Math" panose="02040503050406030204" pitchFamily="18" charset="0"/>
                      </a:rPr>
                      <m:t>+</m:t>
                    </m:r>
                    <m:f>
                      <m:fPr>
                        <m:ctrlPr>
                          <a:rPr lang="en-US" sz="2200" i="1">
                            <a:solidFill>
                              <a:srgbClr val="002060"/>
                            </a:solidFill>
                            <a:latin typeface="Cambria Math" panose="02040503050406030204" pitchFamily="18" charset="0"/>
                          </a:rPr>
                        </m:ctrlPr>
                      </m:fPr>
                      <m:num>
                        <m:r>
                          <a:rPr lang="en-US" sz="2200" i="1">
                            <a:solidFill>
                              <a:srgbClr val="002060"/>
                            </a:solidFill>
                            <a:latin typeface="Cambria Math" panose="02040503050406030204" pitchFamily="18" charset="0"/>
                          </a:rPr>
                          <m:t>𝐿</m:t>
                        </m:r>
                      </m:num>
                      <m:den>
                        <m:r>
                          <a:rPr lang="en-US" sz="2200" i="1">
                            <a:solidFill>
                              <a:srgbClr val="002060"/>
                            </a:solidFill>
                            <a:latin typeface="Cambria Math" panose="02040503050406030204" pitchFamily="18" charset="0"/>
                          </a:rPr>
                          <m:t>𝑐</m:t>
                        </m:r>
                        <m:r>
                          <a:rPr lang="en-US" sz="2200" i="1">
                            <a:solidFill>
                              <a:srgbClr val="002060"/>
                            </a:solidFill>
                            <a:latin typeface="Cambria Math" panose="02040503050406030204" pitchFamily="18" charset="0"/>
                          </a:rPr>
                          <m:t>+</m:t>
                        </m:r>
                        <m:r>
                          <a:rPr lang="en-US" sz="2200" i="1">
                            <a:solidFill>
                              <a:srgbClr val="002060"/>
                            </a:solidFill>
                            <a:latin typeface="Cambria Math" panose="02040503050406030204" pitchFamily="18" charset="0"/>
                          </a:rPr>
                          <m:t>𝑢</m:t>
                        </m:r>
                      </m:den>
                    </m:f>
                    <m:r>
                      <a:rPr lang="en-US" sz="2200" i="1">
                        <a:solidFill>
                          <a:srgbClr val="002060"/>
                        </a:solidFill>
                        <a:latin typeface="Cambria Math" panose="02040503050406030204" pitchFamily="18" charset="0"/>
                      </a:rPr>
                      <m:t>=</m:t>
                    </m:r>
                    <m:f>
                      <m:fPr>
                        <m:ctrlPr>
                          <a:rPr lang="en-US" sz="2200" i="1">
                            <a:solidFill>
                              <a:srgbClr val="002060"/>
                            </a:solidFill>
                            <a:latin typeface="Cambria Math" panose="02040503050406030204" pitchFamily="18" charset="0"/>
                          </a:rPr>
                        </m:ctrlPr>
                      </m:fPr>
                      <m:num>
                        <m:r>
                          <a:rPr lang="en-US" sz="2200" i="1">
                            <a:solidFill>
                              <a:srgbClr val="002060"/>
                            </a:solidFill>
                            <a:latin typeface="Cambria Math" panose="02040503050406030204" pitchFamily="18" charset="0"/>
                          </a:rPr>
                          <m:t>2</m:t>
                        </m:r>
                        <m:r>
                          <a:rPr lang="en-US" sz="2200" i="1">
                            <a:solidFill>
                              <a:srgbClr val="002060"/>
                            </a:solidFill>
                            <a:latin typeface="Cambria Math" panose="02040503050406030204" pitchFamily="18" charset="0"/>
                          </a:rPr>
                          <m:t>𝐿</m:t>
                        </m:r>
                      </m:num>
                      <m:den>
                        <m:r>
                          <a:rPr lang="en-US" sz="2200" i="1">
                            <a:solidFill>
                              <a:srgbClr val="002060"/>
                            </a:solidFill>
                            <a:latin typeface="Cambria Math" panose="02040503050406030204" pitchFamily="18" charset="0"/>
                          </a:rPr>
                          <m:t>𝑐</m:t>
                        </m:r>
                      </m:den>
                    </m:f>
                    <m:f>
                      <m:fPr>
                        <m:ctrlPr>
                          <a:rPr lang="en-US" sz="2200" i="1">
                            <a:solidFill>
                              <a:srgbClr val="002060"/>
                            </a:solidFill>
                            <a:latin typeface="Cambria Math" panose="02040503050406030204" pitchFamily="18" charset="0"/>
                          </a:rPr>
                        </m:ctrlPr>
                      </m:fPr>
                      <m:num>
                        <m:r>
                          <a:rPr lang="en-US" sz="2200" i="1">
                            <a:solidFill>
                              <a:srgbClr val="002060"/>
                            </a:solidFill>
                            <a:latin typeface="Cambria Math" panose="02040503050406030204" pitchFamily="18" charset="0"/>
                          </a:rPr>
                          <m:t>1</m:t>
                        </m:r>
                      </m:num>
                      <m:den>
                        <m:r>
                          <a:rPr lang="en-US" sz="2200" i="1">
                            <a:solidFill>
                              <a:srgbClr val="002060"/>
                            </a:solidFill>
                            <a:latin typeface="Cambria Math" panose="02040503050406030204" pitchFamily="18" charset="0"/>
                          </a:rPr>
                          <m:t>1−</m:t>
                        </m:r>
                        <m:f>
                          <m:fPr>
                            <m:ctrlPr>
                              <a:rPr lang="en-US" sz="2200" i="1">
                                <a:solidFill>
                                  <a:srgbClr val="002060"/>
                                </a:solidFill>
                                <a:latin typeface="Cambria Math" panose="02040503050406030204" pitchFamily="18" charset="0"/>
                              </a:rPr>
                            </m:ctrlPr>
                          </m:fPr>
                          <m:num>
                            <m:sSup>
                              <m:sSupPr>
                                <m:ctrlPr>
                                  <a:rPr lang="en-US" sz="2200" i="1">
                                    <a:solidFill>
                                      <a:srgbClr val="002060"/>
                                    </a:solidFill>
                                    <a:latin typeface="Cambria Math" panose="02040503050406030204" pitchFamily="18" charset="0"/>
                                  </a:rPr>
                                </m:ctrlPr>
                              </m:sSupPr>
                              <m:e>
                                <m:r>
                                  <a:rPr lang="en-US" sz="2200" i="1">
                                    <a:solidFill>
                                      <a:srgbClr val="002060"/>
                                    </a:solidFill>
                                    <a:latin typeface="Cambria Math" panose="02040503050406030204" pitchFamily="18" charset="0"/>
                                  </a:rPr>
                                  <m:t>𝑢</m:t>
                                </m:r>
                              </m:e>
                              <m:sup>
                                <m:r>
                                  <a:rPr lang="en-US" sz="2200" i="1">
                                    <a:solidFill>
                                      <a:srgbClr val="002060"/>
                                    </a:solidFill>
                                    <a:latin typeface="Cambria Math" panose="02040503050406030204" pitchFamily="18" charset="0"/>
                                  </a:rPr>
                                  <m:t>2</m:t>
                                </m:r>
                              </m:sup>
                            </m:sSup>
                          </m:num>
                          <m:den>
                            <m:sSup>
                              <m:sSupPr>
                                <m:ctrlPr>
                                  <a:rPr lang="en-US" sz="2200" i="1">
                                    <a:solidFill>
                                      <a:srgbClr val="002060"/>
                                    </a:solidFill>
                                    <a:latin typeface="Cambria Math" panose="02040503050406030204" pitchFamily="18" charset="0"/>
                                  </a:rPr>
                                </m:ctrlPr>
                              </m:sSupPr>
                              <m:e>
                                <m:r>
                                  <a:rPr lang="en-US" sz="2200" i="1">
                                    <a:solidFill>
                                      <a:srgbClr val="002060"/>
                                    </a:solidFill>
                                    <a:latin typeface="Cambria Math" panose="02040503050406030204" pitchFamily="18" charset="0"/>
                                  </a:rPr>
                                  <m:t>𝑐</m:t>
                                </m:r>
                              </m:e>
                              <m:sup>
                                <m:r>
                                  <a:rPr lang="en-US" sz="2200" i="1">
                                    <a:solidFill>
                                      <a:srgbClr val="002060"/>
                                    </a:solidFill>
                                    <a:latin typeface="Cambria Math" panose="02040503050406030204" pitchFamily="18" charset="0"/>
                                  </a:rPr>
                                  <m:t>2</m:t>
                                </m:r>
                              </m:sup>
                            </m:sSup>
                          </m:den>
                        </m:f>
                      </m:den>
                    </m:f>
                  </m:oMath>
                </a14:m>
                <a:endParaRPr lang="en-US" sz="22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200" dirty="0">
                    <a:solidFill>
                      <a:srgbClr val="002060"/>
                    </a:solidFill>
                    <a:latin typeface="Times New Roman" panose="02020603050405020304" pitchFamily="18" charset="0"/>
                    <a:cs typeface="Times New Roman" panose="02020603050405020304" pitchFamily="18" charset="0"/>
                  </a:rPr>
                  <a:t>Now we know that </a:t>
                </a:r>
                <a14:m>
                  <m:oMath xmlns:m="http://schemas.openxmlformats.org/officeDocument/2006/math">
                    <m:r>
                      <m:rPr>
                        <m:sty m:val="p"/>
                      </m:rPr>
                      <a:rPr lang="en-US" sz="2200">
                        <a:solidFill>
                          <a:srgbClr val="002060"/>
                        </a:solidFill>
                        <a:latin typeface="Cambria Math" panose="02040503050406030204" pitchFamily="18" charset="0"/>
                      </a:rPr>
                      <m:t>Δ</m:t>
                    </m:r>
                    <m:r>
                      <a:rPr lang="en-US" sz="2200" i="1">
                        <a:solidFill>
                          <a:srgbClr val="002060"/>
                        </a:solidFill>
                        <a:latin typeface="Cambria Math" panose="02040503050406030204" pitchFamily="18" charset="0"/>
                      </a:rPr>
                      <m:t>𝑡</m:t>
                    </m:r>
                    <m:r>
                      <a:rPr lang="en-US" sz="2200" i="1">
                        <a:solidFill>
                          <a:srgbClr val="002060"/>
                        </a:solidFill>
                        <a:latin typeface="Cambria Math" panose="02040503050406030204" pitchFamily="18" charset="0"/>
                      </a:rPr>
                      <m:t>=</m:t>
                    </m:r>
                    <m:f>
                      <m:fPr>
                        <m:ctrlPr>
                          <a:rPr lang="en-US" sz="2200" i="1">
                            <a:solidFill>
                              <a:srgbClr val="002060"/>
                            </a:solidFill>
                            <a:latin typeface="Cambria Math" panose="02040503050406030204" pitchFamily="18" charset="0"/>
                          </a:rPr>
                        </m:ctrlPr>
                      </m:fPr>
                      <m:num>
                        <m:r>
                          <m:rPr>
                            <m:sty m:val="p"/>
                          </m:rPr>
                          <a:rPr lang="en-US" sz="2200">
                            <a:solidFill>
                              <a:srgbClr val="002060"/>
                            </a:solidFill>
                            <a:latin typeface="Cambria Math" panose="02040503050406030204" pitchFamily="18" charset="0"/>
                          </a:rPr>
                          <m:t>Δ</m:t>
                        </m:r>
                        <m:sSub>
                          <m:sSubPr>
                            <m:ctrlPr>
                              <a:rPr lang="en-US" sz="2200" i="1">
                                <a:solidFill>
                                  <a:srgbClr val="002060"/>
                                </a:solidFill>
                                <a:latin typeface="Cambria Math" panose="02040503050406030204" pitchFamily="18" charset="0"/>
                              </a:rPr>
                            </m:ctrlPr>
                          </m:sSubPr>
                          <m:e>
                            <m:r>
                              <a:rPr lang="en-US" sz="2200" i="1">
                                <a:solidFill>
                                  <a:srgbClr val="002060"/>
                                </a:solidFill>
                                <a:latin typeface="Cambria Math" panose="02040503050406030204" pitchFamily="18" charset="0"/>
                              </a:rPr>
                              <m:t>𝑡</m:t>
                            </m:r>
                          </m:e>
                          <m:sub>
                            <m:r>
                              <a:rPr lang="en-US" sz="2200" i="1">
                                <a:solidFill>
                                  <a:srgbClr val="002060"/>
                                </a:solidFill>
                                <a:latin typeface="Cambria Math" panose="02040503050406030204" pitchFamily="18" charset="0"/>
                              </a:rPr>
                              <m:t>0</m:t>
                            </m:r>
                          </m:sub>
                        </m:sSub>
                      </m:num>
                      <m:den>
                        <m:rad>
                          <m:radPr>
                            <m:degHide m:val="on"/>
                            <m:ctrlPr>
                              <a:rPr lang="en-US" sz="2200" i="1">
                                <a:solidFill>
                                  <a:srgbClr val="002060"/>
                                </a:solidFill>
                                <a:latin typeface="Cambria Math" panose="02040503050406030204" pitchFamily="18" charset="0"/>
                              </a:rPr>
                            </m:ctrlPr>
                          </m:radPr>
                          <m:deg/>
                          <m:e>
                            <m:r>
                              <a:rPr lang="en-US" sz="2200" i="1">
                                <a:solidFill>
                                  <a:srgbClr val="002060"/>
                                </a:solidFill>
                                <a:latin typeface="Cambria Math" panose="02040503050406030204" pitchFamily="18" charset="0"/>
                              </a:rPr>
                              <m:t>1−</m:t>
                            </m:r>
                            <m:f>
                              <m:fPr>
                                <m:ctrlPr>
                                  <a:rPr lang="en-US" sz="2200" i="1">
                                    <a:solidFill>
                                      <a:srgbClr val="002060"/>
                                    </a:solidFill>
                                    <a:latin typeface="Cambria Math" panose="02040503050406030204" pitchFamily="18" charset="0"/>
                                  </a:rPr>
                                </m:ctrlPr>
                              </m:fPr>
                              <m:num>
                                <m:sSup>
                                  <m:sSupPr>
                                    <m:ctrlPr>
                                      <a:rPr lang="en-US" sz="2200" i="1">
                                        <a:solidFill>
                                          <a:srgbClr val="002060"/>
                                        </a:solidFill>
                                        <a:latin typeface="Cambria Math" panose="02040503050406030204" pitchFamily="18" charset="0"/>
                                      </a:rPr>
                                    </m:ctrlPr>
                                  </m:sSupPr>
                                  <m:e>
                                    <m:r>
                                      <a:rPr lang="en-US" sz="2200" i="1">
                                        <a:solidFill>
                                          <a:srgbClr val="002060"/>
                                        </a:solidFill>
                                        <a:latin typeface="Cambria Math" panose="02040503050406030204" pitchFamily="18" charset="0"/>
                                      </a:rPr>
                                      <m:t>𝑢</m:t>
                                    </m:r>
                                  </m:e>
                                  <m:sup>
                                    <m:r>
                                      <a:rPr lang="en-US" sz="2200" i="1">
                                        <a:solidFill>
                                          <a:srgbClr val="002060"/>
                                        </a:solidFill>
                                        <a:latin typeface="Cambria Math" panose="02040503050406030204" pitchFamily="18" charset="0"/>
                                      </a:rPr>
                                      <m:t>2</m:t>
                                    </m:r>
                                  </m:sup>
                                </m:sSup>
                              </m:num>
                              <m:den>
                                <m:sSup>
                                  <m:sSupPr>
                                    <m:ctrlPr>
                                      <a:rPr lang="en-US" sz="2200" i="1">
                                        <a:solidFill>
                                          <a:srgbClr val="002060"/>
                                        </a:solidFill>
                                        <a:latin typeface="Cambria Math" panose="02040503050406030204" pitchFamily="18" charset="0"/>
                                      </a:rPr>
                                    </m:ctrlPr>
                                  </m:sSupPr>
                                  <m:e>
                                    <m:r>
                                      <a:rPr lang="en-US" sz="2200" i="1">
                                        <a:solidFill>
                                          <a:srgbClr val="002060"/>
                                        </a:solidFill>
                                        <a:latin typeface="Cambria Math" panose="02040503050406030204" pitchFamily="18" charset="0"/>
                                      </a:rPr>
                                      <m:t>𝑐</m:t>
                                    </m:r>
                                  </m:e>
                                  <m:sup>
                                    <m:r>
                                      <a:rPr lang="en-US" sz="2200" i="1">
                                        <a:solidFill>
                                          <a:srgbClr val="002060"/>
                                        </a:solidFill>
                                        <a:latin typeface="Cambria Math" panose="02040503050406030204" pitchFamily="18" charset="0"/>
                                      </a:rPr>
                                      <m:t>2</m:t>
                                    </m:r>
                                  </m:sup>
                                </m:sSup>
                              </m:den>
                            </m:f>
                          </m:e>
                        </m:rad>
                      </m:den>
                    </m:f>
                  </m:oMath>
                </a14:m>
                <a:r>
                  <a:rPr lang="en-US" sz="2200" dirty="0">
                    <a:solidFill>
                      <a:srgbClr val="002060"/>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200" dirty="0">
                    <a:solidFill>
                      <a:srgbClr val="002060"/>
                    </a:solidFill>
                    <a:latin typeface="Times New Roman" panose="02020603050405020304" pitchFamily="18" charset="0"/>
                    <a:cs typeface="Times New Roman" panose="02020603050405020304" pitchFamily="18" charset="0"/>
                  </a:rPr>
                  <a:t>So, </a:t>
                </a:r>
                <a14:m>
                  <m:oMath xmlns:m="http://schemas.openxmlformats.org/officeDocument/2006/math">
                    <m:f>
                      <m:fPr>
                        <m:ctrlPr>
                          <a:rPr lang="en-US" sz="2200" i="1">
                            <a:solidFill>
                              <a:srgbClr val="002060"/>
                            </a:solidFill>
                            <a:latin typeface="Cambria Math" panose="02040503050406030204" pitchFamily="18" charset="0"/>
                          </a:rPr>
                        </m:ctrlPr>
                      </m:fPr>
                      <m:num>
                        <m:r>
                          <m:rPr>
                            <m:sty m:val="p"/>
                          </m:rPr>
                          <a:rPr lang="en-US" sz="2200">
                            <a:solidFill>
                              <a:srgbClr val="002060"/>
                            </a:solidFill>
                            <a:latin typeface="Cambria Math" panose="02040503050406030204" pitchFamily="18" charset="0"/>
                          </a:rPr>
                          <m:t>Δ</m:t>
                        </m:r>
                        <m:sSub>
                          <m:sSubPr>
                            <m:ctrlPr>
                              <a:rPr lang="en-US" sz="2200" i="1">
                                <a:solidFill>
                                  <a:srgbClr val="002060"/>
                                </a:solidFill>
                                <a:latin typeface="Cambria Math" panose="02040503050406030204" pitchFamily="18" charset="0"/>
                              </a:rPr>
                            </m:ctrlPr>
                          </m:sSubPr>
                          <m:e>
                            <m:r>
                              <a:rPr lang="en-US" sz="2200" i="1">
                                <a:solidFill>
                                  <a:srgbClr val="002060"/>
                                </a:solidFill>
                                <a:latin typeface="Cambria Math" panose="02040503050406030204" pitchFamily="18" charset="0"/>
                              </a:rPr>
                              <m:t>𝑡</m:t>
                            </m:r>
                          </m:e>
                          <m:sub>
                            <m:r>
                              <a:rPr lang="en-US" sz="2200" i="1">
                                <a:solidFill>
                                  <a:srgbClr val="002060"/>
                                </a:solidFill>
                                <a:latin typeface="Cambria Math" panose="02040503050406030204" pitchFamily="18" charset="0"/>
                              </a:rPr>
                              <m:t>0</m:t>
                            </m:r>
                          </m:sub>
                        </m:sSub>
                      </m:num>
                      <m:den>
                        <m:rad>
                          <m:radPr>
                            <m:degHide m:val="on"/>
                            <m:ctrlPr>
                              <a:rPr lang="en-US" sz="2200" i="1">
                                <a:solidFill>
                                  <a:srgbClr val="002060"/>
                                </a:solidFill>
                                <a:latin typeface="Cambria Math" panose="02040503050406030204" pitchFamily="18" charset="0"/>
                              </a:rPr>
                            </m:ctrlPr>
                          </m:radPr>
                          <m:deg/>
                          <m:e>
                            <m:r>
                              <a:rPr lang="en-US" sz="2200" i="1">
                                <a:solidFill>
                                  <a:srgbClr val="002060"/>
                                </a:solidFill>
                                <a:latin typeface="Cambria Math" panose="02040503050406030204" pitchFamily="18" charset="0"/>
                              </a:rPr>
                              <m:t>1−</m:t>
                            </m:r>
                            <m:f>
                              <m:fPr>
                                <m:ctrlPr>
                                  <a:rPr lang="en-US" sz="2200" i="1">
                                    <a:solidFill>
                                      <a:srgbClr val="002060"/>
                                    </a:solidFill>
                                    <a:latin typeface="Cambria Math" panose="02040503050406030204" pitchFamily="18" charset="0"/>
                                  </a:rPr>
                                </m:ctrlPr>
                              </m:fPr>
                              <m:num>
                                <m:sSup>
                                  <m:sSupPr>
                                    <m:ctrlPr>
                                      <a:rPr lang="en-US" sz="2200" i="1">
                                        <a:solidFill>
                                          <a:srgbClr val="002060"/>
                                        </a:solidFill>
                                        <a:latin typeface="Cambria Math" panose="02040503050406030204" pitchFamily="18" charset="0"/>
                                      </a:rPr>
                                    </m:ctrlPr>
                                  </m:sSupPr>
                                  <m:e>
                                    <m:r>
                                      <a:rPr lang="en-US" sz="2200" i="1">
                                        <a:solidFill>
                                          <a:srgbClr val="002060"/>
                                        </a:solidFill>
                                        <a:latin typeface="Cambria Math" panose="02040503050406030204" pitchFamily="18" charset="0"/>
                                      </a:rPr>
                                      <m:t>𝑢</m:t>
                                    </m:r>
                                  </m:e>
                                  <m:sup>
                                    <m:r>
                                      <a:rPr lang="en-US" sz="2200" i="1">
                                        <a:solidFill>
                                          <a:srgbClr val="002060"/>
                                        </a:solidFill>
                                        <a:latin typeface="Cambria Math" panose="02040503050406030204" pitchFamily="18" charset="0"/>
                                      </a:rPr>
                                      <m:t>2</m:t>
                                    </m:r>
                                  </m:sup>
                                </m:sSup>
                              </m:num>
                              <m:den>
                                <m:sSup>
                                  <m:sSupPr>
                                    <m:ctrlPr>
                                      <a:rPr lang="en-US" sz="2200" i="1">
                                        <a:solidFill>
                                          <a:srgbClr val="002060"/>
                                        </a:solidFill>
                                        <a:latin typeface="Cambria Math" panose="02040503050406030204" pitchFamily="18" charset="0"/>
                                      </a:rPr>
                                    </m:ctrlPr>
                                  </m:sSupPr>
                                  <m:e>
                                    <m:r>
                                      <a:rPr lang="en-US" sz="2200" i="1">
                                        <a:solidFill>
                                          <a:srgbClr val="002060"/>
                                        </a:solidFill>
                                        <a:latin typeface="Cambria Math" panose="02040503050406030204" pitchFamily="18" charset="0"/>
                                      </a:rPr>
                                      <m:t>𝑐</m:t>
                                    </m:r>
                                  </m:e>
                                  <m:sup>
                                    <m:r>
                                      <a:rPr lang="en-US" sz="2200" i="1">
                                        <a:solidFill>
                                          <a:srgbClr val="002060"/>
                                        </a:solidFill>
                                        <a:latin typeface="Cambria Math" panose="02040503050406030204" pitchFamily="18" charset="0"/>
                                      </a:rPr>
                                      <m:t>2</m:t>
                                    </m:r>
                                  </m:sup>
                                </m:sSup>
                              </m:den>
                            </m:f>
                          </m:e>
                        </m:rad>
                      </m:den>
                    </m:f>
                    <m:r>
                      <a:rPr lang="en-US" sz="2200" b="0" i="1" smtClean="0">
                        <a:solidFill>
                          <a:srgbClr val="002060"/>
                        </a:solidFill>
                        <a:latin typeface="Cambria Math" panose="02040503050406030204" pitchFamily="18" charset="0"/>
                      </a:rPr>
                      <m:t>=</m:t>
                    </m:r>
                    <m:f>
                      <m:fPr>
                        <m:ctrlPr>
                          <a:rPr lang="en-US" sz="2200" i="1">
                            <a:solidFill>
                              <a:srgbClr val="002060"/>
                            </a:solidFill>
                            <a:latin typeface="Cambria Math" panose="02040503050406030204" pitchFamily="18" charset="0"/>
                          </a:rPr>
                        </m:ctrlPr>
                      </m:fPr>
                      <m:num>
                        <m:r>
                          <a:rPr lang="en-US" sz="2200" i="1">
                            <a:solidFill>
                              <a:srgbClr val="002060"/>
                            </a:solidFill>
                            <a:latin typeface="Cambria Math" panose="02040503050406030204" pitchFamily="18" charset="0"/>
                          </a:rPr>
                          <m:t>2</m:t>
                        </m:r>
                        <m:r>
                          <a:rPr lang="en-US" sz="2200" i="1">
                            <a:solidFill>
                              <a:srgbClr val="002060"/>
                            </a:solidFill>
                            <a:latin typeface="Cambria Math" panose="02040503050406030204" pitchFamily="18" charset="0"/>
                          </a:rPr>
                          <m:t>𝐿</m:t>
                        </m:r>
                      </m:num>
                      <m:den>
                        <m:r>
                          <a:rPr lang="en-US" sz="2200" i="1">
                            <a:solidFill>
                              <a:srgbClr val="002060"/>
                            </a:solidFill>
                            <a:latin typeface="Cambria Math" panose="02040503050406030204" pitchFamily="18" charset="0"/>
                          </a:rPr>
                          <m:t>𝑐</m:t>
                        </m:r>
                      </m:den>
                    </m:f>
                    <m:f>
                      <m:fPr>
                        <m:ctrlPr>
                          <a:rPr lang="en-US" sz="2200" i="1">
                            <a:solidFill>
                              <a:srgbClr val="002060"/>
                            </a:solidFill>
                            <a:latin typeface="Cambria Math" panose="02040503050406030204" pitchFamily="18" charset="0"/>
                          </a:rPr>
                        </m:ctrlPr>
                      </m:fPr>
                      <m:num>
                        <m:r>
                          <a:rPr lang="en-US" sz="2200" i="1">
                            <a:solidFill>
                              <a:srgbClr val="002060"/>
                            </a:solidFill>
                            <a:latin typeface="Cambria Math" panose="02040503050406030204" pitchFamily="18" charset="0"/>
                          </a:rPr>
                          <m:t>1</m:t>
                        </m:r>
                      </m:num>
                      <m:den>
                        <m:r>
                          <a:rPr lang="en-US" sz="2200" i="1">
                            <a:solidFill>
                              <a:srgbClr val="002060"/>
                            </a:solidFill>
                            <a:latin typeface="Cambria Math" panose="02040503050406030204" pitchFamily="18" charset="0"/>
                          </a:rPr>
                          <m:t>1−</m:t>
                        </m:r>
                        <m:f>
                          <m:fPr>
                            <m:ctrlPr>
                              <a:rPr lang="en-US" sz="2200" i="1">
                                <a:solidFill>
                                  <a:srgbClr val="002060"/>
                                </a:solidFill>
                                <a:latin typeface="Cambria Math" panose="02040503050406030204" pitchFamily="18" charset="0"/>
                              </a:rPr>
                            </m:ctrlPr>
                          </m:fPr>
                          <m:num>
                            <m:sSup>
                              <m:sSupPr>
                                <m:ctrlPr>
                                  <a:rPr lang="en-US" sz="2200" i="1">
                                    <a:solidFill>
                                      <a:srgbClr val="002060"/>
                                    </a:solidFill>
                                    <a:latin typeface="Cambria Math" panose="02040503050406030204" pitchFamily="18" charset="0"/>
                                  </a:rPr>
                                </m:ctrlPr>
                              </m:sSupPr>
                              <m:e>
                                <m:r>
                                  <a:rPr lang="en-US" sz="2200" i="1">
                                    <a:solidFill>
                                      <a:srgbClr val="002060"/>
                                    </a:solidFill>
                                    <a:latin typeface="Cambria Math" panose="02040503050406030204" pitchFamily="18" charset="0"/>
                                  </a:rPr>
                                  <m:t>𝑢</m:t>
                                </m:r>
                              </m:e>
                              <m:sup>
                                <m:r>
                                  <a:rPr lang="en-US" sz="2200" i="1">
                                    <a:solidFill>
                                      <a:srgbClr val="002060"/>
                                    </a:solidFill>
                                    <a:latin typeface="Cambria Math" panose="02040503050406030204" pitchFamily="18" charset="0"/>
                                  </a:rPr>
                                  <m:t>2</m:t>
                                </m:r>
                              </m:sup>
                            </m:sSup>
                          </m:num>
                          <m:den>
                            <m:sSup>
                              <m:sSupPr>
                                <m:ctrlPr>
                                  <a:rPr lang="en-US" sz="2200" i="1">
                                    <a:solidFill>
                                      <a:srgbClr val="002060"/>
                                    </a:solidFill>
                                    <a:latin typeface="Cambria Math" panose="02040503050406030204" pitchFamily="18" charset="0"/>
                                  </a:rPr>
                                </m:ctrlPr>
                              </m:sSupPr>
                              <m:e>
                                <m:r>
                                  <a:rPr lang="en-US" sz="2200" i="1">
                                    <a:solidFill>
                                      <a:srgbClr val="002060"/>
                                    </a:solidFill>
                                    <a:latin typeface="Cambria Math" panose="02040503050406030204" pitchFamily="18" charset="0"/>
                                  </a:rPr>
                                  <m:t>𝑐</m:t>
                                </m:r>
                              </m:e>
                              <m:sup>
                                <m:r>
                                  <a:rPr lang="en-US" sz="2200" i="1">
                                    <a:solidFill>
                                      <a:srgbClr val="002060"/>
                                    </a:solidFill>
                                    <a:latin typeface="Cambria Math" panose="02040503050406030204" pitchFamily="18" charset="0"/>
                                  </a:rPr>
                                  <m:t>2</m:t>
                                </m:r>
                              </m:sup>
                            </m:sSup>
                          </m:den>
                        </m:f>
                      </m:den>
                    </m:f>
                    <m:r>
                      <a:rPr lang="en-US" sz="2200" b="0" i="1" smtClean="0">
                        <a:solidFill>
                          <a:srgbClr val="002060"/>
                        </a:solidFill>
                        <a:latin typeface="Cambria Math" panose="02040503050406030204" pitchFamily="18" charset="0"/>
                      </a:rPr>
                      <m:t>⇒</m:t>
                    </m:r>
                    <m:f>
                      <m:fPr>
                        <m:ctrlPr>
                          <a:rPr lang="en-US" sz="2200" b="0" i="1" smtClean="0">
                            <a:solidFill>
                              <a:srgbClr val="002060"/>
                            </a:solidFill>
                            <a:latin typeface="Cambria Math" panose="02040503050406030204" pitchFamily="18" charset="0"/>
                          </a:rPr>
                        </m:ctrlPr>
                      </m:fPr>
                      <m:num>
                        <m:r>
                          <a:rPr lang="en-US" sz="2200" b="0" i="1" smtClean="0">
                            <a:solidFill>
                              <a:srgbClr val="002060"/>
                            </a:solidFill>
                            <a:latin typeface="Cambria Math" panose="02040503050406030204" pitchFamily="18" charset="0"/>
                          </a:rPr>
                          <m:t>2</m:t>
                        </m:r>
                        <m:sSub>
                          <m:sSubPr>
                            <m:ctrlPr>
                              <a:rPr lang="en-US" sz="2200" b="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𝐿</m:t>
                            </m:r>
                          </m:e>
                          <m:sub>
                            <m:r>
                              <a:rPr lang="en-US" sz="2200" b="0" i="1" smtClean="0">
                                <a:solidFill>
                                  <a:srgbClr val="002060"/>
                                </a:solidFill>
                                <a:latin typeface="Cambria Math" panose="02040503050406030204" pitchFamily="18" charset="0"/>
                              </a:rPr>
                              <m:t>0</m:t>
                            </m:r>
                          </m:sub>
                        </m:sSub>
                      </m:num>
                      <m:den>
                        <m:r>
                          <a:rPr lang="en-US" sz="2200" b="0" i="1" smtClean="0">
                            <a:solidFill>
                              <a:srgbClr val="002060"/>
                            </a:solidFill>
                            <a:latin typeface="Cambria Math" panose="02040503050406030204" pitchFamily="18" charset="0"/>
                          </a:rPr>
                          <m:t>𝑐</m:t>
                        </m:r>
                      </m:den>
                    </m:f>
                    <m:f>
                      <m:fPr>
                        <m:ctrlPr>
                          <a:rPr lang="en-US" sz="2200" b="0" i="1" smtClean="0">
                            <a:solidFill>
                              <a:srgbClr val="002060"/>
                            </a:solidFill>
                            <a:latin typeface="Cambria Math" panose="02040503050406030204" pitchFamily="18" charset="0"/>
                          </a:rPr>
                        </m:ctrlPr>
                      </m:fPr>
                      <m:num>
                        <m:r>
                          <a:rPr lang="en-US" sz="2200" b="0" i="1" smtClean="0">
                            <a:solidFill>
                              <a:srgbClr val="002060"/>
                            </a:solidFill>
                            <a:latin typeface="Cambria Math" panose="02040503050406030204" pitchFamily="18" charset="0"/>
                          </a:rPr>
                          <m:t>1</m:t>
                        </m:r>
                      </m:num>
                      <m:den>
                        <m:rad>
                          <m:radPr>
                            <m:degHide m:val="on"/>
                            <m:ctrlPr>
                              <a:rPr lang="en-US" sz="2200" i="1">
                                <a:solidFill>
                                  <a:srgbClr val="002060"/>
                                </a:solidFill>
                                <a:latin typeface="Cambria Math" panose="02040503050406030204" pitchFamily="18" charset="0"/>
                              </a:rPr>
                            </m:ctrlPr>
                          </m:radPr>
                          <m:deg/>
                          <m:e>
                            <m:r>
                              <a:rPr lang="en-US" sz="2200" i="1">
                                <a:solidFill>
                                  <a:srgbClr val="002060"/>
                                </a:solidFill>
                                <a:latin typeface="Cambria Math" panose="02040503050406030204" pitchFamily="18" charset="0"/>
                              </a:rPr>
                              <m:t>1−</m:t>
                            </m:r>
                            <m:f>
                              <m:fPr>
                                <m:ctrlPr>
                                  <a:rPr lang="en-US" sz="2200" i="1">
                                    <a:solidFill>
                                      <a:srgbClr val="002060"/>
                                    </a:solidFill>
                                    <a:latin typeface="Cambria Math" panose="02040503050406030204" pitchFamily="18" charset="0"/>
                                  </a:rPr>
                                </m:ctrlPr>
                              </m:fPr>
                              <m:num>
                                <m:sSup>
                                  <m:sSupPr>
                                    <m:ctrlPr>
                                      <a:rPr lang="en-US" sz="2200" i="1">
                                        <a:solidFill>
                                          <a:srgbClr val="002060"/>
                                        </a:solidFill>
                                        <a:latin typeface="Cambria Math" panose="02040503050406030204" pitchFamily="18" charset="0"/>
                                      </a:rPr>
                                    </m:ctrlPr>
                                  </m:sSupPr>
                                  <m:e>
                                    <m:r>
                                      <a:rPr lang="en-US" sz="2200" i="1">
                                        <a:solidFill>
                                          <a:srgbClr val="002060"/>
                                        </a:solidFill>
                                        <a:latin typeface="Cambria Math" panose="02040503050406030204" pitchFamily="18" charset="0"/>
                                      </a:rPr>
                                      <m:t>𝑢</m:t>
                                    </m:r>
                                  </m:e>
                                  <m:sup>
                                    <m:r>
                                      <a:rPr lang="en-US" sz="2200" i="1">
                                        <a:solidFill>
                                          <a:srgbClr val="002060"/>
                                        </a:solidFill>
                                        <a:latin typeface="Cambria Math" panose="02040503050406030204" pitchFamily="18" charset="0"/>
                                      </a:rPr>
                                      <m:t>2</m:t>
                                    </m:r>
                                  </m:sup>
                                </m:sSup>
                              </m:num>
                              <m:den>
                                <m:sSup>
                                  <m:sSupPr>
                                    <m:ctrlPr>
                                      <a:rPr lang="en-US" sz="2200" i="1">
                                        <a:solidFill>
                                          <a:srgbClr val="002060"/>
                                        </a:solidFill>
                                        <a:latin typeface="Cambria Math" panose="02040503050406030204" pitchFamily="18" charset="0"/>
                                      </a:rPr>
                                    </m:ctrlPr>
                                  </m:sSupPr>
                                  <m:e>
                                    <m:r>
                                      <a:rPr lang="en-US" sz="2200" i="1">
                                        <a:solidFill>
                                          <a:srgbClr val="002060"/>
                                        </a:solidFill>
                                        <a:latin typeface="Cambria Math" panose="02040503050406030204" pitchFamily="18" charset="0"/>
                                      </a:rPr>
                                      <m:t>𝑐</m:t>
                                    </m:r>
                                  </m:e>
                                  <m:sup>
                                    <m:r>
                                      <a:rPr lang="en-US" sz="2200" i="1">
                                        <a:solidFill>
                                          <a:srgbClr val="002060"/>
                                        </a:solidFill>
                                        <a:latin typeface="Cambria Math" panose="02040503050406030204" pitchFamily="18" charset="0"/>
                                      </a:rPr>
                                      <m:t>2</m:t>
                                    </m:r>
                                  </m:sup>
                                </m:sSup>
                              </m:den>
                            </m:f>
                          </m:e>
                        </m:rad>
                      </m:den>
                    </m:f>
                    <m:r>
                      <a:rPr lang="en-US" sz="2200" b="0" i="1" smtClean="0">
                        <a:solidFill>
                          <a:srgbClr val="002060"/>
                        </a:solidFill>
                        <a:latin typeface="Cambria Math" panose="02040503050406030204" pitchFamily="18" charset="0"/>
                      </a:rPr>
                      <m:t>=</m:t>
                    </m:r>
                    <m:f>
                      <m:fPr>
                        <m:ctrlPr>
                          <a:rPr lang="en-US" sz="2200" i="1">
                            <a:solidFill>
                              <a:srgbClr val="002060"/>
                            </a:solidFill>
                            <a:latin typeface="Cambria Math" panose="02040503050406030204" pitchFamily="18" charset="0"/>
                          </a:rPr>
                        </m:ctrlPr>
                      </m:fPr>
                      <m:num>
                        <m:r>
                          <a:rPr lang="en-US" sz="2200" i="1">
                            <a:solidFill>
                              <a:srgbClr val="002060"/>
                            </a:solidFill>
                            <a:latin typeface="Cambria Math" panose="02040503050406030204" pitchFamily="18" charset="0"/>
                          </a:rPr>
                          <m:t>2</m:t>
                        </m:r>
                        <m:r>
                          <a:rPr lang="en-US" sz="2200" i="1">
                            <a:solidFill>
                              <a:srgbClr val="002060"/>
                            </a:solidFill>
                            <a:latin typeface="Cambria Math" panose="02040503050406030204" pitchFamily="18" charset="0"/>
                          </a:rPr>
                          <m:t>𝐿</m:t>
                        </m:r>
                      </m:num>
                      <m:den>
                        <m:r>
                          <a:rPr lang="en-US" sz="2200" i="1">
                            <a:solidFill>
                              <a:srgbClr val="002060"/>
                            </a:solidFill>
                            <a:latin typeface="Cambria Math" panose="02040503050406030204" pitchFamily="18" charset="0"/>
                          </a:rPr>
                          <m:t>𝑐</m:t>
                        </m:r>
                      </m:den>
                    </m:f>
                    <m:f>
                      <m:fPr>
                        <m:ctrlPr>
                          <a:rPr lang="en-US" sz="2200" i="1">
                            <a:solidFill>
                              <a:srgbClr val="002060"/>
                            </a:solidFill>
                            <a:latin typeface="Cambria Math" panose="02040503050406030204" pitchFamily="18" charset="0"/>
                          </a:rPr>
                        </m:ctrlPr>
                      </m:fPr>
                      <m:num>
                        <m:r>
                          <a:rPr lang="en-US" sz="2200" i="1">
                            <a:solidFill>
                              <a:srgbClr val="002060"/>
                            </a:solidFill>
                            <a:latin typeface="Cambria Math" panose="02040503050406030204" pitchFamily="18" charset="0"/>
                          </a:rPr>
                          <m:t>1</m:t>
                        </m:r>
                      </m:num>
                      <m:den>
                        <m:r>
                          <a:rPr lang="en-US" sz="2200" i="1">
                            <a:solidFill>
                              <a:srgbClr val="002060"/>
                            </a:solidFill>
                            <a:latin typeface="Cambria Math" panose="02040503050406030204" pitchFamily="18" charset="0"/>
                          </a:rPr>
                          <m:t>1−</m:t>
                        </m:r>
                        <m:f>
                          <m:fPr>
                            <m:ctrlPr>
                              <a:rPr lang="en-US" sz="2200" i="1">
                                <a:solidFill>
                                  <a:srgbClr val="002060"/>
                                </a:solidFill>
                                <a:latin typeface="Cambria Math" panose="02040503050406030204" pitchFamily="18" charset="0"/>
                              </a:rPr>
                            </m:ctrlPr>
                          </m:fPr>
                          <m:num>
                            <m:sSup>
                              <m:sSupPr>
                                <m:ctrlPr>
                                  <a:rPr lang="en-US" sz="2200" i="1">
                                    <a:solidFill>
                                      <a:srgbClr val="002060"/>
                                    </a:solidFill>
                                    <a:latin typeface="Cambria Math" panose="02040503050406030204" pitchFamily="18" charset="0"/>
                                  </a:rPr>
                                </m:ctrlPr>
                              </m:sSupPr>
                              <m:e>
                                <m:r>
                                  <a:rPr lang="en-US" sz="2200" i="1">
                                    <a:solidFill>
                                      <a:srgbClr val="002060"/>
                                    </a:solidFill>
                                    <a:latin typeface="Cambria Math" panose="02040503050406030204" pitchFamily="18" charset="0"/>
                                  </a:rPr>
                                  <m:t>𝑢</m:t>
                                </m:r>
                              </m:e>
                              <m:sup>
                                <m:r>
                                  <a:rPr lang="en-US" sz="2200" i="1">
                                    <a:solidFill>
                                      <a:srgbClr val="002060"/>
                                    </a:solidFill>
                                    <a:latin typeface="Cambria Math" panose="02040503050406030204" pitchFamily="18" charset="0"/>
                                  </a:rPr>
                                  <m:t>2</m:t>
                                </m:r>
                              </m:sup>
                            </m:sSup>
                          </m:num>
                          <m:den>
                            <m:sSup>
                              <m:sSupPr>
                                <m:ctrlPr>
                                  <a:rPr lang="en-US" sz="2200" i="1">
                                    <a:solidFill>
                                      <a:srgbClr val="002060"/>
                                    </a:solidFill>
                                    <a:latin typeface="Cambria Math" panose="02040503050406030204" pitchFamily="18" charset="0"/>
                                  </a:rPr>
                                </m:ctrlPr>
                              </m:sSupPr>
                              <m:e>
                                <m:r>
                                  <a:rPr lang="en-US" sz="2200" i="1">
                                    <a:solidFill>
                                      <a:srgbClr val="002060"/>
                                    </a:solidFill>
                                    <a:latin typeface="Cambria Math" panose="02040503050406030204" pitchFamily="18" charset="0"/>
                                  </a:rPr>
                                  <m:t>𝑐</m:t>
                                </m:r>
                              </m:e>
                              <m:sup>
                                <m:r>
                                  <a:rPr lang="en-US" sz="2200" i="1">
                                    <a:solidFill>
                                      <a:srgbClr val="002060"/>
                                    </a:solidFill>
                                    <a:latin typeface="Cambria Math" panose="02040503050406030204" pitchFamily="18" charset="0"/>
                                  </a:rPr>
                                  <m:t>2</m:t>
                                </m:r>
                              </m:sup>
                            </m:sSup>
                          </m:den>
                        </m:f>
                      </m:den>
                    </m:f>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𝐿</m:t>
                    </m:r>
                    <m:r>
                      <a:rPr lang="en-US" sz="2200" b="0" i="1" smtClean="0">
                        <a:solidFill>
                          <a:srgbClr val="002060"/>
                        </a:solidFill>
                        <a:latin typeface="Cambria Math" panose="02040503050406030204" pitchFamily="18" charset="0"/>
                      </a:rPr>
                      <m:t>=</m:t>
                    </m:r>
                    <m:sSub>
                      <m:sSubPr>
                        <m:ctrlPr>
                          <a:rPr lang="en-US" sz="2200" b="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𝐿</m:t>
                        </m:r>
                      </m:e>
                      <m:sub>
                        <m:r>
                          <a:rPr lang="en-US" sz="2200" b="0" i="1" smtClean="0">
                            <a:solidFill>
                              <a:srgbClr val="002060"/>
                            </a:solidFill>
                            <a:latin typeface="Cambria Math" panose="02040503050406030204" pitchFamily="18" charset="0"/>
                          </a:rPr>
                          <m:t>0</m:t>
                        </m:r>
                      </m:sub>
                    </m:sSub>
                    <m:rad>
                      <m:radPr>
                        <m:degHide m:val="on"/>
                        <m:ctrlPr>
                          <a:rPr lang="en-US" sz="2200" b="0" i="1" smtClean="0">
                            <a:solidFill>
                              <a:srgbClr val="002060"/>
                            </a:solidFill>
                            <a:latin typeface="Cambria Math" panose="02040503050406030204" pitchFamily="18" charset="0"/>
                          </a:rPr>
                        </m:ctrlPr>
                      </m:radPr>
                      <m:deg/>
                      <m:e>
                        <m:r>
                          <a:rPr lang="en-US" sz="2200" b="0" i="1" smtClean="0">
                            <a:solidFill>
                              <a:srgbClr val="002060"/>
                            </a:solidFill>
                            <a:latin typeface="Cambria Math" panose="02040503050406030204" pitchFamily="18" charset="0"/>
                          </a:rPr>
                          <m:t>1−</m:t>
                        </m:r>
                        <m:f>
                          <m:fPr>
                            <m:ctrlPr>
                              <a:rPr lang="en-US" sz="2200" b="0" i="1" smtClean="0">
                                <a:solidFill>
                                  <a:srgbClr val="002060"/>
                                </a:solidFill>
                                <a:latin typeface="Cambria Math" panose="02040503050406030204" pitchFamily="18" charset="0"/>
                              </a:rPr>
                            </m:ctrlPr>
                          </m:fPr>
                          <m:num>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𝑢</m:t>
                                </m:r>
                              </m:e>
                              <m:sup>
                                <m:r>
                                  <a:rPr lang="en-US" sz="2200" b="0" i="1" smtClean="0">
                                    <a:solidFill>
                                      <a:srgbClr val="002060"/>
                                    </a:solidFill>
                                    <a:latin typeface="Cambria Math" panose="02040503050406030204" pitchFamily="18" charset="0"/>
                                  </a:rPr>
                                  <m:t>2</m:t>
                                </m:r>
                              </m:sup>
                            </m:sSup>
                          </m:num>
                          <m:den>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𝑐</m:t>
                                </m:r>
                              </m:e>
                              <m:sup>
                                <m:r>
                                  <a:rPr lang="en-US" sz="2200" b="0" i="1" smtClean="0">
                                    <a:solidFill>
                                      <a:srgbClr val="002060"/>
                                    </a:solidFill>
                                    <a:latin typeface="Cambria Math" panose="02040503050406030204" pitchFamily="18" charset="0"/>
                                  </a:rPr>
                                  <m:t>2</m:t>
                                </m:r>
                              </m:sup>
                            </m:sSup>
                          </m:den>
                        </m:f>
                      </m:e>
                    </m:rad>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𝐿</m:t>
                    </m:r>
                    <m:r>
                      <a:rPr lang="en-US" sz="2200" b="0" i="1" smtClean="0">
                        <a:solidFill>
                          <a:srgbClr val="002060"/>
                        </a:solidFill>
                        <a:latin typeface="Cambria Math" panose="02040503050406030204" pitchFamily="18" charset="0"/>
                      </a:rPr>
                      <m:t>&lt;</m:t>
                    </m:r>
                    <m:sSub>
                      <m:sSubPr>
                        <m:ctrlPr>
                          <a:rPr lang="en-US" sz="2200" b="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𝐿</m:t>
                        </m:r>
                      </m:e>
                      <m:sub>
                        <m:r>
                          <a:rPr lang="en-US" sz="2200" b="0" i="1" smtClean="0">
                            <a:solidFill>
                              <a:srgbClr val="002060"/>
                            </a:solidFill>
                            <a:latin typeface="Cambria Math" panose="02040503050406030204" pitchFamily="18" charset="0"/>
                          </a:rPr>
                          <m:t>0</m:t>
                        </m:r>
                      </m:sub>
                    </m:sSub>
                  </m:oMath>
                </a14:m>
                <a:r>
                  <a:rPr lang="en-US" sz="2200"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endParaRPr lang="en-US" sz="2200" dirty="0"/>
              </a:p>
            </p:txBody>
          </p:sp>
        </mc:Choice>
        <mc:Fallback xmlns="">
          <p:sp>
            <p:nvSpPr>
              <p:cNvPr id="3" name="Content Placeholder 2">
                <a:extLst>
                  <a:ext uri="{FF2B5EF4-FFF2-40B4-BE49-F238E27FC236}">
                    <a16:creationId xmlns:a16="http://schemas.microsoft.com/office/drawing/2014/main" id="{E6DBAC41-3C6F-4447-B22A-E87E9BEAC535}"/>
                  </a:ext>
                </a:extLst>
              </p:cNvPr>
              <p:cNvSpPr>
                <a:spLocks noGrp="1" noRot="1" noChangeAspect="1" noMove="1" noResize="1" noEditPoints="1" noAdjustHandles="1" noChangeArrowheads="1" noChangeShapeType="1" noTextEdit="1"/>
              </p:cNvSpPr>
              <p:nvPr>
                <p:ph idx="1"/>
              </p:nvPr>
            </p:nvSpPr>
            <p:spPr>
              <a:blipFill>
                <a:blip r:embed="rId2"/>
                <a:stretch>
                  <a:fillRect l="-1576" t="-46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F4E3238-DF43-40CA-B257-7B3BBCA5E6E2}"/>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52E495BF-5CC5-447A-B38A-268812D0C23C}"/>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81D9A03E-622C-4698-B791-4764BEC698A0}"/>
              </a:ext>
            </a:extLst>
          </p:cNvPr>
          <p:cNvSpPr>
            <a:spLocks noGrp="1"/>
          </p:cNvSpPr>
          <p:nvPr>
            <p:ph type="sldNum" sz="quarter" idx="12"/>
          </p:nvPr>
        </p:nvSpPr>
        <p:spPr/>
        <p:txBody>
          <a:bodyPr/>
          <a:lstStyle/>
          <a:p>
            <a:fld id="{BDA10909-B56C-45AC-A9CA-18A782F1C497}" type="slidenum">
              <a:rPr lang="en-US" smtClean="0"/>
              <a:pPr/>
              <a:t>13</a:t>
            </a:fld>
            <a:endParaRPr lang="en-US" dirty="0"/>
          </a:p>
        </p:txBody>
      </p:sp>
    </p:spTree>
    <p:extLst>
      <p:ext uri="{BB962C8B-B14F-4D97-AF65-F5344CB8AC3E}">
        <p14:creationId xmlns:p14="http://schemas.microsoft.com/office/powerpoint/2010/main" val="2746347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5B216-ADFC-40CC-B61E-047A6D046FD0}"/>
              </a:ext>
            </a:extLst>
          </p:cNvPr>
          <p:cNvSpPr>
            <a:spLocks noGrp="1"/>
          </p:cNvSpPr>
          <p:nvPr>
            <p:ph type="title"/>
          </p:nvPr>
        </p:nvSpPr>
        <p:spPr/>
        <p:txBody>
          <a:bodyPr>
            <a:normAutofit fontScale="90000"/>
          </a:bodyPr>
          <a:lstStyle/>
          <a:p>
            <a:r>
              <a:rPr lang="en-US" dirty="0"/>
              <a:t>Example-I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0AF96D-04A1-4FB0-9292-D69AC5B6117C}"/>
                  </a:ext>
                </a:extLst>
              </p:cNvPr>
              <p:cNvSpPr>
                <a:spLocks noGrp="1"/>
              </p:cNvSpPr>
              <p:nvPr>
                <p:ph idx="1"/>
              </p:nvPr>
            </p:nvSpPr>
            <p:spPr>
              <a:xfrm>
                <a:off x="928464" y="952377"/>
                <a:ext cx="10325686" cy="5216288"/>
              </a:xfrm>
            </p:spPr>
            <p:txBody>
              <a:bodyPr>
                <a:noAutofit/>
              </a:bodyPr>
              <a:lstStyle/>
              <a:p>
                <a:pPr marL="0" indent="0">
                  <a:buNone/>
                </a:pPr>
                <a:r>
                  <a:rPr lang="en-IN" dirty="0">
                    <a:solidFill>
                      <a:srgbClr val="C00000"/>
                    </a:solidFill>
                    <a:latin typeface="Times New Roman" panose="02020603050405020304" pitchFamily="18" charset="0"/>
                    <a:cs typeface="Times New Roman" panose="02020603050405020304" pitchFamily="18" charset="0"/>
                  </a:rPr>
                  <a:t>Muons are elementary particles with a (proper) lifetime of 2</a:t>
                </a:r>
                <a:r>
                  <a:rPr lang="en-IN" i="1" dirty="0">
                    <a:solidFill>
                      <a:srgbClr val="C00000"/>
                    </a:solidFill>
                    <a:latin typeface="Times New Roman" panose="02020603050405020304" pitchFamily="18" charset="0"/>
                    <a:cs typeface="Times New Roman" panose="02020603050405020304" pitchFamily="18" charset="0"/>
                  </a:rPr>
                  <a:t>.</a:t>
                </a:r>
                <a:r>
                  <a:rPr lang="en-IN" dirty="0">
                    <a:solidFill>
                      <a:srgbClr val="C00000"/>
                    </a:solidFill>
                    <a:latin typeface="Times New Roman" panose="02020603050405020304" pitchFamily="18" charset="0"/>
                    <a:cs typeface="Times New Roman" panose="02020603050405020304" pitchFamily="18" charset="0"/>
                  </a:rPr>
                  <a:t>2 </a:t>
                </a:r>
                <a:r>
                  <a:rPr lang="en-IN" i="1" dirty="0" err="1">
                    <a:solidFill>
                      <a:srgbClr val="C00000"/>
                    </a:solidFill>
                    <a:latin typeface="Times New Roman" panose="02020603050405020304" pitchFamily="18" charset="0"/>
                    <a:cs typeface="Times New Roman" panose="02020603050405020304" pitchFamily="18" charset="0"/>
                  </a:rPr>
                  <a:t>μ</a:t>
                </a:r>
                <a:r>
                  <a:rPr lang="en-IN" dirty="0" err="1">
                    <a:solidFill>
                      <a:srgbClr val="C00000"/>
                    </a:solidFill>
                    <a:latin typeface="Times New Roman" panose="02020603050405020304" pitchFamily="18" charset="0"/>
                    <a:cs typeface="Times New Roman" panose="02020603050405020304" pitchFamily="18" charset="0"/>
                  </a:rPr>
                  <a:t>s</a:t>
                </a:r>
                <a:r>
                  <a:rPr lang="en-IN" dirty="0">
                    <a:solidFill>
                      <a:srgbClr val="C00000"/>
                    </a:solidFill>
                    <a:latin typeface="Times New Roman" panose="02020603050405020304" pitchFamily="18" charset="0"/>
                    <a:cs typeface="Times New Roman" panose="02020603050405020304" pitchFamily="18" charset="0"/>
                  </a:rPr>
                  <a:t>. They are produced with very high speeds in the upper atmosphere when cosmic rays (high energy particles from space) collide with air molecules. Take the height </a:t>
                </a:r>
                <a:r>
                  <a:rPr lang="en-IN" i="1" dirty="0">
                    <a:solidFill>
                      <a:srgbClr val="C00000"/>
                    </a:solidFill>
                    <a:latin typeface="Times New Roman" panose="02020603050405020304" pitchFamily="18" charset="0"/>
                    <a:cs typeface="Times New Roman" panose="02020603050405020304" pitchFamily="18" charset="0"/>
                  </a:rPr>
                  <a:t>L</a:t>
                </a:r>
                <a:r>
                  <a:rPr lang="en-IN" baseline="-25000" dirty="0">
                    <a:solidFill>
                      <a:srgbClr val="C00000"/>
                    </a:solidFill>
                    <a:latin typeface="Times New Roman" panose="02020603050405020304" pitchFamily="18" charset="0"/>
                    <a:cs typeface="Times New Roman" panose="02020603050405020304" pitchFamily="18" charset="0"/>
                  </a:rPr>
                  <a:t>0</a:t>
                </a:r>
                <a:r>
                  <a:rPr lang="en-IN" dirty="0">
                    <a:solidFill>
                      <a:srgbClr val="C00000"/>
                    </a:solidFill>
                    <a:latin typeface="Times New Roman" panose="02020603050405020304" pitchFamily="18" charset="0"/>
                    <a:cs typeface="Times New Roman" panose="02020603050405020304" pitchFamily="18" charset="0"/>
                  </a:rPr>
                  <a:t> of the atmosphere to be 100 km in the reference frame of the Earth, and find the minimum speed that enables the muons to survive the journey to the surface </a:t>
                </a:r>
                <a:r>
                  <a:rPr lang="en-US" dirty="0">
                    <a:solidFill>
                      <a:srgbClr val="C00000"/>
                    </a:solidFill>
                    <a:latin typeface="Times New Roman" panose="02020603050405020304" pitchFamily="18" charset="0"/>
                    <a:cs typeface="Times New Roman" panose="02020603050405020304" pitchFamily="18" charset="0"/>
                  </a:rPr>
                  <a:t>of the Earth.</a:t>
                </a:r>
              </a:p>
              <a:p>
                <a:pPr>
                  <a:buFont typeface="Wingdings" panose="05000000000000000000" pitchFamily="2" charset="2"/>
                  <a:buChar char="Ø"/>
                </a:pPr>
                <a:r>
                  <a:rPr lang="en-IN" dirty="0">
                    <a:solidFill>
                      <a:srgbClr val="002060"/>
                    </a:solidFill>
                    <a:latin typeface="Times New Roman" panose="02020603050405020304" pitchFamily="18" charset="0"/>
                    <a:cs typeface="Times New Roman" panose="02020603050405020304" pitchFamily="18" charset="0"/>
                  </a:rPr>
                  <a:t>The birth and decay of the muon can be considered as the “ticks” of a clock. In the frame of reference of the Earth (observer </a:t>
                </a:r>
                <a:r>
                  <a:rPr lang="en-IN" i="1" dirty="0">
                    <a:solidFill>
                      <a:srgbClr val="002060"/>
                    </a:solidFill>
                    <a:latin typeface="Times New Roman" panose="02020603050405020304" pitchFamily="18" charset="0"/>
                    <a:cs typeface="Times New Roman" panose="02020603050405020304" pitchFamily="18" charset="0"/>
                  </a:rPr>
                  <a:t>O</a:t>
                </a:r>
                <a:r>
                  <a:rPr lang="en-IN" dirty="0">
                    <a:solidFill>
                      <a:srgbClr val="002060"/>
                    </a:solidFill>
                    <a:latin typeface="Times New Roman" panose="02020603050405020304" pitchFamily="18" charset="0"/>
                    <a:cs typeface="Times New Roman" panose="02020603050405020304" pitchFamily="18" charset="0"/>
                  </a:rPr>
                  <a:t>) this clock is moving, and therefore its ticks are slowed by the time dilation effect. If the muon is moving at a speed that is close to </a:t>
                </a:r>
                <a:r>
                  <a:rPr lang="en-IN" i="1" dirty="0">
                    <a:solidFill>
                      <a:srgbClr val="002060"/>
                    </a:solidFill>
                    <a:latin typeface="Times New Roman" panose="02020603050405020304" pitchFamily="18" charset="0"/>
                    <a:cs typeface="Times New Roman" panose="02020603050405020304" pitchFamily="18" charset="0"/>
                  </a:rPr>
                  <a:t>c</a:t>
                </a:r>
                <a:r>
                  <a:rPr lang="en-IN" dirty="0">
                    <a:solidFill>
                      <a:srgbClr val="002060"/>
                    </a:solidFill>
                    <a:latin typeface="Times New Roman" panose="02020603050405020304" pitchFamily="18" charset="0"/>
                    <a:cs typeface="Times New Roman" panose="02020603050405020304" pitchFamily="18" charset="0"/>
                  </a:rPr>
                  <a:t>, the time necessary for it to travel from the top of the atmosphere to the surface of the Earth is </a:t>
                </a:r>
                <a14:m>
                  <m:oMath xmlns:m="http://schemas.openxmlformats.org/officeDocument/2006/math">
                    <m:r>
                      <m:rPr>
                        <m:sty m:val="p"/>
                      </m:rPr>
                      <a:rPr lang="en-US" b="0" i="0" smtClean="0">
                        <a:solidFill>
                          <a:srgbClr val="002060"/>
                        </a:solidFill>
                        <a:latin typeface="Cambria Math" panose="02040503050406030204" pitchFamily="18" charset="0"/>
                      </a:rPr>
                      <m:t>Δ</m:t>
                    </m:r>
                    <m:r>
                      <a:rPr lang="en-US" b="0" i="1" smtClean="0">
                        <a:solidFill>
                          <a:srgbClr val="002060"/>
                        </a:solidFill>
                        <a:latin typeface="Cambria Math" panose="02040503050406030204" pitchFamily="18" charset="0"/>
                      </a:rPr>
                      <m:t>𝑡</m:t>
                    </m:r>
                    <m:r>
                      <a:rPr lang="en-US" b="0" i="1" smtClean="0">
                        <a:solidFill>
                          <a:srgbClr val="002060"/>
                        </a:solidFill>
                        <a:latin typeface="Cambria Math" panose="02040503050406030204" pitchFamily="18" charset="0"/>
                      </a:rPr>
                      <m:t>=</m:t>
                    </m:r>
                    <m:f>
                      <m:fPr>
                        <m:ctrlPr>
                          <a:rPr lang="en-US" b="0" i="1" smtClean="0">
                            <a:solidFill>
                              <a:srgbClr val="002060"/>
                            </a:solidFill>
                            <a:latin typeface="Cambria Math" panose="02040503050406030204" pitchFamily="18" charset="0"/>
                          </a:rPr>
                        </m:ctrlPr>
                      </m:fPr>
                      <m:num>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𝐿</m:t>
                            </m:r>
                          </m:e>
                          <m:sub>
                            <m:r>
                              <a:rPr lang="en-US" b="0" i="1" smtClean="0">
                                <a:solidFill>
                                  <a:srgbClr val="002060"/>
                                </a:solidFill>
                                <a:latin typeface="Cambria Math" panose="02040503050406030204" pitchFamily="18" charset="0"/>
                              </a:rPr>
                              <m:t>0</m:t>
                            </m:r>
                          </m:sub>
                        </m:sSub>
                      </m:num>
                      <m:den>
                        <m:r>
                          <a:rPr lang="en-US" b="0" i="1" smtClean="0">
                            <a:solidFill>
                              <a:srgbClr val="002060"/>
                            </a:solidFill>
                            <a:latin typeface="Cambria Math" panose="02040503050406030204" pitchFamily="18" charset="0"/>
                          </a:rPr>
                          <m:t>𝑐</m:t>
                        </m:r>
                      </m:den>
                    </m:f>
                    <m:r>
                      <a:rPr lang="en-US" b="0" i="1" smtClean="0">
                        <a:solidFill>
                          <a:srgbClr val="002060"/>
                        </a:solidFill>
                        <a:latin typeface="Cambria Math" panose="02040503050406030204" pitchFamily="18" charset="0"/>
                      </a:rPr>
                      <m:t>=</m:t>
                    </m:r>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100</m:t>
                        </m:r>
                        <m:r>
                          <a:rPr lang="en-US" b="0" i="1" smtClean="0">
                            <a:solidFill>
                              <a:srgbClr val="002060"/>
                            </a:solidFill>
                            <a:latin typeface="Cambria Math" panose="02040503050406030204" pitchFamily="18" charset="0"/>
                          </a:rPr>
                          <m:t>𝑘𝑚</m:t>
                        </m:r>
                      </m:num>
                      <m:den>
                        <m:r>
                          <a:rPr lang="en-US" b="0" i="1" smtClean="0">
                            <a:solidFill>
                              <a:srgbClr val="002060"/>
                            </a:solidFill>
                            <a:latin typeface="Cambria Math" panose="02040503050406030204" pitchFamily="18" charset="0"/>
                          </a:rPr>
                          <m:t>3</m:t>
                        </m:r>
                        <m:r>
                          <a:rPr lang="en-US" b="0" i="1" smtClean="0">
                            <a:solidFill>
                              <a:srgbClr val="002060"/>
                            </a:solidFill>
                            <a:latin typeface="Cambria Math" panose="02040503050406030204" pitchFamily="18" charset="0"/>
                          </a:rPr>
                          <m:t>×</m:t>
                        </m:r>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10</m:t>
                            </m:r>
                          </m:e>
                          <m:sup>
                            <m:r>
                              <a:rPr lang="en-US" b="0" i="1" smtClean="0">
                                <a:solidFill>
                                  <a:srgbClr val="002060"/>
                                </a:solidFill>
                                <a:latin typeface="Cambria Math" panose="02040503050406030204" pitchFamily="18" charset="0"/>
                              </a:rPr>
                              <m:t>8</m:t>
                            </m:r>
                          </m:sup>
                        </m:sSup>
                        <m:r>
                          <a:rPr lang="en-US" b="0" i="1" smtClean="0">
                            <a:solidFill>
                              <a:srgbClr val="002060"/>
                            </a:solidFill>
                            <a:latin typeface="Cambria Math" panose="02040503050406030204" pitchFamily="18" charset="0"/>
                          </a:rPr>
                          <m:t>𝑚</m:t>
                        </m:r>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𝑠</m:t>
                            </m:r>
                          </m:e>
                          <m:sup>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1</m:t>
                            </m:r>
                          </m:sup>
                        </m:sSup>
                      </m:den>
                    </m:f>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333</m:t>
                    </m:r>
                    <m:r>
                      <a:rPr lang="en-US" b="0" i="1" smtClean="0">
                        <a:solidFill>
                          <a:srgbClr val="002060"/>
                        </a:solidFill>
                        <a:latin typeface="Cambria Math" panose="02040503050406030204" pitchFamily="18" charset="0"/>
                      </a:rPr>
                      <m:t>𝜇</m:t>
                    </m:r>
                    <m:r>
                      <a:rPr lang="en-US" b="0" i="1" smtClean="0">
                        <a:solidFill>
                          <a:srgbClr val="002060"/>
                        </a:solidFill>
                        <a:latin typeface="Cambria Math" panose="02040503050406030204" pitchFamily="18" charset="0"/>
                      </a:rPr>
                      <m:t>𝑠</m:t>
                    </m:r>
                  </m:oMath>
                </a14:m>
                <a:endParaRPr lang="en-US"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solidFill>
                      <a:srgbClr val="002060"/>
                    </a:solidFill>
                    <a:latin typeface="Times New Roman" panose="02020603050405020304" pitchFamily="18" charset="0"/>
                    <a:cs typeface="Times New Roman" panose="02020603050405020304" pitchFamily="18" charset="0"/>
                  </a:rPr>
                  <a:t>If the muon is to be observed at the surface of the Earth, it must live for at least 333 </a:t>
                </a:r>
                <a:r>
                  <a:rPr lang="en-IN" i="1" dirty="0" err="1">
                    <a:solidFill>
                      <a:srgbClr val="002060"/>
                    </a:solidFill>
                    <a:latin typeface="Times New Roman" panose="02020603050405020304" pitchFamily="18" charset="0"/>
                    <a:cs typeface="Times New Roman" panose="02020603050405020304" pitchFamily="18" charset="0"/>
                  </a:rPr>
                  <a:t>μ</a:t>
                </a:r>
                <a:r>
                  <a:rPr lang="en-IN" dirty="0" err="1">
                    <a:solidFill>
                      <a:srgbClr val="002060"/>
                    </a:solidFill>
                    <a:latin typeface="Times New Roman" panose="02020603050405020304" pitchFamily="18" charset="0"/>
                    <a:cs typeface="Times New Roman" panose="02020603050405020304" pitchFamily="18" charset="0"/>
                  </a:rPr>
                  <a:t>s</a:t>
                </a:r>
                <a:r>
                  <a:rPr lang="en-IN" dirty="0">
                    <a:solidFill>
                      <a:srgbClr val="002060"/>
                    </a:solidFill>
                    <a:latin typeface="Times New Roman" panose="02020603050405020304" pitchFamily="18" charset="0"/>
                    <a:cs typeface="Times New Roman" panose="02020603050405020304" pitchFamily="18" charset="0"/>
                  </a:rPr>
                  <a:t> in the Earth’s frame of reference. In the muon’s frame of reference, the interval between its birth and decay is a proper time interval of </a:t>
                </a:r>
                <a:r>
                  <a:rPr lang="el-GR" dirty="0">
                    <a:solidFill>
                      <a:srgbClr val="002060"/>
                    </a:solidFill>
                    <a:latin typeface="Times New Roman" panose="02020603050405020304" pitchFamily="18" charset="0"/>
                    <a:cs typeface="Times New Roman" panose="02020603050405020304" pitchFamily="18" charset="0"/>
                  </a:rPr>
                  <a:t>2.2 </a:t>
                </a:r>
                <a:r>
                  <a:rPr lang="el-GR" i="1" dirty="0">
                    <a:solidFill>
                      <a:srgbClr val="002060"/>
                    </a:solidFill>
                    <a:latin typeface="Times New Roman" panose="02020603050405020304" pitchFamily="18" charset="0"/>
                    <a:cs typeface="Times New Roman" panose="02020603050405020304" pitchFamily="18" charset="0"/>
                  </a:rPr>
                  <a:t>μ</a:t>
                </a:r>
                <a:r>
                  <a:rPr lang="en-US" dirty="0">
                    <a:solidFill>
                      <a:srgbClr val="002060"/>
                    </a:solidFill>
                    <a:latin typeface="Times New Roman" panose="02020603050405020304" pitchFamily="18" charset="0"/>
                    <a:cs typeface="Times New Roman" panose="02020603050405020304" pitchFamily="18" charset="0"/>
                  </a:rPr>
                  <a:t>s.</a:t>
                </a:r>
              </a:p>
              <a:p>
                <a:pPr>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Since, </a:t>
                </a:r>
                <a14:m>
                  <m:oMath xmlns:m="http://schemas.openxmlformats.org/officeDocument/2006/math">
                    <m:r>
                      <m:rPr>
                        <m:sty m:val="p"/>
                      </m:rPr>
                      <a:rPr lang="en-US" b="0" i="0" smtClean="0">
                        <a:solidFill>
                          <a:srgbClr val="002060"/>
                        </a:solidFill>
                        <a:latin typeface="Cambria Math" panose="02040503050406030204" pitchFamily="18" charset="0"/>
                      </a:rPr>
                      <m:t>Δ</m:t>
                    </m:r>
                    <m:r>
                      <a:rPr lang="en-US" b="0" i="1" smtClean="0">
                        <a:solidFill>
                          <a:srgbClr val="002060"/>
                        </a:solidFill>
                        <a:latin typeface="Cambria Math" panose="02040503050406030204" pitchFamily="18" charset="0"/>
                      </a:rPr>
                      <m:t>𝑡</m:t>
                    </m:r>
                    <m:r>
                      <a:rPr lang="en-US" b="0" i="1" smtClean="0">
                        <a:solidFill>
                          <a:srgbClr val="002060"/>
                        </a:solidFill>
                        <a:latin typeface="Cambria Math" panose="02040503050406030204" pitchFamily="18" charset="0"/>
                      </a:rPr>
                      <m:t>=</m:t>
                    </m:r>
                    <m:f>
                      <m:fPr>
                        <m:ctrlPr>
                          <a:rPr lang="en-US" b="0" i="1" smtClean="0">
                            <a:solidFill>
                              <a:srgbClr val="002060"/>
                            </a:solidFill>
                            <a:latin typeface="Cambria Math" panose="02040503050406030204" pitchFamily="18" charset="0"/>
                          </a:rPr>
                        </m:ctrlPr>
                      </m:fPr>
                      <m:num>
                        <m:r>
                          <m:rPr>
                            <m:sty m:val="p"/>
                          </m:rPr>
                          <a:rPr lang="en-US" b="0" i="0" smtClean="0">
                            <a:solidFill>
                              <a:srgbClr val="002060"/>
                            </a:solidFill>
                            <a:latin typeface="Cambria Math" panose="02040503050406030204" pitchFamily="18" charset="0"/>
                          </a:rPr>
                          <m:t>Δ</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𝑡</m:t>
                            </m:r>
                          </m:e>
                          <m:sub>
                            <m:r>
                              <a:rPr lang="en-US" b="0" i="1" smtClean="0">
                                <a:solidFill>
                                  <a:srgbClr val="002060"/>
                                </a:solidFill>
                                <a:latin typeface="Cambria Math" panose="02040503050406030204" pitchFamily="18" charset="0"/>
                              </a:rPr>
                              <m:t>0</m:t>
                            </m:r>
                          </m:sub>
                        </m:sSub>
                      </m:num>
                      <m:den>
                        <m:rad>
                          <m:radPr>
                            <m:degHide m:val="on"/>
                            <m:ctrlPr>
                              <a:rPr lang="en-US" b="0" i="1" smtClean="0">
                                <a:solidFill>
                                  <a:srgbClr val="002060"/>
                                </a:solidFill>
                                <a:latin typeface="Cambria Math" panose="02040503050406030204" pitchFamily="18" charset="0"/>
                              </a:rPr>
                            </m:ctrlPr>
                          </m:radPr>
                          <m:deg/>
                          <m:e>
                            <m:r>
                              <a:rPr lang="en-US" b="0" i="1" smtClean="0">
                                <a:solidFill>
                                  <a:srgbClr val="002060"/>
                                </a:solidFill>
                                <a:latin typeface="Cambria Math" panose="02040503050406030204" pitchFamily="18" charset="0"/>
                              </a:rPr>
                              <m:t>1</m:t>
                            </m:r>
                            <m:r>
                              <a:rPr lang="en-US" b="0" i="1" smtClean="0">
                                <a:solidFill>
                                  <a:srgbClr val="002060"/>
                                </a:solidFill>
                                <a:latin typeface="Cambria Math" panose="02040503050406030204" pitchFamily="18" charset="0"/>
                              </a:rPr>
                              <m:t>−</m:t>
                            </m:r>
                            <m:f>
                              <m:fPr>
                                <m:ctrlPr>
                                  <a:rPr lang="en-US" b="0" i="1" smtClean="0">
                                    <a:solidFill>
                                      <a:srgbClr val="002060"/>
                                    </a:solidFill>
                                    <a:latin typeface="Cambria Math" panose="02040503050406030204" pitchFamily="18" charset="0"/>
                                  </a:rPr>
                                </m:ctrlPr>
                              </m:fPr>
                              <m:num>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𝑢</m:t>
                                    </m:r>
                                  </m:e>
                                  <m:sup>
                                    <m:r>
                                      <a:rPr lang="en-US" b="0" i="1" smtClean="0">
                                        <a:solidFill>
                                          <a:srgbClr val="002060"/>
                                        </a:solidFill>
                                        <a:latin typeface="Cambria Math" panose="02040503050406030204" pitchFamily="18" charset="0"/>
                                      </a:rPr>
                                      <m:t>2</m:t>
                                    </m:r>
                                  </m:sup>
                                </m:sSup>
                              </m:num>
                              <m:den>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𝑐</m:t>
                                    </m:r>
                                  </m:e>
                                  <m:sup>
                                    <m:r>
                                      <a:rPr lang="en-US" b="0" i="1" smtClean="0">
                                        <a:solidFill>
                                          <a:srgbClr val="002060"/>
                                        </a:solidFill>
                                        <a:latin typeface="Cambria Math" panose="02040503050406030204" pitchFamily="18" charset="0"/>
                                      </a:rPr>
                                      <m:t>2</m:t>
                                    </m:r>
                                  </m:sup>
                                </m:sSup>
                              </m:den>
                            </m:f>
                          </m:e>
                        </m:rad>
                      </m:den>
                    </m:f>
                  </m:oMath>
                </a14:m>
                <a:r>
                  <a:rPr lang="en-US" dirty="0">
                    <a:solidFill>
                      <a:srgbClr val="002060"/>
                    </a:solidFill>
                    <a:latin typeface="Times New Roman" panose="02020603050405020304" pitchFamily="18" charset="0"/>
                    <a:cs typeface="Times New Roman" panose="02020603050405020304" pitchFamily="18" charset="0"/>
                  </a:rPr>
                  <a:t>, therefore, </a:t>
                </a:r>
                <a14:m>
                  <m:oMath xmlns:m="http://schemas.openxmlformats.org/officeDocument/2006/math">
                    <m:r>
                      <a:rPr lang="en-US" b="0" i="1" smtClean="0">
                        <a:solidFill>
                          <a:srgbClr val="002060"/>
                        </a:solidFill>
                        <a:latin typeface="Cambria Math" panose="02040503050406030204" pitchFamily="18" charset="0"/>
                      </a:rPr>
                      <m:t>333</m:t>
                    </m:r>
                    <m:r>
                      <a:rPr lang="en-US" b="0" i="1" smtClean="0">
                        <a:solidFill>
                          <a:srgbClr val="002060"/>
                        </a:solidFill>
                        <a:latin typeface="Cambria Math" panose="02040503050406030204" pitchFamily="18" charset="0"/>
                      </a:rPr>
                      <m:t>𝜇</m:t>
                    </m:r>
                    <m:r>
                      <a:rPr lang="en-US" b="0" i="1" smtClean="0">
                        <a:solidFill>
                          <a:srgbClr val="002060"/>
                        </a:solidFill>
                        <a:latin typeface="Cambria Math" panose="02040503050406030204" pitchFamily="18" charset="0"/>
                      </a:rPr>
                      <m:t>𝑠</m:t>
                    </m:r>
                    <m:r>
                      <a:rPr lang="en-US" b="0" i="1" smtClean="0">
                        <a:solidFill>
                          <a:srgbClr val="002060"/>
                        </a:solidFill>
                        <a:latin typeface="Cambria Math" panose="02040503050406030204" pitchFamily="18" charset="0"/>
                      </a:rPr>
                      <m:t>=</m:t>
                    </m:r>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2</m:t>
                        </m:r>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2</m:t>
                        </m:r>
                        <m:r>
                          <a:rPr lang="en-US" b="0" i="1" smtClean="0">
                            <a:solidFill>
                              <a:srgbClr val="002060"/>
                            </a:solidFill>
                            <a:latin typeface="Cambria Math" panose="02040503050406030204" pitchFamily="18" charset="0"/>
                          </a:rPr>
                          <m:t>𝜇</m:t>
                        </m:r>
                        <m:r>
                          <a:rPr lang="en-US" b="0" i="1" smtClean="0">
                            <a:solidFill>
                              <a:srgbClr val="002060"/>
                            </a:solidFill>
                            <a:latin typeface="Cambria Math" panose="02040503050406030204" pitchFamily="18" charset="0"/>
                          </a:rPr>
                          <m:t>𝑠</m:t>
                        </m:r>
                      </m:num>
                      <m:den>
                        <m:rad>
                          <m:radPr>
                            <m:degHide m:val="on"/>
                            <m:ctrlPr>
                              <a:rPr lang="en-US" b="0" i="1" smtClean="0">
                                <a:solidFill>
                                  <a:srgbClr val="002060"/>
                                </a:solidFill>
                                <a:latin typeface="Cambria Math" panose="02040503050406030204" pitchFamily="18" charset="0"/>
                              </a:rPr>
                            </m:ctrlPr>
                          </m:radPr>
                          <m:deg/>
                          <m:e>
                            <m:r>
                              <a:rPr lang="en-US" b="0" i="1" smtClean="0">
                                <a:solidFill>
                                  <a:srgbClr val="002060"/>
                                </a:solidFill>
                                <a:latin typeface="Cambria Math" panose="02040503050406030204" pitchFamily="18" charset="0"/>
                              </a:rPr>
                              <m:t>1</m:t>
                            </m:r>
                            <m:r>
                              <a:rPr lang="en-US" b="0" i="1" smtClean="0">
                                <a:solidFill>
                                  <a:srgbClr val="002060"/>
                                </a:solidFill>
                                <a:latin typeface="Cambria Math" panose="02040503050406030204" pitchFamily="18" charset="0"/>
                              </a:rPr>
                              <m:t>−</m:t>
                            </m:r>
                            <m:f>
                              <m:fPr>
                                <m:ctrlPr>
                                  <a:rPr lang="en-US" b="0" i="1" smtClean="0">
                                    <a:solidFill>
                                      <a:srgbClr val="002060"/>
                                    </a:solidFill>
                                    <a:latin typeface="Cambria Math" panose="02040503050406030204" pitchFamily="18" charset="0"/>
                                  </a:rPr>
                                </m:ctrlPr>
                              </m:fPr>
                              <m:num>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𝑢</m:t>
                                    </m:r>
                                  </m:e>
                                  <m:sup>
                                    <m:r>
                                      <a:rPr lang="en-US" b="0" i="1" smtClean="0">
                                        <a:solidFill>
                                          <a:srgbClr val="002060"/>
                                        </a:solidFill>
                                        <a:latin typeface="Cambria Math" panose="02040503050406030204" pitchFamily="18" charset="0"/>
                                      </a:rPr>
                                      <m:t>2</m:t>
                                    </m:r>
                                  </m:sup>
                                </m:sSup>
                              </m:num>
                              <m:den>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𝑐</m:t>
                                    </m:r>
                                  </m:e>
                                  <m:sup>
                                    <m:r>
                                      <a:rPr lang="en-US" b="0" i="1" smtClean="0">
                                        <a:solidFill>
                                          <a:srgbClr val="002060"/>
                                        </a:solidFill>
                                        <a:latin typeface="Cambria Math" panose="02040503050406030204" pitchFamily="18" charset="0"/>
                                      </a:rPr>
                                      <m:t>2</m:t>
                                    </m:r>
                                  </m:sup>
                                </m:sSup>
                              </m:den>
                            </m:f>
                          </m:e>
                        </m:rad>
                      </m:den>
                    </m:f>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𝑢</m:t>
                    </m:r>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0</m:t>
                    </m:r>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999978</m:t>
                    </m:r>
                    <m:r>
                      <a:rPr lang="en-US" b="0" i="1" smtClean="0">
                        <a:solidFill>
                          <a:srgbClr val="002060"/>
                        </a:solidFill>
                        <a:latin typeface="Cambria Math" panose="02040503050406030204" pitchFamily="18" charset="0"/>
                      </a:rPr>
                      <m:t>𝑐</m:t>
                    </m:r>
                  </m:oMath>
                </a14:m>
                <a:r>
                  <a:rPr lang="en-US"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dirty="0">
                    <a:solidFill>
                      <a:srgbClr val="002060"/>
                    </a:solidFill>
                    <a:latin typeface="Times New Roman" panose="02020603050405020304" pitchFamily="18" charset="0"/>
                    <a:cs typeface="Times New Roman" panose="02020603050405020304" pitchFamily="18" charset="0"/>
                  </a:rPr>
                  <a:t>If it were not for the time dilation effect, muons would not survive to reach the Earth’s surface. The observation of these muons is a direct verification of the time dilation </a:t>
                </a:r>
                <a:r>
                  <a:rPr lang="en-US" dirty="0">
                    <a:solidFill>
                      <a:srgbClr val="002060"/>
                    </a:solidFill>
                    <a:latin typeface="Times New Roman" panose="02020603050405020304" pitchFamily="18" charset="0"/>
                    <a:cs typeface="Times New Roman" panose="02020603050405020304" pitchFamily="18" charset="0"/>
                  </a:rPr>
                  <a:t>effect of special relativity.</a:t>
                </a:r>
              </a:p>
              <a:p>
                <a:pPr>
                  <a:buFont typeface="Wingdings" panose="05000000000000000000" pitchFamily="2" charset="2"/>
                  <a:buChar char="Ø"/>
                </a:pPr>
                <a:endParaRPr lang="en-US" dirty="0"/>
              </a:p>
            </p:txBody>
          </p:sp>
        </mc:Choice>
        <mc:Fallback xmlns="">
          <p:sp>
            <p:nvSpPr>
              <p:cNvPr id="3" name="Content Placeholder 2">
                <a:extLst>
                  <a:ext uri="{FF2B5EF4-FFF2-40B4-BE49-F238E27FC236}">
                    <a16:creationId xmlns:a16="http://schemas.microsoft.com/office/drawing/2014/main" id="{810AF96D-04A1-4FB0-9292-D69AC5B6117C}"/>
                  </a:ext>
                </a:extLst>
              </p:cNvPr>
              <p:cNvSpPr>
                <a:spLocks noGrp="1" noRot="1" noChangeAspect="1" noMove="1" noResize="1" noEditPoints="1" noAdjustHandles="1" noChangeArrowheads="1" noChangeShapeType="1" noTextEdit="1"/>
              </p:cNvSpPr>
              <p:nvPr>
                <p:ph idx="1"/>
              </p:nvPr>
            </p:nvSpPr>
            <p:spPr>
              <a:xfrm>
                <a:off x="928464" y="952377"/>
                <a:ext cx="10325686" cy="5216288"/>
              </a:xfrm>
              <a:blipFill>
                <a:blip r:embed="rId2"/>
                <a:stretch>
                  <a:fillRect l="-1476" t="-1168" r="-2066" b="-11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F7D5704-A93F-45BF-BCA2-421A90E53D90}"/>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EAB73CCF-7D97-4BCB-A51E-853758FA369D}"/>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7304A9E0-5E6F-4E9A-B95C-4FFAC206E490}"/>
              </a:ext>
            </a:extLst>
          </p:cNvPr>
          <p:cNvSpPr>
            <a:spLocks noGrp="1"/>
          </p:cNvSpPr>
          <p:nvPr>
            <p:ph type="sldNum" sz="quarter" idx="12"/>
          </p:nvPr>
        </p:nvSpPr>
        <p:spPr/>
        <p:txBody>
          <a:bodyPr/>
          <a:lstStyle/>
          <a:p>
            <a:fld id="{BDA10909-B56C-45AC-A9CA-18A782F1C497}" type="slidenum">
              <a:rPr lang="en-US" smtClean="0"/>
              <a:pPr/>
              <a:t>14</a:t>
            </a:fld>
            <a:endParaRPr lang="en-US" dirty="0"/>
          </a:p>
        </p:txBody>
      </p:sp>
    </p:spTree>
    <p:extLst>
      <p:ext uri="{BB962C8B-B14F-4D97-AF65-F5344CB8AC3E}">
        <p14:creationId xmlns:p14="http://schemas.microsoft.com/office/powerpoint/2010/main" val="2138502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1A218-77F5-428D-AEF0-08DB19ECD665}"/>
              </a:ext>
            </a:extLst>
          </p:cNvPr>
          <p:cNvSpPr>
            <a:spLocks noGrp="1"/>
          </p:cNvSpPr>
          <p:nvPr>
            <p:ph type="title"/>
          </p:nvPr>
        </p:nvSpPr>
        <p:spPr/>
        <p:txBody>
          <a:bodyPr>
            <a:normAutofit fontScale="90000"/>
          </a:bodyPr>
          <a:lstStyle/>
          <a:p>
            <a:r>
              <a:rPr lang="en-US" dirty="0"/>
              <a:t>Example-II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B616E3-4D1C-48B2-9E9E-7AE6D604494B}"/>
                  </a:ext>
                </a:extLst>
              </p:cNvPr>
              <p:cNvSpPr>
                <a:spLocks noGrp="1"/>
              </p:cNvSpPr>
              <p:nvPr>
                <p:ph idx="1"/>
              </p:nvPr>
            </p:nvSpPr>
            <p:spPr/>
            <p:txBody>
              <a:bodyPr>
                <a:noAutofit/>
              </a:bodyPr>
              <a:lstStyle/>
              <a:p>
                <a:pPr marL="0" indent="0">
                  <a:buNone/>
                </a:pPr>
                <a:r>
                  <a:rPr lang="en-IN" sz="2200" dirty="0">
                    <a:solidFill>
                      <a:srgbClr val="C00000"/>
                    </a:solidFill>
                    <a:latin typeface="Times New Roman" panose="02020603050405020304" pitchFamily="18" charset="0"/>
                    <a:cs typeface="Times New Roman" panose="02020603050405020304" pitchFamily="18" charset="0"/>
                  </a:rPr>
                  <a:t>Consider the point of view of an observer who is moving toward the Earth at the same velocity as the muon. In this reference frame, what is the apparent thickness of the </a:t>
                </a:r>
                <a:r>
                  <a:rPr lang="en-US" sz="2200" dirty="0">
                    <a:solidFill>
                      <a:srgbClr val="C00000"/>
                    </a:solidFill>
                    <a:latin typeface="Times New Roman" panose="02020603050405020304" pitchFamily="18" charset="0"/>
                    <a:cs typeface="Times New Roman" panose="02020603050405020304" pitchFamily="18" charset="0"/>
                  </a:rPr>
                  <a:t>Earth’s atmosphere?</a:t>
                </a:r>
              </a:p>
              <a:p>
                <a:pPr>
                  <a:buFont typeface="Wingdings" panose="05000000000000000000" pitchFamily="2" charset="2"/>
                  <a:buChar char="Ø"/>
                </a:pPr>
                <a:r>
                  <a:rPr lang="en-IN" sz="2200" dirty="0">
                    <a:solidFill>
                      <a:srgbClr val="002060"/>
                    </a:solidFill>
                    <a:latin typeface="Times New Roman" panose="02020603050405020304" pitchFamily="18" charset="0"/>
                    <a:cs typeface="Times New Roman" panose="02020603050405020304" pitchFamily="18" charset="0"/>
                  </a:rPr>
                  <a:t>In this observer’s reference frame, the muon is at rest and the Earth is rushing toward it at a speed of </a:t>
                </a:r>
                <a:r>
                  <a:rPr lang="en-IN" sz="2200" i="1" dirty="0">
                    <a:solidFill>
                      <a:srgbClr val="002060"/>
                    </a:solidFill>
                    <a:latin typeface="Times New Roman" panose="02020603050405020304" pitchFamily="18" charset="0"/>
                    <a:cs typeface="Times New Roman" panose="02020603050405020304" pitchFamily="18" charset="0"/>
                  </a:rPr>
                  <a:t>u </a:t>
                </a:r>
                <a:r>
                  <a:rPr lang="en-IN" sz="2200" dirty="0">
                    <a:solidFill>
                      <a:srgbClr val="002060"/>
                    </a:solidFill>
                    <a:latin typeface="Times New Roman" panose="02020603050405020304" pitchFamily="18" charset="0"/>
                    <a:cs typeface="Times New Roman" panose="02020603050405020304" pitchFamily="18" charset="0"/>
                  </a:rPr>
                  <a:t>= 0</a:t>
                </a:r>
                <a:r>
                  <a:rPr lang="en-IN" sz="2200" i="1" dirty="0">
                    <a:solidFill>
                      <a:srgbClr val="002060"/>
                    </a:solidFill>
                    <a:latin typeface="Times New Roman" panose="02020603050405020304" pitchFamily="18" charset="0"/>
                    <a:cs typeface="Times New Roman" panose="02020603050405020304" pitchFamily="18" charset="0"/>
                  </a:rPr>
                  <a:t>.</a:t>
                </a:r>
                <a:r>
                  <a:rPr lang="en-IN" sz="2200" dirty="0">
                    <a:solidFill>
                      <a:srgbClr val="002060"/>
                    </a:solidFill>
                    <a:latin typeface="Times New Roman" panose="02020603050405020304" pitchFamily="18" charset="0"/>
                    <a:cs typeface="Times New Roman" panose="02020603050405020304" pitchFamily="18" charset="0"/>
                  </a:rPr>
                  <a:t>999978</a:t>
                </a:r>
                <a:r>
                  <a:rPr lang="en-IN" sz="2200" i="1" dirty="0">
                    <a:solidFill>
                      <a:srgbClr val="002060"/>
                    </a:solidFill>
                    <a:latin typeface="Times New Roman" panose="02020603050405020304" pitchFamily="18" charset="0"/>
                    <a:cs typeface="Times New Roman" panose="02020603050405020304" pitchFamily="18" charset="0"/>
                  </a:rPr>
                  <a:t>c</a:t>
                </a:r>
                <a:r>
                  <a:rPr lang="en-IN" sz="2200" dirty="0">
                    <a:solidFill>
                      <a:srgbClr val="002060"/>
                    </a:solidFill>
                    <a:latin typeface="Times New Roman" panose="02020603050405020304" pitchFamily="18" charset="0"/>
                    <a:cs typeface="Times New Roman" panose="02020603050405020304" pitchFamily="18" charset="0"/>
                  </a:rPr>
                  <a:t>. To an observer on the Earth, the height of the atmosphere is its rest length </a:t>
                </a:r>
                <a14:m>
                  <m:oMath xmlns:m="http://schemas.openxmlformats.org/officeDocument/2006/math">
                    <m:sSub>
                      <m:sSubPr>
                        <m:ctrlPr>
                          <a:rPr lang="en-US" sz="2200" b="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𝐿</m:t>
                        </m:r>
                      </m:e>
                      <m:sub>
                        <m:r>
                          <a:rPr lang="en-US" sz="2200" b="0" i="1" smtClean="0">
                            <a:solidFill>
                              <a:srgbClr val="002060"/>
                            </a:solidFill>
                            <a:latin typeface="Cambria Math" panose="02040503050406030204" pitchFamily="18" charset="0"/>
                          </a:rPr>
                          <m:t>0</m:t>
                        </m:r>
                      </m:sub>
                    </m:sSub>
                  </m:oMath>
                </a14:m>
                <a:r>
                  <a:rPr lang="en-IN" sz="2200" dirty="0">
                    <a:solidFill>
                      <a:srgbClr val="002060"/>
                    </a:solidFill>
                    <a:latin typeface="Times New Roman" panose="02020603050405020304" pitchFamily="18" charset="0"/>
                    <a:cs typeface="Times New Roman" panose="02020603050405020304" pitchFamily="18" charset="0"/>
                  </a:rPr>
                  <a:t> of 100 km.</a:t>
                </a:r>
              </a:p>
              <a:p>
                <a:pPr>
                  <a:buFont typeface="Wingdings" panose="05000000000000000000" pitchFamily="2" charset="2"/>
                  <a:buChar char="Ø"/>
                </a:pPr>
                <a:r>
                  <a:rPr lang="en-IN" sz="2200" dirty="0">
                    <a:solidFill>
                      <a:srgbClr val="002060"/>
                    </a:solidFill>
                    <a:latin typeface="Times New Roman" panose="02020603050405020304" pitchFamily="18" charset="0"/>
                    <a:cs typeface="Times New Roman" panose="02020603050405020304" pitchFamily="18" charset="0"/>
                  </a:rPr>
                  <a:t>To the observer in the muon’s rest frame, the moving Earth has an atmosphere of height </a:t>
                </a:r>
                <a14:m>
                  <m:oMath xmlns:m="http://schemas.openxmlformats.org/officeDocument/2006/math">
                    <m:r>
                      <a:rPr lang="en-US" sz="2200" b="0" i="1" smtClean="0">
                        <a:solidFill>
                          <a:srgbClr val="002060"/>
                        </a:solidFill>
                        <a:latin typeface="Cambria Math" panose="02040503050406030204" pitchFamily="18" charset="0"/>
                      </a:rPr>
                      <m:t>𝐿</m:t>
                    </m:r>
                    <m:r>
                      <a:rPr lang="en-US" sz="2200" b="0" i="1" smtClean="0">
                        <a:solidFill>
                          <a:srgbClr val="002060"/>
                        </a:solidFill>
                        <a:latin typeface="Cambria Math" panose="02040503050406030204" pitchFamily="18" charset="0"/>
                      </a:rPr>
                      <m:t>=</m:t>
                    </m:r>
                    <m:sSub>
                      <m:sSubPr>
                        <m:ctrlPr>
                          <a:rPr lang="en-US" sz="2200" b="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𝐿</m:t>
                        </m:r>
                      </m:e>
                      <m:sub>
                        <m:r>
                          <a:rPr lang="en-US" sz="2200" b="0" i="1" smtClean="0">
                            <a:solidFill>
                              <a:srgbClr val="002060"/>
                            </a:solidFill>
                            <a:latin typeface="Cambria Math" panose="02040503050406030204" pitchFamily="18" charset="0"/>
                          </a:rPr>
                          <m:t>0</m:t>
                        </m:r>
                      </m:sub>
                    </m:sSub>
                    <m:rad>
                      <m:radPr>
                        <m:degHide m:val="on"/>
                        <m:ctrlPr>
                          <a:rPr lang="en-US" sz="2200" b="0" i="1" smtClean="0">
                            <a:solidFill>
                              <a:srgbClr val="002060"/>
                            </a:solidFill>
                            <a:latin typeface="Cambria Math" panose="02040503050406030204" pitchFamily="18" charset="0"/>
                          </a:rPr>
                        </m:ctrlPr>
                      </m:radPr>
                      <m:deg/>
                      <m:e>
                        <m:r>
                          <a:rPr lang="en-US" sz="2200" b="0" i="1" smtClean="0">
                            <a:solidFill>
                              <a:srgbClr val="002060"/>
                            </a:solidFill>
                            <a:latin typeface="Cambria Math" panose="02040503050406030204" pitchFamily="18" charset="0"/>
                          </a:rPr>
                          <m:t>1−</m:t>
                        </m:r>
                        <m:f>
                          <m:fPr>
                            <m:ctrlPr>
                              <a:rPr lang="en-US" sz="2200" b="0" i="1" smtClean="0">
                                <a:solidFill>
                                  <a:srgbClr val="002060"/>
                                </a:solidFill>
                                <a:latin typeface="Cambria Math" panose="02040503050406030204" pitchFamily="18" charset="0"/>
                              </a:rPr>
                            </m:ctrlPr>
                          </m:fPr>
                          <m:num>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𝑢</m:t>
                                </m:r>
                              </m:e>
                              <m:sup>
                                <m:r>
                                  <a:rPr lang="en-US" sz="2200" b="0" i="1" smtClean="0">
                                    <a:solidFill>
                                      <a:srgbClr val="002060"/>
                                    </a:solidFill>
                                    <a:latin typeface="Cambria Math" panose="02040503050406030204" pitchFamily="18" charset="0"/>
                                  </a:rPr>
                                  <m:t>2</m:t>
                                </m:r>
                              </m:sup>
                            </m:sSup>
                          </m:num>
                          <m:den>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𝑐</m:t>
                                </m:r>
                              </m:e>
                              <m:sup>
                                <m:r>
                                  <a:rPr lang="en-US" sz="2200" b="0" i="1" smtClean="0">
                                    <a:solidFill>
                                      <a:srgbClr val="002060"/>
                                    </a:solidFill>
                                    <a:latin typeface="Cambria Math" panose="02040503050406030204" pitchFamily="18" charset="0"/>
                                  </a:rPr>
                                  <m:t>2</m:t>
                                </m:r>
                              </m:sup>
                            </m:sSup>
                          </m:den>
                        </m:f>
                      </m:e>
                    </m:rad>
                    <m:r>
                      <a:rPr lang="en-US" sz="2200" b="0" i="1" smtClean="0">
                        <a:solidFill>
                          <a:srgbClr val="002060"/>
                        </a:solidFill>
                        <a:latin typeface="Cambria Math" panose="02040503050406030204" pitchFamily="18" charset="0"/>
                      </a:rPr>
                      <m:t>=</m:t>
                    </m:r>
                    <m:d>
                      <m:dPr>
                        <m:ctrlPr>
                          <a:rPr lang="en-US" sz="2200" b="0" i="1" smtClean="0">
                            <a:solidFill>
                              <a:srgbClr val="002060"/>
                            </a:solidFill>
                            <a:latin typeface="Cambria Math" panose="02040503050406030204" pitchFamily="18" charset="0"/>
                          </a:rPr>
                        </m:ctrlPr>
                      </m:dPr>
                      <m:e>
                        <m:r>
                          <a:rPr lang="en-US" sz="2200" b="0" i="1" smtClean="0">
                            <a:solidFill>
                              <a:srgbClr val="002060"/>
                            </a:solidFill>
                            <a:latin typeface="Cambria Math" panose="02040503050406030204" pitchFamily="18" charset="0"/>
                          </a:rPr>
                          <m:t>1000</m:t>
                        </m:r>
                        <m:r>
                          <a:rPr lang="en-US" sz="2200" b="0" i="1" smtClean="0">
                            <a:solidFill>
                              <a:srgbClr val="002060"/>
                            </a:solidFill>
                            <a:latin typeface="Cambria Math" panose="02040503050406030204" pitchFamily="18" charset="0"/>
                          </a:rPr>
                          <m:t>𝑘𝑚</m:t>
                        </m:r>
                      </m:e>
                    </m:d>
                    <m:rad>
                      <m:radPr>
                        <m:degHide m:val="on"/>
                        <m:ctrlPr>
                          <a:rPr lang="en-US" sz="2200" b="0" i="1" smtClean="0">
                            <a:solidFill>
                              <a:srgbClr val="002060"/>
                            </a:solidFill>
                            <a:latin typeface="Cambria Math" panose="02040503050406030204" pitchFamily="18" charset="0"/>
                          </a:rPr>
                        </m:ctrlPr>
                      </m:radPr>
                      <m:deg/>
                      <m:e>
                        <m:r>
                          <a:rPr lang="en-US" sz="2200" b="0" i="1" smtClean="0">
                            <a:solidFill>
                              <a:srgbClr val="002060"/>
                            </a:solidFill>
                            <a:latin typeface="Cambria Math" panose="02040503050406030204" pitchFamily="18" charset="0"/>
                          </a:rPr>
                          <m:t>1−</m:t>
                        </m:r>
                        <m:sSup>
                          <m:sSupPr>
                            <m:ctrlPr>
                              <a:rPr lang="en-US" sz="2200" b="0" i="1" smtClean="0">
                                <a:solidFill>
                                  <a:srgbClr val="002060"/>
                                </a:solidFill>
                                <a:latin typeface="Cambria Math" panose="02040503050406030204" pitchFamily="18" charset="0"/>
                              </a:rPr>
                            </m:ctrlPr>
                          </m:sSupPr>
                          <m:e>
                            <m:d>
                              <m:dPr>
                                <m:ctrlPr>
                                  <a:rPr lang="en-US" sz="2200" b="0" i="1" smtClean="0">
                                    <a:solidFill>
                                      <a:srgbClr val="002060"/>
                                    </a:solidFill>
                                    <a:latin typeface="Cambria Math" panose="02040503050406030204" pitchFamily="18" charset="0"/>
                                  </a:rPr>
                                </m:ctrlPr>
                              </m:dPr>
                              <m:e>
                                <m:r>
                                  <a:rPr lang="en-US" sz="2200" b="0" i="1" smtClean="0">
                                    <a:solidFill>
                                      <a:srgbClr val="002060"/>
                                    </a:solidFill>
                                    <a:latin typeface="Cambria Math" panose="02040503050406030204" pitchFamily="18" charset="0"/>
                                  </a:rPr>
                                  <m:t>0.999978</m:t>
                                </m:r>
                              </m:e>
                            </m:d>
                          </m:e>
                          <m:sup>
                            <m:r>
                              <a:rPr lang="en-US" sz="2200" b="0" i="1" smtClean="0">
                                <a:solidFill>
                                  <a:srgbClr val="002060"/>
                                </a:solidFill>
                                <a:latin typeface="Cambria Math" panose="02040503050406030204" pitchFamily="18" charset="0"/>
                              </a:rPr>
                              <m:t>2</m:t>
                            </m:r>
                          </m:sup>
                        </m:sSup>
                      </m:e>
                    </m:rad>
                    <m:r>
                      <a:rPr lang="en-US" sz="2200" b="0" i="1" smtClean="0">
                        <a:solidFill>
                          <a:srgbClr val="002060"/>
                        </a:solidFill>
                        <a:latin typeface="Cambria Math" panose="02040503050406030204" pitchFamily="18" charset="0"/>
                      </a:rPr>
                      <m:t>≃0.66</m:t>
                    </m:r>
                    <m:r>
                      <a:rPr lang="en-US" sz="2200" b="0" i="1" smtClean="0">
                        <a:solidFill>
                          <a:srgbClr val="002060"/>
                        </a:solidFill>
                        <a:latin typeface="Cambria Math" panose="02040503050406030204" pitchFamily="18" charset="0"/>
                      </a:rPr>
                      <m:t>𝑘𝑚</m:t>
                    </m:r>
                    <m:r>
                      <a:rPr lang="en-US" sz="2200" b="0" i="1" smtClean="0">
                        <a:solidFill>
                          <a:srgbClr val="002060"/>
                        </a:solidFill>
                        <a:latin typeface="Cambria Math" panose="02040503050406030204" pitchFamily="18" charset="0"/>
                      </a:rPr>
                      <m:t>=660</m:t>
                    </m:r>
                    <m:r>
                      <a:rPr lang="en-US" sz="2200" b="0" i="1" smtClean="0">
                        <a:solidFill>
                          <a:srgbClr val="002060"/>
                        </a:solidFill>
                        <a:latin typeface="Cambria Math" panose="02040503050406030204" pitchFamily="18" charset="0"/>
                      </a:rPr>
                      <m:t>𝑚</m:t>
                    </m:r>
                  </m:oMath>
                </a14:m>
                <a:endParaRPr lang="en-US" sz="22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200" dirty="0">
                    <a:solidFill>
                      <a:srgbClr val="002060"/>
                    </a:solidFill>
                    <a:latin typeface="Times New Roman" panose="02020603050405020304" pitchFamily="18" charset="0"/>
                    <a:cs typeface="Times New Roman" panose="02020603050405020304" pitchFamily="18" charset="0"/>
                  </a:rPr>
                  <a:t>This distance is small enough for the muons to reach the Earth’s surface within their lifetime.</a:t>
                </a:r>
                <a:endParaRPr lang="en-US" sz="22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200" dirty="0"/>
              </a:p>
            </p:txBody>
          </p:sp>
        </mc:Choice>
        <mc:Fallback xmlns="">
          <p:sp>
            <p:nvSpPr>
              <p:cNvPr id="3" name="Content Placeholder 2">
                <a:extLst>
                  <a:ext uri="{FF2B5EF4-FFF2-40B4-BE49-F238E27FC236}">
                    <a16:creationId xmlns:a16="http://schemas.microsoft.com/office/drawing/2014/main" id="{5BB616E3-4D1C-48B2-9E9E-7AE6D604494B}"/>
                  </a:ext>
                </a:extLst>
              </p:cNvPr>
              <p:cNvSpPr>
                <a:spLocks noGrp="1" noRot="1" noChangeAspect="1" noMove="1" noResize="1" noEditPoints="1" noAdjustHandles="1" noChangeArrowheads="1" noChangeShapeType="1" noTextEdit="1"/>
              </p:cNvSpPr>
              <p:nvPr>
                <p:ph idx="1"/>
              </p:nvPr>
            </p:nvSpPr>
            <p:spPr>
              <a:blipFill>
                <a:blip r:embed="rId2"/>
                <a:stretch>
                  <a:fillRect l="-1697" t="-1402" r="-206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B037A63-2B62-456A-A555-A54781C5A023}"/>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140758BF-89C2-42F2-8C8D-EDD0E8A85C38}"/>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2A938811-567D-454B-938D-89AEBC64B09D}"/>
              </a:ext>
            </a:extLst>
          </p:cNvPr>
          <p:cNvSpPr>
            <a:spLocks noGrp="1"/>
          </p:cNvSpPr>
          <p:nvPr>
            <p:ph type="sldNum" sz="quarter" idx="12"/>
          </p:nvPr>
        </p:nvSpPr>
        <p:spPr/>
        <p:txBody>
          <a:bodyPr/>
          <a:lstStyle/>
          <a:p>
            <a:fld id="{BDA10909-B56C-45AC-A9CA-18A782F1C497}" type="slidenum">
              <a:rPr lang="en-US" smtClean="0"/>
              <a:pPr/>
              <a:t>15</a:t>
            </a:fld>
            <a:endParaRPr lang="en-US" dirty="0"/>
          </a:p>
        </p:txBody>
      </p:sp>
    </p:spTree>
    <p:extLst>
      <p:ext uri="{BB962C8B-B14F-4D97-AF65-F5344CB8AC3E}">
        <p14:creationId xmlns:p14="http://schemas.microsoft.com/office/powerpoint/2010/main" val="1465966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A62F-F6C2-429D-AC68-4A6C1569BFB9}"/>
              </a:ext>
            </a:extLst>
          </p:cNvPr>
          <p:cNvSpPr>
            <a:spLocks noGrp="1"/>
          </p:cNvSpPr>
          <p:nvPr>
            <p:ph type="title"/>
          </p:nvPr>
        </p:nvSpPr>
        <p:spPr/>
        <p:txBody>
          <a:bodyPr>
            <a:normAutofit fontScale="90000"/>
          </a:bodyPr>
          <a:lstStyle/>
          <a:p>
            <a:r>
              <a:rPr lang="en-US" dirty="0"/>
              <a:t>Galilean Transformation</a:t>
            </a:r>
          </a:p>
        </p:txBody>
      </p:sp>
      <p:sp>
        <p:nvSpPr>
          <p:cNvPr id="3" name="Content Placeholder 2">
            <a:extLst>
              <a:ext uri="{FF2B5EF4-FFF2-40B4-BE49-F238E27FC236}">
                <a16:creationId xmlns:a16="http://schemas.microsoft.com/office/drawing/2014/main" id="{A4218813-2064-452C-B64D-60D2EF902C9D}"/>
              </a:ext>
            </a:extLst>
          </p:cNvPr>
          <p:cNvSpPr>
            <a:spLocks noGrp="1"/>
          </p:cNvSpPr>
          <p:nvPr>
            <p:ph idx="1"/>
          </p:nvPr>
        </p:nvSpPr>
        <p:spPr/>
        <p:txBody>
          <a:bodyPr/>
          <a:lstStyle/>
          <a:p>
            <a:pPr>
              <a:buFont typeface="Wingdings" panose="05000000000000000000" pitchFamily="2" charset="2"/>
              <a:buChar char="§"/>
            </a:pPr>
            <a:r>
              <a:rPr lang="en-IN" dirty="0">
                <a:solidFill>
                  <a:srgbClr val="002060"/>
                </a:solidFill>
                <a:latin typeface="Times New Roman" panose="02020603050405020304" pitchFamily="18" charset="0"/>
                <a:cs typeface="Times New Roman" panose="02020603050405020304" pitchFamily="18" charset="0"/>
              </a:rPr>
              <a:t>The primed frame moves with velocity v in the x direction with respect to the fixed reference frame. </a:t>
            </a:r>
          </a:p>
          <a:p>
            <a:pPr>
              <a:buFont typeface="Wingdings" panose="05000000000000000000" pitchFamily="2" charset="2"/>
              <a:buChar char="§"/>
            </a:pPr>
            <a:r>
              <a:rPr lang="en-IN" dirty="0">
                <a:solidFill>
                  <a:srgbClr val="002060"/>
                </a:solidFill>
                <a:latin typeface="Times New Roman" panose="02020603050405020304" pitchFamily="18" charset="0"/>
                <a:cs typeface="Times New Roman" panose="02020603050405020304" pitchFamily="18" charset="0"/>
              </a:rPr>
              <a:t>The reference frames coincide at t=t'=0. </a:t>
            </a:r>
          </a:p>
          <a:p>
            <a:pPr>
              <a:buFont typeface="Wingdings" panose="05000000000000000000" pitchFamily="2" charset="2"/>
              <a:buChar char="§"/>
            </a:pPr>
            <a:r>
              <a:rPr lang="en-IN" dirty="0">
                <a:solidFill>
                  <a:srgbClr val="002060"/>
                </a:solidFill>
                <a:latin typeface="Times New Roman" panose="02020603050405020304" pitchFamily="18" charset="0"/>
                <a:cs typeface="Times New Roman" panose="02020603050405020304" pitchFamily="18" charset="0"/>
              </a:rPr>
              <a:t>The point x' is moving with the primed frame. </a:t>
            </a:r>
          </a:p>
          <a:p>
            <a:pPr>
              <a:buFont typeface="Wingdings" panose="05000000000000000000" pitchFamily="2" charset="2"/>
              <a:buChar char="§"/>
            </a:pPr>
            <a:r>
              <a:rPr lang="en-IN" dirty="0">
                <a:solidFill>
                  <a:srgbClr val="002060"/>
                </a:solidFill>
                <a:latin typeface="Times New Roman" panose="02020603050405020304" pitchFamily="18" charset="0"/>
                <a:cs typeface="Times New Roman" panose="02020603050405020304" pitchFamily="18" charset="0"/>
              </a:rPr>
              <a:t>The Galilean transformation gives the coordinates of the point as measured from the fixed frame in terms of its location in the moving reference frame. </a:t>
            </a:r>
          </a:p>
          <a:p>
            <a:pPr>
              <a:buFont typeface="Wingdings" panose="05000000000000000000" pitchFamily="2" charset="2"/>
              <a:buChar char="§"/>
            </a:pPr>
            <a:r>
              <a:rPr lang="en-IN" dirty="0">
                <a:solidFill>
                  <a:srgbClr val="002060"/>
                </a:solidFill>
                <a:latin typeface="Times New Roman" panose="02020603050405020304" pitchFamily="18" charset="0"/>
                <a:cs typeface="Times New Roman" panose="02020603050405020304" pitchFamily="18" charset="0"/>
              </a:rPr>
              <a:t>The Galilean transformation is the common sense relationship which agrees with our everyday experience. It has embedded within it the presumption that the passage of time is the same for every observer.</a:t>
            </a:r>
            <a:endParaRPr lang="en-US"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a:p>
        </p:txBody>
      </p:sp>
      <p:sp>
        <p:nvSpPr>
          <p:cNvPr id="4" name="Date Placeholder 3">
            <a:extLst>
              <a:ext uri="{FF2B5EF4-FFF2-40B4-BE49-F238E27FC236}">
                <a16:creationId xmlns:a16="http://schemas.microsoft.com/office/drawing/2014/main" id="{C89F8EE0-BD0E-4844-BD30-F99BEA1518BF}"/>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BCA42F33-1528-406E-A4F3-62B74182A920}"/>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060F904A-3537-45D2-B45D-C09E542BE395}"/>
              </a:ext>
            </a:extLst>
          </p:cNvPr>
          <p:cNvSpPr>
            <a:spLocks noGrp="1"/>
          </p:cNvSpPr>
          <p:nvPr>
            <p:ph type="sldNum" sz="quarter" idx="12"/>
          </p:nvPr>
        </p:nvSpPr>
        <p:spPr/>
        <p:txBody>
          <a:bodyPr/>
          <a:lstStyle/>
          <a:p>
            <a:fld id="{BDA10909-B56C-45AC-A9CA-18A782F1C497}" type="slidenum">
              <a:rPr lang="en-US" smtClean="0"/>
              <a:pPr/>
              <a:t>16</a:t>
            </a:fld>
            <a:endParaRPr lang="en-US" dirty="0"/>
          </a:p>
        </p:txBody>
      </p:sp>
      <p:pic>
        <p:nvPicPr>
          <p:cNvPr id="7" name="Picture 6" descr="A picture containing object&#10;&#10;Description generated with high confidence">
            <a:extLst>
              <a:ext uri="{FF2B5EF4-FFF2-40B4-BE49-F238E27FC236}">
                <a16:creationId xmlns:a16="http://schemas.microsoft.com/office/drawing/2014/main" id="{958B23DD-9335-42D2-AB1A-9B926DA19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5204" y="3962401"/>
            <a:ext cx="6391926" cy="2038160"/>
          </a:xfrm>
          <a:prstGeom prst="rect">
            <a:avLst/>
          </a:prstGeom>
        </p:spPr>
      </p:pic>
      <p:sp>
        <p:nvSpPr>
          <p:cNvPr id="8" name="Title 4">
            <a:extLst>
              <a:ext uri="{FF2B5EF4-FFF2-40B4-BE49-F238E27FC236}">
                <a16:creationId xmlns:a16="http://schemas.microsoft.com/office/drawing/2014/main" id="{48B28AD2-0E10-456C-A284-18E0498FD5E3}"/>
              </a:ext>
            </a:extLst>
          </p:cNvPr>
          <p:cNvSpPr txBox="1">
            <a:spLocks/>
          </p:cNvSpPr>
          <p:nvPr/>
        </p:nvSpPr>
        <p:spPr bwMode="auto">
          <a:xfrm>
            <a:off x="458787" y="6164178"/>
            <a:ext cx="8721725" cy="260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fontScale="92500" lnSpcReduction="20000"/>
          </a:bodyPr>
          <a:lstStyle>
            <a:lvl1pPr marL="914400" indent="-914400" algn="l" rtl="0" eaLnBrk="0" fontAlgn="base" hangingPunct="0">
              <a:spcBef>
                <a:spcPct val="0"/>
              </a:spcBef>
              <a:spcAft>
                <a:spcPct val="0"/>
              </a:spcAft>
              <a:defRPr sz="3200" b="1" baseline="0">
                <a:solidFill>
                  <a:schemeClr val="tx2">
                    <a:lumMod val="75000"/>
                  </a:schemeClr>
                </a:solidFill>
                <a:latin typeface="Lato" pitchFamily="34" charset="0"/>
                <a:ea typeface="Lato" pitchFamily="34" charset="0"/>
                <a:cs typeface="Lato" pitchFamily="34" charset="0"/>
                <a:sym typeface="Calibri" pitchFamily="34" charset="0"/>
              </a:defRPr>
            </a:lvl1pPr>
            <a:lvl2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2pPr>
            <a:lvl3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3pPr>
            <a:lvl4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4pPr>
            <a:lvl5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5pPr>
            <a:lvl6pPr marL="13716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6pPr>
            <a:lvl7pPr marL="18288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7pPr>
            <a:lvl8pPr marL="22860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8pPr>
            <a:lvl9pPr marL="27432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9pPr>
          </a:lstStyle>
          <a:p>
            <a:pPr>
              <a:defRPr/>
            </a:pPr>
            <a:r>
              <a:rPr lang="en-IN" sz="1400" dirty="0"/>
              <a:t>Reference: http://hyperphysics.phy-astr.gsu.edu/hbase/Relativ/ltrans.html#c1</a:t>
            </a:r>
          </a:p>
          <a:p>
            <a:pPr>
              <a:defRPr/>
            </a:pPr>
            <a:endParaRPr lang="en-US" sz="1400" kern="0" dirty="0"/>
          </a:p>
        </p:txBody>
      </p:sp>
    </p:spTree>
    <p:extLst>
      <p:ext uri="{BB962C8B-B14F-4D97-AF65-F5344CB8AC3E}">
        <p14:creationId xmlns:p14="http://schemas.microsoft.com/office/powerpoint/2010/main" val="3188613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2323A-C546-4E6F-B346-49E1732FF634}"/>
              </a:ext>
            </a:extLst>
          </p:cNvPr>
          <p:cNvSpPr>
            <a:spLocks noGrp="1"/>
          </p:cNvSpPr>
          <p:nvPr>
            <p:ph type="title"/>
          </p:nvPr>
        </p:nvSpPr>
        <p:spPr/>
        <p:txBody>
          <a:bodyPr>
            <a:normAutofit fontScale="90000"/>
          </a:bodyPr>
          <a:lstStyle/>
          <a:p>
            <a:r>
              <a:rPr lang="en-US" dirty="0"/>
              <a:t>Lorentz Transformation-I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19B9B7-C25C-4463-A136-887688CC45A3}"/>
                  </a:ext>
                </a:extLst>
              </p:cNvPr>
              <p:cNvSpPr>
                <a:spLocks noGrp="1"/>
              </p:cNvSpPr>
              <p:nvPr>
                <p:ph idx="1"/>
              </p:nvPr>
            </p:nvSpPr>
            <p:spPr>
              <a:xfrm>
                <a:off x="1097280" y="867969"/>
                <a:ext cx="10058400" cy="5216288"/>
              </a:xfrm>
            </p:spPr>
            <p:txBody>
              <a:bodyPr>
                <a:noAutofit/>
              </a:bodyPr>
              <a:lstStyle/>
              <a:p>
                <a:pPr>
                  <a:buFont typeface="Wingdings" panose="05000000000000000000" pitchFamily="2" charset="2"/>
                  <a:buChar char="§"/>
                </a:pPr>
                <a:r>
                  <a:rPr lang="en-US" sz="2200" dirty="0">
                    <a:solidFill>
                      <a:srgbClr val="002060"/>
                    </a:solidFill>
                    <a:latin typeface="Times New Roman" panose="02020603050405020304" pitchFamily="18" charset="0"/>
                    <a:cs typeface="Times New Roman" panose="02020603050405020304" pitchFamily="18" charset="0"/>
                  </a:rPr>
                  <a:t>Lorentz transformation was developed in the period from 1887-1905.</a:t>
                </a:r>
              </a:p>
              <a:p>
                <a:pPr>
                  <a:buFont typeface="Wingdings" panose="05000000000000000000" pitchFamily="2" charset="2"/>
                  <a:buChar char="§"/>
                </a:pPr>
                <a:r>
                  <a:rPr lang="en-IN" sz="2200" dirty="0">
                    <a:solidFill>
                      <a:srgbClr val="002060"/>
                    </a:solidFill>
                    <a:latin typeface="Times New Roman" panose="02020603050405020304" pitchFamily="18" charset="0"/>
                    <a:cs typeface="Times New Roman" panose="02020603050405020304" pitchFamily="18" charset="0"/>
                  </a:rPr>
                  <a:t>It was devised as a theoretical transformation which makes the velocity of light invariant between different inertial frames.</a:t>
                </a:r>
              </a:p>
              <a:p>
                <a:pPr>
                  <a:buFont typeface="Wingdings" panose="05000000000000000000" pitchFamily="2" charset="2"/>
                  <a:buChar char="§"/>
                </a:pPr>
                <a:r>
                  <a:rPr lang="en-IN" sz="2200" dirty="0">
                    <a:solidFill>
                      <a:srgbClr val="002060"/>
                    </a:solidFill>
                    <a:latin typeface="Times New Roman" panose="02020603050405020304" pitchFamily="18" charset="0"/>
                    <a:cs typeface="Times New Roman" panose="02020603050405020304" pitchFamily="18" charset="0"/>
                  </a:rPr>
                  <a:t>The primed frame moves with velocity v in the x direction with respect </a:t>
                </a:r>
              </a:p>
              <a:p>
                <a:pPr marL="0" indent="0">
                  <a:buNone/>
                </a:pPr>
                <a:r>
                  <a:rPr lang="en-IN" sz="2200" dirty="0">
                    <a:solidFill>
                      <a:srgbClr val="002060"/>
                    </a:solidFill>
                    <a:latin typeface="Times New Roman" panose="02020603050405020304" pitchFamily="18" charset="0"/>
                    <a:cs typeface="Times New Roman" panose="02020603050405020304" pitchFamily="18" charset="0"/>
                  </a:rPr>
                  <a:t>  to the fixed reference frame. The reference frames coincide at t=t'=0. </a:t>
                </a:r>
              </a:p>
              <a:p>
                <a:pPr>
                  <a:buFont typeface="Wingdings" panose="05000000000000000000" pitchFamily="2" charset="2"/>
                  <a:buChar char="§"/>
                </a:pPr>
                <a:r>
                  <a:rPr lang="en-IN" sz="2200" dirty="0">
                    <a:solidFill>
                      <a:srgbClr val="002060"/>
                    </a:solidFill>
                    <a:latin typeface="Times New Roman" panose="02020603050405020304" pitchFamily="18" charset="0"/>
                    <a:cs typeface="Times New Roman" panose="02020603050405020304" pitchFamily="18" charset="0"/>
                  </a:rPr>
                  <a:t>The point x' is moving with the primed frame.</a:t>
                </a:r>
              </a:p>
              <a:p>
                <a:pPr>
                  <a:buFont typeface="Wingdings" panose="05000000000000000000" pitchFamily="2" charset="2"/>
                  <a:buChar char="§"/>
                </a:pPr>
                <a14:m>
                  <m:oMath xmlns:m="http://schemas.openxmlformats.org/officeDocument/2006/math">
                    <m:sSup>
                      <m:sSupPr>
                        <m:ctrlPr>
                          <a:rPr lang="en-US" sz="2200" b="1" i="1" smtClean="0">
                            <a:solidFill>
                              <a:srgbClr val="C00000"/>
                            </a:solidFill>
                            <a:latin typeface="Cambria Math" panose="02040503050406030204" pitchFamily="18" charset="0"/>
                          </a:rPr>
                        </m:ctrlPr>
                      </m:sSupPr>
                      <m:e>
                        <m:r>
                          <a:rPr lang="en-US" sz="2200" b="1" i="1">
                            <a:solidFill>
                              <a:srgbClr val="C00000"/>
                            </a:solidFill>
                            <a:latin typeface="Cambria Math" panose="02040503050406030204" pitchFamily="18" charset="0"/>
                          </a:rPr>
                          <m:t>𝒙</m:t>
                        </m:r>
                      </m:e>
                      <m:sup>
                        <m:r>
                          <a:rPr lang="en-US" sz="2200" b="1" i="1">
                            <a:solidFill>
                              <a:srgbClr val="C00000"/>
                            </a:solidFill>
                            <a:latin typeface="Cambria Math" panose="02040503050406030204" pitchFamily="18" charset="0"/>
                          </a:rPr>
                          <m:t>′</m:t>
                        </m:r>
                      </m:sup>
                    </m:sSup>
                    <m:r>
                      <a:rPr lang="en-US" sz="2200" b="1" i="1">
                        <a:solidFill>
                          <a:srgbClr val="C00000"/>
                        </a:solidFill>
                        <a:latin typeface="Cambria Math" panose="02040503050406030204" pitchFamily="18" charset="0"/>
                      </a:rPr>
                      <m:t>=</m:t>
                    </m:r>
                    <m:f>
                      <m:fPr>
                        <m:ctrlPr>
                          <a:rPr lang="en-US" sz="2200" b="1" i="1">
                            <a:solidFill>
                              <a:srgbClr val="C00000"/>
                            </a:solidFill>
                            <a:latin typeface="Cambria Math" panose="02040503050406030204" pitchFamily="18" charset="0"/>
                          </a:rPr>
                        </m:ctrlPr>
                      </m:fPr>
                      <m:num>
                        <m:r>
                          <a:rPr lang="en-US" sz="2200" b="1" i="1">
                            <a:solidFill>
                              <a:srgbClr val="C00000"/>
                            </a:solidFill>
                            <a:latin typeface="Cambria Math" panose="02040503050406030204" pitchFamily="18" charset="0"/>
                          </a:rPr>
                          <m:t>𝒙</m:t>
                        </m:r>
                        <m:r>
                          <a:rPr lang="en-US" sz="2200" b="1" i="1">
                            <a:solidFill>
                              <a:srgbClr val="C00000"/>
                            </a:solidFill>
                            <a:latin typeface="Cambria Math" panose="02040503050406030204" pitchFamily="18" charset="0"/>
                          </a:rPr>
                          <m:t>−</m:t>
                        </m:r>
                        <m:r>
                          <a:rPr lang="en-US" sz="2200" b="1" i="1">
                            <a:solidFill>
                              <a:srgbClr val="C00000"/>
                            </a:solidFill>
                            <a:latin typeface="Cambria Math" panose="02040503050406030204" pitchFamily="18" charset="0"/>
                          </a:rPr>
                          <m:t>𝒗𝒕</m:t>
                        </m:r>
                      </m:num>
                      <m:den>
                        <m:rad>
                          <m:radPr>
                            <m:degHide m:val="on"/>
                            <m:ctrlPr>
                              <a:rPr lang="en-US" sz="2200" b="1" i="1">
                                <a:solidFill>
                                  <a:srgbClr val="C00000"/>
                                </a:solidFill>
                                <a:latin typeface="Cambria Math" panose="02040503050406030204" pitchFamily="18" charset="0"/>
                              </a:rPr>
                            </m:ctrlPr>
                          </m:radPr>
                          <m:deg/>
                          <m:e>
                            <m:r>
                              <a:rPr lang="en-US" sz="2200" b="1" i="1">
                                <a:solidFill>
                                  <a:srgbClr val="C00000"/>
                                </a:solidFill>
                                <a:latin typeface="Cambria Math" panose="02040503050406030204" pitchFamily="18" charset="0"/>
                              </a:rPr>
                              <m:t>𝟏</m:t>
                            </m:r>
                            <m:r>
                              <a:rPr lang="en-US" sz="2200" b="1" i="1">
                                <a:solidFill>
                                  <a:srgbClr val="C00000"/>
                                </a:solidFill>
                                <a:latin typeface="Cambria Math" panose="02040503050406030204" pitchFamily="18" charset="0"/>
                              </a:rPr>
                              <m:t>−</m:t>
                            </m:r>
                            <m:f>
                              <m:fPr>
                                <m:ctrlPr>
                                  <a:rPr lang="en-US" sz="2200" b="1" i="1">
                                    <a:solidFill>
                                      <a:srgbClr val="C00000"/>
                                    </a:solidFill>
                                    <a:latin typeface="Cambria Math" panose="02040503050406030204" pitchFamily="18" charset="0"/>
                                  </a:rPr>
                                </m:ctrlPr>
                              </m:fPr>
                              <m:num>
                                <m:sSup>
                                  <m:sSupPr>
                                    <m:ctrlPr>
                                      <a:rPr lang="en-US" sz="2200" b="1" i="1">
                                        <a:solidFill>
                                          <a:srgbClr val="C00000"/>
                                        </a:solidFill>
                                        <a:latin typeface="Cambria Math" panose="02040503050406030204" pitchFamily="18" charset="0"/>
                                      </a:rPr>
                                    </m:ctrlPr>
                                  </m:sSupPr>
                                  <m:e>
                                    <m:r>
                                      <a:rPr lang="en-US" sz="2200" b="1" i="1">
                                        <a:solidFill>
                                          <a:srgbClr val="C00000"/>
                                        </a:solidFill>
                                        <a:latin typeface="Cambria Math" panose="02040503050406030204" pitchFamily="18" charset="0"/>
                                      </a:rPr>
                                      <m:t>𝒗</m:t>
                                    </m:r>
                                  </m:e>
                                  <m:sup>
                                    <m:r>
                                      <a:rPr lang="en-US" sz="2200" b="1" i="1">
                                        <a:solidFill>
                                          <a:srgbClr val="C00000"/>
                                        </a:solidFill>
                                        <a:latin typeface="Cambria Math" panose="02040503050406030204" pitchFamily="18" charset="0"/>
                                      </a:rPr>
                                      <m:t>𝟐</m:t>
                                    </m:r>
                                  </m:sup>
                                </m:sSup>
                              </m:num>
                              <m:den>
                                <m:sSup>
                                  <m:sSupPr>
                                    <m:ctrlPr>
                                      <a:rPr lang="en-US" sz="2200" b="1" i="1">
                                        <a:solidFill>
                                          <a:srgbClr val="C00000"/>
                                        </a:solidFill>
                                        <a:latin typeface="Cambria Math" panose="02040503050406030204" pitchFamily="18" charset="0"/>
                                      </a:rPr>
                                    </m:ctrlPr>
                                  </m:sSupPr>
                                  <m:e>
                                    <m:r>
                                      <a:rPr lang="en-US" sz="2200" b="1" i="1">
                                        <a:solidFill>
                                          <a:srgbClr val="C00000"/>
                                        </a:solidFill>
                                        <a:latin typeface="Cambria Math" panose="02040503050406030204" pitchFamily="18" charset="0"/>
                                      </a:rPr>
                                      <m:t>𝒄</m:t>
                                    </m:r>
                                  </m:e>
                                  <m:sup>
                                    <m:r>
                                      <a:rPr lang="en-US" sz="2200" b="1" i="1">
                                        <a:solidFill>
                                          <a:srgbClr val="C00000"/>
                                        </a:solidFill>
                                        <a:latin typeface="Cambria Math" panose="02040503050406030204" pitchFamily="18" charset="0"/>
                                      </a:rPr>
                                      <m:t>𝟐</m:t>
                                    </m:r>
                                  </m:sup>
                                </m:sSup>
                              </m:den>
                            </m:f>
                          </m:e>
                        </m:rad>
                      </m:den>
                    </m:f>
                    <m:r>
                      <a:rPr lang="en-US" sz="2200" b="1" i="1">
                        <a:solidFill>
                          <a:srgbClr val="C00000"/>
                        </a:solidFill>
                        <a:latin typeface="Cambria Math" panose="02040503050406030204" pitchFamily="18" charset="0"/>
                      </a:rPr>
                      <m:t>;</m:t>
                    </m:r>
                    <m:sSup>
                      <m:sSupPr>
                        <m:ctrlPr>
                          <a:rPr lang="en-US" sz="2200" b="1" i="1">
                            <a:solidFill>
                              <a:srgbClr val="C00000"/>
                            </a:solidFill>
                            <a:latin typeface="Cambria Math" panose="02040503050406030204" pitchFamily="18" charset="0"/>
                          </a:rPr>
                        </m:ctrlPr>
                      </m:sSupPr>
                      <m:e>
                        <m:r>
                          <a:rPr lang="en-US" sz="2200" b="1" i="1">
                            <a:solidFill>
                              <a:srgbClr val="C00000"/>
                            </a:solidFill>
                            <a:latin typeface="Cambria Math" panose="02040503050406030204" pitchFamily="18" charset="0"/>
                          </a:rPr>
                          <m:t>𝒚</m:t>
                        </m:r>
                      </m:e>
                      <m:sup>
                        <m:r>
                          <a:rPr lang="en-US" sz="2200" b="1" i="1">
                            <a:solidFill>
                              <a:srgbClr val="C00000"/>
                            </a:solidFill>
                            <a:latin typeface="Cambria Math" panose="02040503050406030204" pitchFamily="18" charset="0"/>
                          </a:rPr>
                          <m:t>′</m:t>
                        </m:r>
                      </m:sup>
                    </m:sSup>
                    <m:r>
                      <a:rPr lang="en-US" sz="2200" b="1" i="1">
                        <a:solidFill>
                          <a:srgbClr val="C00000"/>
                        </a:solidFill>
                        <a:latin typeface="Cambria Math" panose="02040503050406030204" pitchFamily="18" charset="0"/>
                      </a:rPr>
                      <m:t>=</m:t>
                    </m:r>
                    <m:r>
                      <a:rPr lang="en-US" sz="2200" b="1" i="1">
                        <a:solidFill>
                          <a:srgbClr val="C00000"/>
                        </a:solidFill>
                        <a:latin typeface="Cambria Math" panose="02040503050406030204" pitchFamily="18" charset="0"/>
                      </a:rPr>
                      <m:t>𝒚</m:t>
                    </m:r>
                    <m:r>
                      <a:rPr lang="en-US" sz="2200" b="1" i="1">
                        <a:solidFill>
                          <a:srgbClr val="C00000"/>
                        </a:solidFill>
                        <a:latin typeface="Cambria Math" panose="02040503050406030204" pitchFamily="18" charset="0"/>
                      </a:rPr>
                      <m:t>;</m:t>
                    </m:r>
                    <m:sSup>
                      <m:sSupPr>
                        <m:ctrlPr>
                          <a:rPr lang="en-US" sz="2200" b="1" i="1">
                            <a:solidFill>
                              <a:srgbClr val="C00000"/>
                            </a:solidFill>
                            <a:latin typeface="Cambria Math" panose="02040503050406030204" pitchFamily="18" charset="0"/>
                          </a:rPr>
                        </m:ctrlPr>
                      </m:sSupPr>
                      <m:e>
                        <m:r>
                          <a:rPr lang="en-US" sz="2200" b="1" i="1">
                            <a:solidFill>
                              <a:srgbClr val="C00000"/>
                            </a:solidFill>
                            <a:latin typeface="Cambria Math" panose="02040503050406030204" pitchFamily="18" charset="0"/>
                          </a:rPr>
                          <m:t>𝒛</m:t>
                        </m:r>
                      </m:e>
                      <m:sup>
                        <m:r>
                          <a:rPr lang="en-US" sz="2200" b="1" i="1">
                            <a:solidFill>
                              <a:srgbClr val="C00000"/>
                            </a:solidFill>
                            <a:latin typeface="Cambria Math" panose="02040503050406030204" pitchFamily="18" charset="0"/>
                          </a:rPr>
                          <m:t>′</m:t>
                        </m:r>
                      </m:sup>
                    </m:sSup>
                    <m:r>
                      <a:rPr lang="en-US" sz="2200" b="1" i="1">
                        <a:solidFill>
                          <a:srgbClr val="C00000"/>
                        </a:solidFill>
                        <a:latin typeface="Cambria Math" panose="02040503050406030204" pitchFamily="18" charset="0"/>
                      </a:rPr>
                      <m:t>=</m:t>
                    </m:r>
                    <m:r>
                      <a:rPr lang="en-US" sz="2200" b="1" i="1">
                        <a:solidFill>
                          <a:srgbClr val="C00000"/>
                        </a:solidFill>
                        <a:latin typeface="Cambria Math" panose="02040503050406030204" pitchFamily="18" charset="0"/>
                      </a:rPr>
                      <m:t>𝒛</m:t>
                    </m:r>
                    <m:r>
                      <a:rPr lang="en-US" sz="2200" b="1" i="1">
                        <a:solidFill>
                          <a:srgbClr val="C00000"/>
                        </a:solidFill>
                        <a:latin typeface="Cambria Math" panose="02040503050406030204" pitchFamily="18" charset="0"/>
                      </a:rPr>
                      <m:t>;</m:t>
                    </m:r>
                    <m:sSup>
                      <m:sSupPr>
                        <m:ctrlPr>
                          <a:rPr lang="en-US" sz="2200" b="1" i="1">
                            <a:solidFill>
                              <a:srgbClr val="C00000"/>
                            </a:solidFill>
                            <a:latin typeface="Cambria Math" panose="02040503050406030204" pitchFamily="18" charset="0"/>
                          </a:rPr>
                        </m:ctrlPr>
                      </m:sSupPr>
                      <m:e>
                        <m:r>
                          <a:rPr lang="en-US" sz="2200" b="1" i="1">
                            <a:solidFill>
                              <a:srgbClr val="C00000"/>
                            </a:solidFill>
                            <a:latin typeface="Cambria Math" panose="02040503050406030204" pitchFamily="18" charset="0"/>
                          </a:rPr>
                          <m:t>𝒕</m:t>
                        </m:r>
                      </m:e>
                      <m:sup>
                        <m:r>
                          <a:rPr lang="en-US" sz="2200" b="1" i="1">
                            <a:solidFill>
                              <a:srgbClr val="C00000"/>
                            </a:solidFill>
                            <a:latin typeface="Cambria Math" panose="02040503050406030204" pitchFamily="18" charset="0"/>
                          </a:rPr>
                          <m:t>′</m:t>
                        </m:r>
                      </m:sup>
                    </m:sSup>
                    <m:r>
                      <a:rPr lang="en-US" sz="2200" b="1" i="1">
                        <a:solidFill>
                          <a:srgbClr val="C00000"/>
                        </a:solidFill>
                        <a:latin typeface="Cambria Math" panose="02040503050406030204" pitchFamily="18" charset="0"/>
                      </a:rPr>
                      <m:t>=</m:t>
                    </m:r>
                    <m:f>
                      <m:fPr>
                        <m:ctrlPr>
                          <a:rPr lang="en-US" sz="2200" b="1" i="1">
                            <a:solidFill>
                              <a:srgbClr val="C00000"/>
                            </a:solidFill>
                            <a:latin typeface="Cambria Math" panose="02040503050406030204" pitchFamily="18" charset="0"/>
                          </a:rPr>
                        </m:ctrlPr>
                      </m:fPr>
                      <m:num>
                        <m:r>
                          <a:rPr lang="en-US" sz="2200" b="1" i="1">
                            <a:solidFill>
                              <a:srgbClr val="C00000"/>
                            </a:solidFill>
                            <a:latin typeface="Cambria Math" panose="02040503050406030204" pitchFamily="18" charset="0"/>
                          </a:rPr>
                          <m:t>𝒕</m:t>
                        </m:r>
                        <m:r>
                          <a:rPr lang="en-US" sz="2200" b="1" i="1">
                            <a:solidFill>
                              <a:srgbClr val="C00000"/>
                            </a:solidFill>
                            <a:latin typeface="Cambria Math" panose="02040503050406030204" pitchFamily="18" charset="0"/>
                          </a:rPr>
                          <m:t>−</m:t>
                        </m:r>
                        <m:f>
                          <m:fPr>
                            <m:ctrlPr>
                              <a:rPr lang="en-US" sz="2200" b="1" i="1">
                                <a:solidFill>
                                  <a:srgbClr val="C00000"/>
                                </a:solidFill>
                                <a:latin typeface="Cambria Math" panose="02040503050406030204" pitchFamily="18" charset="0"/>
                              </a:rPr>
                            </m:ctrlPr>
                          </m:fPr>
                          <m:num>
                            <m:r>
                              <a:rPr lang="en-US" sz="2200" b="1" i="1">
                                <a:solidFill>
                                  <a:srgbClr val="C00000"/>
                                </a:solidFill>
                                <a:latin typeface="Cambria Math" panose="02040503050406030204" pitchFamily="18" charset="0"/>
                              </a:rPr>
                              <m:t>𝒗𝒙</m:t>
                            </m:r>
                          </m:num>
                          <m:den>
                            <m:sSup>
                              <m:sSupPr>
                                <m:ctrlPr>
                                  <a:rPr lang="en-US" sz="2200" b="1" i="1">
                                    <a:solidFill>
                                      <a:srgbClr val="C00000"/>
                                    </a:solidFill>
                                    <a:latin typeface="Cambria Math" panose="02040503050406030204" pitchFamily="18" charset="0"/>
                                  </a:rPr>
                                </m:ctrlPr>
                              </m:sSupPr>
                              <m:e>
                                <m:r>
                                  <a:rPr lang="en-US" sz="2200" b="1" i="1">
                                    <a:solidFill>
                                      <a:srgbClr val="C00000"/>
                                    </a:solidFill>
                                    <a:latin typeface="Cambria Math" panose="02040503050406030204" pitchFamily="18" charset="0"/>
                                  </a:rPr>
                                  <m:t>𝒄</m:t>
                                </m:r>
                              </m:e>
                              <m:sup>
                                <m:r>
                                  <a:rPr lang="en-US" sz="2200" b="1" i="1">
                                    <a:solidFill>
                                      <a:srgbClr val="C00000"/>
                                    </a:solidFill>
                                    <a:latin typeface="Cambria Math" panose="02040503050406030204" pitchFamily="18" charset="0"/>
                                  </a:rPr>
                                  <m:t>𝟐</m:t>
                                </m:r>
                              </m:sup>
                            </m:sSup>
                          </m:den>
                        </m:f>
                      </m:num>
                      <m:den>
                        <m:rad>
                          <m:radPr>
                            <m:degHide m:val="on"/>
                            <m:ctrlPr>
                              <a:rPr lang="en-US" sz="2200" b="1" i="1">
                                <a:solidFill>
                                  <a:srgbClr val="C00000"/>
                                </a:solidFill>
                                <a:latin typeface="Cambria Math" panose="02040503050406030204" pitchFamily="18" charset="0"/>
                              </a:rPr>
                            </m:ctrlPr>
                          </m:radPr>
                          <m:deg/>
                          <m:e>
                            <m:r>
                              <a:rPr lang="en-US" sz="2200" b="1" i="1">
                                <a:solidFill>
                                  <a:srgbClr val="C00000"/>
                                </a:solidFill>
                                <a:latin typeface="Cambria Math" panose="02040503050406030204" pitchFamily="18" charset="0"/>
                              </a:rPr>
                              <m:t>𝟏</m:t>
                            </m:r>
                            <m:r>
                              <a:rPr lang="en-US" sz="2200" b="1" i="1">
                                <a:solidFill>
                                  <a:srgbClr val="C00000"/>
                                </a:solidFill>
                                <a:latin typeface="Cambria Math" panose="02040503050406030204" pitchFamily="18" charset="0"/>
                              </a:rPr>
                              <m:t>−</m:t>
                            </m:r>
                            <m:f>
                              <m:fPr>
                                <m:ctrlPr>
                                  <a:rPr lang="en-US" sz="2200" b="1" i="1">
                                    <a:solidFill>
                                      <a:srgbClr val="C00000"/>
                                    </a:solidFill>
                                    <a:latin typeface="Cambria Math" panose="02040503050406030204" pitchFamily="18" charset="0"/>
                                  </a:rPr>
                                </m:ctrlPr>
                              </m:fPr>
                              <m:num>
                                <m:sSup>
                                  <m:sSupPr>
                                    <m:ctrlPr>
                                      <a:rPr lang="en-US" sz="2200" b="1" i="1">
                                        <a:solidFill>
                                          <a:srgbClr val="C00000"/>
                                        </a:solidFill>
                                        <a:latin typeface="Cambria Math" panose="02040503050406030204" pitchFamily="18" charset="0"/>
                                      </a:rPr>
                                    </m:ctrlPr>
                                  </m:sSupPr>
                                  <m:e>
                                    <m:r>
                                      <a:rPr lang="en-US" sz="2200" b="1" i="1">
                                        <a:solidFill>
                                          <a:srgbClr val="C00000"/>
                                        </a:solidFill>
                                        <a:latin typeface="Cambria Math" panose="02040503050406030204" pitchFamily="18" charset="0"/>
                                      </a:rPr>
                                      <m:t>𝒗</m:t>
                                    </m:r>
                                  </m:e>
                                  <m:sup>
                                    <m:r>
                                      <a:rPr lang="en-US" sz="2200" b="1" i="1">
                                        <a:solidFill>
                                          <a:srgbClr val="C00000"/>
                                        </a:solidFill>
                                        <a:latin typeface="Cambria Math" panose="02040503050406030204" pitchFamily="18" charset="0"/>
                                      </a:rPr>
                                      <m:t>𝟐</m:t>
                                    </m:r>
                                  </m:sup>
                                </m:sSup>
                              </m:num>
                              <m:den>
                                <m:sSup>
                                  <m:sSupPr>
                                    <m:ctrlPr>
                                      <a:rPr lang="en-US" sz="2200" b="1" i="1">
                                        <a:solidFill>
                                          <a:srgbClr val="C00000"/>
                                        </a:solidFill>
                                        <a:latin typeface="Cambria Math" panose="02040503050406030204" pitchFamily="18" charset="0"/>
                                      </a:rPr>
                                    </m:ctrlPr>
                                  </m:sSupPr>
                                  <m:e>
                                    <m:r>
                                      <a:rPr lang="en-US" sz="2200" b="1" i="1">
                                        <a:solidFill>
                                          <a:srgbClr val="C00000"/>
                                        </a:solidFill>
                                        <a:latin typeface="Cambria Math" panose="02040503050406030204" pitchFamily="18" charset="0"/>
                                      </a:rPr>
                                      <m:t>𝒄</m:t>
                                    </m:r>
                                  </m:e>
                                  <m:sup>
                                    <m:r>
                                      <a:rPr lang="en-US" sz="2200" b="1" i="1">
                                        <a:solidFill>
                                          <a:srgbClr val="C00000"/>
                                        </a:solidFill>
                                        <a:latin typeface="Cambria Math" panose="02040503050406030204" pitchFamily="18" charset="0"/>
                                      </a:rPr>
                                      <m:t>𝟐</m:t>
                                    </m:r>
                                  </m:sup>
                                </m:sSup>
                              </m:den>
                            </m:f>
                          </m:e>
                        </m:rad>
                      </m:den>
                    </m:f>
                  </m:oMath>
                </a14:m>
                <a:endParaRPr lang="en-US" sz="2200" b="1" dirty="0">
                  <a:solidFill>
                    <a:srgbClr val="C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200" dirty="0">
                    <a:solidFill>
                      <a:srgbClr val="002060"/>
                    </a:solidFill>
                    <a:latin typeface="Times New Roman" panose="02020603050405020304" pitchFamily="18" charset="0"/>
                    <a:cs typeface="Times New Roman" panose="02020603050405020304" pitchFamily="18" charset="0"/>
                  </a:rPr>
                  <a:t>The inverse Lorentz transformation is </a:t>
                </a:r>
                <a14:m>
                  <m:oMath xmlns:m="http://schemas.openxmlformats.org/officeDocument/2006/math">
                    <m:r>
                      <a:rPr lang="en-US" sz="2200" b="0" i="1" smtClean="0">
                        <a:solidFill>
                          <a:srgbClr val="002060"/>
                        </a:solidFill>
                        <a:latin typeface="Cambria Math" panose="02040503050406030204" pitchFamily="18" charset="0"/>
                      </a:rPr>
                      <m:t>𝑥</m:t>
                    </m:r>
                    <m:r>
                      <a:rPr lang="en-US" sz="2200" b="0" i="1" smtClean="0">
                        <a:solidFill>
                          <a:srgbClr val="002060"/>
                        </a:solidFill>
                        <a:latin typeface="Cambria Math" panose="02040503050406030204" pitchFamily="18" charset="0"/>
                      </a:rPr>
                      <m:t>=</m:t>
                    </m:r>
                    <m:f>
                      <m:fPr>
                        <m:ctrlPr>
                          <a:rPr lang="en-US" sz="2200" b="0" i="1" smtClean="0">
                            <a:solidFill>
                              <a:srgbClr val="002060"/>
                            </a:solidFill>
                            <a:latin typeface="Cambria Math" panose="02040503050406030204" pitchFamily="18" charset="0"/>
                          </a:rPr>
                        </m:ctrlPr>
                      </m:fPr>
                      <m:num>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𝑥</m:t>
                            </m:r>
                          </m:e>
                          <m:sup>
                            <m:r>
                              <a:rPr lang="en-US" sz="2200" b="0" i="1" smtClean="0">
                                <a:solidFill>
                                  <a:srgbClr val="002060"/>
                                </a:solidFill>
                                <a:latin typeface="Cambria Math" panose="02040503050406030204" pitchFamily="18" charset="0"/>
                              </a:rPr>
                              <m:t>′</m:t>
                            </m:r>
                          </m:sup>
                        </m:sSup>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𝑣</m:t>
                        </m:r>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𝑡</m:t>
                            </m:r>
                          </m:e>
                          <m:sup>
                            <m:r>
                              <a:rPr lang="en-US" sz="2200" b="0" i="1" smtClean="0">
                                <a:solidFill>
                                  <a:srgbClr val="002060"/>
                                </a:solidFill>
                                <a:latin typeface="Cambria Math" panose="02040503050406030204" pitchFamily="18" charset="0"/>
                              </a:rPr>
                              <m:t>′</m:t>
                            </m:r>
                          </m:sup>
                        </m:sSup>
                      </m:num>
                      <m:den>
                        <m:rad>
                          <m:radPr>
                            <m:degHide m:val="on"/>
                            <m:ctrlPr>
                              <a:rPr lang="en-US" sz="2200" b="0" i="1" smtClean="0">
                                <a:solidFill>
                                  <a:srgbClr val="002060"/>
                                </a:solidFill>
                                <a:latin typeface="Cambria Math" panose="02040503050406030204" pitchFamily="18" charset="0"/>
                              </a:rPr>
                            </m:ctrlPr>
                          </m:radPr>
                          <m:deg/>
                          <m:e>
                            <m:r>
                              <a:rPr lang="en-US" sz="2200" b="0" i="1" smtClean="0">
                                <a:solidFill>
                                  <a:srgbClr val="002060"/>
                                </a:solidFill>
                                <a:latin typeface="Cambria Math" panose="02040503050406030204" pitchFamily="18" charset="0"/>
                              </a:rPr>
                              <m:t>1−</m:t>
                            </m:r>
                            <m:f>
                              <m:fPr>
                                <m:ctrlPr>
                                  <a:rPr lang="en-US" sz="2200" b="0" i="1" smtClean="0">
                                    <a:solidFill>
                                      <a:srgbClr val="002060"/>
                                    </a:solidFill>
                                    <a:latin typeface="Cambria Math" panose="02040503050406030204" pitchFamily="18" charset="0"/>
                                  </a:rPr>
                                </m:ctrlPr>
                              </m:fPr>
                              <m:num>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𝑣</m:t>
                                    </m:r>
                                  </m:e>
                                  <m:sup>
                                    <m:r>
                                      <a:rPr lang="en-US" sz="2200" b="0" i="1" smtClean="0">
                                        <a:solidFill>
                                          <a:srgbClr val="002060"/>
                                        </a:solidFill>
                                        <a:latin typeface="Cambria Math" panose="02040503050406030204" pitchFamily="18" charset="0"/>
                                      </a:rPr>
                                      <m:t>2</m:t>
                                    </m:r>
                                  </m:sup>
                                </m:sSup>
                              </m:num>
                              <m:den>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𝑐</m:t>
                                    </m:r>
                                  </m:e>
                                  <m:sup>
                                    <m:r>
                                      <a:rPr lang="en-US" sz="2200" b="0" i="1" smtClean="0">
                                        <a:solidFill>
                                          <a:srgbClr val="002060"/>
                                        </a:solidFill>
                                        <a:latin typeface="Cambria Math" panose="02040503050406030204" pitchFamily="18" charset="0"/>
                                      </a:rPr>
                                      <m:t>2</m:t>
                                    </m:r>
                                  </m:sup>
                                </m:sSup>
                              </m:den>
                            </m:f>
                          </m:e>
                        </m:rad>
                      </m:den>
                    </m:f>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𝑡</m:t>
                    </m:r>
                    <m:r>
                      <a:rPr lang="en-US" sz="2200" b="0" i="1" smtClean="0">
                        <a:solidFill>
                          <a:srgbClr val="002060"/>
                        </a:solidFill>
                        <a:latin typeface="Cambria Math" panose="02040503050406030204" pitchFamily="18" charset="0"/>
                      </a:rPr>
                      <m:t>=</m:t>
                    </m:r>
                    <m:f>
                      <m:fPr>
                        <m:ctrlPr>
                          <a:rPr lang="en-US" sz="2200" b="0" i="1" smtClean="0">
                            <a:solidFill>
                              <a:srgbClr val="002060"/>
                            </a:solidFill>
                            <a:latin typeface="Cambria Math" panose="02040503050406030204" pitchFamily="18" charset="0"/>
                          </a:rPr>
                        </m:ctrlPr>
                      </m:fPr>
                      <m:num>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𝑡</m:t>
                            </m:r>
                          </m:e>
                          <m:sup>
                            <m:r>
                              <a:rPr lang="en-US" sz="2200" b="0" i="1" smtClean="0">
                                <a:solidFill>
                                  <a:srgbClr val="002060"/>
                                </a:solidFill>
                                <a:latin typeface="Cambria Math" panose="02040503050406030204" pitchFamily="18" charset="0"/>
                              </a:rPr>
                              <m:t>′</m:t>
                            </m:r>
                          </m:sup>
                        </m:sSup>
                        <m:r>
                          <a:rPr lang="en-US" sz="2200" b="0" i="1" smtClean="0">
                            <a:solidFill>
                              <a:srgbClr val="002060"/>
                            </a:solidFill>
                            <a:latin typeface="Cambria Math" panose="02040503050406030204" pitchFamily="18" charset="0"/>
                          </a:rPr>
                          <m:t>+</m:t>
                        </m:r>
                        <m:f>
                          <m:fPr>
                            <m:ctrlPr>
                              <a:rPr lang="en-US" sz="2200" b="0" i="1" smtClean="0">
                                <a:solidFill>
                                  <a:srgbClr val="002060"/>
                                </a:solidFill>
                                <a:latin typeface="Cambria Math" panose="02040503050406030204" pitchFamily="18" charset="0"/>
                              </a:rPr>
                            </m:ctrlPr>
                          </m:fPr>
                          <m:num>
                            <m:r>
                              <a:rPr lang="en-US" sz="2200" b="0" i="1" smtClean="0">
                                <a:solidFill>
                                  <a:srgbClr val="002060"/>
                                </a:solidFill>
                                <a:latin typeface="Cambria Math" panose="02040503050406030204" pitchFamily="18" charset="0"/>
                              </a:rPr>
                              <m:t>𝑣</m:t>
                            </m:r>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𝑥</m:t>
                                </m:r>
                              </m:e>
                              <m:sup>
                                <m:r>
                                  <a:rPr lang="en-US" sz="2200" b="0" i="1" smtClean="0">
                                    <a:solidFill>
                                      <a:srgbClr val="002060"/>
                                    </a:solidFill>
                                    <a:latin typeface="Cambria Math" panose="02040503050406030204" pitchFamily="18" charset="0"/>
                                  </a:rPr>
                                  <m:t>′</m:t>
                                </m:r>
                              </m:sup>
                            </m:sSup>
                          </m:num>
                          <m:den>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𝑐</m:t>
                                </m:r>
                              </m:e>
                              <m:sup>
                                <m:r>
                                  <a:rPr lang="en-US" sz="2200" b="0" i="1" smtClean="0">
                                    <a:solidFill>
                                      <a:srgbClr val="002060"/>
                                    </a:solidFill>
                                    <a:latin typeface="Cambria Math" panose="02040503050406030204" pitchFamily="18" charset="0"/>
                                  </a:rPr>
                                  <m:t>2</m:t>
                                </m:r>
                              </m:sup>
                            </m:sSup>
                          </m:den>
                        </m:f>
                      </m:num>
                      <m:den>
                        <m:rad>
                          <m:radPr>
                            <m:degHide m:val="on"/>
                            <m:ctrlPr>
                              <a:rPr lang="en-US" sz="2200" b="0" i="1" smtClean="0">
                                <a:solidFill>
                                  <a:srgbClr val="002060"/>
                                </a:solidFill>
                                <a:latin typeface="Cambria Math" panose="02040503050406030204" pitchFamily="18" charset="0"/>
                              </a:rPr>
                            </m:ctrlPr>
                          </m:radPr>
                          <m:deg/>
                          <m:e>
                            <m:r>
                              <a:rPr lang="en-US" sz="2200" b="0" i="1" smtClean="0">
                                <a:solidFill>
                                  <a:srgbClr val="002060"/>
                                </a:solidFill>
                                <a:latin typeface="Cambria Math" panose="02040503050406030204" pitchFamily="18" charset="0"/>
                              </a:rPr>
                              <m:t>1−</m:t>
                            </m:r>
                            <m:f>
                              <m:fPr>
                                <m:ctrlPr>
                                  <a:rPr lang="en-US" sz="2200" b="0" i="1" smtClean="0">
                                    <a:solidFill>
                                      <a:srgbClr val="002060"/>
                                    </a:solidFill>
                                    <a:latin typeface="Cambria Math" panose="02040503050406030204" pitchFamily="18" charset="0"/>
                                  </a:rPr>
                                </m:ctrlPr>
                              </m:fPr>
                              <m:num>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𝑣</m:t>
                                    </m:r>
                                  </m:e>
                                  <m:sup>
                                    <m:r>
                                      <a:rPr lang="en-US" sz="2200" b="0" i="1" smtClean="0">
                                        <a:solidFill>
                                          <a:srgbClr val="002060"/>
                                        </a:solidFill>
                                        <a:latin typeface="Cambria Math" panose="02040503050406030204" pitchFamily="18" charset="0"/>
                                      </a:rPr>
                                      <m:t>2</m:t>
                                    </m:r>
                                  </m:sup>
                                </m:sSup>
                              </m:num>
                              <m:den>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𝑐</m:t>
                                    </m:r>
                                  </m:e>
                                  <m:sup>
                                    <m:r>
                                      <a:rPr lang="en-US" sz="2200" b="0" i="1" smtClean="0">
                                        <a:solidFill>
                                          <a:srgbClr val="002060"/>
                                        </a:solidFill>
                                        <a:latin typeface="Cambria Math" panose="02040503050406030204" pitchFamily="18" charset="0"/>
                                      </a:rPr>
                                      <m:t>2</m:t>
                                    </m:r>
                                  </m:sup>
                                </m:sSup>
                              </m:den>
                            </m:f>
                          </m:e>
                        </m:rad>
                      </m:den>
                    </m:f>
                  </m:oMath>
                </a14:m>
                <a:r>
                  <a:rPr lang="en-US" sz="2200"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14:m>
                  <m:oMath xmlns:m="http://schemas.openxmlformats.org/officeDocument/2006/math">
                    <m:r>
                      <a:rPr lang="en-US" sz="2200" b="0" i="1" smtClean="0">
                        <a:solidFill>
                          <a:srgbClr val="002060"/>
                        </a:solidFill>
                        <a:latin typeface="Cambria Math" panose="02040503050406030204" pitchFamily="18" charset="0"/>
                      </a:rPr>
                      <m:t>𝛽</m:t>
                    </m:r>
                    <m:r>
                      <a:rPr lang="en-US" sz="2200" b="0" i="1" smtClean="0">
                        <a:solidFill>
                          <a:srgbClr val="002060"/>
                        </a:solidFill>
                        <a:latin typeface="Cambria Math" panose="02040503050406030204" pitchFamily="18" charset="0"/>
                      </a:rPr>
                      <m:t>=</m:t>
                    </m:r>
                    <m:f>
                      <m:fPr>
                        <m:ctrlPr>
                          <a:rPr lang="en-US" sz="2200" b="0" i="1" smtClean="0">
                            <a:solidFill>
                              <a:srgbClr val="002060"/>
                            </a:solidFill>
                            <a:latin typeface="Cambria Math" panose="02040503050406030204" pitchFamily="18" charset="0"/>
                          </a:rPr>
                        </m:ctrlPr>
                      </m:fPr>
                      <m:num>
                        <m:r>
                          <a:rPr lang="en-US" sz="2200" b="0" i="1" smtClean="0">
                            <a:solidFill>
                              <a:srgbClr val="002060"/>
                            </a:solidFill>
                            <a:latin typeface="Cambria Math" panose="02040503050406030204" pitchFamily="18" charset="0"/>
                          </a:rPr>
                          <m:t>𝑣</m:t>
                        </m:r>
                      </m:num>
                      <m:den>
                        <m:r>
                          <a:rPr lang="en-US" sz="2200" b="0" i="1" smtClean="0">
                            <a:solidFill>
                              <a:srgbClr val="002060"/>
                            </a:solidFill>
                            <a:latin typeface="Cambria Math" panose="02040503050406030204" pitchFamily="18" charset="0"/>
                          </a:rPr>
                          <m:t>𝑐</m:t>
                        </m:r>
                      </m:den>
                    </m:f>
                  </m:oMath>
                </a14:m>
                <a:r>
                  <a:rPr lang="en-US" sz="2200" dirty="0">
                    <a:solidFill>
                      <a:srgbClr val="002060"/>
                    </a:solidFill>
                    <a:latin typeface="Times New Roman" panose="02020603050405020304" pitchFamily="18" charset="0"/>
                    <a:cs typeface="Times New Roman" panose="02020603050405020304" pitchFamily="18" charset="0"/>
                  </a:rPr>
                  <a:t> and </a:t>
                </a:r>
                <a14:m>
                  <m:oMath xmlns:m="http://schemas.openxmlformats.org/officeDocument/2006/math">
                    <m:r>
                      <a:rPr lang="en-US" sz="2200" b="0" i="1" smtClean="0">
                        <a:solidFill>
                          <a:srgbClr val="002060"/>
                        </a:solidFill>
                        <a:latin typeface="Cambria Math" panose="02040503050406030204" pitchFamily="18" charset="0"/>
                      </a:rPr>
                      <m:t>𝛾</m:t>
                    </m:r>
                    <m:r>
                      <a:rPr lang="en-US" sz="2200" b="0" i="1" smtClean="0">
                        <a:solidFill>
                          <a:srgbClr val="002060"/>
                        </a:solidFill>
                        <a:latin typeface="Cambria Math" panose="02040503050406030204" pitchFamily="18" charset="0"/>
                      </a:rPr>
                      <m:t>=</m:t>
                    </m:r>
                    <m:f>
                      <m:fPr>
                        <m:ctrlPr>
                          <a:rPr lang="en-US" sz="2200" b="0" i="1" smtClean="0">
                            <a:solidFill>
                              <a:srgbClr val="002060"/>
                            </a:solidFill>
                            <a:latin typeface="Cambria Math" panose="02040503050406030204" pitchFamily="18" charset="0"/>
                          </a:rPr>
                        </m:ctrlPr>
                      </m:fPr>
                      <m:num>
                        <m:r>
                          <a:rPr lang="en-US" sz="2200" b="0" i="1" smtClean="0">
                            <a:solidFill>
                              <a:srgbClr val="002060"/>
                            </a:solidFill>
                            <a:latin typeface="Cambria Math" panose="02040503050406030204" pitchFamily="18" charset="0"/>
                          </a:rPr>
                          <m:t>1</m:t>
                        </m:r>
                      </m:num>
                      <m:den>
                        <m:rad>
                          <m:radPr>
                            <m:degHide m:val="on"/>
                            <m:ctrlPr>
                              <a:rPr lang="en-US" sz="2200" b="0" i="1" smtClean="0">
                                <a:solidFill>
                                  <a:srgbClr val="002060"/>
                                </a:solidFill>
                                <a:latin typeface="Cambria Math" panose="02040503050406030204" pitchFamily="18" charset="0"/>
                              </a:rPr>
                            </m:ctrlPr>
                          </m:radPr>
                          <m:deg/>
                          <m:e>
                            <m:r>
                              <a:rPr lang="en-US" sz="2200" b="0" i="1" smtClean="0">
                                <a:solidFill>
                                  <a:srgbClr val="002060"/>
                                </a:solidFill>
                                <a:latin typeface="Cambria Math" panose="02040503050406030204" pitchFamily="18" charset="0"/>
                              </a:rPr>
                              <m:t>1−</m:t>
                            </m:r>
                            <m:f>
                              <m:fPr>
                                <m:ctrlPr>
                                  <a:rPr lang="en-US" sz="2200" b="0" i="1" smtClean="0">
                                    <a:solidFill>
                                      <a:srgbClr val="002060"/>
                                    </a:solidFill>
                                    <a:latin typeface="Cambria Math" panose="02040503050406030204" pitchFamily="18" charset="0"/>
                                  </a:rPr>
                                </m:ctrlPr>
                              </m:fPr>
                              <m:num>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𝑣</m:t>
                                    </m:r>
                                  </m:e>
                                  <m:sup>
                                    <m:r>
                                      <a:rPr lang="en-US" sz="2200" b="0" i="1" smtClean="0">
                                        <a:solidFill>
                                          <a:srgbClr val="002060"/>
                                        </a:solidFill>
                                        <a:latin typeface="Cambria Math" panose="02040503050406030204" pitchFamily="18" charset="0"/>
                                      </a:rPr>
                                      <m:t>2</m:t>
                                    </m:r>
                                  </m:sup>
                                </m:sSup>
                              </m:num>
                              <m:den>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𝑐</m:t>
                                    </m:r>
                                  </m:e>
                                  <m:sup>
                                    <m:r>
                                      <a:rPr lang="en-US" sz="2200" b="0" i="1" smtClean="0">
                                        <a:solidFill>
                                          <a:srgbClr val="002060"/>
                                        </a:solidFill>
                                        <a:latin typeface="Cambria Math" panose="02040503050406030204" pitchFamily="18" charset="0"/>
                                      </a:rPr>
                                      <m:t>2</m:t>
                                    </m:r>
                                  </m:sup>
                                </m:sSup>
                              </m:den>
                            </m:f>
                          </m:e>
                        </m:rad>
                      </m:den>
                    </m:f>
                  </m:oMath>
                </a14:m>
                <a:r>
                  <a:rPr lang="en-US" sz="2200"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endParaRPr lang="en-US" sz="2200" dirty="0"/>
              </a:p>
            </p:txBody>
          </p:sp>
        </mc:Choice>
        <mc:Fallback xmlns="">
          <p:sp>
            <p:nvSpPr>
              <p:cNvPr id="3" name="Content Placeholder 2">
                <a:extLst>
                  <a:ext uri="{FF2B5EF4-FFF2-40B4-BE49-F238E27FC236}">
                    <a16:creationId xmlns:a16="http://schemas.microsoft.com/office/drawing/2014/main" id="{6319B9B7-C25C-4463-A136-887688CC45A3}"/>
                  </a:ext>
                </a:extLst>
              </p:cNvPr>
              <p:cNvSpPr>
                <a:spLocks noGrp="1" noRot="1" noChangeAspect="1" noMove="1" noResize="1" noEditPoints="1" noAdjustHandles="1" noChangeArrowheads="1" noChangeShapeType="1" noTextEdit="1"/>
              </p:cNvSpPr>
              <p:nvPr>
                <p:ph idx="1"/>
              </p:nvPr>
            </p:nvSpPr>
            <p:spPr>
              <a:xfrm>
                <a:off x="1097280" y="867969"/>
                <a:ext cx="10058400" cy="5216288"/>
              </a:xfrm>
              <a:blipFill>
                <a:blip r:embed="rId2"/>
                <a:stretch>
                  <a:fillRect l="-1697" t="-1285" r="-2303" b="-490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B90BC14-ECB0-4A71-BA2B-C761B1005166}"/>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B2885CD8-9423-451C-A9EB-3E13DC5464D4}"/>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550701F5-DB0C-4798-9610-1DED6A0D015D}"/>
              </a:ext>
            </a:extLst>
          </p:cNvPr>
          <p:cNvSpPr>
            <a:spLocks noGrp="1"/>
          </p:cNvSpPr>
          <p:nvPr>
            <p:ph type="sldNum" sz="quarter" idx="12"/>
          </p:nvPr>
        </p:nvSpPr>
        <p:spPr/>
        <p:txBody>
          <a:bodyPr/>
          <a:lstStyle/>
          <a:p>
            <a:fld id="{BDA10909-B56C-45AC-A9CA-18A782F1C497}" type="slidenum">
              <a:rPr lang="en-US" smtClean="0"/>
              <a:pPr/>
              <a:t>17</a:t>
            </a:fld>
            <a:endParaRPr lang="en-US" dirty="0"/>
          </a:p>
        </p:txBody>
      </p:sp>
      <p:pic>
        <p:nvPicPr>
          <p:cNvPr id="7" name="Picture 6" descr="A picture containing object, clock&#10;&#10;Description generated with very high confidence">
            <a:extLst>
              <a:ext uri="{FF2B5EF4-FFF2-40B4-BE49-F238E27FC236}">
                <a16:creationId xmlns:a16="http://schemas.microsoft.com/office/drawing/2014/main" id="{B368AF91-4E4A-4D34-8FED-154A20C7F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0104" y="2825338"/>
            <a:ext cx="3857625" cy="1819275"/>
          </a:xfrm>
          <a:prstGeom prst="rect">
            <a:avLst/>
          </a:prstGeom>
        </p:spPr>
      </p:pic>
      <p:sp>
        <p:nvSpPr>
          <p:cNvPr id="8" name="Title 4">
            <a:extLst>
              <a:ext uri="{FF2B5EF4-FFF2-40B4-BE49-F238E27FC236}">
                <a16:creationId xmlns:a16="http://schemas.microsoft.com/office/drawing/2014/main" id="{A16B4339-7DCF-4399-B03C-3E63AB86E812}"/>
              </a:ext>
            </a:extLst>
          </p:cNvPr>
          <p:cNvSpPr txBox="1">
            <a:spLocks/>
          </p:cNvSpPr>
          <p:nvPr/>
        </p:nvSpPr>
        <p:spPr bwMode="auto">
          <a:xfrm>
            <a:off x="4017915" y="5961895"/>
            <a:ext cx="6983022" cy="39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marL="914400" indent="-914400" algn="l" rtl="0" eaLnBrk="0" fontAlgn="base" hangingPunct="0">
              <a:spcBef>
                <a:spcPct val="0"/>
              </a:spcBef>
              <a:spcAft>
                <a:spcPct val="0"/>
              </a:spcAft>
              <a:defRPr sz="3200" b="1" baseline="0">
                <a:solidFill>
                  <a:schemeClr val="tx2">
                    <a:lumMod val="75000"/>
                  </a:schemeClr>
                </a:solidFill>
                <a:latin typeface="Lato" pitchFamily="34" charset="0"/>
                <a:ea typeface="Lato" pitchFamily="34" charset="0"/>
                <a:cs typeface="Lato" pitchFamily="34" charset="0"/>
                <a:sym typeface="Calibri" pitchFamily="34" charset="0"/>
              </a:defRPr>
            </a:lvl1pPr>
            <a:lvl2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2pPr>
            <a:lvl3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3pPr>
            <a:lvl4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4pPr>
            <a:lvl5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5pPr>
            <a:lvl6pPr marL="13716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6pPr>
            <a:lvl7pPr marL="18288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7pPr>
            <a:lvl8pPr marL="22860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8pPr>
            <a:lvl9pPr marL="27432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9pPr>
          </a:lstStyle>
          <a:p>
            <a:pPr>
              <a:defRPr/>
            </a:pPr>
            <a:r>
              <a:rPr lang="en-IN" sz="1400" dirty="0"/>
              <a:t>Reference: http://hyperphysics.phy-astr.gsu.edu/hbase/Relativ/ltrans.html#c1</a:t>
            </a:r>
            <a:endParaRPr lang="en-US" sz="1400" kern="0" dirty="0"/>
          </a:p>
        </p:txBody>
      </p:sp>
    </p:spTree>
    <p:extLst>
      <p:ext uri="{BB962C8B-B14F-4D97-AF65-F5344CB8AC3E}">
        <p14:creationId xmlns:p14="http://schemas.microsoft.com/office/powerpoint/2010/main" val="2840097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9239-A60C-4F3D-B1BB-3B25B226C337}"/>
              </a:ext>
            </a:extLst>
          </p:cNvPr>
          <p:cNvSpPr>
            <a:spLocks noGrp="1"/>
          </p:cNvSpPr>
          <p:nvPr>
            <p:ph type="title"/>
          </p:nvPr>
        </p:nvSpPr>
        <p:spPr/>
        <p:txBody>
          <a:bodyPr>
            <a:normAutofit fontScale="90000"/>
          </a:bodyPr>
          <a:lstStyle/>
          <a:p>
            <a:r>
              <a:rPr lang="en-US" dirty="0"/>
              <a:t>Relativistic Velocity Addition-I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340783-F3D4-4C20-9022-B2BD9BB68D33}"/>
                  </a:ext>
                </a:extLst>
              </p:cNvPr>
              <p:cNvSpPr>
                <a:spLocks noGrp="1"/>
              </p:cNvSpPr>
              <p:nvPr>
                <p:ph idx="1"/>
              </p:nvPr>
            </p:nvSpPr>
            <p:spPr/>
            <p:txBody>
              <a:bodyPr>
                <a:normAutofit/>
              </a:bodyPr>
              <a:lstStyle/>
              <a:p>
                <a:pPr>
                  <a:buFont typeface="Wingdings" panose="05000000000000000000" pitchFamily="2" charset="2"/>
                  <a:buChar char="§"/>
                </a:pPr>
                <a:r>
                  <a:rPr lang="en-US" sz="2200" dirty="0">
                    <a:solidFill>
                      <a:srgbClr val="002060"/>
                    </a:solidFill>
                    <a:latin typeface="Times New Roman" panose="02020603050405020304" pitchFamily="18" charset="0"/>
                    <a:cs typeface="Times New Roman" panose="02020603050405020304" pitchFamily="18" charset="0"/>
                  </a:rPr>
                  <a:t>The clock is now slightly modified such that P emits </a:t>
                </a:r>
                <a:r>
                  <a:rPr lang="en-IN" sz="2200" dirty="0">
                    <a:solidFill>
                      <a:srgbClr val="002060"/>
                    </a:solidFill>
                    <a:latin typeface="Times New Roman" panose="02020603050405020304" pitchFamily="18" charset="0"/>
                    <a:cs typeface="Times New Roman" panose="02020603050405020304" pitchFamily="18" charset="0"/>
                  </a:rPr>
                  <a:t>particles that </a:t>
                </a:r>
              </a:p>
              <a:p>
                <a:pPr marL="0" indent="0">
                  <a:buNone/>
                </a:pPr>
                <a:r>
                  <a:rPr lang="en-IN" sz="2200" dirty="0">
                    <a:solidFill>
                      <a:srgbClr val="002060"/>
                    </a:solidFill>
                    <a:latin typeface="Times New Roman" panose="02020603050405020304" pitchFamily="18" charset="0"/>
                    <a:cs typeface="Times New Roman" panose="02020603050405020304" pitchFamily="18" charset="0"/>
                  </a:rPr>
                  <a:t>  travel at speed </a:t>
                </a:r>
                <a:r>
                  <a:rPr lang="en-IN" sz="2200" i="1" dirty="0">
                    <a:solidFill>
                      <a:srgbClr val="002060"/>
                    </a:solidFill>
                    <a:latin typeface="Times New Roman" panose="02020603050405020304" pitchFamily="18" charset="0"/>
                    <a:cs typeface="Times New Roman" panose="02020603050405020304" pitchFamily="18" charset="0"/>
                  </a:rPr>
                  <a:t>v</a:t>
                </a:r>
                <a:r>
                  <a:rPr lang="en-IN" sz="2200" dirty="0">
                    <a:solidFill>
                      <a:srgbClr val="002060"/>
                    </a:solidFill>
                    <a:latin typeface="Times New Roman" panose="02020603050405020304" pitchFamily="18" charset="0"/>
                    <a:cs typeface="Times New Roman" panose="02020603050405020304" pitchFamily="18" charset="0"/>
                  </a:rPr>
                  <a:t> according to an observer </a:t>
                </a:r>
                <a:r>
                  <a:rPr lang="en-IN" sz="2200" i="1" dirty="0">
                    <a:solidFill>
                      <a:srgbClr val="002060"/>
                    </a:solidFill>
                    <a:latin typeface="Times New Roman" panose="02020603050405020304" pitchFamily="18" charset="0"/>
                    <a:cs typeface="Times New Roman" panose="02020603050405020304" pitchFamily="18" charset="0"/>
                  </a:rPr>
                  <a:t>O’</a:t>
                </a:r>
                <a:r>
                  <a:rPr lang="en-IN" sz="2200" dirty="0">
                    <a:solidFill>
                      <a:srgbClr val="002060"/>
                    </a:solidFill>
                    <a:latin typeface="Times New Roman" panose="02020603050405020304" pitchFamily="18" charset="0"/>
                    <a:cs typeface="Times New Roman" panose="02020603050405020304" pitchFamily="18" charset="0"/>
                  </a:rPr>
                  <a:t> at rest with </a:t>
                </a:r>
              </a:p>
              <a:p>
                <a:pPr marL="0" indent="0">
                  <a:buNone/>
                </a:pPr>
                <a:r>
                  <a:rPr lang="en-IN" sz="2200" dirty="0">
                    <a:solidFill>
                      <a:srgbClr val="002060"/>
                    </a:solidFill>
                    <a:latin typeface="Times New Roman" panose="02020603050405020304" pitchFamily="18" charset="0"/>
                    <a:cs typeface="Times New Roman" panose="02020603050405020304" pitchFamily="18" charset="0"/>
                  </a:rPr>
                  <a:t>  respect to the device. </a:t>
                </a:r>
              </a:p>
              <a:p>
                <a:pPr>
                  <a:buFont typeface="Wingdings" panose="05000000000000000000" pitchFamily="2" charset="2"/>
                  <a:buChar char="§"/>
                </a:pPr>
                <a:r>
                  <a:rPr lang="en-IN" sz="2200" dirty="0">
                    <a:solidFill>
                      <a:srgbClr val="002060"/>
                    </a:solidFill>
                    <a:latin typeface="Times New Roman" panose="02020603050405020304" pitchFamily="18" charset="0"/>
                    <a:cs typeface="Times New Roman" panose="02020603050405020304" pitchFamily="18" charset="0"/>
                  </a:rPr>
                  <a:t>The flashing bulb </a:t>
                </a:r>
                <a:r>
                  <a:rPr lang="en-IN" sz="2200" i="1" dirty="0">
                    <a:solidFill>
                      <a:srgbClr val="002060"/>
                    </a:solidFill>
                    <a:latin typeface="Times New Roman" panose="02020603050405020304" pitchFamily="18" charset="0"/>
                    <a:cs typeface="Times New Roman" panose="02020603050405020304" pitchFamily="18" charset="0"/>
                  </a:rPr>
                  <a:t>F </a:t>
                </a:r>
                <a:r>
                  <a:rPr lang="en-IN" sz="2200" dirty="0">
                    <a:solidFill>
                      <a:srgbClr val="002060"/>
                    </a:solidFill>
                    <a:latin typeface="Times New Roman" panose="02020603050405020304" pitchFamily="18" charset="0"/>
                    <a:cs typeface="Times New Roman" panose="02020603050405020304" pitchFamily="18" charset="0"/>
                  </a:rPr>
                  <a:t>is triggered to flash when a particle reaches it.</a:t>
                </a:r>
              </a:p>
              <a:p>
                <a:pPr>
                  <a:buFont typeface="Wingdings" panose="05000000000000000000" pitchFamily="2" charset="2"/>
                  <a:buChar char="§"/>
                </a:pPr>
                <a:r>
                  <a:rPr lang="en-IN" sz="2200" dirty="0">
                    <a:solidFill>
                      <a:srgbClr val="002060"/>
                    </a:solidFill>
                    <a:latin typeface="Times New Roman" panose="02020603050405020304" pitchFamily="18" charset="0"/>
                    <a:cs typeface="Times New Roman" panose="02020603050405020304" pitchFamily="18" charset="0"/>
                  </a:rPr>
                  <a:t>The flash of light makes the return trip to the detector </a:t>
                </a:r>
                <a:r>
                  <a:rPr lang="en-IN" sz="2200" i="1" dirty="0">
                    <a:solidFill>
                      <a:srgbClr val="002060"/>
                    </a:solidFill>
                    <a:latin typeface="Times New Roman" panose="02020603050405020304" pitchFamily="18" charset="0"/>
                    <a:cs typeface="Times New Roman" panose="02020603050405020304" pitchFamily="18" charset="0"/>
                  </a:rPr>
                  <a:t>D</a:t>
                </a:r>
                <a:r>
                  <a:rPr lang="en-IN" sz="2200" dirty="0">
                    <a:solidFill>
                      <a:srgbClr val="002060"/>
                    </a:solidFill>
                    <a:latin typeface="Times New Roman" panose="02020603050405020304" pitchFamily="18" charset="0"/>
                    <a:cs typeface="Times New Roman" panose="02020603050405020304" pitchFamily="18" charset="0"/>
                  </a:rPr>
                  <a:t>, and the clock ticks.</a:t>
                </a:r>
              </a:p>
              <a:p>
                <a:pPr>
                  <a:buFont typeface="Wingdings" panose="05000000000000000000" pitchFamily="2" charset="2"/>
                  <a:buChar char="§"/>
                </a:pPr>
                <a:r>
                  <a:rPr lang="en-IN" sz="2200" dirty="0">
                    <a:solidFill>
                      <a:srgbClr val="002060"/>
                    </a:solidFill>
                    <a:latin typeface="Times New Roman" panose="02020603050405020304" pitchFamily="18" charset="0"/>
                    <a:cs typeface="Times New Roman" panose="02020603050405020304" pitchFamily="18" charset="0"/>
                  </a:rPr>
                  <a:t>So, time interval </a:t>
                </a:r>
                <a14:m>
                  <m:oMath xmlns:m="http://schemas.openxmlformats.org/officeDocument/2006/math">
                    <m:r>
                      <m:rPr>
                        <m:sty m:val="p"/>
                      </m:rPr>
                      <a:rPr lang="en-US" sz="2200" b="0" i="0" smtClean="0">
                        <a:solidFill>
                          <a:srgbClr val="002060"/>
                        </a:solidFill>
                        <a:latin typeface="Cambria Math" panose="02040503050406030204" pitchFamily="18" charset="0"/>
                      </a:rPr>
                      <m:t>Δ</m:t>
                    </m:r>
                    <m:sSub>
                      <m:sSubPr>
                        <m:ctrlPr>
                          <a:rPr lang="en-US" sz="2200" b="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𝑡</m:t>
                        </m:r>
                      </m:e>
                      <m:sub>
                        <m:r>
                          <a:rPr lang="en-US" sz="2200" b="0" i="1" smtClean="0">
                            <a:solidFill>
                              <a:srgbClr val="002060"/>
                            </a:solidFill>
                            <a:latin typeface="Cambria Math" panose="02040503050406030204" pitchFamily="18" charset="0"/>
                          </a:rPr>
                          <m:t>0</m:t>
                        </m:r>
                      </m:sub>
                    </m:sSub>
                  </m:oMath>
                </a14:m>
                <a:r>
                  <a:rPr lang="en-US" sz="2200" dirty="0">
                    <a:solidFill>
                      <a:srgbClr val="002060"/>
                    </a:solidFill>
                    <a:latin typeface="Times New Roman" panose="02020603050405020304" pitchFamily="18" charset="0"/>
                    <a:cs typeface="Times New Roman" panose="02020603050405020304" pitchFamily="18" charset="0"/>
                  </a:rPr>
                  <a:t> is composed of </a:t>
                </a:r>
                <a:r>
                  <a:rPr lang="en-IN" sz="2200" dirty="0">
                    <a:solidFill>
                      <a:srgbClr val="002060"/>
                    </a:solidFill>
                    <a:latin typeface="Times New Roman" panose="02020603050405020304" pitchFamily="18" charset="0"/>
                    <a:cs typeface="Times New Roman" panose="02020603050405020304" pitchFamily="18" charset="0"/>
                  </a:rPr>
                  <a:t>the time the particle need to travel the distance </a:t>
                </a:r>
                <a14:m>
                  <m:oMath xmlns:m="http://schemas.openxmlformats.org/officeDocument/2006/math">
                    <m:sSub>
                      <m:sSubPr>
                        <m:ctrlPr>
                          <a:rPr lang="en-US" sz="2200" b="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𝐿</m:t>
                        </m:r>
                      </m:e>
                      <m:sub>
                        <m:r>
                          <a:rPr lang="en-US" sz="2200" b="0" i="1" smtClean="0">
                            <a:solidFill>
                              <a:srgbClr val="002060"/>
                            </a:solidFill>
                            <a:latin typeface="Cambria Math" panose="02040503050406030204" pitchFamily="18" charset="0"/>
                          </a:rPr>
                          <m:t>0</m:t>
                        </m:r>
                      </m:sub>
                    </m:sSub>
                  </m:oMath>
                </a14:m>
                <a:r>
                  <a:rPr lang="en-IN" sz="2200" dirty="0">
                    <a:solidFill>
                      <a:srgbClr val="002060"/>
                    </a:solidFill>
                    <a:latin typeface="Times New Roman" panose="02020603050405020304" pitchFamily="18" charset="0"/>
                    <a:cs typeface="Times New Roman" panose="02020603050405020304" pitchFamily="18" charset="0"/>
                  </a:rPr>
                  <a:t> at speed </a:t>
                </a:r>
                <a14:m>
                  <m:oMath xmlns:m="http://schemas.openxmlformats.org/officeDocument/2006/math">
                    <m:r>
                      <a:rPr lang="en-US" sz="2200" b="0" i="1" smtClean="0">
                        <a:solidFill>
                          <a:srgbClr val="002060"/>
                        </a:solidFill>
                        <a:latin typeface="Cambria Math" panose="02040503050406030204" pitchFamily="18" charset="0"/>
                      </a:rPr>
                      <m:t>𝑣</m:t>
                    </m:r>
                    <m:r>
                      <a:rPr lang="en-US" sz="2200" b="0" i="1" smtClean="0">
                        <a:solidFill>
                          <a:srgbClr val="002060"/>
                        </a:solidFill>
                        <a:latin typeface="Cambria Math" panose="02040503050406030204" pitchFamily="18" charset="0"/>
                      </a:rPr>
                      <m:t>′</m:t>
                    </m:r>
                  </m:oMath>
                </a14:m>
                <a:r>
                  <a:rPr lang="en-IN" sz="2200" dirty="0">
                    <a:solidFill>
                      <a:srgbClr val="002060"/>
                    </a:solidFill>
                    <a:latin typeface="Times New Roman" panose="02020603050405020304" pitchFamily="18" charset="0"/>
                    <a:cs typeface="Times New Roman" panose="02020603050405020304" pitchFamily="18" charset="0"/>
                  </a:rPr>
                  <a:t> and for the light to travel the same distance at speed </a:t>
                </a:r>
                <a14:m>
                  <m:oMath xmlns:m="http://schemas.openxmlformats.org/officeDocument/2006/math">
                    <m:r>
                      <a:rPr lang="en-US" sz="2200" b="0" i="1" smtClean="0">
                        <a:solidFill>
                          <a:srgbClr val="002060"/>
                        </a:solidFill>
                        <a:latin typeface="Cambria Math" panose="02040503050406030204" pitchFamily="18" charset="0"/>
                      </a:rPr>
                      <m:t>𝑐</m:t>
                    </m:r>
                  </m:oMath>
                </a14:m>
                <a:r>
                  <a:rPr lang="en-US" sz="2200"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200" dirty="0">
                    <a:solidFill>
                      <a:srgbClr val="002060"/>
                    </a:solidFill>
                    <a:latin typeface="Times New Roman" panose="02020603050405020304" pitchFamily="18" charset="0"/>
                    <a:cs typeface="Times New Roman" panose="02020603050405020304" pitchFamily="18" charset="0"/>
                  </a:rPr>
                  <a:t>Hence, </a:t>
                </a:r>
                <a14:m>
                  <m:oMath xmlns:m="http://schemas.openxmlformats.org/officeDocument/2006/math">
                    <m:r>
                      <m:rPr>
                        <m:sty m:val="p"/>
                      </m:rPr>
                      <a:rPr lang="en-US" sz="2200" b="0" i="0" smtClean="0">
                        <a:solidFill>
                          <a:srgbClr val="002060"/>
                        </a:solidFill>
                        <a:latin typeface="Cambria Math" panose="02040503050406030204" pitchFamily="18" charset="0"/>
                      </a:rPr>
                      <m:t>Δ</m:t>
                    </m:r>
                    <m:sSub>
                      <m:sSubPr>
                        <m:ctrlPr>
                          <a:rPr lang="en-US" sz="2200" b="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𝑡</m:t>
                        </m:r>
                      </m:e>
                      <m:sub>
                        <m:r>
                          <a:rPr lang="en-US" sz="2200" b="0" i="1" smtClean="0">
                            <a:solidFill>
                              <a:srgbClr val="002060"/>
                            </a:solidFill>
                            <a:latin typeface="Cambria Math" panose="02040503050406030204" pitchFamily="18" charset="0"/>
                          </a:rPr>
                          <m:t>0</m:t>
                        </m:r>
                      </m:sub>
                    </m:sSub>
                    <m:r>
                      <a:rPr lang="en-US" sz="2200" b="0" i="1" smtClean="0">
                        <a:solidFill>
                          <a:srgbClr val="002060"/>
                        </a:solidFill>
                        <a:latin typeface="Cambria Math" panose="02040503050406030204" pitchFamily="18" charset="0"/>
                      </a:rPr>
                      <m:t>=</m:t>
                    </m:r>
                    <m:f>
                      <m:fPr>
                        <m:ctrlPr>
                          <a:rPr lang="en-US" sz="2200" b="0" i="1" smtClean="0">
                            <a:solidFill>
                              <a:srgbClr val="002060"/>
                            </a:solidFill>
                            <a:latin typeface="Cambria Math" panose="02040503050406030204" pitchFamily="18" charset="0"/>
                          </a:rPr>
                        </m:ctrlPr>
                      </m:fPr>
                      <m:num>
                        <m:sSub>
                          <m:sSubPr>
                            <m:ctrlPr>
                              <a:rPr lang="en-US" sz="2200" b="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𝐿</m:t>
                            </m:r>
                          </m:e>
                          <m:sub>
                            <m:r>
                              <a:rPr lang="en-US" sz="2200" b="0" i="1" smtClean="0">
                                <a:solidFill>
                                  <a:srgbClr val="002060"/>
                                </a:solidFill>
                                <a:latin typeface="Cambria Math" panose="02040503050406030204" pitchFamily="18" charset="0"/>
                              </a:rPr>
                              <m:t>0</m:t>
                            </m:r>
                          </m:sub>
                        </m:sSub>
                      </m:num>
                      <m:den>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𝑣</m:t>
                            </m:r>
                          </m:e>
                          <m:sup>
                            <m:r>
                              <a:rPr lang="en-US" sz="2200" b="0" i="1" smtClean="0">
                                <a:solidFill>
                                  <a:srgbClr val="002060"/>
                                </a:solidFill>
                                <a:latin typeface="Cambria Math" panose="02040503050406030204" pitchFamily="18" charset="0"/>
                              </a:rPr>
                              <m:t>′</m:t>
                            </m:r>
                          </m:sup>
                        </m:sSup>
                      </m:den>
                    </m:f>
                    <m:r>
                      <a:rPr lang="en-US" sz="2200" b="0" i="1" smtClean="0">
                        <a:solidFill>
                          <a:srgbClr val="002060"/>
                        </a:solidFill>
                        <a:latin typeface="Cambria Math" panose="02040503050406030204" pitchFamily="18" charset="0"/>
                      </a:rPr>
                      <m:t>+</m:t>
                    </m:r>
                    <m:f>
                      <m:fPr>
                        <m:ctrlPr>
                          <a:rPr lang="en-US" sz="2200" b="0" i="1" smtClean="0">
                            <a:solidFill>
                              <a:srgbClr val="002060"/>
                            </a:solidFill>
                            <a:latin typeface="Cambria Math" panose="02040503050406030204" pitchFamily="18" charset="0"/>
                          </a:rPr>
                        </m:ctrlPr>
                      </m:fPr>
                      <m:num>
                        <m:sSub>
                          <m:sSubPr>
                            <m:ctrlPr>
                              <a:rPr lang="en-US" sz="2200" b="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𝐿</m:t>
                            </m:r>
                          </m:e>
                          <m:sub>
                            <m:r>
                              <a:rPr lang="en-US" sz="2200" b="0" i="1" smtClean="0">
                                <a:solidFill>
                                  <a:srgbClr val="002060"/>
                                </a:solidFill>
                                <a:latin typeface="Cambria Math" panose="02040503050406030204" pitchFamily="18" charset="0"/>
                              </a:rPr>
                              <m:t>0</m:t>
                            </m:r>
                          </m:sub>
                        </m:sSub>
                      </m:num>
                      <m:den>
                        <m:r>
                          <a:rPr lang="en-US" sz="2200" b="0" i="1" smtClean="0">
                            <a:solidFill>
                              <a:srgbClr val="002060"/>
                            </a:solidFill>
                            <a:latin typeface="Cambria Math" panose="02040503050406030204" pitchFamily="18" charset="0"/>
                          </a:rPr>
                          <m:t>𝑐</m:t>
                        </m:r>
                      </m:den>
                    </m:f>
                  </m:oMath>
                </a14:m>
                <a:endParaRPr lang="en-US" sz="22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200" dirty="0">
                    <a:solidFill>
                      <a:srgbClr val="002060"/>
                    </a:solidFill>
                    <a:latin typeface="Times New Roman" panose="02020603050405020304" pitchFamily="18" charset="0"/>
                    <a:cs typeface="Times New Roman" panose="02020603050405020304" pitchFamily="18" charset="0"/>
                  </a:rPr>
                  <a:t>According to observer </a:t>
                </a:r>
                <a:r>
                  <a:rPr lang="en-IN" sz="2200" i="1" dirty="0">
                    <a:solidFill>
                      <a:srgbClr val="002060"/>
                    </a:solidFill>
                    <a:latin typeface="Times New Roman" panose="02020603050405020304" pitchFamily="18" charset="0"/>
                    <a:cs typeface="Times New Roman" panose="02020603050405020304" pitchFamily="18" charset="0"/>
                  </a:rPr>
                  <a:t>O</a:t>
                </a:r>
                <a:r>
                  <a:rPr lang="en-IN" sz="2200" dirty="0">
                    <a:solidFill>
                      <a:srgbClr val="002060"/>
                    </a:solidFill>
                    <a:latin typeface="Times New Roman" panose="02020603050405020304" pitchFamily="18" charset="0"/>
                    <a:cs typeface="Times New Roman" panose="02020603050405020304" pitchFamily="18" charset="0"/>
                  </a:rPr>
                  <a:t>, relative to whom </a:t>
                </a:r>
                <a:r>
                  <a:rPr lang="en-IN" sz="2200" i="1" dirty="0">
                    <a:solidFill>
                      <a:srgbClr val="002060"/>
                    </a:solidFill>
                    <a:latin typeface="Times New Roman" panose="02020603050405020304" pitchFamily="18" charset="0"/>
                    <a:cs typeface="Times New Roman" panose="02020603050405020304" pitchFamily="18" charset="0"/>
                  </a:rPr>
                  <a:t>O’</a:t>
                </a:r>
                <a:r>
                  <a:rPr lang="en-IN" sz="2200" dirty="0">
                    <a:solidFill>
                      <a:srgbClr val="002060"/>
                    </a:solidFill>
                    <a:latin typeface="Times New Roman" panose="02020603050405020304" pitchFamily="18" charset="0"/>
                    <a:cs typeface="Times New Roman" panose="02020603050405020304" pitchFamily="18" charset="0"/>
                  </a:rPr>
                  <a:t> moves at speed </a:t>
                </a:r>
                <a14:m>
                  <m:oMath xmlns:m="http://schemas.openxmlformats.org/officeDocument/2006/math">
                    <m:r>
                      <a:rPr lang="en-US" sz="2200" b="0" i="1" smtClean="0">
                        <a:solidFill>
                          <a:srgbClr val="002060"/>
                        </a:solidFill>
                        <a:latin typeface="Cambria Math" panose="02040503050406030204" pitchFamily="18" charset="0"/>
                      </a:rPr>
                      <m:t>𝑢</m:t>
                    </m:r>
                  </m:oMath>
                </a14:m>
                <a:r>
                  <a:rPr lang="en-US" sz="2200"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200" dirty="0">
                    <a:solidFill>
                      <a:srgbClr val="002060"/>
                    </a:solidFill>
                    <a:latin typeface="Times New Roman" panose="02020603050405020304" pitchFamily="18" charset="0"/>
                    <a:cs typeface="Times New Roman" panose="02020603050405020304" pitchFamily="18" charset="0"/>
                  </a:rPr>
                  <a:t>The particle travels with velocity </a:t>
                </a:r>
                <a14:m>
                  <m:oMath xmlns:m="http://schemas.openxmlformats.org/officeDocument/2006/math">
                    <m:r>
                      <a:rPr lang="en-US" sz="2200" b="0" i="1" smtClean="0">
                        <a:solidFill>
                          <a:srgbClr val="002060"/>
                        </a:solidFill>
                        <a:latin typeface="Cambria Math" panose="02040503050406030204" pitchFamily="18" charset="0"/>
                      </a:rPr>
                      <m:t>𝑣</m:t>
                    </m:r>
                  </m:oMath>
                </a14:m>
                <a:r>
                  <a:rPr lang="en-US" sz="2200" dirty="0">
                    <a:solidFill>
                      <a:srgbClr val="002060"/>
                    </a:solidFill>
                    <a:latin typeface="Times New Roman" panose="02020603050405020304" pitchFamily="18" charset="0"/>
                    <a:cs typeface="Times New Roman" panose="02020603050405020304" pitchFamily="18" charset="0"/>
                  </a:rPr>
                  <a:t> according to </a:t>
                </a:r>
                <a:r>
                  <a:rPr lang="en-US" sz="2200" i="1" dirty="0">
                    <a:solidFill>
                      <a:srgbClr val="002060"/>
                    </a:solidFill>
                    <a:latin typeface="Times New Roman" panose="02020603050405020304" pitchFamily="18" charset="0"/>
                    <a:cs typeface="Times New Roman" panose="02020603050405020304" pitchFamily="18" charset="0"/>
                  </a:rPr>
                  <a:t>O</a:t>
                </a:r>
                <a:r>
                  <a:rPr lang="en-US" sz="2200" dirty="0">
                    <a:solidFill>
                      <a:srgbClr val="002060"/>
                    </a:solidFill>
                    <a:latin typeface="Times New Roman" panose="02020603050405020304" pitchFamily="18" charset="0"/>
                    <a:cs typeface="Times New Roman" panose="02020603050405020304" pitchFamily="18" charset="0"/>
                  </a:rPr>
                  <a:t>, in the time interval </a:t>
                </a:r>
                <a14:m>
                  <m:oMath xmlns:m="http://schemas.openxmlformats.org/officeDocument/2006/math">
                    <m:r>
                      <m:rPr>
                        <m:sty m:val="p"/>
                      </m:rPr>
                      <a:rPr lang="en-US" sz="2200" b="0" i="0" smtClean="0">
                        <a:solidFill>
                          <a:srgbClr val="002060"/>
                        </a:solidFill>
                        <a:latin typeface="Cambria Math" panose="02040503050406030204" pitchFamily="18" charset="0"/>
                      </a:rPr>
                      <m:t>Δ</m:t>
                    </m:r>
                    <m:sSub>
                      <m:sSubPr>
                        <m:ctrlPr>
                          <a:rPr lang="en-US" sz="2200" b="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𝑡</m:t>
                        </m:r>
                      </m:e>
                      <m:sub>
                        <m:r>
                          <a:rPr lang="en-US" sz="2200" b="0" i="1" smtClean="0">
                            <a:solidFill>
                              <a:srgbClr val="002060"/>
                            </a:solidFill>
                            <a:latin typeface="Cambria Math" panose="02040503050406030204" pitchFamily="18" charset="0"/>
                          </a:rPr>
                          <m:t>1</m:t>
                        </m:r>
                      </m:sub>
                    </m:sSub>
                  </m:oMath>
                </a14:m>
                <a:r>
                  <a:rPr lang="en-US" sz="2200" dirty="0">
                    <a:solidFill>
                      <a:srgbClr val="002060"/>
                    </a:solidFill>
                    <a:latin typeface="Times New Roman" panose="02020603050405020304" pitchFamily="18" charset="0"/>
                    <a:cs typeface="Times New Roman" panose="02020603050405020304" pitchFamily="18" charset="0"/>
                  </a:rPr>
                  <a:t> after travelling the distance </a:t>
                </a:r>
                <a14:m>
                  <m:oMath xmlns:m="http://schemas.openxmlformats.org/officeDocument/2006/math">
                    <m:r>
                      <a:rPr lang="en-US" sz="2200" b="0" i="1" smtClean="0">
                        <a:solidFill>
                          <a:srgbClr val="002060"/>
                        </a:solidFill>
                        <a:latin typeface="Cambria Math" panose="02040503050406030204" pitchFamily="18" charset="0"/>
                      </a:rPr>
                      <m:t>𝑣</m:t>
                    </m:r>
                    <m:r>
                      <m:rPr>
                        <m:sty m:val="p"/>
                      </m:rPr>
                      <a:rPr lang="en-US" sz="2200" b="0" i="0" smtClean="0">
                        <a:solidFill>
                          <a:srgbClr val="002060"/>
                        </a:solidFill>
                        <a:latin typeface="Cambria Math" panose="02040503050406030204" pitchFamily="18" charset="0"/>
                      </a:rPr>
                      <m:t>Δ</m:t>
                    </m:r>
                    <m:sSub>
                      <m:sSubPr>
                        <m:ctrlPr>
                          <a:rPr lang="en-US" sz="2200" b="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𝑡</m:t>
                        </m:r>
                      </m:e>
                      <m:sub>
                        <m:r>
                          <a:rPr lang="en-US" sz="2200" b="0" i="1" smtClean="0">
                            <a:solidFill>
                              <a:srgbClr val="002060"/>
                            </a:solidFill>
                            <a:latin typeface="Cambria Math" panose="02040503050406030204" pitchFamily="18" charset="0"/>
                          </a:rPr>
                          <m:t>1</m:t>
                        </m:r>
                      </m:sub>
                    </m:sSub>
                  </m:oMath>
                </a14:m>
                <a:r>
                  <a:rPr lang="en-US" sz="2200" dirty="0">
                    <a:solidFill>
                      <a:srgbClr val="002060"/>
                    </a:solidFill>
                    <a:latin typeface="Times New Roman" panose="02020603050405020304" pitchFamily="18" charset="0"/>
                    <a:cs typeface="Times New Roman" panose="02020603050405020304" pitchFamily="18" charset="0"/>
                  </a:rPr>
                  <a:t> where, </a:t>
                </a:r>
                <a14:m>
                  <m:oMath xmlns:m="http://schemas.openxmlformats.org/officeDocument/2006/math">
                    <m:r>
                      <a:rPr lang="en-US" sz="2200" b="0" i="1" smtClean="0">
                        <a:solidFill>
                          <a:srgbClr val="002060"/>
                        </a:solidFill>
                        <a:latin typeface="Cambria Math" panose="02040503050406030204" pitchFamily="18" charset="0"/>
                      </a:rPr>
                      <m:t>𝑣</m:t>
                    </m:r>
                    <m:r>
                      <m:rPr>
                        <m:sty m:val="p"/>
                      </m:rPr>
                      <a:rPr lang="en-US" sz="2200" b="0" i="0" smtClean="0">
                        <a:solidFill>
                          <a:srgbClr val="002060"/>
                        </a:solidFill>
                        <a:latin typeface="Cambria Math" panose="02040503050406030204" pitchFamily="18" charset="0"/>
                      </a:rPr>
                      <m:t>Δ</m:t>
                    </m:r>
                    <m:sSub>
                      <m:sSubPr>
                        <m:ctrlPr>
                          <a:rPr lang="en-US" sz="2200" b="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𝑡</m:t>
                        </m:r>
                      </m:e>
                      <m:sub>
                        <m:r>
                          <a:rPr lang="en-US" sz="2200" b="0" i="1" smtClean="0">
                            <a:solidFill>
                              <a:srgbClr val="002060"/>
                            </a:solidFill>
                            <a:latin typeface="Cambria Math" panose="02040503050406030204" pitchFamily="18" charset="0"/>
                          </a:rPr>
                          <m:t>1</m:t>
                        </m:r>
                      </m:sub>
                    </m:sSub>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𝐿</m:t>
                    </m:r>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𝑢</m:t>
                    </m:r>
                    <m:r>
                      <m:rPr>
                        <m:sty m:val="p"/>
                      </m:rPr>
                      <a:rPr lang="en-US" sz="2200" b="0" i="0" smtClean="0">
                        <a:solidFill>
                          <a:srgbClr val="002060"/>
                        </a:solidFill>
                        <a:latin typeface="Cambria Math" panose="02040503050406030204" pitchFamily="18" charset="0"/>
                      </a:rPr>
                      <m:t>Δ</m:t>
                    </m:r>
                    <m:sSub>
                      <m:sSubPr>
                        <m:ctrlPr>
                          <a:rPr lang="en-US" sz="2200" b="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𝑡</m:t>
                        </m:r>
                      </m:e>
                      <m:sub>
                        <m:r>
                          <a:rPr lang="en-US" sz="2200" b="0" i="1" smtClean="0">
                            <a:solidFill>
                              <a:srgbClr val="002060"/>
                            </a:solidFill>
                            <a:latin typeface="Cambria Math" panose="02040503050406030204" pitchFamily="18" charset="0"/>
                          </a:rPr>
                          <m:t>1</m:t>
                        </m:r>
                      </m:sub>
                    </m:sSub>
                  </m:oMath>
                </a14:m>
                <a:r>
                  <a:rPr lang="en-US" sz="2200"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endParaRPr lang="en-US" sz="22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200" dirty="0"/>
              </a:p>
            </p:txBody>
          </p:sp>
        </mc:Choice>
        <mc:Fallback xmlns="">
          <p:sp>
            <p:nvSpPr>
              <p:cNvPr id="3" name="Content Placeholder 2">
                <a:extLst>
                  <a:ext uri="{FF2B5EF4-FFF2-40B4-BE49-F238E27FC236}">
                    <a16:creationId xmlns:a16="http://schemas.microsoft.com/office/drawing/2014/main" id="{05340783-F3D4-4C20-9022-B2BD9BB68D33}"/>
                  </a:ext>
                </a:extLst>
              </p:cNvPr>
              <p:cNvSpPr>
                <a:spLocks noGrp="1" noRot="1" noChangeAspect="1" noMove="1" noResize="1" noEditPoints="1" noAdjustHandles="1" noChangeArrowheads="1" noChangeShapeType="1" noTextEdit="1"/>
              </p:cNvSpPr>
              <p:nvPr>
                <p:ph idx="1"/>
              </p:nvPr>
            </p:nvSpPr>
            <p:spPr>
              <a:blipFill>
                <a:blip r:embed="rId2"/>
                <a:stretch>
                  <a:fillRect l="-1576" t="-140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2D0BC2A-F0D3-4797-8330-370AE7ECA3FB}"/>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D0A30191-D685-49CE-A6A6-4B88F64E1E8E}"/>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84654BB7-6D08-4D0D-92ED-85E3932B9366}"/>
              </a:ext>
            </a:extLst>
          </p:cNvPr>
          <p:cNvSpPr>
            <a:spLocks noGrp="1"/>
          </p:cNvSpPr>
          <p:nvPr>
            <p:ph type="sldNum" sz="quarter" idx="12"/>
          </p:nvPr>
        </p:nvSpPr>
        <p:spPr/>
        <p:txBody>
          <a:bodyPr/>
          <a:lstStyle/>
          <a:p>
            <a:fld id="{BDA10909-B56C-45AC-A9CA-18A782F1C497}" type="slidenum">
              <a:rPr lang="en-US" smtClean="0"/>
              <a:pPr/>
              <a:t>18</a:t>
            </a:fld>
            <a:endParaRPr lang="en-US" dirty="0"/>
          </a:p>
        </p:txBody>
      </p:sp>
      <p:pic>
        <p:nvPicPr>
          <p:cNvPr id="7" name="Picture 6">
            <a:extLst>
              <a:ext uri="{FF2B5EF4-FFF2-40B4-BE49-F238E27FC236}">
                <a16:creationId xmlns:a16="http://schemas.microsoft.com/office/drawing/2014/main" id="{BFAEBD38-2E98-431D-912E-FC9292A75B74}"/>
              </a:ext>
            </a:extLst>
          </p:cNvPr>
          <p:cNvPicPr>
            <a:picLocks noChangeAspect="1"/>
          </p:cNvPicPr>
          <p:nvPr/>
        </p:nvPicPr>
        <p:blipFill>
          <a:blip r:embed="rId3"/>
          <a:stretch>
            <a:fillRect/>
          </a:stretch>
        </p:blipFill>
        <p:spPr>
          <a:xfrm>
            <a:off x="8731429" y="949732"/>
            <a:ext cx="3354415" cy="1596520"/>
          </a:xfrm>
          <a:prstGeom prst="rect">
            <a:avLst/>
          </a:prstGeom>
        </p:spPr>
      </p:pic>
      <p:sp>
        <p:nvSpPr>
          <p:cNvPr id="8" name="Title 4">
            <a:extLst>
              <a:ext uri="{FF2B5EF4-FFF2-40B4-BE49-F238E27FC236}">
                <a16:creationId xmlns:a16="http://schemas.microsoft.com/office/drawing/2014/main" id="{5B83B945-C383-4098-A8F6-EBB3AA1EF7B2}"/>
              </a:ext>
            </a:extLst>
          </p:cNvPr>
          <p:cNvSpPr txBox="1">
            <a:spLocks/>
          </p:cNvSpPr>
          <p:nvPr/>
        </p:nvSpPr>
        <p:spPr bwMode="auto">
          <a:xfrm>
            <a:off x="458787" y="6142177"/>
            <a:ext cx="8721725" cy="260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fontScale="92500" lnSpcReduction="20000"/>
          </a:bodyPr>
          <a:lstStyle>
            <a:lvl1pPr marL="914400" indent="-914400" algn="l" rtl="0" eaLnBrk="0" fontAlgn="base" hangingPunct="0">
              <a:spcBef>
                <a:spcPct val="0"/>
              </a:spcBef>
              <a:spcAft>
                <a:spcPct val="0"/>
              </a:spcAft>
              <a:defRPr sz="3200" b="1" baseline="0">
                <a:solidFill>
                  <a:schemeClr val="tx2">
                    <a:lumMod val="75000"/>
                  </a:schemeClr>
                </a:solidFill>
                <a:latin typeface="Lato" pitchFamily="34" charset="0"/>
                <a:ea typeface="Lato" pitchFamily="34" charset="0"/>
                <a:cs typeface="Lato" pitchFamily="34" charset="0"/>
                <a:sym typeface="Calibri" pitchFamily="34" charset="0"/>
              </a:defRPr>
            </a:lvl1pPr>
            <a:lvl2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2pPr>
            <a:lvl3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3pPr>
            <a:lvl4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4pPr>
            <a:lvl5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5pPr>
            <a:lvl6pPr marL="13716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6pPr>
            <a:lvl7pPr marL="18288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7pPr>
            <a:lvl8pPr marL="22860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8pPr>
            <a:lvl9pPr marL="27432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9pPr>
          </a:lstStyle>
          <a:p>
            <a:pPr>
              <a:defRPr/>
            </a:pPr>
            <a:r>
              <a:rPr lang="en-IN" sz="1400" dirty="0"/>
              <a:t>Image Source: Modern Physics, 3</a:t>
            </a:r>
            <a:r>
              <a:rPr lang="en-IN" sz="1400" baseline="30000" dirty="0"/>
              <a:t>rd</a:t>
            </a:r>
            <a:r>
              <a:rPr lang="en-IN" sz="1400" dirty="0"/>
              <a:t> Edition, Kenneth Krane</a:t>
            </a:r>
          </a:p>
          <a:p>
            <a:pPr>
              <a:defRPr/>
            </a:pPr>
            <a:endParaRPr lang="en-US" sz="1400" kern="0" dirty="0"/>
          </a:p>
        </p:txBody>
      </p:sp>
    </p:spTree>
    <p:extLst>
      <p:ext uri="{BB962C8B-B14F-4D97-AF65-F5344CB8AC3E}">
        <p14:creationId xmlns:p14="http://schemas.microsoft.com/office/powerpoint/2010/main" val="704183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47DEF-9789-4CBB-8148-9FB2F26B0B93}"/>
              </a:ext>
            </a:extLst>
          </p:cNvPr>
          <p:cNvSpPr>
            <a:spLocks noGrp="1"/>
          </p:cNvSpPr>
          <p:nvPr>
            <p:ph type="title"/>
          </p:nvPr>
        </p:nvSpPr>
        <p:spPr/>
        <p:txBody>
          <a:bodyPr>
            <a:normAutofit fontScale="90000"/>
          </a:bodyPr>
          <a:lstStyle/>
          <a:p>
            <a:r>
              <a:rPr lang="en-US" dirty="0"/>
              <a:t>Relativistic Velocity Addition-II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D047A8-5301-4CBF-B718-39AD026A4BAA}"/>
                  </a:ext>
                </a:extLst>
              </p:cNvPr>
              <p:cNvSpPr>
                <a:spLocks noGrp="1"/>
              </p:cNvSpPr>
              <p:nvPr>
                <p:ph idx="1"/>
              </p:nvPr>
            </p:nvSpPr>
            <p:spPr/>
            <p:txBody>
              <a:bodyPr>
                <a:normAutofit/>
              </a:bodyPr>
              <a:lstStyle/>
              <a:p>
                <a:pPr>
                  <a:buFont typeface="Wingdings" panose="05000000000000000000" pitchFamily="2" charset="2"/>
                  <a:buChar char="§"/>
                </a:pPr>
                <a:r>
                  <a:rPr lang="en-US" sz="2200" dirty="0">
                    <a:solidFill>
                      <a:srgbClr val="002060"/>
                    </a:solidFill>
                    <a:latin typeface="Times New Roman" panose="02020603050405020304" pitchFamily="18" charset="0"/>
                    <a:cs typeface="Times New Roman" panose="02020603050405020304" pitchFamily="18" charset="0"/>
                  </a:rPr>
                  <a:t>The light beam comes back to the detector in time </a:t>
                </a:r>
                <a14:m>
                  <m:oMath xmlns:m="http://schemas.openxmlformats.org/officeDocument/2006/math">
                    <m:r>
                      <m:rPr>
                        <m:sty m:val="p"/>
                      </m:rPr>
                      <a:rPr lang="en-US" sz="2200" b="0" i="0" smtClean="0">
                        <a:solidFill>
                          <a:srgbClr val="002060"/>
                        </a:solidFill>
                        <a:latin typeface="Cambria Math" panose="02040503050406030204" pitchFamily="18" charset="0"/>
                      </a:rPr>
                      <m:t>Δ</m:t>
                    </m:r>
                    <m:sSub>
                      <m:sSubPr>
                        <m:ctrlPr>
                          <a:rPr lang="en-US" sz="2200" b="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𝑡</m:t>
                        </m:r>
                      </m:e>
                      <m:sub>
                        <m:r>
                          <a:rPr lang="en-US" sz="2200" b="0" i="1" smtClean="0">
                            <a:solidFill>
                              <a:srgbClr val="002060"/>
                            </a:solidFill>
                            <a:latin typeface="Cambria Math" panose="02040503050406030204" pitchFamily="18" charset="0"/>
                          </a:rPr>
                          <m:t>2</m:t>
                        </m:r>
                      </m:sub>
                    </m:sSub>
                  </m:oMath>
                </a14:m>
                <a:r>
                  <a:rPr lang="en-US" sz="2200" dirty="0">
                    <a:solidFill>
                      <a:srgbClr val="002060"/>
                    </a:solidFill>
                    <a:latin typeface="Times New Roman" panose="02020603050405020304" pitchFamily="18" charset="0"/>
                    <a:cs typeface="Times New Roman" panose="02020603050405020304" pitchFamily="18" charset="0"/>
                  </a:rPr>
                  <a:t> where </a:t>
                </a:r>
                <a14:m>
                  <m:oMath xmlns:m="http://schemas.openxmlformats.org/officeDocument/2006/math">
                    <m:r>
                      <a:rPr lang="en-US" sz="2200" b="0" i="1" smtClean="0">
                        <a:solidFill>
                          <a:srgbClr val="002060"/>
                        </a:solidFill>
                        <a:latin typeface="Cambria Math" panose="02040503050406030204" pitchFamily="18" charset="0"/>
                      </a:rPr>
                      <m:t>𝑐</m:t>
                    </m:r>
                    <m:r>
                      <m:rPr>
                        <m:sty m:val="p"/>
                      </m:rPr>
                      <a:rPr lang="en-US" sz="2200" b="0" i="0" smtClean="0">
                        <a:solidFill>
                          <a:srgbClr val="002060"/>
                        </a:solidFill>
                        <a:latin typeface="Cambria Math" panose="02040503050406030204" pitchFamily="18" charset="0"/>
                      </a:rPr>
                      <m:t>Δ</m:t>
                    </m:r>
                    <m:sSub>
                      <m:sSubPr>
                        <m:ctrlPr>
                          <a:rPr lang="en-US" sz="2200" b="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𝑡</m:t>
                        </m:r>
                      </m:e>
                      <m:sub>
                        <m:r>
                          <a:rPr lang="en-US" sz="2200" b="0" i="1" smtClean="0">
                            <a:solidFill>
                              <a:srgbClr val="002060"/>
                            </a:solidFill>
                            <a:latin typeface="Cambria Math" panose="02040503050406030204" pitchFamily="18" charset="0"/>
                          </a:rPr>
                          <m:t>2</m:t>
                        </m:r>
                      </m:sub>
                    </m:sSub>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𝐿</m:t>
                    </m:r>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𝑢</m:t>
                    </m:r>
                    <m:r>
                      <m:rPr>
                        <m:sty m:val="p"/>
                      </m:rPr>
                      <a:rPr lang="en-US" sz="2200" b="0" i="0" smtClean="0">
                        <a:solidFill>
                          <a:srgbClr val="002060"/>
                        </a:solidFill>
                        <a:latin typeface="Cambria Math" panose="02040503050406030204" pitchFamily="18" charset="0"/>
                      </a:rPr>
                      <m:t>Δ</m:t>
                    </m:r>
                    <m:sSub>
                      <m:sSubPr>
                        <m:ctrlPr>
                          <a:rPr lang="en-US" sz="2200" b="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𝑡</m:t>
                        </m:r>
                      </m:e>
                      <m:sub>
                        <m:r>
                          <a:rPr lang="en-US" sz="2200" b="0" i="1" smtClean="0">
                            <a:solidFill>
                              <a:srgbClr val="002060"/>
                            </a:solidFill>
                            <a:latin typeface="Cambria Math" panose="02040503050406030204" pitchFamily="18" charset="0"/>
                          </a:rPr>
                          <m:t>2</m:t>
                        </m:r>
                      </m:sub>
                    </m:sSub>
                  </m:oMath>
                </a14:m>
                <a:endParaRPr lang="en-US" sz="22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200" dirty="0">
                    <a:solidFill>
                      <a:srgbClr val="002060"/>
                    </a:solidFill>
                    <a:latin typeface="Times New Roman" panose="02020603050405020304" pitchFamily="18" charset="0"/>
                    <a:cs typeface="Times New Roman" panose="02020603050405020304" pitchFamily="18" charset="0"/>
                  </a:rPr>
                  <a:t>It can be shown that </a:t>
                </a:r>
                <a14:m>
                  <m:oMath xmlns:m="http://schemas.openxmlformats.org/officeDocument/2006/math">
                    <m:r>
                      <a:rPr lang="en-US" sz="2200" b="0" i="1" smtClean="0">
                        <a:solidFill>
                          <a:srgbClr val="002060"/>
                        </a:solidFill>
                        <a:latin typeface="Cambria Math" panose="02040503050406030204" pitchFamily="18" charset="0"/>
                      </a:rPr>
                      <m:t>𝑣</m:t>
                    </m:r>
                    <m:r>
                      <a:rPr lang="en-US" sz="2200" b="0" i="1" smtClean="0">
                        <a:solidFill>
                          <a:srgbClr val="002060"/>
                        </a:solidFill>
                        <a:latin typeface="Cambria Math" panose="02040503050406030204" pitchFamily="18" charset="0"/>
                      </a:rPr>
                      <m:t>=</m:t>
                    </m:r>
                    <m:f>
                      <m:fPr>
                        <m:ctrlPr>
                          <a:rPr lang="en-US" sz="2200" b="0" i="1" smtClean="0">
                            <a:solidFill>
                              <a:srgbClr val="002060"/>
                            </a:solidFill>
                            <a:latin typeface="Cambria Math" panose="02040503050406030204" pitchFamily="18" charset="0"/>
                          </a:rPr>
                        </m:ctrlPr>
                      </m:fPr>
                      <m:num>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𝑣</m:t>
                            </m:r>
                          </m:e>
                          <m:sup>
                            <m:r>
                              <a:rPr lang="en-US" sz="2200" b="0" i="1" smtClean="0">
                                <a:solidFill>
                                  <a:srgbClr val="002060"/>
                                </a:solidFill>
                                <a:latin typeface="Cambria Math" panose="02040503050406030204" pitchFamily="18" charset="0"/>
                              </a:rPr>
                              <m:t>′</m:t>
                            </m:r>
                          </m:sup>
                        </m:sSup>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𝑢</m:t>
                        </m:r>
                      </m:num>
                      <m:den>
                        <m:r>
                          <a:rPr lang="en-US" sz="2200" b="0" i="1" smtClean="0">
                            <a:solidFill>
                              <a:srgbClr val="002060"/>
                            </a:solidFill>
                            <a:latin typeface="Cambria Math" panose="02040503050406030204" pitchFamily="18" charset="0"/>
                          </a:rPr>
                          <m:t>1+</m:t>
                        </m:r>
                        <m:f>
                          <m:fPr>
                            <m:ctrlPr>
                              <a:rPr lang="en-US" sz="2200" b="0" i="1" smtClean="0">
                                <a:solidFill>
                                  <a:srgbClr val="002060"/>
                                </a:solidFill>
                                <a:latin typeface="Cambria Math" panose="02040503050406030204" pitchFamily="18" charset="0"/>
                              </a:rPr>
                            </m:ctrlPr>
                          </m:fPr>
                          <m:num>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𝑣</m:t>
                                </m:r>
                              </m:e>
                              <m:sup>
                                <m:r>
                                  <a:rPr lang="en-US" sz="2200" b="0" i="1" smtClean="0">
                                    <a:solidFill>
                                      <a:srgbClr val="002060"/>
                                    </a:solidFill>
                                    <a:latin typeface="Cambria Math" panose="02040503050406030204" pitchFamily="18" charset="0"/>
                                  </a:rPr>
                                  <m:t>′</m:t>
                                </m:r>
                              </m:sup>
                            </m:sSup>
                            <m:r>
                              <a:rPr lang="en-US" sz="2200" b="0" i="1" smtClean="0">
                                <a:solidFill>
                                  <a:srgbClr val="002060"/>
                                </a:solidFill>
                                <a:latin typeface="Cambria Math" panose="02040503050406030204" pitchFamily="18" charset="0"/>
                              </a:rPr>
                              <m:t>𝑢</m:t>
                            </m:r>
                          </m:num>
                          <m:den>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𝑐</m:t>
                                </m:r>
                              </m:e>
                              <m:sup>
                                <m:r>
                                  <a:rPr lang="en-US" sz="2200" b="0" i="1" smtClean="0">
                                    <a:solidFill>
                                      <a:srgbClr val="002060"/>
                                    </a:solidFill>
                                    <a:latin typeface="Cambria Math" panose="02040503050406030204" pitchFamily="18" charset="0"/>
                                  </a:rPr>
                                  <m:t>2</m:t>
                                </m:r>
                              </m:sup>
                            </m:sSup>
                          </m:den>
                        </m:f>
                      </m:den>
                    </m:f>
                  </m:oMath>
                </a14:m>
                <a:r>
                  <a:rPr lang="en-US" sz="2200"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200" dirty="0">
                    <a:solidFill>
                      <a:srgbClr val="002060"/>
                    </a:solidFill>
                    <a:latin typeface="Times New Roman" panose="02020603050405020304" pitchFamily="18" charset="0"/>
                    <a:cs typeface="Times New Roman" panose="02020603050405020304" pitchFamily="18" charset="0"/>
                  </a:rPr>
                  <a:t>This is known as relativistic velocity addition law.</a:t>
                </a:r>
              </a:p>
              <a:p>
                <a:pPr>
                  <a:buFont typeface="Wingdings" panose="05000000000000000000" pitchFamily="2" charset="2"/>
                  <a:buChar char="§"/>
                </a:pPr>
                <a:r>
                  <a:rPr lang="en-US" sz="2200" dirty="0">
                    <a:solidFill>
                      <a:srgbClr val="002060"/>
                    </a:solidFill>
                    <a:latin typeface="Times New Roman" panose="02020603050405020304" pitchFamily="18" charset="0"/>
                    <a:cs typeface="Times New Roman" panose="02020603050405020304" pitchFamily="18" charset="0"/>
                  </a:rPr>
                  <a:t>If </a:t>
                </a:r>
                <a14:m>
                  <m:oMath xmlns:m="http://schemas.openxmlformats.org/officeDocument/2006/math">
                    <m:sSup>
                      <m:sSupPr>
                        <m:ctrlPr>
                          <a:rPr lang="en-US" sz="2200" b="0" i="1" smtClean="0">
                            <a:solidFill>
                              <a:srgbClr val="002060"/>
                            </a:solidFill>
                            <a:latin typeface="Cambria Math" panose="02040503050406030204" pitchFamily="18" charset="0"/>
                          </a:rPr>
                        </m:ctrlPr>
                      </m:sSupPr>
                      <m:e>
                        <m:r>
                          <a:rPr lang="en-US" sz="2200" i="1">
                            <a:solidFill>
                              <a:srgbClr val="002060"/>
                            </a:solidFill>
                            <a:latin typeface="Cambria Math" panose="02040503050406030204" pitchFamily="18" charset="0"/>
                          </a:rPr>
                          <m:t>𝑣</m:t>
                        </m:r>
                      </m:e>
                      <m:sup>
                        <m:r>
                          <a:rPr lang="en-US" sz="2200" b="0" i="1" smtClean="0">
                            <a:solidFill>
                              <a:srgbClr val="002060"/>
                            </a:solidFill>
                            <a:latin typeface="Cambria Math" panose="02040503050406030204" pitchFamily="18" charset="0"/>
                          </a:rPr>
                          <m:t>′</m:t>
                        </m:r>
                      </m:sup>
                    </m:sSup>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𝑐</m:t>
                    </m:r>
                  </m:oMath>
                </a14:m>
                <a:r>
                  <a:rPr lang="en-US" sz="2200" dirty="0">
                    <a:solidFill>
                      <a:srgbClr val="002060"/>
                    </a:solidFill>
                    <a:latin typeface="Times New Roman" panose="02020603050405020304" pitchFamily="18" charset="0"/>
                    <a:cs typeface="Times New Roman" panose="02020603050405020304" pitchFamily="18" charset="0"/>
                  </a:rPr>
                  <a:t> then </a:t>
                </a:r>
                <a14:m>
                  <m:oMath xmlns:m="http://schemas.openxmlformats.org/officeDocument/2006/math">
                    <m:r>
                      <a:rPr lang="en-US" sz="2200" i="1">
                        <a:solidFill>
                          <a:srgbClr val="002060"/>
                        </a:solidFill>
                        <a:latin typeface="Cambria Math" panose="02040503050406030204" pitchFamily="18" charset="0"/>
                      </a:rPr>
                      <m:t>𝑣</m:t>
                    </m:r>
                    <m:r>
                      <a:rPr lang="en-US" sz="2200" b="0" i="1" smtClean="0">
                        <a:solidFill>
                          <a:srgbClr val="002060"/>
                        </a:solidFill>
                        <a:latin typeface="Cambria Math" panose="02040503050406030204" pitchFamily="18" charset="0"/>
                      </a:rPr>
                      <m:t>=</m:t>
                    </m:r>
                    <m:f>
                      <m:fPr>
                        <m:ctrlPr>
                          <a:rPr lang="en-US" sz="2200" b="0" i="1" smtClean="0">
                            <a:solidFill>
                              <a:srgbClr val="002060"/>
                            </a:solidFill>
                            <a:latin typeface="Cambria Math" panose="02040503050406030204" pitchFamily="18" charset="0"/>
                          </a:rPr>
                        </m:ctrlPr>
                      </m:fPr>
                      <m:num>
                        <m:r>
                          <a:rPr lang="en-US" sz="2200" b="0" i="1" smtClean="0">
                            <a:solidFill>
                              <a:srgbClr val="002060"/>
                            </a:solidFill>
                            <a:latin typeface="Cambria Math" panose="02040503050406030204" pitchFamily="18" charset="0"/>
                          </a:rPr>
                          <m:t>𝑐</m:t>
                        </m:r>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𝑢</m:t>
                        </m:r>
                      </m:num>
                      <m:den>
                        <m:r>
                          <a:rPr lang="en-US" sz="2200" b="0" i="1" smtClean="0">
                            <a:solidFill>
                              <a:srgbClr val="002060"/>
                            </a:solidFill>
                            <a:latin typeface="Cambria Math" panose="02040503050406030204" pitchFamily="18" charset="0"/>
                          </a:rPr>
                          <m:t>1+</m:t>
                        </m:r>
                        <m:f>
                          <m:fPr>
                            <m:ctrlPr>
                              <a:rPr lang="en-US" sz="2200" b="0" i="1" smtClean="0">
                                <a:solidFill>
                                  <a:srgbClr val="002060"/>
                                </a:solidFill>
                                <a:latin typeface="Cambria Math" panose="02040503050406030204" pitchFamily="18" charset="0"/>
                              </a:rPr>
                            </m:ctrlPr>
                          </m:fPr>
                          <m:num>
                            <m:r>
                              <a:rPr lang="en-US" sz="2200" b="0" i="1" smtClean="0">
                                <a:solidFill>
                                  <a:srgbClr val="002060"/>
                                </a:solidFill>
                                <a:latin typeface="Cambria Math" panose="02040503050406030204" pitchFamily="18" charset="0"/>
                              </a:rPr>
                              <m:t>𝑐𝑢</m:t>
                            </m:r>
                          </m:num>
                          <m:den>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𝑐</m:t>
                                </m:r>
                              </m:e>
                              <m:sup>
                                <m:r>
                                  <a:rPr lang="en-US" sz="2200" b="0" i="1" smtClean="0">
                                    <a:solidFill>
                                      <a:srgbClr val="002060"/>
                                    </a:solidFill>
                                    <a:latin typeface="Cambria Math" panose="02040503050406030204" pitchFamily="18" charset="0"/>
                                  </a:rPr>
                                  <m:t>2</m:t>
                                </m:r>
                              </m:sup>
                            </m:sSup>
                          </m:den>
                        </m:f>
                      </m:den>
                    </m:f>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𝑐</m:t>
                    </m:r>
                  </m:oMath>
                </a14:m>
                <a:r>
                  <a:rPr lang="en-US" sz="2200" dirty="0">
                    <a:solidFill>
                      <a:srgbClr val="002060"/>
                    </a:solidFill>
                    <a:latin typeface="Times New Roman" panose="02020603050405020304" pitchFamily="18" charset="0"/>
                    <a:cs typeface="Times New Roman" panose="02020603050405020304" pitchFamily="18" charset="0"/>
                  </a:rPr>
                  <a:t> i.e., when </a:t>
                </a:r>
                <a14:m>
                  <m:oMath xmlns:m="http://schemas.openxmlformats.org/officeDocument/2006/math">
                    <m:sSup>
                      <m:sSupPr>
                        <m:ctrlPr>
                          <a:rPr lang="en-US" sz="2200" b="0" i="1" smtClean="0">
                            <a:solidFill>
                              <a:srgbClr val="002060"/>
                            </a:solidFill>
                            <a:latin typeface="Cambria Math" panose="02040503050406030204" pitchFamily="18" charset="0"/>
                          </a:rPr>
                        </m:ctrlPr>
                      </m:sSupPr>
                      <m:e>
                        <m:r>
                          <a:rPr lang="en-US" sz="2200" i="1">
                            <a:solidFill>
                              <a:srgbClr val="002060"/>
                            </a:solidFill>
                            <a:latin typeface="Cambria Math" panose="02040503050406030204" pitchFamily="18" charset="0"/>
                          </a:rPr>
                          <m:t>𝑣</m:t>
                        </m:r>
                      </m:e>
                      <m:sup>
                        <m:r>
                          <a:rPr lang="en-US" sz="2200" b="0" i="1" smtClean="0">
                            <a:solidFill>
                              <a:srgbClr val="002060"/>
                            </a:solidFill>
                            <a:latin typeface="Cambria Math" panose="02040503050406030204" pitchFamily="18" charset="0"/>
                          </a:rPr>
                          <m:t>′</m:t>
                        </m:r>
                      </m:sup>
                    </m:sSup>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𝑐</m:t>
                    </m:r>
                  </m:oMath>
                </a14:m>
                <a:r>
                  <a:rPr lang="en-US" sz="2200" dirty="0">
                    <a:solidFill>
                      <a:srgbClr val="002060"/>
                    </a:solidFill>
                    <a:latin typeface="Times New Roman" panose="02020603050405020304" pitchFamily="18" charset="0"/>
                    <a:cs typeface="Times New Roman" panose="02020603050405020304" pitchFamily="18" charset="0"/>
                  </a:rPr>
                  <a:t> then </a:t>
                </a:r>
                <a14:m>
                  <m:oMath xmlns:m="http://schemas.openxmlformats.org/officeDocument/2006/math">
                    <m:r>
                      <a:rPr lang="en-US" sz="2200" i="1">
                        <a:solidFill>
                          <a:srgbClr val="002060"/>
                        </a:solidFill>
                        <a:latin typeface="Cambria Math" panose="02040503050406030204" pitchFamily="18" charset="0"/>
                      </a:rPr>
                      <m:t>𝑣</m:t>
                    </m:r>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𝑐</m:t>
                    </m:r>
                  </m:oMath>
                </a14:m>
                <a:r>
                  <a:rPr lang="en-US" sz="2200" dirty="0">
                    <a:solidFill>
                      <a:srgbClr val="002060"/>
                    </a:solidFill>
                    <a:latin typeface="Times New Roman" panose="02020603050405020304" pitchFamily="18" charset="0"/>
                    <a:cs typeface="Times New Roman" panose="02020603050405020304" pitchFamily="18" charset="0"/>
                  </a:rPr>
                  <a:t> and it is independent of </a:t>
                </a:r>
                <a14:m>
                  <m:oMath xmlns:m="http://schemas.openxmlformats.org/officeDocument/2006/math">
                    <m:r>
                      <a:rPr lang="en-US" sz="2200" b="0" i="1" smtClean="0">
                        <a:solidFill>
                          <a:srgbClr val="002060"/>
                        </a:solidFill>
                        <a:latin typeface="Cambria Math" panose="02040503050406030204" pitchFamily="18" charset="0"/>
                      </a:rPr>
                      <m:t>𝑢</m:t>
                    </m:r>
                  </m:oMath>
                </a14:m>
                <a:r>
                  <a:rPr lang="en-US" sz="2200" dirty="0">
                    <a:solidFill>
                      <a:srgbClr val="002060"/>
                    </a:solidFill>
                    <a:latin typeface="Times New Roman" panose="02020603050405020304" pitchFamily="18" charset="0"/>
                    <a:cs typeface="Times New Roman" panose="02020603050405020304" pitchFamily="18" charset="0"/>
                  </a:rPr>
                  <a:t>. All observer measure same speed </a:t>
                </a:r>
                <a14:m>
                  <m:oMath xmlns:m="http://schemas.openxmlformats.org/officeDocument/2006/math">
                    <m:r>
                      <a:rPr lang="en-US" sz="2200" b="0" i="1" smtClean="0">
                        <a:solidFill>
                          <a:srgbClr val="002060"/>
                        </a:solidFill>
                        <a:latin typeface="Cambria Math" panose="02040503050406030204" pitchFamily="18" charset="0"/>
                      </a:rPr>
                      <m:t>𝑐</m:t>
                    </m:r>
                  </m:oMath>
                </a14:m>
                <a:r>
                  <a:rPr lang="en-US" sz="2200" dirty="0">
                    <a:solidFill>
                      <a:srgbClr val="002060"/>
                    </a:solidFill>
                    <a:latin typeface="Times New Roman" panose="02020603050405020304" pitchFamily="18" charset="0"/>
                    <a:cs typeface="Times New Roman" panose="02020603050405020304" pitchFamily="18" charset="0"/>
                  </a:rPr>
                  <a:t> for light as second postulate of Einstein states.</a:t>
                </a:r>
              </a:p>
              <a:p>
                <a:pPr>
                  <a:buFont typeface="Wingdings" panose="05000000000000000000" pitchFamily="2" charset="2"/>
                  <a:buChar char="§"/>
                </a:pPr>
                <a:r>
                  <a:rPr lang="en-US" sz="2200" dirty="0">
                    <a:solidFill>
                      <a:srgbClr val="002060"/>
                    </a:solidFill>
                    <a:latin typeface="Times New Roman" panose="02020603050405020304" pitchFamily="18" charset="0"/>
                    <a:cs typeface="Times New Roman" panose="02020603050405020304" pitchFamily="18" charset="0"/>
                  </a:rPr>
                  <a:t>From Lorentz transformation we know that </a:t>
                </a:r>
                <a14:m>
                  <m:oMath xmlns:m="http://schemas.openxmlformats.org/officeDocument/2006/math">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𝑥</m:t>
                        </m:r>
                      </m:e>
                      <m:sup>
                        <m:r>
                          <a:rPr lang="en-US" sz="2200" b="0" i="1" smtClean="0">
                            <a:solidFill>
                              <a:srgbClr val="002060"/>
                            </a:solidFill>
                            <a:latin typeface="Cambria Math" panose="02040503050406030204" pitchFamily="18" charset="0"/>
                          </a:rPr>
                          <m:t>′</m:t>
                        </m:r>
                      </m:sup>
                    </m:sSup>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𝛾</m:t>
                    </m:r>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𝑥</m:t>
                    </m:r>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𝑢𝑡</m:t>
                    </m:r>
                    <m:r>
                      <a:rPr lang="en-US" sz="2200" b="0" i="1" smtClean="0">
                        <a:solidFill>
                          <a:srgbClr val="002060"/>
                        </a:solidFill>
                        <a:latin typeface="Cambria Math" panose="02040503050406030204" pitchFamily="18" charset="0"/>
                      </a:rPr>
                      <m:t>)</m:t>
                    </m:r>
                  </m:oMath>
                </a14:m>
                <a:r>
                  <a:rPr lang="en-US" sz="2200" dirty="0">
                    <a:solidFill>
                      <a:srgbClr val="002060"/>
                    </a:solidFill>
                    <a:latin typeface="Times New Roman" panose="02020603050405020304" pitchFamily="18" charset="0"/>
                    <a:cs typeface="Times New Roman" panose="02020603050405020304" pitchFamily="18" charset="0"/>
                  </a:rPr>
                  <a:t> and </a:t>
                </a:r>
                <a14:m>
                  <m:oMath xmlns:m="http://schemas.openxmlformats.org/officeDocument/2006/math">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𝑡</m:t>
                        </m:r>
                      </m:e>
                      <m:sup>
                        <m:r>
                          <a:rPr lang="en-US" sz="2200" b="0" i="1" smtClean="0">
                            <a:solidFill>
                              <a:srgbClr val="002060"/>
                            </a:solidFill>
                            <a:latin typeface="Cambria Math" panose="02040503050406030204" pitchFamily="18" charset="0"/>
                          </a:rPr>
                          <m:t>′</m:t>
                        </m:r>
                      </m:sup>
                    </m:sSup>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𝛾</m:t>
                    </m:r>
                    <m:d>
                      <m:dPr>
                        <m:ctrlPr>
                          <a:rPr lang="en-US" sz="2200" b="0" i="1" smtClean="0">
                            <a:solidFill>
                              <a:srgbClr val="002060"/>
                            </a:solidFill>
                            <a:latin typeface="Cambria Math" panose="02040503050406030204" pitchFamily="18" charset="0"/>
                          </a:rPr>
                        </m:ctrlPr>
                      </m:dPr>
                      <m:e>
                        <m:r>
                          <a:rPr lang="en-US" sz="2200" b="0" i="1" smtClean="0">
                            <a:solidFill>
                              <a:srgbClr val="002060"/>
                            </a:solidFill>
                            <a:latin typeface="Cambria Math" panose="02040503050406030204" pitchFamily="18" charset="0"/>
                          </a:rPr>
                          <m:t>𝑡</m:t>
                        </m:r>
                        <m:r>
                          <a:rPr lang="en-US" sz="2200" b="0" i="1" smtClean="0">
                            <a:solidFill>
                              <a:srgbClr val="002060"/>
                            </a:solidFill>
                            <a:latin typeface="Cambria Math" panose="02040503050406030204" pitchFamily="18" charset="0"/>
                          </a:rPr>
                          <m:t>−</m:t>
                        </m:r>
                        <m:f>
                          <m:fPr>
                            <m:ctrlPr>
                              <a:rPr lang="en-US" sz="2200" b="0" i="1" smtClean="0">
                                <a:solidFill>
                                  <a:srgbClr val="002060"/>
                                </a:solidFill>
                                <a:latin typeface="Cambria Math" panose="02040503050406030204" pitchFamily="18" charset="0"/>
                              </a:rPr>
                            </m:ctrlPr>
                          </m:fPr>
                          <m:num>
                            <m:r>
                              <a:rPr lang="en-US" sz="2200" b="0" i="1" smtClean="0">
                                <a:solidFill>
                                  <a:srgbClr val="002060"/>
                                </a:solidFill>
                                <a:latin typeface="Cambria Math" panose="02040503050406030204" pitchFamily="18" charset="0"/>
                              </a:rPr>
                              <m:t>𝑢𝑥</m:t>
                            </m:r>
                          </m:num>
                          <m:den>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𝑐</m:t>
                                </m:r>
                              </m:e>
                              <m:sup>
                                <m:r>
                                  <a:rPr lang="en-US" sz="2200" b="0" i="1" smtClean="0">
                                    <a:solidFill>
                                      <a:srgbClr val="002060"/>
                                    </a:solidFill>
                                    <a:latin typeface="Cambria Math" panose="02040503050406030204" pitchFamily="18" charset="0"/>
                                  </a:rPr>
                                  <m:t>2</m:t>
                                </m:r>
                              </m:sup>
                            </m:sSup>
                          </m:den>
                        </m:f>
                      </m:e>
                    </m:d>
                  </m:oMath>
                </a14:m>
                <a:endParaRPr lang="en-US" sz="22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200" dirty="0">
                    <a:solidFill>
                      <a:srgbClr val="002060"/>
                    </a:solidFill>
                    <a:latin typeface="Times New Roman" panose="02020603050405020304" pitchFamily="18" charset="0"/>
                    <a:cs typeface="Times New Roman" panose="02020603050405020304" pitchFamily="18" charset="0"/>
                  </a:rPr>
                  <a:t>If </a:t>
                </a:r>
                <a14:m>
                  <m:oMath xmlns:m="http://schemas.openxmlformats.org/officeDocument/2006/math">
                    <m:r>
                      <a:rPr lang="en-US" sz="2200" b="0" i="1" smtClean="0">
                        <a:solidFill>
                          <a:srgbClr val="002060"/>
                        </a:solidFill>
                        <a:latin typeface="Cambria Math" panose="02040503050406030204" pitchFamily="18" charset="0"/>
                      </a:rPr>
                      <m:t>𝑣</m:t>
                    </m:r>
                    <m:r>
                      <a:rPr lang="en-US" sz="2200" b="0" i="1" smtClean="0">
                        <a:solidFill>
                          <a:srgbClr val="002060"/>
                        </a:solidFill>
                        <a:latin typeface="Cambria Math" panose="02040503050406030204" pitchFamily="18" charset="0"/>
                      </a:rPr>
                      <m:t>′</m:t>
                    </m:r>
                  </m:oMath>
                </a14:m>
                <a:r>
                  <a:rPr lang="en-US" sz="2200" dirty="0">
                    <a:solidFill>
                      <a:srgbClr val="002060"/>
                    </a:solidFill>
                    <a:latin typeface="Times New Roman" panose="02020603050405020304" pitchFamily="18" charset="0"/>
                    <a:cs typeface="Times New Roman" panose="02020603050405020304" pitchFamily="18" charset="0"/>
                  </a:rPr>
                  <a:t> is the velocity measured in the moving reference frame then </a:t>
                </a:r>
                <a14:m>
                  <m:oMath xmlns:m="http://schemas.openxmlformats.org/officeDocument/2006/math">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𝑣</m:t>
                        </m:r>
                      </m:e>
                      <m:sup>
                        <m:r>
                          <a:rPr lang="en-US" sz="2200" b="0" i="1" smtClean="0">
                            <a:solidFill>
                              <a:srgbClr val="002060"/>
                            </a:solidFill>
                            <a:latin typeface="Cambria Math" panose="02040503050406030204" pitchFamily="18" charset="0"/>
                          </a:rPr>
                          <m:t>′</m:t>
                        </m:r>
                      </m:sup>
                    </m:sSup>
                    <m:r>
                      <a:rPr lang="en-US" sz="2200" b="0" i="1" smtClean="0">
                        <a:solidFill>
                          <a:srgbClr val="002060"/>
                        </a:solidFill>
                        <a:latin typeface="Cambria Math" panose="02040503050406030204" pitchFamily="18" charset="0"/>
                      </a:rPr>
                      <m:t>=</m:t>
                    </m:r>
                    <m:f>
                      <m:fPr>
                        <m:ctrlPr>
                          <a:rPr lang="en-US" sz="2200" b="0" i="1" smtClean="0">
                            <a:solidFill>
                              <a:srgbClr val="002060"/>
                            </a:solidFill>
                            <a:latin typeface="Cambria Math" panose="02040503050406030204" pitchFamily="18" charset="0"/>
                          </a:rPr>
                        </m:ctrlPr>
                      </m:fPr>
                      <m:num>
                        <m:r>
                          <a:rPr lang="en-US" sz="2200" b="0" i="1" smtClean="0">
                            <a:solidFill>
                              <a:srgbClr val="002060"/>
                            </a:solidFill>
                            <a:latin typeface="Cambria Math" panose="02040503050406030204" pitchFamily="18" charset="0"/>
                          </a:rPr>
                          <m:t>𝑑</m:t>
                        </m:r>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𝑥</m:t>
                            </m:r>
                          </m:e>
                          <m:sup>
                            <m:r>
                              <a:rPr lang="en-US" sz="2200" b="0" i="1" smtClean="0">
                                <a:solidFill>
                                  <a:srgbClr val="002060"/>
                                </a:solidFill>
                                <a:latin typeface="Cambria Math" panose="02040503050406030204" pitchFamily="18" charset="0"/>
                              </a:rPr>
                              <m:t>′</m:t>
                            </m:r>
                          </m:sup>
                        </m:sSup>
                      </m:num>
                      <m:den>
                        <m:r>
                          <a:rPr lang="en-US" sz="2200" b="0" i="1" smtClean="0">
                            <a:solidFill>
                              <a:srgbClr val="002060"/>
                            </a:solidFill>
                            <a:latin typeface="Cambria Math" panose="02040503050406030204" pitchFamily="18" charset="0"/>
                          </a:rPr>
                          <m:t>𝑑</m:t>
                        </m:r>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𝑡</m:t>
                            </m:r>
                          </m:e>
                          <m:sup>
                            <m:r>
                              <a:rPr lang="en-US" sz="2200" b="0" i="1" smtClean="0">
                                <a:solidFill>
                                  <a:srgbClr val="002060"/>
                                </a:solidFill>
                                <a:latin typeface="Cambria Math" panose="02040503050406030204" pitchFamily="18" charset="0"/>
                              </a:rPr>
                              <m:t>′</m:t>
                            </m:r>
                          </m:sup>
                        </m:sSup>
                      </m:den>
                    </m:f>
                  </m:oMath>
                </a14:m>
                <a:r>
                  <a:rPr lang="en-US" sz="2200"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endParaRPr lang="en-US" sz="2200" dirty="0"/>
              </a:p>
            </p:txBody>
          </p:sp>
        </mc:Choice>
        <mc:Fallback xmlns="">
          <p:sp>
            <p:nvSpPr>
              <p:cNvPr id="3" name="Content Placeholder 2">
                <a:extLst>
                  <a:ext uri="{FF2B5EF4-FFF2-40B4-BE49-F238E27FC236}">
                    <a16:creationId xmlns:a16="http://schemas.microsoft.com/office/drawing/2014/main" id="{2FD047A8-5301-4CBF-B718-39AD026A4BAA}"/>
                  </a:ext>
                </a:extLst>
              </p:cNvPr>
              <p:cNvSpPr>
                <a:spLocks noGrp="1" noRot="1" noChangeAspect="1" noMove="1" noResize="1" noEditPoints="1" noAdjustHandles="1" noChangeArrowheads="1" noChangeShapeType="1" noTextEdit="1"/>
              </p:cNvSpPr>
              <p:nvPr>
                <p:ph idx="1"/>
              </p:nvPr>
            </p:nvSpPr>
            <p:spPr>
              <a:blipFill>
                <a:blip r:embed="rId2"/>
                <a:stretch>
                  <a:fillRect l="-1576" t="-1402" r="-109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3460A8A-4A69-45FE-9378-41FB60828BB9}"/>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5E697E45-0914-45FE-81E2-31DAA8859094}"/>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E48667BF-21F6-459F-944B-4394C1FFE3AD}"/>
              </a:ext>
            </a:extLst>
          </p:cNvPr>
          <p:cNvSpPr>
            <a:spLocks noGrp="1"/>
          </p:cNvSpPr>
          <p:nvPr>
            <p:ph type="sldNum" sz="quarter" idx="12"/>
          </p:nvPr>
        </p:nvSpPr>
        <p:spPr/>
        <p:txBody>
          <a:bodyPr/>
          <a:lstStyle/>
          <a:p>
            <a:fld id="{BDA10909-B56C-45AC-A9CA-18A782F1C497}" type="slidenum">
              <a:rPr lang="en-US" smtClean="0"/>
              <a:pPr/>
              <a:t>19</a:t>
            </a:fld>
            <a:endParaRPr lang="en-US" dirty="0"/>
          </a:p>
        </p:txBody>
      </p:sp>
    </p:spTree>
    <p:extLst>
      <p:ext uri="{BB962C8B-B14F-4D97-AF65-F5344CB8AC3E}">
        <p14:creationId xmlns:p14="http://schemas.microsoft.com/office/powerpoint/2010/main" val="196141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C18FB1-F71A-4C3A-B066-ABCA31068657}"/>
              </a:ext>
            </a:extLst>
          </p:cNvPr>
          <p:cNvSpPr>
            <a:spLocks noGrp="1"/>
          </p:cNvSpPr>
          <p:nvPr>
            <p:ph type="ftr" sz="quarter" idx="10"/>
          </p:nvPr>
        </p:nvSpPr>
        <p:spPr/>
        <p:txBody>
          <a:bodyPr/>
          <a:lstStyle/>
          <a:p>
            <a:r>
              <a:rPr lang="en-US"/>
              <a:t>Bennett university</a:t>
            </a:r>
            <a:endParaRPr lang="en-US" dirty="0"/>
          </a:p>
        </p:txBody>
      </p:sp>
      <p:sp>
        <p:nvSpPr>
          <p:cNvPr id="3" name="Date Placeholder 2">
            <a:extLst>
              <a:ext uri="{FF2B5EF4-FFF2-40B4-BE49-F238E27FC236}">
                <a16:creationId xmlns:a16="http://schemas.microsoft.com/office/drawing/2014/main" id="{9F3FDE65-0188-4B2B-BFD4-A497233B28CF}"/>
              </a:ext>
            </a:extLst>
          </p:cNvPr>
          <p:cNvSpPr>
            <a:spLocks noGrp="1"/>
          </p:cNvSpPr>
          <p:nvPr>
            <p:ph type="dt" sz="half" idx="11"/>
          </p:nvPr>
        </p:nvSpPr>
        <p:spPr/>
        <p:txBody>
          <a:bodyPr/>
          <a:lstStyle/>
          <a:p>
            <a:r>
              <a:rPr lang="en-US"/>
              <a:t>Even Semetser, 2020-21</a:t>
            </a:r>
            <a:endParaRPr lang="en-US" dirty="0"/>
          </a:p>
        </p:txBody>
      </p:sp>
      <p:sp>
        <p:nvSpPr>
          <p:cNvPr id="4" name="Slide Number Placeholder 3">
            <a:extLst>
              <a:ext uri="{FF2B5EF4-FFF2-40B4-BE49-F238E27FC236}">
                <a16:creationId xmlns:a16="http://schemas.microsoft.com/office/drawing/2014/main" id="{7CA78403-9C8F-4F5B-BD16-D9D2E3E1D2E7}"/>
              </a:ext>
            </a:extLst>
          </p:cNvPr>
          <p:cNvSpPr>
            <a:spLocks noGrp="1"/>
          </p:cNvSpPr>
          <p:nvPr>
            <p:ph type="sldNum" sz="quarter" idx="12"/>
          </p:nvPr>
        </p:nvSpPr>
        <p:spPr/>
        <p:txBody>
          <a:bodyPr/>
          <a:lstStyle/>
          <a:p>
            <a:fld id="{BDA10909-B56C-45AC-A9CA-18A782F1C497}" type="slidenum">
              <a:rPr lang="en-US" smtClean="0"/>
              <a:pPr/>
              <a:t>2</a:t>
            </a:fld>
            <a:endParaRPr lang="en-US" dirty="0"/>
          </a:p>
        </p:txBody>
      </p:sp>
      <p:sp>
        <p:nvSpPr>
          <p:cNvPr id="5" name="Title 4">
            <a:extLst>
              <a:ext uri="{FF2B5EF4-FFF2-40B4-BE49-F238E27FC236}">
                <a16:creationId xmlns:a16="http://schemas.microsoft.com/office/drawing/2014/main" id="{5A3E0FD8-015C-4428-98FE-85D26F7F8F63}"/>
              </a:ext>
            </a:extLst>
          </p:cNvPr>
          <p:cNvSpPr>
            <a:spLocks noGrp="1"/>
          </p:cNvSpPr>
          <p:nvPr>
            <p:ph type="title"/>
          </p:nvPr>
        </p:nvSpPr>
        <p:spPr/>
        <p:txBody>
          <a:bodyPr/>
          <a:lstStyle/>
          <a:p>
            <a:r>
              <a:rPr lang="en-US" dirty="0"/>
              <a:t>Special Theory of Relativity</a:t>
            </a:r>
          </a:p>
        </p:txBody>
      </p:sp>
    </p:spTree>
    <p:extLst>
      <p:ext uri="{BB962C8B-B14F-4D97-AF65-F5344CB8AC3E}">
        <p14:creationId xmlns:p14="http://schemas.microsoft.com/office/powerpoint/2010/main" val="3797266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94148-453E-4DB0-8319-BB1C6704E3FC}"/>
              </a:ext>
            </a:extLst>
          </p:cNvPr>
          <p:cNvSpPr>
            <a:spLocks noGrp="1"/>
          </p:cNvSpPr>
          <p:nvPr>
            <p:ph type="title"/>
          </p:nvPr>
        </p:nvSpPr>
        <p:spPr/>
        <p:txBody>
          <a:bodyPr>
            <a:normAutofit fontScale="90000"/>
          </a:bodyPr>
          <a:lstStyle/>
          <a:p>
            <a:r>
              <a:rPr lang="en-US" dirty="0"/>
              <a:t>Relativistic Velocity Addition-III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7B368D-40D9-4C32-8369-15F02EDABDC8}"/>
                  </a:ext>
                </a:extLst>
              </p:cNvPr>
              <p:cNvSpPr>
                <a:spLocks noGrp="1"/>
              </p:cNvSpPr>
              <p:nvPr>
                <p:ph idx="1"/>
              </p:nvPr>
            </p:nvSpPr>
            <p:spPr/>
            <p:txBody>
              <a:bodyPr>
                <a:normAutofit/>
              </a:bodyPr>
              <a:lstStyle/>
              <a:p>
                <a:pPr>
                  <a:buFont typeface="Wingdings" panose="05000000000000000000" pitchFamily="2" charset="2"/>
                  <a:buChar char="§"/>
                </a:pPr>
                <a:r>
                  <a:rPr lang="en-US" sz="2200" dirty="0">
                    <a:solidFill>
                      <a:srgbClr val="002060"/>
                    </a:solidFill>
                    <a:latin typeface="Times New Roman" panose="02020603050405020304" pitchFamily="18" charset="0"/>
                    <a:cs typeface="Times New Roman" panose="02020603050405020304" pitchFamily="18" charset="0"/>
                  </a:rPr>
                  <a:t>Now, </a:t>
                </a:r>
                <a14:m>
                  <m:oMath xmlns:m="http://schemas.openxmlformats.org/officeDocument/2006/math">
                    <m:r>
                      <a:rPr lang="en-US" sz="2200" b="0" i="1" smtClean="0">
                        <a:solidFill>
                          <a:srgbClr val="002060"/>
                        </a:solidFill>
                        <a:latin typeface="Cambria Math" panose="02040503050406030204" pitchFamily="18" charset="0"/>
                      </a:rPr>
                      <m:t>𝑑</m:t>
                    </m:r>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𝑥</m:t>
                        </m:r>
                      </m:e>
                      <m:sup>
                        <m:r>
                          <a:rPr lang="en-US" sz="2200" b="0" i="1" smtClean="0">
                            <a:solidFill>
                              <a:srgbClr val="002060"/>
                            </a:solidFill>
                            <a:latin typeface="Cambria Math" panose="02040503050406030204" pitchFamily="18" charset="0"/>
                          </a:rPr>
                          <m:t>′</m:t>
                        </m:r>
                      </m:sup>
                    </m:sSup>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𝛾</m:t>
                    </m:r>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𝑑𝑥</m:t>
                    </m:r>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𝑢𝑑𝑡</m:t>
                    </m:r>
                    <m:r>
                      <a:rPr lang="en-US" sz="2200" b="0" i="1" smtClean="0">
                        <a:solidFill>
                          <a:srgbClr val="002060"/>
                        </a:solidFill>
                        <a:latin typeface="Cambria Math" panose="02040503050406030204" pitchFamily="18" charset="0"/>
                      </a:rPr>
                      <m:t>)</m:t>
                    </m:r>
                  </m:oMath>
                </a14:m>
                <a:r>
                  <a:rPr lang="en-US" sz="2200" dirty="0">
                    <a:solidFill>
                      <a:srgbClr val="002060"/>
                    </a:solidFill>
                    <a:latin typeface="Times New Roman" panose="02020603050405020304" pitchFamily="18" charset="0"/>
                    <a:cs typeface="Times New Roman" panose="02020603050405020304" pitchFamily="18" charset="0"/>
                  </a:rPr>
                  <a:t> and </a:t>
                </a:r>
                <a14:m>
                  <m:oMath xmlns:m="http://schemas.openxmlformats.org/officeDocument/2006/math">
                    <m:r>
                      <a:rPr lang="en-US" sz="2200" b="0" i="1" smtClean="0">
                        <a:solidFill>
                          <a:srgbClr val="002060"/>
                        </a:solidFill>
                        <a:latin typeface="Cambria Math" panose="02040503050406030204" pitchFamily="18" charset="0"/>
                      </a:rPr>
                      <m:t>𝑑</m:t>
                    </m:r>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𝑡</m:t>
                        </m:r>
                      </m:e>
                      <m:sup>
                        <m:r>
                          <a:rPr lang="en-US" sz="2200" b="0" i="1" smtClean="0">
                            <a:solidFill>
                              <a:srgbClr val="002060"/>
                            </a:solidFill>
                            <a:latin typeface="Cambria Math" panose="02040503050406030204" pitchFamily="18" charset="0"/>
                          </a:rPr>
                          <m:t>′</m:t>
                        </m:r>
                      </m:sup>
                    </m:sSup>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𝛾</m:t>
                    </m:r>
                    <m:d>
                      <m:dPr>
                        <m:ctrlPr>
                          <a:rPr lang="en-US" sz="2200" b="0" i="1" smtClean="0">
                            <a:solidFill>
                              <a:srgbClr val="002060"/>
                            </a:solidFill>
                            <a:latin typeface="Cambria Math" panose="02040503050406030204" pitchFamily="18" charset="0"/>
                          </a:rPr>
                        </m:ctrlPr>
                      </m:dPr>
                      <m:e>
                        <m:r>
                          <a:rPr lang="en-US" sz="2200" b="0" i="1" smtClean="0">
                            <a:solidFill>
                              <a:srgbClr val="002060"/>
                            </a:solidFill>
                            <a:latin typeface="Cambria Math" panose="02040503050406030204" pitchFamily="18" charset="0"/>
                          </a:rPr>
                          <m:t>𝑑𝑡</m:t>
                        </m:r>
                        <m:r>
                          <a:rPr lang="en-US" sz="2200" b="0" i="1" smtClean="0">
                            <a:solidFill>
                              <a:srgbClr val="002060"/>
                            </a:solidFill>
                            <a:latin typeface="Cambria Math" panose="02040503050406030204" pitchFamily="18" charset="0"/>
                          </a:rPr>
                          <m:t>−</m:t>
                        </m:r>
                        <m:f>
                          <m:fPr>
                            <m:ctrlPr>
                              <a:rPr lang="en-US" sz="2200" b="0" i="1" smtClean="0">
                                <a:solidFill>
                                  <a:srgbClr val="002060"/>
                                </a:solidFill>
                                <a:latin typeface="Cambria Math" panose="02040503050406030204" pitchFamily="18" charset="0"/>
                              </a:rPr>
                            </m:ctrlPr>
                          </m:fPr>
                          <m:num>
                            <m:r>
                              <a:rPr lang="en-US" sz="2200" b="0" i="1" smtClean="0">
                                <a:solidFill>
                                  <a:srgbClr val="002060"/>
                                </a:solidFill>
                                <a:latin typeface="Cambria Math" panose="02040503050406030204" pitchFamily="18" charset="0"/>
                              </a:rPr>
                              <m:t>𝑢𝑑𝑥</m:t>
                            </m:r>
                          </m:num>
                          <m:den>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𝑐</m:t>
                                </m:r>
                              </m:e>
                              <m:sup>
                                <m:r>
                                  <a:rPr lang="en-US" sz="2200" b="0" i="1" smtClean="0">
                                    <a:solidFill>
                                      <a:srgbClr val="002060"/>
                                    </a:solidFill>
                                    <a:latin typeface="Cambria Math" panose="02040503050406030204" pitchFamily="18" charset="0"/>
                                  </a:rPr>
                                  <m:t>2</m:t>
                                </m:r>
                              </m:sup>
                            </m:sSup>
                          </m:den>
                        </m:f>
                      </m:e>
                    </m:d>
                  </m:oMath>
                </a14:m>
                <a:r>
                  <a:rPr lang="en-US" sz="2200" dirty="0">
                    <a:solidFill>
                      <a:srgbClr val="002060"/>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200" dirty="0">
                    <a:solidFill>
                      <a:srgbClr val="002060"/>
                    </a:solidFill>
                    <a:latin typeface="Times New Roman" panose="02020603050405020304" pitchFamily="18" charset="0"/>
                    <a:cs typeface="Times New Roman" panose="02020603050405020304" pitchFamily="18" charset="0"/>
                  </a:rPr>
                  <a:t>Hence, </a:t>
                </a:r>
                <a14:m>
                  <m:oMath xmlns:m="http://schemas.openxmlformats.org/officeDocument/2006/math">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𝑣</m:t>
                        </m:r>
                      </m:e>
                      <m:sup>
                        <m:r>
                          <a:rPr lang="en-US" sz="2200" b="0" i="1" smtClean="0">
                            <a:solidFill>
                              <a:srgbClr val="002060"/>
                            </a:solidFill>
                            <a:latin typeface="Cambria Math" panose="02040503050406030204" pitchFamily="18" charset="0"/>
                          </a:rPr>
                          <m:t>′</m:t>
                        </m:r>
                      </m:sup>
                    </m:sSup>
                    <m:r>
                      <a:rPr lang="en-US" sz="2200" b="0" i="1" smtClean="0">
                        <a:solidFill>
                          <a:srgbClr val="002060"/>
                        </a:solidFill>
                        <a:latin typeface="Cambria Math" panose="02040503050406030204" pitchFamily="18" charset="0"/>
                      </a:rPr>
                      <m:t>=</m:t>
                    </m:r>
                    <m:f>
                      <m:fPr>
                        <m:ctrlPr>
                          <a:rPr lang="en-US" sz="2200" b="0" i="1" smtClean="0">
                            <a:solidFill>
                              <a:srgbClr val="002060"/>
                            </a:solidFill>
                            <a:latin typeface="Cambria Math" panose="02040503050406030204" pitchFamily="18" charset="0"/>
                          </a:rPr>
                        </m:ctrlPr>
                      </m:fPr>
                      <m:num>
                        <m:r>
                          <a:rPr lang="en-US" sz="2200" b="0" i="1" smtClean="0">
                            <a:solidFill>
                              <a:srgbClr val="002060"/>
                            </a:solidFill>
                            <a:latin typeface="Cambria Math" panose="02040503050406030204" pitchFamily="18" charset="0"/>
                          </a:rPr>
                          <m:t>𝑑</m:t>
                        </m:r>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𝑥</m:t>
                            </m:r>
                          </m:e>
                          <m:sup>
                            <m:r>
                              <a:rPr lang="en-US" sz="2200" b="0" i="1" smtClean="0">
                                <a:solidFill>
                                  <a:srgbClr val="002060"/>
                                </a:solidFill>
                                <a:latin typeface="Cambria Math" panose="02040503050406030204" pitchFamily="18" charset="0"/>
                              </a:rPr>
                              <m:t>′</m:t>
                            </m:r>
                          </m:sup>
                        </m:sSup>
                      </m:num>
                      <m:den>
                        <m:r>
                          <a:rPr lang="en-US" sz="2200" b="0" i="1" smtClean="0">
                            <a:solidFill>
                              <a:srgbClr val="002060"/>
                            </a:solidFill>
                            <a:latin typeface="Cambria Math" panose="02040503050406030204" pitchFamily="18" charset="0"/>
                          </a:rPr>
                          <m:t>𝑑</m:t>
                        </m:r>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𝑡</m:t>
                            </m:r>
                          </m:e>
                          <m:sup>
                            <m:r>
                              <a:rPr lang="en-US" sz="2200" b="0" i="1" smtClean="0">
                                <a:solidFill>
                                  <a:srgbClr val="002060"/>
                                </a:solidFill>
                                <a:latin typeface="Cambria Math" panose="02040503050406030204" pitchFamily="18" charset="0"/>
                              </a:rPr>
                              <m:t>′</m:t>
                            </m:r>
                          </m:sup>
                        </m:sSup>
                      </m:den>
                    </m:f>
                    <m:r>
                      <a:rPr lang="en-US" sz="2200" b="0" i="1" smtClean="0">
                        <a:solidFill>
                          <a:srgbClr val="002060"/>
                        </a:solidFill>
                        <a:latin typeface="Cambria Math" panose="02040503050406030204" pitchFamily="18" charset="0"/>
                      </a:rPr>
                      <m:t>=</m:t>
                    </m:r>
                    <m:f>
                      <m:fPr>
                        <m:ctrlPr>
                          <a:rPr lang="en-US" sz="2200" b="0" i="1" smtClean="0">
                            <a:solidFill>
                              <a:srgbClr val="002060"/>
                            </a:solidFill>
                            <a:latin typeface="Cambria Math" panose="02040503050406030204" pitchFamily="18" charset="0"/>
                          </a:rPr>
                        </m:ctrlPr>
                      </m:fPr>
                      <m:num>
                        <m:r>
                          <a:rPr lang="en-US" sz="2200" b="0" i="1" smtClean="0">
                            <a:solidFill>
                              <a:srgbClr val="002060"/>
                            </a:solidFill>
                            <a:latin typeface="Cambria Math" panose="02040503050406030204" pitchFamily="18" charset="0"/>
                          </a:rPr>
                          <m:t>𝛾</m:t>
                        </m:r>
                        <m:d>
                          <m:dPr>
                            <m:ctrlPr>
                              <a:rPr lang="en-US" sz="2200" b="0" i="1" smtClean="0">
                                <a:solidFill>
                                  <a:srgbClr val="002060"/>
                                </a:solidFill>
                                <a:latin typeface="Cambria Math" panose="02040503050406030204" pitchFamily="18" charset="0"/>
                              </a:rPr>
                            </m:ctrlPr>
                          </m:dPr>
                          <m:e>
                            <m:r>
                              <a:rPr lang="en-US" sz="2200" b="0" i="1" smtClean="0">
                                <a:solidFill>
                                  <a:srgbClr val="002060"/>
                                </a:solidFill>
                                <a:latin typeface="Cambria Math" panose="02040503050406030204" pitchFamily="18" charset="0"/>
                              </a:rPr>
                              <m:t>𝑑𝑥</m:t>
                            </m:r>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𝑢𝑑𝑡</m:t>
                            </m:r>
                          </m:e>
                        </m:d>
                      </m:num>
                      <m:den>
                        <m:r>
                          <a:rPr lang="en-US" sz="2200" b="0" i="1" smtClean="0">
                            <a:solidFill>
                              <a:srgbClr val="002060"/>
                            </a:solidFill>
                            <a:latin typeface="Cambria Math" panose="02040503050406030204" pitchFamily="18" charset="0"/>
                          </a:rPr>
                          <m:t>𝛾</m:t>
                        </m:r>
                        <m:d>
                          <m:dPr>
                            <m:ctrlPr>
                              <a:rPr lang="en-US" sz="2200" b="0" i="1" smtClean="0">
                                <a:solidFill>
                                  <a:srgbClr val="002060"/>
                                </a:solidFill>
                                <a:latin typeface="Cambria Math" panose="02040503050406030204" pitchFamily="18" charset="0"/>
                              </a:rPr>
                            </m:ctrlPr>
                          </m:dPr>
                          <m:e>
                            <m:r>
                              <a:rPr lang="en-US" sz="2200" b="0" i="1" smtClean="0">
                                <a:solidFill>
                                  <a:srgbClr val="002060"/>
                                </a:solidFill>
                                <a:latin typeface="Cambria Math" panose="02040503050406030204" pitchFamily="18" charset="0"/>
                              </a:rPr>
                              <m:t>𝑑𝑡</m:t>
                            </m:r>
                            <m:r>
                              <a:rPr lang="en-US" sz="2200" b="0" i="1" smtClean="0">
                                <a:solidFill>
                                  <a:srgbClr val="002060"/>
                                </a:solidFill>
                                <a:latin typeface="Cambria Math" panose="02040503050406030204" pitchFamily="18" charset="0"/>
                              </a:rPr>
                              <m:t>−</m:t>
                            </m:r>
                            <m:f>
                              <m:fPr>
                                <m:ctrlPr>
                                  <a:rPr lang="en-US" sz="2200" b="0" i="1" smtClean="0">
                                    <a:solidFill>
                                      <a:srgbClr val="002060"/>
                                    </a:solidFill>
                                    <a:latin typeface="Cambria Math" panose="02040503050406030204" pitchFamily="18" charset="0"/>
                                  </a:rPr>
                                </m:ctrlPr>
                              </m:fPr>
                              <m:num>
                                <m:r>
                                  <a:rPr lang="en-US" sz="2200" b="0" i="1" smtClean="0">
                                    <a:solidFill>
                                      <a:srgbClr val="002060"/>
                                    </a:solidFill>
                                    <a:latin typeface="Cambria Math" panose="02040503050406030204" pitchFamily="18" charset="0"/>
                                  </a:rPr>
                                  <m:t>𝑢𝑑𝑥</m:t>
                                </m:r>
                              </m:num>
                              <m:den>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𝑐</m:t>
                                    </m:r>
                                  </m:e>
                                  <m:sup>
                                    <m:r>
                                      <a:rPr lang="en-US" sz="2200" b="0" i="1" smtClean="0">
                                        <a:solidFill>
                                          <a:srgbClr val="002060"/>
                                        </a:solidFill>
                                        <a:latin typeface="Cambria Math" panose="02040503050406030204" pitchFamily="18" charset="0"/>
                                      </a:rPr>
                                      <m:t>2</m:t>
                                    </m:r>
                                  </m:sup>
                                </m:sSup>
                              </m:den>
                            </m:f>
                          </m:e>
                        </m:d>
                      </m:den>
                    </m:f>
                    <m:r>
                      <a:rPr lang="en-US" sz="2200" b="0" i="1" smtClean="0">
                        <a:solidFill>
                          <a:srgbClr val="002060"/>
                        </a:solidFill>
                        <a:latin typeface="Cambria Math" panose="02040503050406030204" pitchFamily="18" charset="0"/>
                      </a:rPr>
                      <m:t>=</m:t>
                    </m:r>
                    <m:f>
                      <m:fPr>
                        <m:ctrlPr>
                          <a:rPr lang="en-US" sz="2200" b="0" i="1" smtClean="0">
                            <a:solidFill>
                              <a:srgbClr val="002060"/>
                            </a:solidFill>
                            <a:latin typeface="Cambria Math" panose="02040503050406030204" pitchFamily="18" charset="0"/>
                          </a:rPr>
                        </m:ctrlPr>
                      </m:fPr>
                      <m:num>
                        <m:f>
                          <m:fPr>
                            <m:ctrlPr>
                              <a:rPr lang="en-US" sz="2200" b="0" i="1" smtClean="0">
                                <a:solidFill>
                                  <a:srgbClr val="002060"/>
                                </a:solidFill>
                                <a:latin typeface="Cambria Math" panose="02040503050406030204" pitchFamily="18" charset="0"/>
                              </a:rPr>
                            </m:ctrlPr>
                          </m:fPr>
                          <m:num>
                            <m:r>
                              <a:rPr lang="en-US" sz="2200" b="0" i="1" smtClean="0">
                                <a:solidFill>
                                  <a:srgbClr val="002060"/>
                                </a:solidFill>
                                <a:latin typeface="Cambria Math" panose="02040503050406030204" pitchFamily="18" charset="0"/>
                              </a:rPr>
                              <m:t>𝑑𝑥</m:t>
                            </m:r>
                          </m:num>
                          <m:den>
                            <m:r>
                              <a:rPr lang="en-US" sz="2200" b="0" i="1" smtClean="0">
                                <a:solidFill>
                                  <a:srgbClr val="002060"/>
                                </a:solidFill>
                                <a:latin typeface="Cambria Math" panose="02040503050406030204" pitchFamily="18" charset="0"/>
                              </a:rPr>
                              <m:t>𝑑𝑡</m:t>
                            </m:r>
                          </m:den>
                        </m:f>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𝑢</m:t>
                        </m:r>
                      </m:num>
                      <m:den>
                        <m:r>
                          <a:rPr lang="en-US" sz="2200" b="0" i="1" smtClean="0">
                            <a:solidFill>
                              <a:srgbClr val="002060"/>
                            </a:solidFill>
                            <a:latin typeface="Cambria Math" panose="02040503050406030204" pitchFamily="18" charset="0"/>
                          </a:rPr>
                          <m:t>1</m:t>
                        </m:r>
                        <m:r>
                          <a:rPr lang="en-US" sz="2200" b="0" i="1" smtClean="0">
                            <a:solidFill>
                              <a:srgbClr val="002060"/>
                            </a:solidFill>
                            <a:latin typeface="Cambria Math" panose="02040503050406030204" pitchFamily="18" charset="0"/>
                          </a:rPr>
                          <m:t>−</m:t>
                        </m:r>
                        <m:f>
                          <m:fPr>
                            <m:ctrlPr>
                              <a:rPr lang="en-US" sz="2200" b="0" i="1" smtClean="0">
                                <a:solidFill>
                                  <a:srgbClr val="002060"/>
                                </a:solidFill>
                                <a:latin typeface="Cambria Math" panose="02040503050406030204" pitchFamily="18" charset="0"/>
                              </a:rPr>
                            </m:ctrlPr>
                          </m:fPr>
                          <m:num>
                            <m:r>
                              <a:rPr lang="en-US" sz="2200" b="0" i="1" smtClean="0">
                                <a:solidFill>
                                  <a:srgbClr val="002060"/>
                                </a:solidFill>
                                <a:latin typeface="Cambria Math" panose="02040503050406030204" pitchFamily="18" charset="0"/>
                              </a:rPr>
                              <m:t>𝑢</m:t>
                            </m:r>
                            <m:f>
                              <m:fPr>
                                <m:ctrlPr>
                                  <a:rPr lang="en-US" sz="2200" b="0" i="1" smtClean="0">
                                    <a:solidFill>
                                      <a:srgbClr val="002060"/>
                                    </a:solidFill>
                                    <a:latin typeface="Cambria Math" panose="02040503050406030204" pitchFamily="18" charset="0"/>
                                  </a:rPr>
                                </m:ctrlPr>
                              </m:fPr>
                              <m:num>
                                <m:r>
                                  <a:rPr lang="en-US" sz="2200" b="0" i="1" smtClean="0">
                                    <a:solidFill>
                                      <a:srgbClr val="002060"/>
                                    </a:solidFill>
                                    <a:latin typeface="Cambria Math" panose="02040503050406030204" pitchFamily="18" charset="0"/>
                                  </a:rPr>
                                  <m:t>𝑑𝑥</m:t>
                                </m:r>
                              </m:num>
                              <m:den>
                                <m:r>
                                  <a:rPr lang="en-US" sz="2200" b="0" i="1" smtClean="0">
                                    <a:solidFill>
                                      <a:srgbClr val="002060"/>
                                    </a:solidFill>
                                    <a:latin typeface="Cambria Math" panose="02040503050406030204" pitchFamily="18" charset="0"/>
                                  </a:rPr>
                                  <m:t>𝑑𝑡</m:t>
                                </m:r>
                              </m:den>
                            </m:f>
                          </m:num>
                          <m:den>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𝑐</m:t>
                                </m:r>
                              </m:e>
                              <m:sup>
                                <m:r>
                                  <a:rPr lang="en-US" sz="2200" b="0" i="1" smtClean="0">
                                    <a:solidFill>
                                      <a:srgbClr val="002060"/>
                                    </a:solidFill>
                                    <a:latin typeface="Cambria Math" panose="02040503050406030204" pitchFamily="18" charset="0"/>
                                  </a:rPr>
                                  <m:t>2</m:t>
                                </m:r>
                              </m:sup>
                            </m:sSup>
                          </m:den>
                        </m:f>
                      </m:den>
                    </m:f>
                    <m:r>
                      <a:rPr lang="en-US" sz="2200" b="0" i="1" smtClean="0">
                        <a:solidFill>
                          <a:srgbClr val="002060"/>
                        </a:solidFill>
                        <a:latin typeface="Cambria Math" panose="02040503050406030204" pitchFamily="18" charset="0"/>
                      </a:rPr>
                      <m:t>=</m:t>
                    </m:r>
                    <m:f>
                      <m:fPr>
                        <m:ctrlPr>
                          <a:rPr lang="en-US" sz="2200" b="0" i="1" smtClean="0">
                            <a:solidFill>
                              <a:srgbClr val="002060"/>
                            </a:solidFill>
                            <a:latin typeface="Cambria Math" panose="02040503050406030204" pitchFamily="18" charset="0"/>
                          </a:rPr>
                        </m:ctrlPr>
                      </m:fPr>
                      <m:num>
                        <m:r>
                          <a:rPr lang="en-US" sz="2200" b="0" i="1" smtClean="0">
                            <a:solidFill>
                              <a:srgbClr val="002060"/>
                            </a:solidFill>
                            <a:latin typeface="Cambria Math" panose="02040503050406030204" pitchFamily="18" charset="0"/>
                          </a:rPr>
                          <m:t>𝑣</m:t>
                        </m:r>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𝑢</m:t>
                        </m:r>
                      </m:num>
                      <m:den>
                        <m:r>
                          <a:rPr lang="en-US" sz="2200" b="0" i="1" smtClean="0">
                            <a:solidFill>
                              <a:srgbClr val="002060"/>
                            </a:solidFill>
                            <a:latin typeface="Cambria Math" panose="02040503050406030204" pitchFamily="18" charset="0"/>
                          </a:rPr>
                          <m:t>1</m:t>
                        </m:r>
                        <m:r>
                          <a:rPr lang="en-US" sz="2200" b="0" i="1" smtClean="0">
                            <a:solidFill>
                              <a:srgbClr val="002060"/>
                            </a:solidFill>
                            <a:latin typeface="Cambria Math" panose="02040503050406030204" pitchFamily="18" charset="0"/>
                          </a:rPr>
                          <m:t>−</m:t>
                        </m:r>
                        <m:f>
                          <m:fPr>
                            <m:ctrlPr>
                              <a:rPr lang="en-US" sz="2200" b="0" i="1" smtClean="0">
                                <a:solidFill>
                                  <a:srgbClr val="002060"/>
                                </a:solidFill>
                                <a:latin typeface="Cambria Math" panose="02040503050406030204" pitchFamily="18" charset="0"/>
                              </a:rPr>
                            </m:ctrlPr>
                          </m:fPr>
                          <m:num>
                            <m:r>
                              <a:rPr lang="en-US" sz="2200" b="0" i="1" smtClean="0">
                                <a:solidFill>
                                  <a:srgbClr val="002060"/>
                                </a:solidFill>
                                <a:latin typeface="Cambria Math" panose="02040503050406030204" pitchFamily="18" charset="0"/>
                              </a:rPr>
                              <m:t>𝑢𝑣</m:t>
                            </m:r>
                          </m:num>
                          <m:den>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𝑐</m:t>
                                </m:r>
                              </m:e>
                              <m:sup>
                                <m:r>
                                  <a:rPr lang="en-US" sz="2200" b="0" i="1" smtClean="0">
                                    <a:solidFill>
                                      <a:srgbClr val="002060"/>
                                    </a:solidFill>
                                    <a:latin typeface="Cambria Math" panose="02040503050406030204" pitchFamily="18" charset="0"/>
                                  </a:rPr>
                                  <m:t>2</m:t>
                                </m:r>
                              </m:sup>
                            </m:sSup>
                          </m:den>
                        </m:f>
                      </m:den>
                    </m:f>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𝑣</m:t>
                    </m:r>
                    <m:r>
                      <a:rPr lang="en-US" sz="2200" b="0" i="1" smtClean="0">
                        <a:solidFill>
                          <a:srgbClr val="002060"/>
                        </a:solidFill>
                        <a:latin typeface="Cambria Math" panose="02040503050406030204" pitchFamily="18" charset="0"/>
                      </a:rPr>
                      <m:t>=</m:t>
                    </m:r>
                    <m:f>
                      <m:fPr>
                        <m:ctrlPr>
                          <a:rPr lang="en-US" sz="2200" b="0" i="1" smtClean="0">
                            <a:solidFill>
                              <a:srgbClr val="002060"/>
                            </a:solidFill>
                            <a:latin typeface="Cambria Math" panose="02040503050406030204" pitchFamily="18" charset="0"/>
                          </a:rPr>
                        </m:ctrlPr>
                      </m:fPr>
                      <m:num>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𝑣</m:t>
                            </m:r>
                          </m:e>
                          <m:sup>
                            <m:r>
                              <a:rPr lang="en-US" sz="2200" b="0" i="1" smtClean="0">
                                <a:solidFill>
                                  <a:srgbClr val="002060"/>
                                </a:solidFill>
                                <a:latin typeface="Cambria Math" panose="02040503050406030204" pitchFamily="18" charset="0"/>
                              </a:rPr>
                              <m:t>′</m:t>
                            </m:r>
                          </m:sup>
                        </m:sSup>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𝑢</m:t>
                        </m:r>
                      </m:num>
                      <m:den>
                        <m:r>
                          <a:rPr lang="en-US" sz="2200" b="0" i="1" smtClean="0">
                            <a:solidFill>
                              <a:srgbClr val="002060"/>
                            </a:solidFill>
                            <a:latin typeface="Cambria Math" panose="02040503050406030204" pitchFamily="18" charset="0"/>
                          </a:rPr>
                          <m:t>1</m:t>
                        </m:r>
                        <m:r>
                          <a:rPr lang="en-US" sz="2200" b="0" i="1" smtClean="0">
                            <a:solidFill>
                              <a:srgbClr val="002060"/>
                            </a:solidFill>
                            <a:latin typeface="Cambria Math" panose="02040503050406030204" pitchFamily="18" charset="0"/>
                          </a:rPr>
                          <m:t>+</m:t>
                        </m:r>
                        <m:f>
                          <m:fPr>
                            <m:ctrlPr>
                              <a:rPr lang="en-US" sz="2200" b="0" i="1" smtClean="0">
                                <a:solidFill>
                                  <a:srgbClr val="002060"/>
                                </a:solidFill>
                                <a:latin typeface="Cambria Math" panose="02040503050406030204" pitchFamily="18" charset="0"/>
                              </a:rPr>
                            </m:ctrlPr>
                          </m:fPr>
                          <m:num>
                            <m:r>
                              <a:rPr lang="en-US" sz="2200" b="0" i="1" smtClean="0">
                                <a:solidFill>
                                  <a:srgbClr val="002060"/>
                                </a:solidFill>
                                <a:latin typeface="Cambria Math" panose="02040503050406030204" pitchFamily="18" charset="0"/>
                              </a:rPr>
                              <m:t>𝑢</m:t>
                            </m:r>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𝑣</m:t>
                                </m:r>
                              </m:e>
                              <m:sup>
                                <m:r>
                                  <a:rPr lang="en-US" sz="2200" b="0" i="1" smtClean="0">
                                    <a:solidFill>
                                      <a:srgbClr val="002060"/>
                                    </a:solidFill>
                                    <a:latin typeface="Cambria Math" panose="02040503050406030204" pitchFamily="18" charset="0"/>
                                  </a:rPr>
                                  <m:t>′</m:t>
                                </m:r>
                              </m:sup>
                            </m:sSup>
                          </m:num>
                          <m:den>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𝑐</m:t>
                                </m:r>
                              </m:e>
                              <m:sup>
                                <m:r>
                                  <a:rPr lang="en-US" sz="2200" b="0" i="1" smtClean="0">
                                    <a:solidFill>
                                      <a:srgbClr val="002060"/>
                                    </a:solidFill>
                                    <a:latin typeface="Cambria Math" panose="02040503050406030204" pitchFamily="18" charset="0"/>
                                  </a:rPr>
                                  <m:t>2</m:t>
                                </m:r>
                              </m:sup>
                            </m:sSup>
                          </m:den>
                        </m:f>
                      </m:den>
                    </m:f>
                  </m:oMath>
                </a14:m>
                <a:endParaRPr lang="en-US" sz="22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200" dirty="0">
                    <a:solidFill>
                      <a:srgbClr val="C00000"/>
                    </a:solidFill>
                    <a:latin typeface="Times New Roman" panose="02020603050405020304" pitchFamily="18" charset="0"/>
                    <a:cs typeface="Times New Roman" panose="02020603050405020304" pitchFamily="18" charset="0"/>
                  </a:rPr>
                  <a:t>Applying this transformation to the spacecraft traveling at 0.8c which fires a projectile which it observes to be moving at 0.7c with respect to it, we obtain a velocity of 1.5c/1.56 = 0.96c rather than the 1.5c which seems to be the common sense answer.</a:t>
                </a:r>
                <a:endParaRPr lang="en-US" sz="2200" dirty="0">
                  <a:solidFill>
                    <a:srgbClr val="C00000"/>
                  </a:solidFill>
                  <a:latin typeface="Times New Roman" panose="02020603050405020304" pitchFamily="18" charset="0"/>
                  <a:cs typeface="Times New Roman" panose="02020603050405020304" pitchFamily="18" charset="0"/>
                </a:endParaRPr>
              </a:p>
              <a:p>
                <a:pPr marL="0" indent="0">
                  <a:buNone/>
                </a:pPr>
                <a:r>
                  <a:rPr lang="en-US" sz="2200" b="1" u="sng" dirty="0">
                    <a:solidFill>
                      <a:srgbClr val="002060"/>
                    </a:solidFill>
                    <a:latin typeface="Times New Roman" panose="02020603050405020304" pitchFamily="18" charset="0"/>
                    <a:cs typeface="Times New Roman" panose="02020603050405020304" pitchFamily="18" charset="0"/>
                  </a:rPr>
                  <a:t>Galilean Velocity Transformation:</a:t>
                </a:r>
              </a:p>
              <a:p>
                <a14:m>
                  <m:oMath xmlns:m="http://schemas.openxmlformats.org/officeDocument/2006/math">
                    <m:sSubSup>
                      <m:sSubSupPr>
                        <m:ctrlPr>
                          <a:rPr lang="en-US" sz="2200" b="0" i="1" smtClean="0">
                            <a:solidFill>
                              <a:srgbClr val="002060"/>
                            </a:solidFill>
                            <a:latin typeface="Cambria Math" panose="02040503050406030204" pitchFamily="18" charset="0"/>
                          </a:rPr>
                        </m:ctrlPr>
                      </m:sSubSupPr>
                      <m:e>
                        <m:r>
                          <a:rPr lang="en-US" sz="2200" b="0" i="1" smtClean="0">
                            <a:solidFill>
                              <a:srgbClr val="002060"/>
                            </a:solidFill>
                            <a:latin typeface="Cambria Math" panose="02040503050406030204" pitchFamily="18" charset="0"/>
                          </a:rPr>
                          <m:t>𝑣</m:t>
                        </m:r>
                      </m:e>
                      <m:sub>
                        <m:r>
                          <a:rPr lang="en-US" sz="2200" b="0" i="1" smtClean="0">
                            <a:solidFill>
                              <a:srgbClr val="002060"/>
                            </a:solidFill>
                            <a:latin typeface="Cambria Math" panose="02040503050406030204" pitchFamily="18" charset="0"/>
                          </a:rPr>
                          <m:t>𝑥</m:t>
                        </m:r>
                      </m:sub>
                      <m:sup>
                        <m:r>
                          <a:rPr lang="en-US" sz="2200" b="0" i="1" smtClean="0">
                            <a:solidFill>
                              <a:srgbClr val="002060"/>
                            </a:solidFill>
                            <a:latin typeface="Cambria Math" panose="02040503050406030204" pitchFamily="18" charset="0"/>
                          </a:rPr>
                          <m:t>′</m:t>
                        </m:r>
                      </m:sup>
                    </m:sSubSup>
                    <m:r>
                      <a:rPr lang="en-US" sz="2200" b="0" i="1" smtClean="0">
                        <a:solidFill>
                          <a:srgbClr val="002060"/>
                        </a:solidFill>
                        <a:latin typeface="Cambria Math" panose="02040503050406030204" pitchFamily="18" charset="0"/>
                      </a:rPr>
                      <m:t>=</m:t>
                    </m:r>
                    <m:sSub>
                      <m:sSubPr>
                        <m:ctrlPr>
                          <a:rPr lang="en-US" sz="2200" b="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𝑣</m:t>
                        </m:r>
                      </m:e>
                      <m:sub>
                        <m:r>
                          <a:rPr lang="en-US" sz="2200" b="0" i="1" smtClean="0">
                            <a:solidFill>
                              <a:srgbClr val="002060"/>
                            </a:solidFill>
                            <a:latin typeface="Cambria Math" panose="02040503050406030204" pitchFamily="18" charset="0"/>
                          </a:rPr>
                          <m:t>𝑥</m:t>
                        </m:r>
                      </m:sub>
                    </m:sSub>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𝑣</m:t>
                    </m:r>
                    <m:r>
                      <a:rPr lang="en-US" sz="2200" b="0" i="1" smtClean="0">
                        <a:solidFill>
                          <a:srgbClr val="002060"/>
                        </a:solidFill>
                        <a:latin typeface="Cambria Math" panose="02040503050406030204" pitchFamily="18" charset="0"/>
                      </a:rPr>
                      <m:t>;</m:t>
                    </m:r>
                    <m:sSubSup>
                      <m:sSubSupPr>
                        <m:ctrlPr>
                          <a:rPr lang="en-US" sz="2200" b="0" i="1" smtClean="0">
                            <a:solidFill>
                              <a:srgbClr val="002060"/>
                            </a:solidFill>
                            <a:latin typeface="Cambria Math" panose="02040503050406030204" pitchFamily="18" charset="0"/>
                          </a:rPr>
                        </m:ctrlPr>
                      </m:sSubSupPr>
                      <m:e>
                        <m:r>
                          <a:rPr lang="en-US" sz="2200" b="0" i="1" smtClean="0">
                            <a:solidFill>
                              <a:srgbClr val="002060"/>
                            </a:solidFill>
                            <a:latin typeface="Cambria Math" panose="02040503050406030204" pitchFamily="18" charset="0"/>
                          </a:rPr>
                          <m:t>𝑣</m:t>
                        </m:r>
                      </m:e>
                      <m:sub>
                        <m:r>
                          <a:rPr lang="en-US" sz="2200" b="0" i="1" smtClean="0">
                            <a:solidFill>
                              <a:srgbClr val="002060"/>
                            </a:solidFill>
                            <a:latin typeface="Cambria Math" panose="02040503050406030204" pitchFamily="18" charset="0"/>
                          </a:rPr>
                          <m:t>𝑦</m:t>
                        </m:r>
                      </m:sub>
                      <m:sup>
                        <m:r>
                          <a:rPr lang="en-US" sz="2200" b="0" i="1" smtClean="0">
                            <a:solidFill>
                              <a:srgbClr val="002060"/>
                            </a:solidFill>
                            <a:latin typeface="Cambria Math" panose="02040503050406030204" pitchFamily="18" charset="0"/>
                          </a:rPr>
                          <m:t>′</m:t>
                        </m:r>
                      </m:sup>
                    </m:sSubSup>
                    <m:r>
                      <a:rPr lang="en-US" sz="2200" b="0" i="1" smtClean="0">
                        <a:solidFill>
                          <a:srgbClr val="002060"/>
                        </a:solidFill>
                        <a:latin typeface="Cambria Math" panose="02040503050406030204" pitchFamily="18" charset="0"/>
                      </a:rPr>
                      <m:t>=</m:t>
                    </m:r>
                    <m:sSub>
                      <m:sSubPr>
                        <m:ctrlPr>
                          <a:rPr lang="en-US" sz="2200" b="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𝑣</m:t>
                        </m:r>
                      </m:e>
                      <m:sub>
                        <m:r>
                          <a:rPr lang="en-US" sz="2200" b="0" i="1" smtClean="0">
                            <a:solidFill>
                              <a:srgbClr val="002060"/>
                            </a:solidFill>
                            <a:latin typeface="Cambria Math" panose="02040503050406030204" pitchFamily="18" charset="0"/>
                          </a:rPr>
                          <m:t>𝑦</m:t>
                        </m:r>
                      </m:sub>
                    </m:sSub>
                    <m:r>
                      <a:rPr lang="en-US" sz="2200" b="0" i="1" smtClean="0">
                        <a:solidFill>
                          <a:srgbClr val="002060"/>
                        </a:solidFill>
                        <a:latin typeface="Cambria Math" panose="02040503050406030204" pitchFamily="18" charset="0"/>
                      </a:rPr>
                      <m:t>;</m:t>
                    </m:r>
                    <m:sSubSup>
                      <m:sSubSupPr>
                        <m:ctrlPr>
                          <a:rPr lang="en-US" sz="2200" b="0" i="1" smtClean="0">
                            <a:solidFill>
                              <a:srgbClr val="002060"/>
                            </a:solidFill>
                            <a:latin typeface="Cambria Math" panose="02040503050406030204" pitchFamily="18" charset="0"/>
                          </a:rPr>
                        </m:ctrlPr>
                      </m:sSubSupPr>
                      <m:e>
                        <m:r>
                          <a:rPr lang="en-US" sz="2200" b="0" i="1" smtClean="0">
                            <a:solidFill>
                              <a:srgbClr val="002060"/>
                            </a:solidFill>
                            <a:latin typeface="Cambria Math" panose="02040503050406030204" pitchFamily="18" charset="0"/>
                          </a:rPr>
                          <m:t>𝑣</m:t>
                        </m:r>
                      </m:e>
                      <m:sub>
                        <m:r>
                          <a:rPr lang="en-US" sz="2200" b="0" i="1" smtClean="0">
                            <a:solidFill>
                              <a:srgbClr val="002060"/>
                            </a:solidFill>
                            <a:latin typeface="Cambria Math" panose="02040503050406030204" pitchFamily="18" charset="0"/>
                          </a:rPr>
                          <m:t>𝑧</m:t>
                        </m:r>
                      </m:sub>
                      <m:sup>
                        <m:r>
                          <a:rPr lang="en-US" sz="2200" b="0" i="1" smtClean="0">
                            <a:solidFill>
                              <a:srgbClr val="002060"/>
                            </a:solidFill>
                            <a:latin typeface="Cambria Math" panose="02040503050406030204" pitchFamily="18" charset="0"/>
                          </a:rPr>
                          <m:t>′</m:t>
                        </m:r>
                      </m:sup>
                    </m:sSubSup>
                    <m:r>
                      <a:rPr lang="en-US" sz="2200" b="0" i="1" smtClean="0">
                        <a:solidFill>
                          <a:srgbClr val="002060"/>
                        </a:solidFill>
                        <a:latin typeface="Cambria Math" panose="02040503050406030204" pitchFamily="18" charset="0"/>
                      </a:rPr>
                      <m:t>=</m:t>
                    </m:r>
                    <m:sSub>
                      <m:sSubPr>
                        <m:ctrlPr>
                          <a:rPr lang="en-US" sz="2200" b="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𝑣</m:t>
                        </m:r>
                      </m:e>
                      <m:sub>
                        <m:r>
                          <a:rPr lang="en-US" sz="2200" b="0" i="1" smtClean="0">
                            <a:solidFill>
                              <a:srgbClr val="002060"/>
                            </a:solidFill>
                            <a:latin typeface="Cambria Math" panose="02040503050406030204" pitchFamily="18" charset="0"/>
                          </a:rPr>
                          <m:t>𝑧</m:t>
                        </m:r>
                      </m:sub>
                    </m:sSub>
                  </m:oMath>
                </a14:m>
                <a:endParaRPr lang="en-US" sz="2200" b="0" dirty="0">
                  <a:solidFill>
                    <a:srgbClr val="002060"/>
                  </a:solidFill>
                  <a:latin typeface="Times New Roman" panose="02020603050405020304" pitchFamily="18" charset="0"/>
                  <a:cs typeface="Times New Roman" panose="02020603050405020304" pitchFamily="18" charset="0"/>
                </a:endParaRPr>
              </a:p>
              <a:p>
                <a:pPr marL="0" indent="0">
                  <a:buNone/>
                </a:pPr>
                <a:r>
                  <a:rPr lang="en-US" sz="2200" b="1" u="sng" dirty="0">
                    <a:solidFill>
                      <a:srgbClr val="002060"/>
                    </a:solidFill>
                    <a:latin typeface="Times New Roman" panose="02020603050405020304" pitchFamily="18" charset="0"/>
                    <a:cs typeface="Times New Roman" panose="02020603050405020304" pitchFamily="18" charset="0"/>
                  </a:rPr>
                  <a:t>Lorentz Velocity Transformation:</a:t>
                </a:r>
              </a:p>
              <a:p>
                <a14:m>
                  <m:oMath xmlns:m="http://schemas.openxmlformats.org/officeDocument/2006/math">
                    <m:sSubSup>
                      <m:sSubSupPr>
                        <m:ctrlPr>
                          <a:rPr lang="en-US" sz="2200" b="0" i="1" smtClean="0">
                            <a:solidFill>
                              <a:srgbClr val="002060"/>
                            </a:solidFill>
                            <a:latin typeface="Cambria Math" panose="02040503050406030204" pitchFamily="18" charset="0"/>
                          </a:rPr>
                        </m:ctrlPr>
                      </m:sSubSupPr>
                      <m:e>
                        <m:r>
                          <a:rPr lang="en-US" sz="2200" b="0" i="1" smtClean="0">
                            <a:solidFill>
                              <a:srgbClr val="002060"/>
                            </a:solidFill>
                            <a:latin typeface="Cambria Math" panose="02040503050406030204" pitchFamily="18" charset="0"/>
                          </a:rPr>
                          <m:t>𝑣</m:t>
                        </m:r>
                      </m:e>
                      <m:sub>
                        <m:r>
                          <a:rPr lang="en-US" sz="2200" b="0" i="1" smtClean="0">
                            <a:solidFill>
                              <a:srgbClr val="002060"/>
                            </a:solidFill>
                            <a:latin typeface="Cambria Math" panose="02040503050406030204" pitchFamily="18" charset="0"/>
                          </a:rPr>
                          <m:t>𝑥</m:t>
                        </m:r>
                      </m:sub>
                      <m:sup>
                        <m:r>
                          <a:rPr lang="en-US" sz="2200" b="0" i="1" smtClean="0">
                            <a:solidFill>
                              <a:srgbClr val="002060"/>
                            </a:solidFill>
                            <a:latin typeface="Cambria Math" panose="02040503050406030204" pitchFamily="18" charset="0"/>
                          </a:rPr>
                          <m:t>′</m:t>
                        </m:r>
                      </m:sup>
                    </m:sSubSup>
                    <m:r>
                      <a:rPr lang="en-US" sz="2200" b="0" i="1" smtClean="0">
                        <a:solidFill>
                          <a:srgbClr val="002060"/>
                        </a:solidFill>
                        <a:latin typeface="Cambria Math" panose="02040503050406030204" pitchFamily="18" charset="0"/>
                      </a:rPr>
                      <m:t>=</m:t>
                    </m:r>
                    <m:f>
                      <m:fPr>
                        <m:ctrlPr>
                          <a:rPr lang="en-US" sz="2200" b="0" i="1" smtClean="0">
                            <a:solidFill>
                              <a:srgbClr val="002060"/>
                            </a:solidFill>
                            <a:latin typeface="Cambria Math" panose="02040503050406030204" pitchFamily="18" charset="0"/>
                          </a:rPr>
                        </m:ctrlPr>
                      </m:fPr>
                      <m:num>
                        <m:sSub>
                          <m:sSubPr>
                            <m:ctrlPr>
                              <a:rPr lang="en-US" sz="2200" b="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𝑣</m:t>
                            </m:r>
                          </m:e>
                          <m:sub>
                            <m:r>
                              <a:rPr lang="en-US" sz="2200" b="0" i="1" smtClean="0">
                                <a:solidFill>
                                  <a:srgbClr val="002060"/>
                                </a:solidFill>
                                <a:latin typeface="Cambria Math" panose="02040503050406030204" pitchFamily="18" charset="0"/>
                              </a:rPr>
                              <m:t>𝑥</m:t>
                            </m:r>
                          </m:sub>
                        </m:sSub>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𝑢</m:t>
                        </m:r>
                      </m:num>
                      <m:den>
                        <m:r>
                          <a:rPr lang="en-US" sz="2200" b="0" i="1" smtClean="0">
                            <a:solidFill>
                              <a:srgbClr val="002060"/>
                            </a:solidFill>
                            <a:latin typeface="Cambria Math" panose="02040503050406030204" pitchFamily="18" charset="0"/>
                          </a:rPr>
                          <m:t>1</m:t>
                        </m:r>
                        <m:r>
                          <a:rPr lang="en-US" sz="2200" b="0" i="1" smtClean="0">
                            <a:solidFill>
                              <a:srgbClr val="002060"/>
                            </a:solidFill>
                            <a:latin typeface="Cambria Math" panose="02040503050406030204" pitchFamily="18" charset="0"/>
                          </a:rPr>
                          <m:t>−</m:t>
                        </m:r>
                        <m:f>
                          <m:fPr>
                            <m:ctrlPr>
                              <a:rPr lang="en-US" sz="2200" b="0" i="1" smtClean="0">
                                <a:solidFill>
                                  <a:srgbClr val="002060"/>
                                </a:solidFill>
                                <a:latin typeface="Cambria Math" panose="02040503050406030204" pitchFamily="18" charset="0"/>
                              </a:rPr>
                            </m:ctrlPr>
                          </m:fPr>
                          <m:num>
                            <m:sSub>
                              <m:sSubPr>
                                <m:ctrlPr>
                                  <a:rPr lang="en-US" sz="2200" b="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𝑣</m:t>
                                </m:r>
                              </m:e>
                              <m:sub>
                                <m:r>
                                  <a:rPr lang="en-US" sz="2200" b="0" i="1" smtClean="0">
                                    <a:solidFill>
                                      <a:srgbClr val="002060"/>
                                    </a:solidFill>
                                    <a:latin typeface="Cambria Math" panose="02040503050406030204" pitchFamily="18" charset="0"/>
                                  </a:rPr>
                                  <m:t>𝑥</m:t>
                                </m:r>
                              </m:sub>
                            </m:sSub>
                            <m:r>
                              <a:rPr lang="en-US" sz="2200" b="0" i="1" smtClean="0">
                                <a:solidFill>
                                  <a:srgbClr val="002060"/>
                                </a:solidFill>
                                <a:latin typeface="Cambria Math" panose="02040503050406030204" pitchFamily="18" charset="0"/>
                              </a:rPr>
                              <m:t>𝑢</m:t>
                            </m:r>
                          </m:num>
                          <m:den>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𝑐</m:t>
                                </m:r>
                              </m:e>
                              <m:sup>
                                <m:r>
                                  <a:rPr lang="en-US" sz="2200" b="0" i="1" smtClean="0">
                                    <a:solidFill>
                                      <a:srgbClr val="002060"/>
                                    </a:solidFill>
                                    <a:latin typeface="Cambria Math" panose="02040503050406030204" pitchFamily="18" charset="0"/>
                                  </a:rPr>
                                  <m:t>2</m:t>
                                </m:r>
                              </m:sup>
                            </m:sSup>
                          </m:den>
                        </m:f>
                      </m:den>
                    </m:f>
                    <m:r>
                      <a:rPr lang="en-US" sz="2200" b="0" i="1" smtClean="0">
                        <a:solidFill>
                          <a:srgbClr val="002060"/>
                        </a:solidFill>
                        <a:latin typeface="Cambria Math" panose="02040503050406030204" pitchFamily="18" charset="0"/>
                      </a:rPr>
                      <m:t>; </m:t>
                    </m:r>
                    <m:sSubSup>
                      <m:sSubSupPr>
                        <m:ctrlPr>
                          <a:rPr lang="en-US" sz="2200" i="1">
                            <a:solidFill>
                              <a:srgbClr val="002060"/>
                            </a:solidFill>
                            <a:latin typeface="Cambria Math" panose="02040503050406030204" pitchFamily="18" charset="0"/>
                          </a:rPr>
                        </m:ctrlPr>
                      </m:sSubSupPr>
                      <m:e>
                        <m:r>
                          <a:rPr lang="en-US" sz="2200" i="1">
                            <a:solidFill>
                              <a:srgbClr val="002060"/>
                            </a:solidFill>
                            <a:latin typeface="Cambria Math" panose="02040503050406030204" pitchFamily="18" charset="0"/>
                          </a:rPr>
                          <m:t>𝑣</m:t>
                        </m:r>
                      </m:e>
                      <m:sub>
                        <m:r>
                          <a:rPr lang="en-US" sz="2200" b="0" i="1" smtClean="0">
                            <a:solidFill>
                              <a:srgbClr val="002060"/>
                            </a:solidFill>
                            <a:latin typeface="Cambria Math" panose="02040503050406030204" pitchFamily="18" charset="0"/>
                          </a:rPr>
                          <m:t>𝑦</m:t>
                        </m:r>
                      </m:sub>
                      <m:sup>
                        <m:r>
                          <a:rPr lang="en-US" sz="2200" i="1">
                            <a:solidFill>
                              <a:srgbClr val="002060"/>
                            </a:solidFill>
                            <a:latin typeface="Cambria Math" panose="02040503050406030204" pitchFamily="18" charset="0"/>
                          </a:rPr>
                          <m:t>′</m:t>
                        </m:r>
                      </m:sup>
                    </m:sSubSup>
                    <m:r>
                      <a:rPr lang="en-US" sz="2200" b="0" i="1" smtClean="0">
                        <a:solidFill>
                          <a:srgbClr val="002060"/>
                        </a:solidFill>
                        <a:latin typeface="Cambria Math" panose="02040503050406030204" pitchFamily="18" charset="0"/>
                      </a:rPr>
                      <m:t>=</m:t>
                    </m:r>
                    <m:f>
                      <m:fPr>
                        <m:ctrlPr>
                          <a:rPr lang="en-US" sz="2200" b="0" i="1" smtClean="0">
                            <a:solidFill>
                              <a:srgbClr val="002060"/>
                            </a:solidFill>
                            <a:latin typeface="Cambria Math" panose="02040503050406030204" pitchFamily="18" charset="0"/>
                          </a:rPr>
                        </m:ctrlPr>
                      </m:fPr>
                      <m:num>
                        <m:sSub>
                          <m:sSubPr>
                            <m:ctrlPr>
                              <a:rPr lang="en-US" sz="2200" b="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𝑣</m:t>
                            </m:r>
                          </m:e>
                          <m:sub>
                            <m:r>
                              <a:rPr lang="en-US" sz="2200" b="0" i="1" smtClean="0">
                                <a:solidFill>
                                  <a:srgbClr val="002060"/>
                                </a:solidFill>
                                <a:latin typeface="Cambria Math" panose="02040503050406030204" pitchFamily="18" charset="0"/>
                              </a:rPr>
                              <m:t>𝑦</m:t>
                            </m:r>
                          </m:sub>
                        </m:sSub>
                        <m:rad>
                          <m:radPr>
                            <m:degHide m:val="on"/>
                            <m:ctrlPr>
                              <a:rPr lang="en-US" sz="2200" b="0" i="1" smtClean="0">
                                <a:solidFill>
                                  <a:srgbClr val="002060"/>
                                </a:solidFill>
                                <a:latin typeface="Cambria Math" panose="02040503050406030204" pitchFamily="18" charset="0"/>
                              </a:rPr>
                            </m:ctrlPr>
                          </m:radPr>
                          <m:deg/>
                          <m:e>
                            <m:r>
                              <a:rPr lang="en-US" sz="2200" b="0" i="1" smtClean="0">
                                <a:solidFill>
                                  <a:srgbClr val="002060"/>
                                </a:solidFill>
                                <a:latin typeface="Cambria Math" panose="02040503050406030204" pitchFamily="18" charset="0"/>
                              </a:rPr>
                              <m:t>1</m:t>
                            </m:r>
                            <m:r>
                              <a:rPr lang="en-US" sz="2200" b="0" i="1" smtClean="0">
                                <a:solidFill>
                                  <a:srgbClr val="002060"/>
                                </a:solidFill>
                                <a:latin typeface="Cambria Math" panose="02040503050406030204" pitchFamily="18" charset="0"/>
                              </a:rPr>
                              <m:t>−</m:t>
                            </m:r>
                            <m:f>
                              <m:fPr>
                                <m:ctrlPr>
                                  <a:rPr lang="en-US" sz="2200" b="0" i="1" smtClean="0">
                                    <a:solidFill>
                                      <a:srgbClr val="002060"/>
                                    </a:solidFill>
                                    <a:latin typeface="Cambria Math" panose="02040503050406030204" pitchFamily="18" charset="0"/>
                                  </a:rPr>
                                </m:ctrlPr>
                              </m:fPr>
                              <m:num>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𝑢</m:t>
                                    </m:r>
                                  </m:e>
                                  <m:sup>
                                    <m:r>
                                      <a:rPr lang="en-US" sz="2200" b="0" i="1" smtClean="0">
                                        <a:solidFill>
                                          <a:srgbClr val="002060"/>
                                        </a:solidFill>
                                        <a:latin typeface="Cambria Math" panose="02040503050406030204" pitchFamily="18" charset="0"/>
                                      </a:rPr>
                                      <m:t>2</m:t>
                                    </m:r>
                                  </m:sup>
                                </m:sSup>
                              </m:num>
                              <m:den>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𝑐</m:t>
                                    </m:r>
                                  </m:e>
                                  <m:sup>
                                    <m:r>
                                      <a:rPr lang="en-US" sz="2200" b="0" i="1" smtClean="0">
                                        <a:solidFill>
                                          <a:srgbClr val="002060"/>
                                        </a:solidFill>
                                        <a:latin typeface="Cambria Math" panose="02040503050406030204" pitchFamily="18" charset="0"/>
                                      </a:rPr>
                                      <m:t>2</m:t>
                                    </m:r>
                                  </m:sup>
                                </m:sSup>
                              </m:den>
                            </m:f>
                          </m:e>
                        </m:rad>
                      </m:num>
                      <m:den>
                        <m:r>
                          <a:rPr lang="en-US" sz="2200" b="0" i="1" smtClean="0">
                            <a:solidFill>
                              <a:srgbClr val="002060"/>
                            </a:solidFill>
                            <a:latin typeface="Cambria Math" panose="02040503050406030204" pitchFamily="18" charset="0"/>
                          </a:rPr>
                          <m:t>1</m:t>
                        </m:r>
                        <m:r>
                          <a:rPr lang="en-US" sz="2200" b="0" i="1" smtClean="0">
                            <a:solidFill>
                              <a:srgbClr val="002060"/>
                            </a:solidFill>
                            <a:latin typeface="Cambria Math" panose="02040503050406030204" pitchFamily="18" charset="0"/>
                          </a:rPr>
                          <m:t>−</m:t>
                        </m:r>
                        <m:f>
                          <m:fPr>
                            <m:ctrlPr>
                              <a:rPr lang="en-US" sz="2200" b="0" i="1" smtClean="0">
                                <a:solidFill>
                                  <a:srgbClr val="002060"/>
                                </a:solidFill>
                                <a:latin typeface="Cambria Math" panose="02040503050406030204" pitchFamily="18" charset="0"/>
                              </a:rPr>
                            </m:ctrlPr>
                          </m:fPr>
                          <m:num>
                            <m:sSub>
                              <m:sSubPr>
                                <m:ctrlPr>
                                  <a:rPr lang="en-US" sz="2200" b="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𝑣</m:t>
                                </m:r>
                              </m:e>
                              <m:sub>
                                <m:r>
                                  <a:rPr lang="en-US" sz="2200" b="0" i="1" smtClean="0">
                                    <a:solidFill>
                                      <a:srgbClr val="002060"/>
                                    </a:solidFill>
                                    <a:latin typeface="Cambria Math" panose="02040503050406030204" pitchFamily="18" charset="0"/>
                                  </a:rPr>
                                  <m:t>𝑥</m:t>
                                </m:r>
                              </m:sub>
                            </m:sSub>
                            <m:r>
                              <a:rPr lang="en-US" sz="2200" b="0" i="1" smtClean="0">
                                <a:solidFill>
                                  <a:srgbClr val="002060"/>
                                </a:solidFill>
                                <a:latin typeface="Cambria Math" panose="02040503050406030204" pitchFamily="18" charset="0"/>
                              </a:rPr>
                              <m:t>𝑢</m:t>
                            </m:r>
                          </m:num>
                          <m:den>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𝑐</m:t>
                                </m:r>
                              </m:e>
                              <m:sup>
                                <m:r>
                                  <a:rPr lang="en-US" sz="2200" b="0" i="1" smtClean="0">
                                    <a:solidFill>
                                      <a:srgbClr val="002060"/>
                                    </a:solidFill>
                                    <a:latin typeface="Cambria Math" panose="02040503050406030204" pitchFamily="18" charset="0"/>
                                  </a:rPr>
                                  <m:t>2</m:t>
                                </m:r>
                              </m:sup>
                            </m:sSup>
                          </m:den>
                        </m:f>
                      </m:den>
                    </m:f>
                    <m:r>
                      <a:rPr lang="en-US" sz="2200" b="0" i="1" smtClean="0">
                        <a:solidFill>
                          <a:srgbClr val="002060"/>
                        </a:solidFill>
                        <a:latin typeface="Cambria Math" panose="02040503050406030204" pitchFamily="18" charset="0"/>
                      </a:rPr>
                      <m:t>; </m:t>
                    </m:r>
                    <m:sSubSup>
                      <m:sSubSupPr>
                        <m:ctrlPr>
                          <a:rPr lang="en-US" sz="2200" i="1">
                            <a:solidFill>
                              <a:srgbClr val="002060"/>
                            </a:solidFill>
                            <a:latin typeface="Cambria Math" panose="02040503050406030204" pitchFamily="18" charset="0"/>
                          </a:rPr>
                        </m:ctrlPr>
                      </m:sSubSupPr>
                      <m:e>
                        <m:r>
                          <a:rPr lang="en-US" sz="2200" i="1">
                            <a:solidFill>
                              <a:srgbClr val="002060"/>
                            </a:solidFill>
                            <a:latin typeface="Cambria Math" panose="02040503050406030204" pitchFamily="18" charset="0"/>
                          </a:rPr>
                          <m:t>𝑣</m:t>
                        </m:r>
                      </m:e>
                      <m:sub>
                        <m:r>
                          <a:rPr lang="en-US" sz="2200" b="0" i="1" smtClean="0">
                            <a:solidFill>
                              <a:srgbClr val="002060"/>
                            </a:solidFill>
                            <a:latin typeface="Cambria Math" panose="02040503050406030204" pitchFamily="18" charset="0"/>
                          </a:rPr>
                          <m:t>𝑧</m:t>
                        </m:r>
                      </m:sub>
                      <m:sup>
                        <m:r>
                          <a:rPr lang="en-US" sz="2200" i="1">
                            <a:solidFill>
                              <a:srgbClr val="002060"/>
                            </a:solidFill>
                            <a:latin typeface="Cambria Math" panose="02040503050406030204" pitchFamily="18" charset="0"/>
                          </a:rPr>
                          <m:t>′</m:t>
                        </m:r>
                      </m:sup>
                    </m:sSubSup>
                    <m:r>
                      <a:rPr lang="en-US" sz="2200" i="1">
                        <a:solidFill>
                          <a:srgbClr val="002060"/>
                        </a:solidFill>
                        <a:latin typeface="Cambria Math" panose="02040503050406030204" pitchFamily="18" charset="0"/>
                      </a:rPr>
                      <m:t>=</m:t>
                    </m:r>
                    <m:f>
                      <m:fPr>
                        <m:ctrlPr>
                          <a:rPr lang="en-US" sz="2200" i="1">
                            <a:solidFill>
                              <a:srgbClr val="002060"/>
                            </a:solidFill>
                            <a:latin typeface="Cambria Math" panose="02040503050406030204" pitchFamily="18" charset="0"/>
                          </a:rPr>
                        </m:ctrlPr>
                      </m:fPr>
                      <m:num>
                        <m:sSub>
                          <m:sSubPr>
                            <m:ctrlPr>
                              <a:rPr lang="en-US" sz="2200" i="1">
                                <a:solidFill>
                                  <a:srgbClr val="002060"/>
                                </a:solidFill>
                                <a:latin typeface="Cambria Math" panose="02040503050406030204" pitchFamily="18" charset="0"/>
                              </a:rPr>
                            </m:ctrlPr>
                          </m:sSubPr>
                          <m:e>
                            <m:r>
                              <a:rPr lang="en-US" sz="2200" i="1">
                                <a:solidFill>
                                  <a:srgbClr val="002060"/>
                                </a:solidFill>
                                <a:latin typeface="Cambria Math" panose="02040503050406030204" pitchFamily="18" charset="0"/>
                              </a:rPr>
                              <m:t>𝑣</m:t>
                            </m:r>
                          </m:e>
                          <m:sub>
                            <m:r>
                              <a:rPr lang="en-US" sz="2200" b="0" i="1" smtClean="0">
                                <a:solidFill>
                                  <a:srgbClr val="002060"/>
                                </a:solidFill>
                                <a:latin typeface="Cambria Math" panose="02040503050406030204" pitchFamily="18" charset="0"/>
                              </a:rPr>
                              <m:t>𝑧</m:t>
                            </m:r>
                          </m:sub>
                        </m:sSub>
                        <m:rad>
                          <m:radPr>
                            <m:degHide m:val="on"/>
                            <m:ctrlPr>
                              <a:rPr lang="en-US" sz="2200" i="1">
                                <a:solidFill>
                                  <a:srgbClr val="002060"/>
                                </a:solidFill>
                                <a:latin typeface="Cambria Math" panose="02040503050406030204" pitchFamily="18" charset="0"/>
                              </a:rPr>
                            </m:ctrlPr>
                          </m:radPr>
                          <m:deg/>
                          <m:e>
                            <m:r>
                              <a:rPr lang="en-US" sz="2200" i="1">
                                <a:solidFill>
                                  <a:srgbClr val="002060"/>
                                </a:solidFill>
                                <a:latin typeface="Cambria Math" panose="02040503050406030204" pitchFamily="18" charset="0"/>
                              </a:rPr>
                              <m:t>1</m:t>
                            </m:r>
                            <m:r>
                              <a:rPr lang="en-US" sz="2200" i="1">
                                <a:solidFill>
                                  <a:srgbClr val="002060"/>
                                </a:solidFill>
                                <a:latin typeface="Cambria Math" panose="02040503050406030204" pitchFamily="18" charset="0"/>
                              </a:rPr>
                              <m:t>−</m:t>
                            </m:r>
                            <m:f>
                              <m:fPr>
                                <m:ctrlPr>
                                  <a:rPr lang="en-US" sz="2200" i="1">
                                    <a:solidFill>
                                      <a:srgbClr val="002060"/>
                                    </a:solidFill>
                                    <a:latin typeface="Cambria Math" panose="02040503050406030204" pitchFamily="18" charset="0"/>
                                  </a:rPr>
                                </m:ctrlPr>
                              </m:fPr>
                              <m:num>
                                <m:sSup>
                                  <m:sSupPr>
                                    <m:ctrlPr>
                                      <a:rPr lang="en-US" sz="2200" i="1">
                                        <a:solidFill>
                                          <a:srgbClr val="002060"/>
                                        </a:solidFill>
                                        <a:latin typeface="Cambria Math" panose="02040503050406030204" pitchFamily="18" charset="0"/>
                                      </a:rPr>
                                    </m:ctrlPr>
                                  </m:sSupPr>
                                  <m:e>
                                    <m:r>
                                      <a:rPr lang="en-US" sz="2200" i="1">
                                        <a:solidFill>
                                          <a:srgbClr val="002060"/>
                                        </a:solidFill>
                                        <a:latin typeface="Cambria Math" panose="02040503050406030204" pitchFamily="18" charset="0"/>
                                      </a:rPr>
                                      <m:t>𝑢</m:t>
                                    </m:r>
                                  </m:e>
                                  <m:sup>
                                    <m:r>
                                      <a:rPr lang="en-US" sz="2200" i="1">
                                        <a:solidFill>
                                          <a:srgbClr val="002060"/>
                                        </a:solidFill>
                                        <a:latin typeface="Cambria Math" panose="02040503050406030204" pitchFamily="18" charset="0"/>
                                      </a:rPr>
                                      <m:t>2</m:t>
                                    </m:r>
                                  </m:sup>
                                </m:sSup>
                              </m:num>
                              <m:den>
                                <m:sSup>
                                  <m:sSupPr>
                                    <m:ctrlPr>
                                      <a:rPr lang="en-US" sz="2200" i="1">
                                        <a:solidFill>
                                          <a:srgbClr val="002060"/>
                                        </a:solidFill>
                                        <a:latin typeface="Cambria Math" panose="02040503050406030204" pitchFamily="18" charset="0"/>
                                      </a:rPr>
                                    </m:ctrlPr>
                                  </m:sSupPr>
                                  <m:e>
                                    <m:r>
                                      <a:rPr lang="en-US" sz="2200" i="1">
                                        <a:solidFill>
                                          <a:srgbClr val="002060"/>
                                        </a:solidFill>
                                        <a:latin typeface="Cambria Math" panose="02040503050406030204" pitchFamily="18" charset="0"/>
                                      </a:rPr>
                                      <m:t>𝑐</m:t>
                                    </m:r>
                                  </m:e>
                                  <m:sup>
                                    <m:r>
                                      <a:rPr lang="en-US" sz="2200" i="1">
                                        <a:solidFill>
                                          <a:srgbClr val="002060"/>
                                        </a:solidFill>
                                        <a:latin typeface="Cambria Math" panose="02040503050406030204" pitchFamily="18" charset="0"/>
                                      </a:rPr>
                                      <m:t>2</m:t>
                                    </m:r>
                                  </m:sup>
                                </m:sSup>
                              </m:den>
                            </m:f>
                          </m:e>
                        </m:rad>
                      </m:num>
                      <m:den>
                        <m:r>
                          <a:rPr lang="en-US" sz="2200" i="1">
                            <a:solidFill>
                              <a:srgbClr val="002060"/>
                            </a:solidFill>
                            <a:latin typeface="Cambria Math" panose="02040503050406030204" pitchFamily="18" charset="0"/>
                          </a:rPr>
                          <m:t>1</m:t>
                        </m:r>
                        <m:r>
                          <a:rPr lang="en-US" sz="2200" i="1">
                            <a:solidFill>
                              <a:srgbClr val="002060"/>
                            </a:solidFill>
                            <a:latin typeface="Cambria Math" panose="02040503050406030204" pitchFamily="18" charset="0"/>
                          </a:rPr>
                          <m:t>−</m:t>
                        </m:r>
                        <m:f>
                          <m:fPr>
                            <m:ctrlPr>
                              <a:rPr lang="en-US" sz="2200" i="1">
                                <a:solidFill>
                                  <a:srgbClr val="002060"/>
                                </a:solidFill>
                                <a:latin typeface="Cambria Math" panose="02040503050406030204" pitchFamily="18" charset="0"/>
                              </a:rPr>
                            </m:ctrlPr>
                          </m:fPr>
                          <m:num>
                            <m:sSub>
                              <m:sSubPr>
                                <m:ctrlPr>
                                  <a:rPr lang="en-US" sz="2200" i="1">
                                    <a:solidFill>
                                      <a:srgbClr val="002060"/>
                                    </a:solidFill>
                                    <a:latin typeface="Cambria Math" panose="02040503050406030204" pitchFamily="18" charset="0"/>
                                  </a:rPr>
                                </m:ctrlPr>
                              </m:sSubPr>
                              <m:e>
                                <m:r>
                                  <a:rPr lang="en-US" sz="2200" i="1">
                                    <a:solidFill>
                                      <a:srgbClr val="002060"/>
                                    </a:solidFill>
                                    <a:latin typeface="Cambria Math" panose="02040503050406030204" pitchFamily="18" charset="0"/>
                                  </a:rPr>
                                  <m:t>𝑣</m:t>
                                </m:r>
                              </m:e>
                              <m:sub>
                                <m:r>
                                  <a:rPr lang="en-US" sz="2200" i="1">
                                    <a:solidFill>
                                      <a:srgbClr val="002060"/>
                                    </a:solidFill>
                                    <a:latin typeface="Cambria Math" panose="02040503050406030204" pitchFamily="18" charset="0"/>
                                  </a:rPr>
                                  <m:t>𝑥</m:t>
                                </m:r>
                              </m:sub>
                            </m:sSub>
                            <m:r>
                              <a:rPr lang="en-US" sz="2200" i="1">
                                <a:solidFill>
                                  <a:srgbClr val="002060"/>
                                </a:solidFill>
                                <a:latin typeface="Cambria Math" panose="02040503050406030204" pitchFamily="18" charset="0"/>
                              </a:rPr>
                              <m:t>𝑢</m:t>
                            </m:r>
                          </m:num>
                          <m:den>
                            <m:sSup>
                              <m:sSupPr>
                                <m:ctrlPr>
                                  <a:rPr lang="en-US" sz="2200" i="1">
                                    <a:solidFill>
                                      <a:srgbClr val="002060"/>
                                    </a:solidFill>
                                    <a:latin typeface="Cambria Math" panose="02040503050406030204" pitchFamily="18" charset="0"/>
                                  </a:rPr>
                                </m:ctrlPr>
                              </m:sSupPr>
                              <m:e>
                                <m:r>
                                  <a:rPr lang="en-US" sz="2200" i="1">
                                    <a:solidFill>
                                      <a:srgbClr val="002060"/>
                                    </a:solidFill>
                                    <a:latin typeface="Cambria Math" panose="02040503050406030204" pitchFamily="18" charset="0"/>
                                  </a:rPr>
                                  <m:t>𝑐</m:t>
                                </m:r>
                              </m:e>
                              <m:sup>
                                <m:r>
                                  <a:rPr lang="en-US" sz="2200" i="1">
                                    <a:solidFill>
                                      <a:srgbClr val="002060"/>
                                    </a:solidFill>
                                    <a:latin typeface="Cambria Math" panose="02040503050406030204" pitchFamily="18" charset="0"/>
                                  </a:rPr>
                                  <m:t>2</m:t>
                                </m:r>
                              </m:sup>
                            </m:sSup>
                          </m:den>
                        </m:f>
                      </m:den>
                    </m:f>
                  </m:oMath>
                </a14:m>
                <a:endParaRPr lang="en-US" sz="2200" dirty="0">
                  <a:solidFill>
                    <a:srgbClr val="002060"/>
                  </a:solidFill>
                  <a:latin typeface="Times New Roman" panose="02020603050405020304" pitchFamily="18" charset="0"/>
                  <a:cs typeface="Times New Roman" panose="02020603050405020304" pitchFamily="18" charset="0"/>
                </a:endParaRPr>
              </a:p>
              <a:p>
                <a:endParaRPr lang="en-US" sz="2200" dirty="0"/>
              </a:p>
            </p:txBody>
          </p:sp>
        </mc:Choice>
        <mc:Fallback xmlns="">
          <p:sp>
            <p:nvSpPr>
              <p:cNvPr id="3" name="Content Placeholder 2">
                <a:extLst>
                  <a:ext uri="{FF2B5EF4-FFF2-40B4-BE49-F238E27FC236}">
                    <a16:creationId xmlns:a16="http://schemas.microsoft.com/office/drawing/2014/main" id="{D47B368D-40D9-4C32-8369-15F02EDABDC8}"/>
                  </a:ext>
                </a:extLst>
              </p:cNvPr>
              <p:cNvSpPr>
                <a:spLocks noGrp="1" noRot="1" noChangeAspect="1" noMove="1" noResize="1" noEditPoints="1" noAdjustHandles="1" noChangeArrowheads="1" noChangeShapeType="1" noTextEdit="1"/>
              </p:cNvSpPr>
              <p:nvPr>
                <p:ph idx="1"/>
              </p:nvPr>
            </p:nvSpPr>
            <p:spPr>
              <a:blipFill>
                <a:blip r:embed="rId2"/>
                <a:stretch>
                  <a:fillRect l="-169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D92DD21-4076-47C0-A13E-CEB56A5B7C07}"/>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22FA6C84-24EE-4470-8573-DBBECF1E72A2}"/>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34F76C43-FA5C-4ECF-BD6E-2C00380E10C1}"/>
              </a:ext>
            </a:extLst>
          </p:cNvPr>
          <p:cNvSpPr>
            <a:spLocks noGrp="1"/>
          </p:cNvSpPr>
          <p:nvPr>
            <p:ph type="sldNum" sz="quarter" idx="12"/>
          </p:nvPr>
        </p:nvSpPr>
        <p:spPr/>
        <p:txBody>
          <a:bodyPr/>
          <a:lstStyle/>
          <a:p>
            <a:fld id="{BDA10909-B56C-45AC-A9CA-18A782F1C497}" type="slidenum">
              <a:rPr lang="en-US" smtClean="0"/>
              <a:pPr/>
              <a:t>20</a:t>
            </a:fld>
            <a:endParaRPr lang="en-US" dirty="0"/>
          </a:p>
        </p:txBody>
      </p:sp>
    </p:spTree>
    <p:extLst>
      <p:ext uri="{BB962C8B-B14F-4D97-AF65-F5344CB8AC3E}">
        <p14:creationId xmlns:p14="http://schemas.microsoft.com/office/powerpoint/2010/main" val="925790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9D45-6764-4F44-82DA-62CAA83B0BF3}"/>
              </a:ext>
            </a:extLst>
          </p:cNvPr>
          <p:cNvSpPr>
            <a:spLocks noGrp="1"/>
          </p:cNvSpPr>
          <p:nvPr>
            <p:ph type="title"/>
          </p:nvPr>
        </p:nvSpPr>
        <p:spPr/>
        <p:txBody>
          <a:bodyPr>
            <a:normAutofit fontScale="90000"/>
          </a:bodyPr>
          <a:lstStyle/>
          <a:p>
            <a:r>
              <a:rPr lang="en-US" dirty="0"/>
              <a:t>Example-III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BF3EDE-642C-4FF2-B526-D0B061B8B110}"/>
                  </a:ext>
                </a:extLst>
              </p:cNvPr>
              <p:cNvSpPr>
                <a:spLocks noGrp="1"/>
              </p:cNvSpPr>
              <p:nvPr>
                <p:ph idx="1"/>
              </p:nvPr>
            </p:nvSpPr>
            <p:spPr>
              <a:xfrm>
                <a:off x="1097280" y="910173"/>
                <a:ext cx="10058400" cy="5216288"/>
              </a:xfrm>
            </p:spPr>
            <p:txBody>
              <a:bodyPr>
                <a:noAutofit/>
              </a:bodyPr>
              <a:lstStyle/>
              <a:p>
                <a:r>
                  <a:rPr lang="en-IN" sz="1800" dirty="0">
                    <a:solidFill>
                      <a:srgbClr val="C00000"/>
                    </a:solidFill>
                    <a:latin typeface="Times New Roman" panose="02020603050405020304" pitchFamily="18" charset="0"/>
                    <a:cs typeface="Times New Roman" panose="02020603050405020304" pitchFamily="18" charset="0"/>
                  </a:rPr>
                  <a:t>Two rockets are leaving their space station along perpendicular paths, as measured by an observer on the space station. Rocket 1 moves at 0</a:t>
                </a:r>
                <a:r>
                  <a:rPr lang="en-IN" sz="1800" i="1" dirty="0">
                    <a:solidFill>
                      <a:srgbClr val="C00000"/>
                    </a:solidFill>
                    <a:latin typeface="Times New Roman" panose="02020603050405020304" pitchFamily="18" charset="0"/>
                    <a:cs typeface="Times New Roman" panose="02020603050405020304" pitchFamily="18" charset="0"/>
                  </a:rPr>
                  <a:t>.</a:t>
                </a:r>
                <a:r>
                  <a:rPr lang="en-IN" sz="1800" dirty="0">
                    <a:solidFill>
                      <a:srgbClr val="C00000"/>
                    </a:solidFill>
                    <a:latin typeface="Times New Roman" panose="02020603050405020304" pitchFamily="18" charset="0"/>
                    <a:cs typeface="Times New Roman" panose="02020603050405020304" pitchFamily="18" charset="0"/>
                  </a:rPr>
                  <a:t>60</a:t>
                </a:r>
                <a:r>
                  <a:rPr lang="en-IN" sz="1800" i="1" dirty="0">
                    <a:solidFill>
                      <a:srgbClr val="C00000"/>
                    </a:solidFill>
                    <a:latin typeface="Times New Roman" panose="02020603050405020304" pitchFamily="18" charset="0"/>
                    <a:cs typeface="Times New Roman" panose="02020603050405020304" pitchFamily="18" charset="0"/>
                  </a:rPr>
                  <a:t>c </a:t>
                </a:r>
                <a:r>
                  <a:rPr lang="en-IN" sz="1800" dirty="0">
                    <a:solidFill>
                      <a:srgbClr val="C00000"/>
                    </a:solidFill>
                    <a:latin typeface="Times New Roman" panose="02020603050405020304" pitchFamily="18" charset="0"/>
                    <a:cs typeface="Times New Roman" panose="02020603050405020304" pitchFamily="18" charset="0"/>
                  </a:rPr>
                  <a:t>and rocket 2 moves at 0</a:t>
                </a:r>
                <a:r>
                  <a:rPr lang="en-IN" sz="1800" i="1" dirty="0">
                    <a:solidFill>
                      <a:srgbClr val="C00000"/>
                    </a:solidFill>
                    <a:latin typeface="Times New Roman" panose="02020603050405020304" pitchFamily="18" charset="0"/>
                    <a:cs typeface="Times New Roman" panose="02020603050405020304" pitchFamily="18" charset="0"/>
                  </a:rPr>
                  <a:t>.</a:t>
                </a:r>
                <a:r>
                  <a:rPr lang="en-IN" sz="1800" dirty="0">
                    <a:solidFill>
                      <a:srgbClr val="C00000"/>
                    </a:solidFill>
                    <a:latin typeface="Times New Roman" panose="02020603050405020304" pitchFamily="18" charset="0"/>
                    <a:cs typeface="Times New Roman" panose="02020603050405020304" pitchFamily="18" charset="0"/>
                  </a:rPr>
                  <a:t>80</a:t>
                </a:r>
                <a:r>
                  <a:rPr lang="en-IN" sz="1800" i="1" dirty="0">
                    <a:solidFill>
                      <a:srgbClr val="C00000"/>
                    </a:solidFill>
                    <a:latin typeface="Times New Roman" panose="02020603050405020304" pitchFamily="18" charset="0"/>
                    <a:cs typeface="Times New Roman" panose="02020603050405020304" pitchFamily="18" charset="0"/>
                  </a:rPr>
                  <a:t>c</a:t>
                </a:r>
                <a:r>
                  <a:rPr lang="en-IN" sz="1800" dirty="0">
                    <a:solidFill>
                      <a:srgbClr val="C00000"/>
                    </a:solidFill>
                    <a:latin typeface="Times New Roman" panose="02020603050405020304" pitchFamily="18" charset="0"/>
                    <a:cs typeface="Times New Roman" panose="02020603050405020304" pitchFamily="18" charset="0"/>
                  </a:rPr>
                  <a:t>, both measured relative to the space station. What is the velocity of rocket 2 as observed by rocket 1?</a:t>
                </a:r>
              </a:p>
              <a:p>
                <a:r>
                  <a:rPr lang="en-IN" sz="1800" dirty="0">
                    <a:solidFill>
                      <a:srgbClr val="002060"/>
                    </a:solidFill>
                    <a:latin typeface="Times New Roman" panose="02020603050405020304" pitchFamily="18" charset="0"/>
                    <a:cs typeface="Times New Roman" panose="02020603050405020304" pitchFamily="18" charset="0"/>
                  </a:rPr>
                  <a:t>Observer </a:t>
                </a:r>
                <a:r>
                  <a:rPr lang="en-IN" sz="1800" i="1" dirty="0">
                    <a:solidFill>
                      <a:srgbClr val="002060"/>
                    </a:solidFill>
                    <a:latin typeface="Times New Roman" panose="02020603050405020304" pitchFamily="18" charset="0"/>
                    <a:cs typeface="Times New Roman" panose="02020603050405020304" pitchFamily="18" charset="0"/>
                  </a:rPr>
                  <a:t>O </a:t>
                </a:r>
                <a:r>
                  <a:rPr lang="en-IN" sz="1800" dirty="0">
                    <a:solidFill>
                      <a:srgbClr val="002060"/>
                    </a:solidFill>
                    <a:latin typeface="Times New Roman" panose="02020603050405020304" pitchFamily="18" charset="0"/>
                    <a:cs typeface="Times New Roman" panose="02020603050405020304" pitchFamily="18" charset="0"/>
                  </a:rPr>
                  <a:t>is the space station, observer </a:t>
                </a:r>
                <a:r>
                  <a:rPr lang="en-IN" sz="1800" i="1" dirty="0">
                    <a:solidFill>
                      <a:srgbClr val="002060"/>
                    </a:solidFill>
                    <a:latin typeface="Times New Roman" panose="02020603050405020304" pitchFamily="18" charset="0"/>
                    <a:cs typeface="Times New Roman" panose="02020603050405020304" pitchFamily="18" charset="0"/>
                  </a:rPr>
                  <a:t>O’</a:t>
                </a:r>
                <a:r>
                  <a:rPr lang="en-IN" sz="1800" dirty="0">
                    <a:solidFill>
                      <a:srgbClr val="002060"/>
                    </a:solidFill>
                    <a:latin typeface="Times New Roman" panose="02020603050405020304" pitchFamily="18" charset="0"/>
                    <a:cs typeface="Times New Roman" panose="02020603050405020304" pitchFamily="18" charset="0"/>
                  </a:rPr>
                  <a:t> is rocket 1 (moving at </a:t>
                </a:r>
                <a:r>
                  <a:rPr lang="en-IN" sz="1800" i="1" dirty="0">
                    <a:solidFill>
                      <a:srgbClr val="002060"/>
                    </a:solidFill>
                    <a:latin typeface="Times New Roman" panose="02020603050405020304" pitchFamily="18" charset="0"/>
                    <a:cs typeface="Times New Roman" panose="02020603050405020304" pitchFamily="18" charset="0"/>
                  </a:rPr>
                  <a:t>u </a:t>
                </a:r>
                <a:r>
                  <a:rPr lang="en-IN" sz="1800" dirty="0">
                    <a:solidFill>
                      <a:srgbClr val="002060"/>
                    </a:solidFill>
                    <a:latin typeface="Times New Roman" panose="02020603050405020304" pitchFamily="18" charset="0"/>
                    <a:cs typeface="Times New Roman" panose="02020603050405020304" pitchFamily="18" charset="0"/>
                  </a:rPr>
                  <a:t>= 0</a:t>
                </a:r>
                <a:r>
                  <a:rPr lang="en-IN" sz="1800" i="1" dirty="0">
                    <a:solidFill>
                      <a:srgbClr val="002060"/>
                    </a:solidFill>
                    <a:latin typeface="Times New Roman" panose="02020603050405020304" pitchFamily="18" charset="0"/>
                    <a:cs typeface="Times New Roman" panose="02020603050405020304" pitchFamily="18" charset="0"/>
                  </a:rPr>
                  <a:t>.</a:t>
                </a:r>
                <a:r>
                  <a:rPr lang="en-IN" sz="1800" dirty="0">
                    <a:solidFill>
                      <a:srgbClr val="002060"/>
                    </a:solidFill>
                    <a:latin typeface="Times New Roman" panose="02020603050405020304" pitchFamily="18" charset="0"/>
                    <a:cs typeface="Times New Roman" panose="02020603050405020304" pitchFamily="18" charset="0"/>
                  </a:rPr>
                  <a:t>60</a:t>
                </a:r>
                <a:r>
                  <a:rPr lang="en-IN" sz="1800" i="1" dirty="0">
                    <a:solidFill>
                      <a:srgbClr val="002060"/>
                    </a:solidFill>
                    <a:latin typeface="Times New Roman" panose="02020603050405020304" pitchFamily="18" charset="0"/>
                    <a:cs typeface="Times New Roman" panose="02020603050405020304" pitchFamily="18" charset="0"/>
                  </a:rPr>
                  <a:t>c</a:t>
                </a:r>
                <a:r>
                  <a:rPr lang="en-IN" sz="1800" dirty="0">
                    <a:solidFill>
                      <a:srgbClr val="002060"/>
                    </a:solidFill>
                    <a:latin typeface="Times New Roman" panose="02020603050405020304" pitchFamily="18" charset="0"/>
                    <a:cs typeface="Times New Roman" panose="02020603050405020304" pitchFamily="18" charset="0"/>
                  </a:rPr>
                  <a:t>), and </a:t>
                </a:r>
              </a:p>
              <a:p>
                <a:r>
                  <a:rPr lang="en-IN" sz="1800" dirty="0">
                    <a:solidFill>
                      <a:srgbClr val="002060"/>
                    </a:solidFill>
                    <a:latin typeface="Times New Roman" panose="02020603050405020304" pitchFamily="18" charset="0"/>
                    <a:cs typeface="Times New Roman" panose="02020603050405020304" pitchFamily="18" charset="0"/>
                  </a:rPr>
                  <a:t>each observes rocket 2, moving (according to </a:t>
                </a:r>
                <a:r>
                  <a:rPr lang="en-IN" sz="1800" i="1" dirty="0">
                    <a:solidFill>
                      <a:srgbClr val="002060"/>
                    </a:solidFill>
                    <a:latin typeface="Times New Roman" panose="02020603050405020304" pitchFamily="18" charset="0"/>
                    <a:cs typeface="Times New Roman" panose="02020603050405020304" pitchFamily="18" charset="0"/>
                  </a:rPr>
                  <a:t>O</a:t>
                </a:r>
                <a:r>
                  <a:rPr lang="en-IN" sz="1800" dirty="0">
                    <a:solidFill>
                      <a:srgbClr val="002060"/>
                    </a:solidFill>
                    <a:latin typeface="Times New Roman" panose="02020603050405020304" pitchFamily="18" charset="0"/>
                    <a:cs typeface="Times New Roman" panose="02020603050405020304" pitchFamily="18" charset="0"/>
                  </a:rPr>
                  <a:t>) in a direction perpendicular to</a:t>
                </a:r>
              </a:p>
              <a:p>
                <a:r>
                  <a:rPr lang="en-IN" sz="1800" dirty="0">
                    <a:solidFill>
                      <a:srgbClr val="002060"/>
                    </a:solidFill>
                    <a:latin typeface="Times New Roman" panose="02020603050405020304" pitchFamily="18" charset="0"/>
                    <a:cs typeface="Times New Roman" panose="02020603050405020304" pitchFamily="18" charset="0"/>
                  </a:rPr>
                  <a:t>rocket 1.</a:t>
                </a:r>
              </a:p>
              <a:p>
                <a:r>
                  <a:rPr lang="en-IN" sz="1800" dirty="0">
                    <a:solidFill>
                      <a:srgbClr val="002060"/>
                    </a:solidFill>
                    <a:latin typeface="Times New Roman" panose="02020603050405020304" pitchFamily="18" charset="0"/>
                    <a:cs typeface="Times New Roman" panose="02020603050405020304" pitchFamily="18" charset="0"/>
                  </a:rPr>
                  <a:t>We take this to be the </a:t>
                </a:r>
                <a:r>
                  <a:rPr lang="en-IN" sz="1800" i="1" dirty="0">
                    <a:solidFill>
                      <a:srgbClr val="002060"/>
                    </a:solidFill>
                    <a:latin typeface="Times New Roman" panose="02020603050405020304" pitchFamily="18" charset="0"/>
                    <a:cs typeface="Times New Roman" panose="02020603050405020304" pitchFamily="18" charset="0"/>
                  </a:rPr>
                  <a:t>y </a:t>
                </a:r>
                <a:r>
                  <a:rPr lang="en-IN" sz="1800" dirty="0">
                    <a:solidFill>
                      <a:srgbClr val="002060"/>
                    </a:solidFill>
                    <a:latin typeface="Times New Roman" panose="02020603050405020304" pitchFamily="18" charset="0"/>
                    <a:cs typeface="Times New Roman" panose="02020603050405020304" pitchFamily="18" charset="0"/>
                  </a:rPr>
                  <a:t>direction of the reference frame of</a:t>
                </a:r>
                <a:r>
                  <a:rPr lang="en-IN" sz="1800" i="1" dirty="0">
                    <a:solidFill>
                      <a:srgbClr val="002060"/>
                    </a:solidFill>
                    <a:latin typeface="Times New Roman" panose="02020603050405020304" pitchFamily="18" charset="0"/>
                    <a:cs typeface="Times New Roman" panose="02020603050405020304" pitchFamily="18" charset="0"/>
                  </a:rPr>
                  <a:t> O</a:t>
                </a:r>
                <a:r>
                  <a:rPr lang="en-IN" sz="1800" dirty="0">
                    <a:solidFill>
                      <a:srgbClr val="002060"/>
                    </a:solidFill>
                    <a:latin typeface="Times New Roman" panose="02020603050405020304" pitchFamily="18" charset="0"/>
                    <a:cs typeface="Times New Roman" panose="02020603050405020304" pitchFamily="18" charset="0"/>
                  </a:rPr>
                  <a:t>. Thus </a:t>
                </a:r>
                <a:r>
                  <a:rPr lang="en-IN" sz="1800" i="1" dirty="0">
                    <a:solidFill>
                      <a:srgbClr val="002060"/>
                    </a:solidFill>
                    <a:latin typeface="Times New Roman" panose="02020603050405020304" pitchFamily="18" charset="0"/>
                    <a:cs typeface="Times New Roman" panose="02020603050405020304" pitchFamily="18" charset="0"/>
                  </a:rPr>
                  <a:t>O </a:t>
                </a:r>
                <a:r>
                  <a:rPr lang="en-IN" sz="1800" dirty="0">
                    <a:solidFill>
                      <a:srgbClr val="002060"/>
                    </a:solidFill>
                    <a:latin typeface="Times New Roman" panose="02020603050405020304" pitchFamily="18" charset="0"/>
                    <a:cs typeface="Times New Roman" panose="02020603050405020304" pitchFamily="18" charset="0"/>
                  </a:rPr>
                  <a:t>observes </a:t>
                </a:r>
              </a:p>
              <a:p>
                <a:r>
                  <a:rPr lang="en-IN" sz="1800" dirty="0">
                    <a:solidFill>
                      <a:srgbClr val="002060"/>
                    </a:solidFill>
                    <a:latin typeface="Times New Roman" panose="02020603050405020304" pitchFamily="18" charset="0"/>
                    <a:cs typeface="Times New Roman" panose="02020603050405020304" pitchFamily="18" charset="0"/>
                  </a:rPr>
                  <a:t>rocket 2 to have velocity components</a:t>
                </a:r>
                <a:r>
                  <a:rPr lang="en-US" sz="1800" b="0"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b="0" i="1" smtClean="0">
                            <a:solidFill>
                              <a:srgbClr val="002060"/>
                            </a:solidFill>
                            <a:latin typeface="Cambria Math" panose="02040503050406030204" pitchFamily="18" charset="0"/>
                          </a:rPr>
                        </m:ctrlPr>
                      </m:sSubPr>
                      <m:e>
                        <m:r>
                          <a:rPr lang="en-US" sz="1800" b="0" i="1" smtClean="0">
                            <a:solidFill>
                              <a:srgbClr val="002060"/>
                            </a:solidFill>
                            <a:latin typeface="Cambria Math" panose="02040503050406030204" pitchFamily="18" charset="0"/>
                          </a:rPr>
                          <m:t>𝑣</m:t>
                        </m:r>
                      </m:e>
                      <m:sub>
                        <m:r>
                          <a:rPr lang="en-US" sz="1800" b="0" i="1" smtClean="0">
                            <a:solidFill>
                              <a:srgbClr val="002060"/>
                            </a:solidFill>
                            <a:latin typeface="Cambria Math" panose="02040503050406030204" pitchFamily="18" charset="0"/>
                          </a:rPr>
                          <m:t>𝑥</m:t>
                        </m:r>
                      </m:sub>
                    </m:sSub>
                    <m:r>
                      <a:rPr lang="en-US" sz="1800" b="0" i="1" smtClean="0">
                        <a:solidFill>
                          <a:srgbClr val="002060"/>
                        </a:solidFill>
                        <a:latin typeface="Cambria Math" panose="02040503050406030204" pitchFamily="18" charset="0"/>
                      </a:rPr>
                      <m:t>=0, </m:t>
                    </m:r>
                    <m:sSub>
                      <m:sSubPr>
                        <m:ctrlPr>
                          <a:rPr lang="en-US" sz="1800" b="0" i="1" smtClean="0">
                            <a:solidFill>
                              <a:srgbClr val="002060"/>
                            </a:solidFill>
                            <a:latin typeface="Cambria Math" panose="02040503050406030204" pitchFamily="18" charset="0"/>
                          </a:rPr>
                        </m:ctrlPr>
                      </m:sSubPr>
                      <m:e>
                        <m:r>
                          <a:rPr lang="en-US" sz="1800" b="0" i="1" smtClean="0">
                            <a:solidFill>
                              <a:srgbClr val="002060"/>
                            </a:solidFill>
                            <a:latin typeface="Cambria Math" panose="02040503050406030204" pitchFamily="18" charset="0"/>
                          </a:rPr>
                          <m:t>𝑣</m:t>
                        </m:r>
                      </m:e>
                      <m:sub>
                        <m:r>
                          <a:rPr lang="en-US" sz="1800" b="0" i="1" smtClean="0">
                            <a:solidFill>
                              <a:srgbClr val="002060"/>
                            </a:solidFill>
                            <a:latin typeface="Cambria Math" panose="02040503050406030204" pitchFamily="18" charset="0"/>
                          </a:rPr>
                          <m:t>𝑦</m:t>
                        </m:r>
                      </m:sub>
                    </m:sSub>
                    <m:r>
                      <a:rPr lang="en-US" sz="1800" b="0" i="1" smtClean="0">
                        <a:solidFill>
                          <a:srgbClr val="002060"/>
                        </a:solidFill>
                        <a:latin typeface="Cambria Math" panose="02040503050406030204" pitchFamily="18" charset="0"/>
                      </a:rPr>
                      <m:t>=0.8</m:t>
                    </m:r>
                    <m:r>
                      <a:rPr lang="en-US" sz="1800" b="0" i="1" smtClean="0">
                        <a:solidFill>
                          <a:srgbClr val="002060"/>
                        </a:solidFill>
                        <a:latin typeface="Cambria Math" panose="02040503050406030204" pitchFamily="18" charset="0"/>
                      </a:rPr>
                      <m:t>𝑐</m:t>
                    </m:r>
                  </m:oMath>
                </a14:m>
                <a:r>
                  <a:rPr lang="en-US" sz="1800" i="1" dirty="0">
                    <a:solidFill>
                      <a:srgbClr val="002060"/>
                    </a:solidFill>
                    <a:latin typeface="Times New Roman" panose="02020603050405020304" pitchFamily="18" charset="0"/>
                    <a:cs typeface="Times New Roman" panose="02020603050405020304" pitchFamily="18" charset="0"/>
                  </a:rPr>
                  <a:t>.</a:t>
                </a:r>
              </a:p>
              <a:p>
                <a:r>
                  <a:rPr lang="en-US" sz="1800" dirty="0">
                    <a:solidFill>
                      <a:srgbClr val="002060"/>
                    </a:solidFill>
                    <a:latin typeface="Times New Roman" panose="02020603050405020304" pitchFamily="18" charset="0"/>
                    <a:cs typeface="Times New Roman" panose="02020603050405020304" pitchFamily="18" charset="0"/>
                  </a:rPr>
                  <a:t>So, </a:t>
                </a:r>
                <a14:m>
                  <m:oMath xmlns:m="http://schemas.openxmlformats.org/officeDocument/2006/math">
                    <m:sSubSup>
                      <m:sSubSupPr>
                        <m:ctrlPr>
                          <a:rPr lang="en-US" sz="1800" b="0" i="1" smtClean="0">
                            <a:solidFill>
                              <a:srgbClr val="002060"/>
                            </a:solidFill>
                            <a:latin typeface="Cambria Math" panose="02040503050406030204" pitchFamily="18" charset="0"/>
                          </a:rPr>
                        </m:ctrlPr>
                      </m:sSubSupPr>
                      <m:e>
                        <m:r>
                          <a:rPr lang="en-US" sz="1800" b="0" i="1" smtClean="0">
                            <a:solidFill>
                              <a:srgbClr val="002060"/>
                            </a:solidFill>
                            <a:latin typeface="Cambria Math" panose="02040503050406030204" pitchFamily="18" charset="0"/>
                          </a:rPr>
                          <m:t>𝑣</m:t>
                        </m:r>
                      </m:e>
                      <m:sub>
                        <m:r>
                          <a:rPr lang="en-US" sz="1800" b="0" i="1" smtClean="0">
                            <a:solidFill>
                              <a:srgbClr val="002060"/>
                            </a:solidFill>
                            <a:latin typeface="Cambria Math" panose="02040503050406030204" pitchFamily="18" charset="0"/>
                          </a:rPr>
                          <m:t>𝑥</m:t>
                        </m:r>
                      </m:sub>
                      <m:sup>
                        <m:r>
                          <a:rPr lang="en-US" sz="1800" b="0" i="1" smtClean="0">
                            <a:solidFill>
                              <a:srgbClr val="002060"/>
                            </a:solidFill>
                            <a:latin typeface="Cambria Math" panose="02040503050406030204" pitchFamily="18" charset="0"/>
                          </a:rPr>
                          <m:t>′</m:t>
                        </m:r>
                      </m:sup>
                    </m:sSubSup>
                    <m:r>
                      <a:rPr lang="en-US" sz="1800" b="0" i="1" smtClean="0">
                        <a:solidFill>
                          <a:srgbClr val="002060"/>
                        </a:solidFill>
                        <a:latin typeface="Cambria Math" panose="02040503050406030204" pitchFamily="18" charset="0"/>
                      </a:rPr>
                      <m:t>=</m:t>
                    </m:r>
                    <m:f>
                      <m:fPr>
                        <m:ctrlPr>
                          <a:rPr lang="en-US" sz="1800" b="0" i="1" smtClean="0">
                            <a:solidFill>
                              <a:srgbClr val="002060"/>
                            </a:solidFill>
                            <a:latin typeface="Cambria Math" panose="02040503050406030204" pitchFamily="18" charset="0"/>
                          </a:rPr>
                        </m:ctrlPr>
                      </m:fPr>
                      <m:num>
                        <m:sSub>
                          <m:sSubPr>
                            <m:ctrlPr>
                              <a:rPr lang="en-US" sz="1800" b="0" i="1" smtClean="0">
                                <a:solidFill>
                                  <a:srgbClr val="002060"/>
                                </a:solidFill>
                                <a:latin typeface="Cambria Math" panose="02040503050406030204" pitchFamily="18" charset="0"/>
                              </a:rPr>
                            </m:ctrlPr>
                          </m:sSubPr>
                          <m:e>
                            <m:r>
                              <a:rPr lang="en-US" sz="1800" b="0" i="1" smtClean="0">
                                <a:solidFill>
                                  <a:srgbClr val="002060"/>
                                </a:solidFill>
                                <a:latin typeface="Cambria Math" panose="02040503050406030204" pitchFamily="18" charset="0"/>
                              </a:rPr>
                              <m:t>𝑣</m:t>
                            </m:r>
                          </m:e>
                          <m:sub>
                            <m:r>
                              <a:rPr lang="en-US" sz="1800" b="0" i="1" smtClean="0">
                                <a:solidFill>
                                  <a:srgbClr val="002060"/>
                                </a:solidFill>
                                <a:latin typeface="Cambria Math" panose="02040503050406030204" pitchFamily="18" charset="0"/>
                              </a:rPr>
                              <m:t>𝑥</m:t>
                            </m:r>
                          </m:sub>
                        </m:sSub>
                        <m:r>
                          <a:rPr lang="en-US" sz="1800" b="0" i="1" smtClean="0">
                            <a:solidFill>
                              <a:srgbClr val="002060"/>
                            </a:solidFill>
                            <a:latin typeface="Cambria Math" panose="02040503050406030204" pitchFamily="18" charset="0"/>
                          </a:rPr>
                          <m:t>−</m:t>
                        </m:r>
                        <m:r>
                          <a:rPr lang="en-US" sz="1800" b="0" i="1" smtClean="0">
                            <a:solidFill>
                              <a:srgbClr val="002060"/>
                            </a:solidFill>
                            <a:latin typeface="Cambria Math" panose="02040503050406030204" pitchFamily="18" charset="0"/>
                          </a:rPr>
                          <m:t>𝑢</m:t>
                        </m:r>
                      </m:num>
                      <m:den>
                        <m:r>
                          <a:rPr lang="en-US" sz="1800" b="0" i="1" smtClean="0">
                            <a:solidFill>
                              <a:srgbClr val="002060"/>
                            </a:solidFill>
                            <a:latin typeface="Cambria Math" panose="02040503050406030204" pitchFamily="18" charset="0"/>
                          </a:rPr>
                          <m:t>1−</m:t>
                        </m:r>
                        <m:f>
                          <m:fPr>
                            <m:ctrlPr>
                              <a:rPr lang="en-US" sz="1800" b="0" i="1" smtClean="0">
                                <a:solidFill>
                                  <a:srgbClr val="002060"/>
                                </a:solidFill>
                                <a:latin typeface="Cambria Math" panose="02040503050406030204" pitchFamily="18" charset="0"/>
                              </a:rPr>
                            </m:ctrlPr>
                          </m:fPr>
                          <m:num>
                            <m:sSub>
                              <m:sSubPr>
                                <m:ctrlPr>
                                  <a:rPr lang="en-US" sz="1800" b="0" i="1" smtClean="0">
                                    <a:solidFill>
                                      <a:srgbClr val="002060"/>
                                    </a:solidFill>
                                    <a:latin typeface="Cambria Math" panose="02040503050406030204" pitchFamily="18" charset="0"/>
                                  </a:rPr>
                                </m:ctrlPr>
                              </m:sSubPr>
                              <m:e>
                                <m:r>
                                  <a:rPr lang="en-US" sz="1800" b="0" i="1" smtClean="0">
                                    <a:solidFill>
                                      <a:srgbClr val="002060"/>
                                    </a:solidFill>
                                    <a:latin typeface="Cambria Math" panose="02040503050406030204" pitchFamily="18" charset="0"/>
                                  </a:rPr>
                                  <m:t>𝑣</m:t>
                                </m:r>
                              </m:e>
                              <m:sub>
                                <m:r>
                                  <a:rPr lang="en-US" sz="1800" b="0" i="1" smtClean="0">
                                    <a:solidFill>
                                      <a:srgbClr val="002060"/>
                                    </a:solidFill>
                                    <a:latin typeface="Cambria Math" panose="02040503050406030204" pitchFamily="18" charset="0"/>
                                  </a:rPr>
                                  <m:t>𝑥</m:t>
                                </m:r>
                              </m:sub>
                            </m:sSub>
                            <m:r>
                              <a:rPr lang="en-US" sz="1800" b="0" i="1" smtClean="0">
                                <a:solidFill>
                                  <a:srgbClr val="002060"/>
                                </a:solidFill>
                                <a:latin typeface="Cambria Math" panose="02040503050406030204" pitchFamily="18" charset="0"/>
                              </a:rPr>
                              <m:t>𝑢</m:t>
                            </m:r>
                          </m:num>
                          <m:den>
                            <m:sSup>
                              <m:sSupPr>
                                <m:ctrlPr>
                                  <a:rPr lang="en-US" sz="1800" b="0" i="1" smtClean="0">
                                    <a:solidFill>
                                      <a:srgbClr val="002060"/>
                                    </a:solidFill>
                                    <a:latin typeface="Cambria Math" panose="02040503050406030204" pitchFamily="18" charset="0"/>
                                  </a:rPr>
                                </m:ctrlPr>
                              </m:sSupPr>
                              <m:e>
                                <m:r>
                                  <a:rPr lang="en-US" sz="1800" b="0" i="1" smtClean="0">
                                    <a:solidFill>
                                      <a:srgbClr val="002060"/>
                                    </a:solidFill>
                                    <a:latin typeface="Cambria Math" panose="02040503050406030204" pitchFamily="18" charset="0"/>
                                  </a:rPr>
                                  <m:t>𝑐</m:t>
                                </m:r>
                              </m:e>
                              <m:sup>
                                <m:r>
                                  <a:rPr lang="en-US" sz="1800" b="0" i="1" smtClean="0">
                                    <a:solidFill>
                                      <a:srgbClr val="002060"/>
                                    </a:solidFill>
                                    <a:latin typeface="Cambria Math" panose="02040503050406030204" pitchFamily="18" charset="0"/>
                                  </a:rPr>
                                  <m:t>2</m:t>
                                </m:r>
                              </m:sup>
                            </m:sSup>
                          </m:den>
                        </m:f>
                      </m:den>
                    </m:f>
                    <m:r>
                      <a:rPr lang="en-US" sz="1800" b="0" i="1" smtClean="0">
                        <a:solidFill>
                          <a:srgbClr val="002060"/>
                        </a:solidFill>
                        <a:latin typeface="Cambria Math" panose="02040503050406030204" pitchFamily="18" charset="0"/>
                      </a:rPr>
                      <m:t>=</m:t>
                    </m:r>
                    <m:f>
                      <m:fPr>
                        <m:ctrlPr>
                          <a:rPr lang="en-US" sz="1800" b="0" i="1" smtClean="0">
                            <a:solidFill>
                              <a:srgbClr val="002060"/>
                            </a:solidFill>
                            <a:latin typeface="Cambria Math" panose="02040503050406030204" pitchFamily="18" charset="0"/>
                          </a:rPr>
                        </m:ctrlPr>
                      </m:fPr>
                      <m:num>
                        <m:r>
                          <a:rPr lang="en-US" sz="1800" b="0" i="1" smtClean="0">
                            <a:solidFill>
                              <a:srgbClr val="002060"/>
                            </a:solidFill>
                            <a:latin typeface="Cambria Math" panose="02040503050406030204" pitchFamily="18" charset="0"/>
                          </a:rPr>
                          <m:t>0−0.6</m:t>
                        </m:r>
                        <m:r>
                          <a:rPr lang="en-US" sz="1800" b="0" i="1" smtClean="0">
                            <a:solidFill>
                              <a:srgbClr val="002060"/>
                            </a:solidFill>
                            <a:latin typeface="Cambria Math" panose="02040503050406030204" pitchFamily="18" charset="0"/>
                          </a:rPr>
                          <m:t>𝑐</m:t>
                        </m:r>
                      </m:num>
                      <m:den>
                        <m:r>
                          <a:rPr lang="en-US" sz="1800" b="0" i="1" smtClean="0">
                            <a:solidFill>
                              <a:srgbClr val="002060"/>
                            </a:solidFill>
                            <a:latin typeface="Cambria Math" panose="02040503050406030204" pitchFamily="18" charset="0"/>
                          </a:rPr>
                          <m:t>1−</m:t>
                        </m:r>
                        <m:f>
                          <m:fPr>
                            <m:ctrlPr>
                              <a:rPr lang="en-US" sz="1800" b="0" i="1" smtClean="0">
                                <a:solidFill>
                                  <a:srgbClr val="002060"/>
                                </a:solidFill>
                                <a:latin typeface="Cambria Math" panose="02040503050406030204" pitchFamily="18" charset="0"/>
                              </a:rPr>
                            </m:ctrlPr>
                          </m:fPr>
                          <m:num>
                            <m:r>
                              <a:rPr lang="en-US" sz="1800" b="0" i="1" smtClean="0">
                                <a:solidFill>
                                  <a:srgbClr val="002060"/>
                                </a:solidFill>
                                <a:latin typeface="Cambria Math" panose="02040503050406030204" pitchFamily="18" charset="0"/>
                              </a:rPr>
                              <m:t>0</m:t>
                            </m:r>
                            <m:d>
                              <m:dPr>
                                <m:ctrlPr>
                                  <a:rPr lang="en-US" sz="1800" b="0" i="1" smtClean="0">
                                    <a:solidFill>
                                      <a:srgbClr val="002060"/>
                                    </a:solidFill>
                                    <a:latin typeface="Cambria Math" panose="02040503050406030204" pitchFamily="18" charset="0"/>
                                  </a:rPr>
                                </m:ctrlPr>
                              </m:dPr>
                              <m:e>
                                <m:r>
                                  <a:rPr lang="en-US" sz="1800" b="0" i="1" smtClean="0">
                                    <a:solidFill>
                                      <a:srgbClr val="002060"/>
                                    </a:solidFill>
                                    <a:latin typeface="Cambria Math" panose="02040503050406030204" pitchFamily="18" charset="0"/>
                                  </a:rPr>
                                  <m:t>0.6</m:t>
                                </m:r>
                                <m:r>
                                  <a:rPr lang="en-US" sz="1800" b="0" i="1" smtClean="0">
                                    <a:solidFill>
                                      <a:srgbClr val="002060"/>
                                    </a:solidFill>
                                    <a:latin typeface="Cambria Math" panose="02040503050406030204" pitchFamily="18" charset="0"/>
                                  </a:rPr>
                                  <m:t>𝑐</m:t>
                                </m:r>
                              </m:e>
                            </m:d>
                          </m:num>
                          <m:den>
                            <m:sSup>
                              <m:sSupPr>
                                <m:ctrlPr>
                                  <a:rPr lang="en-US" sz="1800" b="0" i="1" smtClean="0">
                                    <a:solidFill>
                                      <a:srgbClr val="002060"/>
                                    </a:solidFill>
                                    <a:latin typeface="Cambria Math" panose="02040503050406030204" pitchFamily="18" charset="0"/>
                                  </a:rPr>
                                </m:ctrlPr>
                              </m:sSupPr>
                              <m:e>
                                <m:r>
                                  <a:rPr lang="en-US" sz="1800" b="0" i="1" smtClean="0">
                                    <a:solidFill>
                                      <a:srgbClr val="002060"/>
                                    </a:solidFill>
                                    <a:latin typeface="Cambria Math" panose="02040503050406030204" pitchFamily="18" charset="0"/>
                                  </a:rPr>
                                  <m:t>𝑐</m:t>
                                </m:r>
                              </m:e>
                              <m:sup>
                                <m:r>
                                  <a:rPr lang="en-US" sz="1800" b="0" i="1" smtClean="0">
                                    <a:solidFill>
                                      <a:srgbClr val="002060"/>
                                    </a:solidFill>
                                    <a:latin typeface="Cambria Math" panose="02040503050406030204" pitchFamily="18" charset="0"/>
                                  </a:rPr>
                                  <m:t>2</m:t>
                                </m:r>
                              </m:sup>
                            </m:sSup>
                          </m:den>
                        </m:f>
                      </m:den>
                    </m:f>
                    <m:r>
                      <a:rPr lang="en-US" sz="1800" b="0" i="1" smtClean="0">
                        <a:solidFill>
                          <a:srgbClr val="002060"/>
                        </a:solidFill>
                        <a:latin typeface="Cambria Math" panose="02040503050406030204" pitchFamily="18" charset="0"/>
                      </a:rPr>
                      <m:t>=−0.6</m:t>
                    </m:r>
                    <m:r>
                      <a:rPr lang="en-US" sz="1800" b="0" i="1" smtClean="0">
                        <a:solidFill>
                          <a:srgbClr val="002060"/>
                        </a:solidFill>
                        <a:latin typeface="Cambria Math" panose="02040503050406030204" pitchFamily="18" charset="0"/>
                      </a:rPr>
                      <m:t>𝑐</m:t>
                    </m:r>
                  </m:oMath>
                </a14:m>
                <a:r>
                  <a:rPr lang="en-US" sz="1800" dirty="0">
                    <a:solidFill>
                      <a:srgbClr val="002060"/>
                    </a:solidFill>
                    <a:latin typeface="Times New Roman" panose="02020603050405020304" pitchFamily="18" charset="0"/>
                    <a:cs typeface="Times New Roman" panose="02020603050405020304" pitchFamily="18" charset="0"/>
                  </a:rPr>
                  <a:t> and </a:t>
                </a:r>
                <a14:m>
                  <m:oMath xmlns:m="http://schemas.openxmlformats.org/officeDocument/2006/math">
                    <m:sSubSup>
                      <m:sSubSupPr>
                        <m:ctrlPr>
                          <a:rPr lang="en-US" sz="1800" i="1">
                            <a:solidFill>
                              <a:srgbClr val="002060"/>
                            </a:solidFill>
                            <a:latin typeface="Cambria Math" panose="02040503050406030204" pitchFamily="18" charset="0"/>
                          </a:rPr>
                        </m:ctrlPr>
                      </m:sSubSupPr>
                      <m:e>
                        <m:r>
                          <a:rPr lang="en-US" sz="1800" i="1">
                            <a:solidFill>
                              <a:srgbClr val="002060"/>
                            </a:solidFill>
                            <a:latin typeface="Cambria Math" panose="02040503050406030204" pitchFamily="18" charset="0"/>
                          </a:rPr>
                          <m:t>𝑣</m:t>
                        </m:r>
                      </m:e>
                      <m:sub>
                        <m:r>
                          <a:rPr lang="en-US" sz="1800" b="0" i="1" smtClean="0">
                            <a:solidFill>
                              <a:srgbClr val="002060"/>
                            </a:solidFill>
                            <a:latin typeface="Cambria Math" panose="02040503050406030204" pitchFamily="18" charset="0"/>
                          </a:rPr>
                          <m:t>𝑦</m:t>
                        </m:r>
                      </m:sub>
                      <m:sup>
                        <m:r>
                          <a:rPr lang="en-US" sz="1800" i="1">
                            <a:solidFill>
                              <a:srgbClr val="002060"/>
                            </a:solidFill>
                            <a:latin typeface="Cambria Math" panose="02040503050406030204" pitchFamily="18" charset="0"/>
                          </a:rPr>
                          <m:t>′</m:t>
                        </m:r>
                      </m:sup>
                    </m:sSubSup>
                    <m:r>
                      <a:rPr lang="en-US" sz="1800" b="0" i="1" smtClean="0">
                        <a:solidFill>
                          <a:srgbClr val="002060"/>
                        </a:solidFill>
                        <a:latin typeface="Cambria Math" panose="02040503050406030204" pitchFamily="18" charset="0"/>
                      </a:rPr>
                      <m:t>=</m:t>
                    </m:r>
                    <m:f>
                      <m:fPr>
                        <m:ctrlPr>
                          <a:rPr lang="en-US" sz="1800" b="0" i="1" smtClean="0">
                            <a:solidFill>
                              <a:srgbClr val="002060"/>
                            </a:solidFill>
                            <a:latin typeface="Cambria Math" panose="02040503050406030204" pitchFamily="18" charset="0"/>
                          </a:rPr>
                        </m:ctrlPr>
                      </m:fPr>
                      <m:num>
                        <m:sSub>
                          <m:sSubPr>
                            <m:ctrlPr>
                              <a:rPr lang="en-US" sz="1800" b="0" i="1" smtClean="0">
                                <a:solidFill>
                                  <a:srgbClr val="002060"/>
                                </a:solidFill>
                                <a:latin typeface="Cambria Math" panose="02040503050406030204" pitchFamily="18" charset="0"/>
                              </a:rPr>
                            </m:ctrlPr>
                          </m:sSubPr>
                          <m:e>
                            <m:r>
                              <a:rPr lang="en-US" sz="1800" b="0" i="1" smtClean="0">
                                <a:solidFill>
                                  <a:srgbClr val="002060"/>
                                </a:solidFill>
                                <a:latin typeface="Cambria Math" panose="02040503050406030204" pitchFamily="18" charset="0"/>
                              </a:rPr>
                              <m:t>𝑣</m:t>
                            </m:r>
                          </m:e>
                          <m:sub>
                            <m:r>
                              <a:rPr lang="en-US" sz="1800" b="0" i="1" smtClean="0">
                                <a:solidFill>
                                  <a:srgbClr val="002060"/>
                                </a:solidFill>
                                <a:latin typeface="Cambria Math" panose="02040503050406030204" pitchFamily="18" charset="0"/>
                              </a:rPr>
                              <m:t>𝑦</m:t>
                            </m:r>
                          </m:sub>
                        </m:sSub>
                        <m:rad>
                          <m:radPr>
                            <m:degHide m:val="on"/>
                            <m:ctrlPr>
                              <a:rPr lang="en-US" sz="1800" b="0" i="1" smtClean="0">
                                <a:solidFill>
                                  <a:srgbClr val="002060"/>
                                </a:solidFill>
                                <a:latin typeface="Cambria Math" panose="02040503050406030204" pitchFamily="18" charset="0"/>
                              </a:rPr>
                            </m:ctrlPr>
                          </m:radPr>
                          <m:deg/>
                          <m:e>
                            <m:r>
                              <a:rPr lang="en-US" sz="1800" b="0" i="1" smtClean="0">
                                <a:solidFill>
                                  <a:srgbClr val="002060"/>
                                </a:solidFill>
                                <a:latin typeface="Cambria Math" panose="02040503050406030204" pitchFamily="18" charset="0"/>
                              </a:rPr>
                              <m:t>1−</m:t>
                            </m:r>
                            <m:f>
                              <m:fPr>
                                <m:ctrlPr>
                                  <a:rPr lang="en-US" sz="1800" b="0" i="1" smtClean="0">
                                    <a:solidFill>
                                      <a:srgbClr val="002060"/>
                                    </a:solidFill>
                                    <a:latin typeface="Cambria Math" panose="02040503050406030204" pitchFamily="18" charset="0"/>
                                  </a:rPr>
                                </m:ctrlPr>
                              </m:fPr>
                              <m:num>
                                <m:sSup>
                                  <m:sSupPr>
                                    <m:ctrlPr>
                                      <a:rPr lang="en-US" sz="1800" b="0" i="1" smtClean="0">
                                        <a:solidFill>
                                          <a:srgbClr val="002060"/>
                                        </a:solidFill>
                                        <a:latin typeface="Cambria Math" panose="02040503050406030204" pitchFamily="18" charset="0"/>
                                      </a:rPr>
                                    </m:ctrlPr>
                                  </m:sSupPr>
                                  <m:e>
                                    <m:r>
                                      <a:rPr lang="en-US" sz="1800" b="0" i="1" smtClean="0">
                                        <a:solidFill>
                                          <a:srgbClr val="002060"/>
                                        </a:solidFill>
                                        <a:latin typeface="Cambria Math" panose="02040503050406030204" pitchFamily="18" charset="0"/>
                                      </a:rPr>
                                      <m:t>𝑢</m:t>
                                    </m:r>
                                  </m:e>
                                  <m:sup>
                                    <m:r>
                                      <a:rPr lang="en-US" sz="1800" b="0" i="1" smtClean="0">
                                        <a:solidFill>
                                          <a:srgbClr val="002060"/>
                                        </a:solidFill>
                                        <a:latin typeface="Cambria Math" panose="02040503050406030204" pitchFamily="18" charset="0"/>
                                      </a:rPr>
                                      <m:t>2</m:t>
                                    </m:r>
                                  </m:sup>
                                </m:sSup>
                              </m:num>
                              <m:den>
                                <m:sSup>
                                  <m:sSupPr>
                                    <m:ctrlPr>
                                      <a:rPr lang="en-US" sz="1800" b="0" i="1" smtClean="0">
                                        <a:solidFill>
                                          <a:srgbClr val="002060"/>
                                        </a:solidFill>
                                        <a:latin typeface="Cambria Math" panose="02040503050406030204" pitchFamily="18" charset="0"/>
                                      </a:rPr>
                                    </m:ctrlPr>
                                  </m:sSupPr>
                                  <m:e>
                                    <m:r>
                                      <a:rPr lang="en-US" sz="1800" b="0" i="1" smtClean="0">
                                        <a:solidFill>
                                          <a:srgbClr val="002060"/>
                                        </a:solidFill>
                                        <a:latin typeface="Cambria Math" panose="02040503050406030204" pitchFamily="18" charset="0"/>
                                      </a:rPr>
                                      <m:t>𝑐</m:t>
                                    </m:r>
                                  </m:e>
                                  <m:sup>
                                    <m:r>
                                      <a:rPr lang="en-US" sz="1800" b="0" i="1" smtClean="0">
                                        <a:solidFill>
                                          <a:srgbClr val="002060"/>
                                        </a:solidFill>
                                        <a:latin typeface="Cambria Math" panose="02040503050406030204" pitchFamily="18" charset="0"/>
                                      </a:rPr>
                                      <m:t>2</m:t>
                                    </m:r>
                                  </m:sup>
                                </m:sSup>
                              </m:den>
                            </m:f>
                          </m:e>
                        </m:rad>
                      </m:num>
                      <m:den>
                        <m:r>
                          <a:rPr lang="en-US" sz="1800" b="0" i="1" smtClean="0">
                            <a:solidFill>
                              <a:srgbClr val="002060"/>
                            </a:solidFill>
                            <a:latin typeface="Cambria Math" panose="02040503050406030204" pitchFamily="18" charset="0"/>
                          </a:rPr>
                          <m:t>1−</m:t>
                        </m:r>
                        <m:f>
                          <m:fPr>
                            <m:ctrlPr>
                              <a:rPr lang="en-US" sz="1800" b="0" i="1" smtClean="0">
                                <a:solidFill>
                                  <a:srgbClr val="002060"/>
                                </a:solidFill>
                                <a:latin typeface="Cambria Math" panose="02040503050406030204" pitchFamily="18" charset="0"/>
                              </a:rPr>
                            </m:ctrlPr>
                          </m:fPr>
                          <m:num>
                            <m:sSub>
                              <m:sSubPr>
                                <m:ctrlPr>
                                  <a:rPr lang="en-US" sz="1800" b="0" i="1" smtClean="0">
                                    <a:solidFill>
                                      <a:srgbClr val="002060"/>
                                    </a:solidFill>
                                    <a:latin typeface="Cambria Math" panose="02040503050406030204" pitchFamily="18" charset="0"/>
                                  </a:rPr>
                                </m:ctrlPr>
                              </m:sSubPr>
                              <m:e>
                                <m:r>
                                  <a:rPr lang="en-US" sz="1800" b="0" i="1" smtClean="0">
                                    <a:solidFill>
                                      <a:srgbClr val="002060"/>
                                    </a:solidFill>
                                    <a:latin typeface="Cambria Math" panose="02040503050406030204" pitchFamily="18" charset="0"/>
                                  </a:rPr>
                                  <m:t>𝑣</m:t>
                                </m:r>
                              </m:e>
                              <m:sub>
                                <m:r>
                                  <a:rPr lang="en-US" sz="1800" b="0" i="1" smtClean="0">
                                    <a:solidFill>
                                      <a:srgbClr val="002060"/>
                                    </a:solidFill>
                                    <a:latin typeface="Cambria Math" panose="02040503050406030204" pitchFamily="18" charset="0"/>
                                  </a:rPr>
                                  <m:t>𝑥</m:t>
                                </m:r>
                              </m:sub>
                            </m:sSub>
                            <m:r>
                              <a:rPr lang="en-US" sz="1800" b="0" i="1" smtClean="0">
                                <a:solidFill>
                                  <a:srgbClr val="002060"/>
                                </a:solidFill>
                                <a:latin typeface="Cambria Math" panose="02040503050406030204" pitchFamily="18" charset="0"/>
                              </a:rPr>
                              <m:t>𝑢</m:t>
                            </m:r>
                          </m:num>
                          <m:den>
                            <m:sSup>
                              <m:sSupPr>
                                <m:ctrlPr>
                                  <a:rPr lang="en-US" sz="1800" b="0" i="1" smtClean="0">
                                    <a:solidFill>
                                      <a:srgbClr val="002060"/>
                                    </a:solidFill>
                                    <a:latin typeface="Cambria Math" panose="02040503050406030204" pitchFamily="18" charset="0"/>
                                  </a:rPr>
                                </m:ctrlPr>
                              </m:sSupPr>
                              <m:e>
                                <m:r>
                                  <a:rPr lang="en-US" sz="1800" b="0" i="1" smtClean="0">
                                    <a:solidFill>
                                      <a:srgbClr val="002060"/>
                                    </a:solidFill>
                                    <a:latin typeface="Cambria Math" panose="02040503050406030204" pitchFamily="18" charset="0"/>
                                  </a:rPr>
                                  <m:t>𝑐</m:t>
                                </m:r>
                              </m:e>
                              <m:sup>
                                <m:r>
                                  <a:rPr lang="en-US" sz="1800" b="0" i="1" smtClean="0">
                                    <a:solidFill>
                                      <a:srgbClr val="002060"/>
                                    </a:solidFill>
                                    <a:latin typeface="Cambria Math" panose="02040503050406030204" pitchFamily="18" charset="0"/>
                                  </a:rPr>
                                  <m:t>2</m:t>
                                </m:r>
                              </m:sup>
                            </m:sSup>
                          </m:den>
                        </m:f>
                      </m:den>
                    </m:f>
                    <m:r>
                      <a:rPr lang="en-US" sz="1800" b="0" i="1" smtClean="0">
                        <a:solidFill>
                          <a:srgbClr val="002060"/>
                        </a:solidFill>
                        <a:latin typeface="Cambria Math" panose="02040503050406030204" pitchFamily="18" charset="0"/>
                      </a:rPr>
                      <m:t>=</m:t>
                    </m:r>
                    <m:f>
                      <m:fPr>
                        <m:ctrlPr>
                          <a:rPr lang="en-US" sz="1800" b="0" i="1" smtClean="0">
                            <a:solidFill>
                              <a:srgbClr val="002060"/>
                            </a:solidFill>
                            <a:latin typeface="Cambria Math" panose="02040503050406030204" pitchFamily="18" charset="0"/>
                          </a:rPr>
                        </m:ctrlPr>
                      </m:fPr>
                      <m:num>
                        <m:r>
                          <a:rPr lang="en-US" sz="1800" b="0" i="1" smtClean="0">
                            <a:solidFill>
                              <a:srgbClr val="002060"/>
                            </a:solidFill>
                            <a:latin typeface="Cambria Math" panose="02040503050406030204" pitchFamily="18" charset="0"/>
                          </a:rPr>
                          <m:t>0.8</m:t>
                        </m:r>
                        <m:r>
                          <a:rPr lang="en-US" sz="1800" b="0" i="1" smtClean="0">
                            <a:solidFill>
                              <a:srgbClr val="002060"/>
                            </a:solidFill>
                            <a:latin typeface="Cambria Math" panose="02040503050406030204" pitchFamily="18" charset="0"/>
                          </a:rPr>
                          <m:t>𝑐</m:t>
                        </m:r>
                        <m:rad>
                          <m:radPr>
                            <m:degHide m:val="on"/>
                            <m:ctrlPr>
                              <a:rPr lang="en-US" sz="1800" b="0" i="1" smtClean="0">
                                <a:solidFill>
                                  <a:srgbClr val="002060"/>
                                </a:solidFill>
                                <a:latin typeface="Cambria Math" panose="02040503050406030204" pitchFamily="18" charset="0"/>
                              </a:rPr>
                            </m:ctrlPr>
                          </m:radPr>
                          <m:deg/>
                          <m:e>
                            <m:r>
                              <a:rPr lang="en-US" sz="1800" b="0" i="1" smtClean="0">
                                <a:solidFill>
                                  <a:srgbClr val="002060"/>
                                </a:solidFill>
                                <a:latin typeface="Cambria Math" panose="02040503050406030204" pitchFamily="18" charset="0"/>
                              </a:rPr>
                              <m:t>1−</m:t>
                            </m:r>
                            <m:f>
                              <m:fPr>
                                <m:ctrlPr>
                                  <a:rPr lang="en-US" sz="1800" b="0" i="1" smtClean="0">
                                    <a:solidFill>
                                      <a:srgbClr val="002060"/>
                                    </a:solidFill>
                                    <a:latin typeface="Cambria Math" panose="02040503050406030204" pitchFamily="18" charset="0"/>
                                  </a:rPr>
                                </m:ctrlPr>
                              </m:fPr>
                              <m:num>
                                <m:sSup>
                                  <m:sSupPr>
                                    <m:ctrlPr>
                                      <a:rPr lang="en-US" sz="1800" b="0" i="1" smtClean="0">
                                        <a:solidFill>
                                          <a:srgbClr val="002060"/>
                                        </a:solidFill>
                                        <a:latin typeface="Cambria Math" panose="02040503050406030204" pitchFamily="18" charset="0"/>
                                      </a:rPr>
                                    </m:ctrlPr>
                                  </m:sSupPr>
                                  <m:e>
                                    <m:d>
                                      <m:dPr>
                                        <m:ctrlPr>
                                          <a:rPr lang="en-US" sz="1800" b="0" i="1" smtClean="0">
                                            <a:solidFill>
                                              <a:srgbClr val="002060"/>
                                            </a:solidFill>
                                            <a:latin typeface="Cambria Math" panose="02040503050406030204" pitchFamily="18" charset="0"/>
                                          </a:rPr>
                                        </m:ctrlPr>
                                      </m:dPr>
                                      <m:e>
                                        <m:r>
                                          <a:rPr lang="en-US" sz="1800" b="0" i="1" smtClean="0">
                                            <a:solidFill>
                                              <a:srgbClr val="002060"/>
                                            </a:solidFill>
                                            <a:latin typeface="Cambria Math" panose="02040503050406030204" pitchFamily="18" charset="0"/>
                                          </a:rPr>
                                          <m:t>0.6</m:t>
                                        </m:r>
                                        <m:r>
                                          <a:rPr lang="en-US" sz="1800" b="0" i="1" smtClean="0">
                                            <a:solidFill>
                                              <a:srgbClr val="002060"/>
                                            </a:solidFill>
                                            <a:latin typeface="Cambria Math" panose="02040503050406030204" pitchFamily="18" charset="0"/>
                                          </a:rPr>
                                          <m:t>𝑐</m:t>
                                        </m:r>
                                      </m:e>
                                    </m:d>
                                  </m:e>
                                  <m:sup>
                                    <m:r>
                                      <a:rPr lang="en-US" sz="1800" b="0" i="1" smtClean="0">
                                        <a:solidFill>
                                          <a:srgbClr val="002060"/>
                                        </a:solidFill>
                                        <a:latin typeface="Cambria Math" panose="02040503050406030204" pitchFamily="18" charset="0"/>
                                      </a:rPr>
                                      <m:t>2</m:t>
                                    </m:r>
                                  </m:sup>
                                </m:sSup>
                              </m:num>
                              <m:den>
                                <m:sSup>
                                  <m:sSupPr>
                                    <m:ctrlPr>
                                      <a:rPr lang="en-US" sz="1800" b="0" i="1" smtClean="0">
                                        <a:solidFill>
                                          <a:srgbClr val="002060"/>
                                        </a:solidFill>
                                        <a:latin typeface="Cambria Math" panose="02040503050406030204" pitchFamily="18" charset="0"/>
                                      </a:rPr>
                                    </m:ctrlPr>
                                  </m:sSupPr>
                                  <m:e>
                                    <m:r>
                                      <a:rPr lang="en-US" sz="1800" b="0" i="1" smtClean="0">
                                        <a:solidFill>
                                          <a:srgbClr val="002060"/>
                                        </a:solidFill>
                                        <a:latin typeface="Cambria Math" panose="02040503050406030204" pitchFamily="18" charset="0"/>
                                      </a:rPr>
                                      <m:t>𝑐</m:t>
                                    </m:r>
                                  </m:e>
                                  <m:sup>
                                    <m:r>
                                      <a:rPr lang="en-US" sz="1800" b="0" i="1" smtClean="0">
                                        <a:solidFill>
                                          <a:srgbClr val="002060"/>
                                        </a:solidFill>
                                        <a:latin typeface="Cambria Math" panose="02040503050406030204" pitchFamily="18" charset="0"/>
                                      </a:rPr>
                                      <m:t>2</m:t>
                                    </m:r>
                                  </m:sup>
                                </m:sSup>
                              </m:den>
                            </m:f>
                          </m:e>
                        </m:rad>
                      </m:num>
                      <m:den>
                        <m:r>
                          <a:rPr lang="en-US" sz="1800" i="1">
                            <a:solidFill>
                              <a:srgbClr val="002060"/>
                            </a:solidFill>
                            <a:latin typeface="Cambria Math" panose="02040503050406030204" pitchFamily="18" charset="0"/>
                          </a:rPr>
                          <m:t>1−</m:t>
                        </m:r>
                        <m:f>
                          <m:fPr>
                            <m:ctrlPr>
                              <a:rPr lang="en-US" sz="1800" i="1">
                                <a:solidFill>
                                  <a:srgbClr val="002060"/>
                                </a:solidFill>
                                <a:latin typeface="Cambria Math" panose="02040503050406030204" pitchFamily="18" charset="0"/>
                              </a:rPr>
                            </m:ctrlPr>
                          </m:fPr>
                          <m:num>
                            <m:r>
                              <a:rPr lang="en-US" sz="1800" i="1">
                                <a:solidFill>
                                  <a:srgbClr val="002060"/>
                                </a:solidFill>
                                <a:latin typeface="Cambria Math" panose="02040503050406030204" pitchFamily="18" charset="0"/>
                              </a:rPr>
                              <m:t>0</m:t>
                            </m:r>
                            <m:d>
                              <m:dPr>
                                <m:ctrlPr>
                                  <a:rPr lang="en-US" sz="1800" i="1">
                                    <a:solidFill>
                                      <a:srgbClr val="002060"/>
                                    </a:solidFill>
                                    <a:latin typeface="Cambria Math" panose="02040503050406030204" pitchFamily="18" charset="0"/>
                                  </a:rPr>
                                </m:ctrlPr>
                              </m:dPr>
                              <m:e>
                                <m:r>
                                  <a:rPr lang="en-US" sz="1800" i="1">
                                    <a:solidFill>
                                      <a:srgbClr val="002060"/>
                                    </a:solidFill>
                                    <a:latin typeface="Cambria Math" panose="02040503050406030204" pitchFamily="18" charset="0"/>
                                  </a:rPr>
                                  <m:t>0.6</m:t>
                                </m:r>
                                <m:r>
                                  <a:rPr lang="en-US" sz="1800" i="1">
                                    <a:solidFill>
                                      <a:srgbClr val="002060"/>
                                    </a:solidFill>
                                    <a:latin typeface="Cambria Math" panose="02040503050406030204" pitchFamily="18" charset="0"/>
                                  </a:rPr>
                                  <m:t>𝑐</m:t>
                                </m:r>
                              </m:e>
                            </m:d>
                          </m:num>
                          <m:den>
                            <m:sSup>
                              <m:sSupPr>
                                <m:ctrlPr>
                                  <a:rPr lang="en-US" sz="1800" i="1">
                                    <a:solidFill>
                                      <a:srgbClr val="002060"/>
                                    </a:solidFill>
                                    <a:latin typeface="Cambria Math" panose="02040503050406030204" pitchFamily="18" charset="0"/>
                                  </a:rPr>
                                </m:ctrlPr>
                              </m:sSupPr>
                              <m:e>
                                <m:r>
                                  <a:rPr lang="en-US" sz="1800" i="1">
                                    <a:solidFill>
                                      <a:srgbClr val="002060"/>
                                    </a:solidFill>
                                    <a:latin typeface="Cambria Math" panose="02040503050406030204" pitchFamily="18" charset="0"/>
                                  </a:rPr>
                                  <m:t>𝑐</m:t>
                                </m:r>
                              </m:e>
                              <m:sup>
                                <m:r>
                                  <a:rPr lang="en-US" sz="1800" i="1">
                                    <a:solidFill>
                                      <a:srgbClr val="002060"/>
                                    </a:solidFill>
                                    <a:latin typeface="Cambria Math" panose="02040503050406030204" pitchFamily="18" charset="0"/>
                                  </a:rPr>
                                  <m:t>2</m:t>
                                </m:r>
                              </m:sup>
                            </m:sSup>
                          </m:den>
                        </m:f>
                      </m:den>
                    </m:f>
                    <m:r>
                      <a:rPr lang="en-US" sz="1800" b="0" i="1" smtClean="0">
                        <a:solidFill>
                          <a:srgbClr val="002060"/>
                        </a:solidFill>
                        <a:latin typeface="Cambria Math" panose="02040503050406030204" pitchFamily="18" charset="0"/>
                      </a:rPr>
                      <m:t>=0.64</m:t>
                    </m:r>
                    <m:r>
                      <a:rPr lang="en-US" sz="1800" b="0" i="1" smtClean="0">
                        <a:solidFill>
                          <a:srgbClr val="002060"/>
                        </a:solidFill>
                        <a:latin typeface="Cambria Math" panose="02040503050406030204" pitchFamily="18" charset="0"/>
                      </a:rPr>
                      <m:t>𝑐</m:t>
                    </m:r>
                  </m:oMath>
                </a14:m>
                <a:endParaRPr lang="en-US" sz="1800" dirty="0">
                  <a:solidFill>
                    <a:srgbClr val="002060"/>
                  </a:solidFill>
                  <a:latin typeface="Times New Roman" panose="02020603050405020304" pitchFamily="18" charset="0"/>
                  <a:cs typeface="Times New Roman" panose="02020603050405020304" pitchFamily="18" charset="0"/>
                </a:endParaRPr>
              </a:p>
              <a:p>
                <a:r>
                  <a:rPr lang="en-US" sz="1800" dirty="0">
                    <a:solidFill>
                      <a:srgbClr val="002060"/>
                    </a:solidFill>
                    <a:latin typeface="Times New Roman" panose="02020603050405020304" pitchFamily="18" charset="0"/>
                    <a:cs typeface="Times New Roman" panose="02020603050405020304" pitchFamily="18" charset="0"/>
                  </a:rPr>
                  <a:t>The speed of rocket 2 according to </a:t>
                </a:r>
                <a:r>
                  <a:rPr lang="en-US" sz="1800" i="1" dirty="0">
                    <a:solidFill>
                      <a:srgbClr val="002060"/>
                    </a:solidFill>
                    <a:latin typeface="Times New Roman" panose="02020603050405020304" pitchFamily="18" charset="0"/>
                    <a:cs typeface="Times New Roman" panose="02020603050405020304" pitchFamily="18" charset="0"/>
                  </a:rPr>
                  <a:t>O’ </a:t>
                </a:r>
                <a14:m>
                  <m:oMath xmlns:m="http://schemas.openxmlformats.org/officeDocument/2006/math">
                    <m:rad>
                      <m:radPr>
                        <m:degHide m:val="on"/>
                        <m:ctrlPr>
                          <a:rPr lang="en-US" sz="1800" b="0" i="1" smtClean="0">
                            <a:solidFill>
                              <a:srgbClr val="002060"/>
                            </a:solidFill>
                            <a:latin typeface="Cambria Math" panose="02040503050406030204" pitchFamily="18" charset="0"/>
                          </a:rPr>
                        </m:ctrlPr>
                      </m:radPr>
                      <m:deg/>
                      <m:e>
                        <m:sSup>
                          <m:sSupPr>
                            <m:ctrlPr>
                              <a:rPr lang="en-US" sz="1800" b="0" i="1" smtClean="0">
                                <a:solidFill>
                                  <a:srgbClr val="002060"/>
                                </a:solidFill>
                                <a:latin typeface="Cambria Math" panose="02040503050406030204" pitchFamily="18" charset="0"/>
                              </a:rPr>
                            </m:ctrlPr>
                          </m:sSupPr>
                          <m:e>
                            <m:d>
                              <m:dPr>
                                <m:ctrlPr>
                                  <a:rPr lang="en-US" sz="1800" b="0" i="1" smtClean="0">
                                    <a:solidFill>
                                      <a:srgbClr val="002060"/>
                                    </a:solidFill>
                                    <a:latin typeface="Cambria Math" panose="02040503050406030204" pitchFamily="18" charset="0"/>
                                  </a:rPr>
                                </m:ctrlPr>
                              </m:dPr>
                              <m:e>
                                <m:r>
                                  <a:rPr lang="en-US" sz="1800" b="0" i="1" smtClean="0">
                                    <a:solidFill>
                                      <a:srgbClr val="002060"/>
                                    </a:solidFill>
                                    <a:latin typeface="Cambria Math" panose="02040503050406030204" pitchFamily="18" charset="0"/>
                                  </a:rPr>
                                  <m:t>0.6</m:t>
                                </m:r>
                                <m:r>
                                  <a:rPr lang="en-US" sz="1800" b="0" i="1" smtClean="0">
                                    <a:solidFill>
                                      <a:srgbClr val="002060"/>
                                    </a:solidFill>
                                    <a:latin typeface="Cambria Math" panose="02040503050406030204" pitchFamily="18" charset="0"/>
                                  </a:rPr>
                                  <m:t>𝑐</m:t>
                                </m:r>
                              </m:e>
                            </m:d>
                          </m:e>
                          <m:sup>
                            <m:r>
                              <a:rPr lang="en-US" sz="1800" b="0" i="1" smtClean="0">
                                <a:solidFill>
                                  <a:srgbClr val="002060"/>
                                </a:solidFill>
                                <a:latin typeface="Cambria Math" panose="02040503050406030204" pitchFamily="18" charset="0"/>
                              </a:rPr>
                              <m:t>2</m:t>
                            </m:r>
                          </m:sup>
                        </m:sSup>
                        <m:r>
                          <a:rPr lang="en-US" sz="1800" b="0" i="1" smtClean="0">
                            <a:solidFill>
                              <a:srgbClr val="002060"/>
                            </a:solidFill>
                            <a:latin typeface="Cambria Math" panose="02040503050406030204" pitchFamily="18" charset="0"/>
                          </a:rPr>
                          <m:t>+</m:t>
                        </m:r>
                        <m:sSup>
                          <m:sSupPr>
                            <m:ctrlPr>
                              <a:rPr lang="en-US" sz="1800" b="0" i="1" smtClean="0">
                                <a:solidFill>
                                  <a:srgbClr val="002060"/>
                                </a:solidFill>
                                <a:latin typeface="Cambria Math" panose="02040503050406030204" pitchFamily="18" charset="0"/>
                              </a:rPr>
                            </m:ctrlPr>
                          </m:sSupPr>
                          <m:e>
                            <m:d>
                              <m:dPr>
                                <m:ctrlPr>
                                  <a:rPr lang="en-US" sz="1800" b="0" i="1" smtClean="0">
                                    <a:solidFill>
                                      <a:srgbClr val="002060"/>
                                    </a:solidFill>
                                    <a:latin typeface="Cambria Math" panose="02040503050406030204" pitchFamily="18" charset="0"/>
                                  </a:rPr>
                                </m:ctrlPr>
                              </m:dPr>
                              <m:e>
                                <m:r>
                                  <a:rPr lang="en-US" sz="1800" b="0" i="1" smtClean="0">
                                    <a:solidFill>
                                      <a:srgbClr val="002060"/>
                                    </a:solidFill>
                                    <a:latin typeface="Cambria Math" panose="02040503050406030204" pitchFamily="18" charset="0"/>
                                  </a:rPr>
                                  <m:t>0.64</m:t>
                                </m:r>
                                <m:r>
                                  <a:rPr lang="en-US" sz="1800" b="0" i="1" smtClean="0">
                                    <a:solidFill>
                                      <a:srgbClr val="002060"/>
                                    </a:solidFill>
                                    <a:latin typeface="Cambria Math" panose="02040503050406030204" pitchFamily="18" charset="0"/>
                                  </a:rPr>
                                  <m:t>𝑐</m:t>
                                </m:r>
                              </m:e>
                            </m:d>
                          </m:e>
                          <m:sup>
                            <m:r>
                              <a:rPr lang="en-US" sz="1800" b="0" i="1" smtClean="0">
                                <a:solidFill>
                                  <a:srgbClr val="002060"/>
                                </a:solidFill>
                                <a:latin typeface="Cambria Math" panose="02040503050406030204" pitchFamily="18" charset="0"/>
                              </a:rPr>
                              <m:t>2</m:t>
                            </m:r>
                          </m:sup>
                        </m:sSup>
                      </m:e>
                    </m:rad>
                    <m:r>
                      <a:rPr lang="en-US" sz="1800" b="0" i="1" smtClean="0">
                        <a:solidFill>
                          <a:srgbClr val="002060"/>
                        </a:solidFill>
                        <a:latin typeface="Cambria Math" panose="02040503050406030204" pitchFamily="18" charset="0"/>
                      </a:rPr>
                      <m:t>=0.88</m:t>
                    </m:r>
                    <m:r>
                      <a:rPr lang="en-US" sz="1800" b="0" i="1" smtClean="0">
                        <a:solidFill>
                          <a:srgbClr val="002060"/>
                        </a:solidFill>
                        <a:latin typeface="Cambria Math" panose="02040503050406030204" pitchFamily="18" charset="0"/>
                      </a:rPr>
                      <m:t>𝑐</m:t>
                    </m:r>
                    <m:r>
                      <a:rPr lang="en-US" sz="1800" b="0" i="1" smtClean="0">
                        <a:solidFill>
                          <a:srgbClr val="002060"/>
                        </a:solidFill>
                        <a:latin typeface="Cambria Math" panose="02040503050406030204" pitchFamily="18" charset="0"/>
                      </a:rPr>
                      <m:t>&lt;</m:t>
                    </m:r>
                    <m:r>
                      <a:rPr lang="en-US" sz="1800" b="0" i="1" smtClean="0">
                        <a:solidFill>
                          <a:srgbClr val="002060"/>
                        </a:solidFill>
                        <a:latin typeface="Cambria Math" panose="02040503050406030204" pitchFamily="18" charset="0"/>
                      </a:rPr>
                      <m:t>𝑐</m:t>
                    </m:r>
                  </m:oMath>
                </a14:m>
                <a:endParaRPr lang="en-US" sz="1800" i="1" dirty="0">
                  <a:solidFill>
                    <a:srgbClr val="002060"/>
                  </a:solidFill>
                  <a:latin typeface="Times New Roman" panose="02020603050405020304" pitchFamily="18" charset="0"/>
                  <a:cs typeface="Times New Roman" panose="02020603050405020304" pitchFamily="18" charset="0"/>
                </a:endParaRPr>
              </a:p>
              <a:p>
                <a:r>
                  <a:rPr lang="en-US" sz="1800" dirty="0">
                    <a:solidFill>
                      <a:srgbClr val="002060"/>
                    </a:solidFill>
                    <a:latin typeface="Times New Roman" panose="02020603050405020304" pitchFamily="18" charset="0"/>
                    <a:cs typeface="Times New Roman" panose="02020603050405020304" pitchFamily="18" charset="0"/>
                  </a:rPr>
                  <a:t>According to Galilean transformation </a:t>
                </a:r>
                <a14:m>
                  <m:oMath xmlns:m="http://schemas.openxmlformats.org/officeDocument/2006/math">
                    <m:sSubSup>
                      <m:sSubSupPr>
                        <m:ctrlPr>
                          <a:rPr lang="en-US" sz="1800" b="0" i="1" smtClean="0">
                            <a:solidFill>
                              <a:srgbClr val="002060"/>
                            </a:solidFill>
                            <a:latin typeface="Cambria Math" panose="02040503050406030204" pitchFamily="18" charset="0"/>
                          </a:rPr>
                        </m:ctrlPr>
                      </m:sSubSupPr>
                      <m:e>
                        <m:r>
                          <a:rPr lang="en-US" sz="1800" b="0" i="1" smtClean="0">
                            <a:solidFill>
                              <a:srgbClr val="002060"/>
                            </a:solidFill>
                            <a:latin typeface="Cambria Math" panose="02040503050406030204" pitchFamily="18" charset="0"/>
                          </a:rPr>
                          <m:t>𝑣</m:t>
                        </m:r>
                      </m:e>
                      <m:sub>
                        <m:r>
                          <a:rPr lang="en-US" sz="1800" b="0" i="1" smtClean="0">
                            <a:solidFill>
                              <a:srgbClr val="002060"/>
                            </a:solidFill>
                            <a:latin typeface="Cambria Math" panose="02040503050406030204" pitchFamily="18" charset="0"/>
                          </a:rPr>
                          <m:t>𝑦</m:t>
                        </m:r>
                      </m:sub>
                      <m:sup>
                        <m:r>
                          <a:rPr lang="en-US" sz="1800" b="0" i="1" smtClean="0">
                            <a:solidFill>
                              <a:srgbClr val="002060"/>
                            </a:solidFill>
                            <a:latin typeface="Cambria Math" panose="02040503050406030204" pitchFamily="18" charset="0"/>
                          </a:rPr>
                          <m:t>′</m:t>
                        </m:r>
                      </m:sup>
                    </m:sSubSup>
                    <m:r>
                      <a:rPr lang="en-US" sz="1800" b="0" i="1" smtClean="0">
                        <a:solidFill>
                          <a:srgbClr val="002060"/>
                        </a:solidFill>
                        <a:latin typeface="Cambria Math" panose="02040503050406030204" pitchFamily="18" charset="0"/>
                      </a:rPr>
                      <m:t>=</m:t>
                    </m:r>
                    <m:sSub>
                      <m:sSubPr>
                        <m:ctrlPr>
                          <a:rPr lang="en-US" sz="1800" b="0" i="1" smtClean="0">
                            <a:solidFill>
                              <a:srgbClr val="002060"/>
                            </a:solidFill>
                            <a:latin typeface="Cambria Math" panose="02040503050406030204" pitchFamily="18" charset="0"/>
                          </a:rPr>
                        </m:ctrlPr>
                      </m:sSubPr>
                      <m:e>
                        <m:r>
                          <a:rPr lang="en-US" sz="1800" b="0" i="1" smtClean="0">
                            <a:solidFill>
                              <a:srgbClr val="002060"/>
                            </a:solidFill>
                            <a:latin typeface="Cambria Math" panose="02040503050406030204" pitchFamily="18" charset="0"/>
                          </a:rPr>
                          <m:t>𝑣</m:t>
                        </m:r>
                      </m:e>
                      <m:sub>
                        <m:r>
                          <a:rPr lang="en-US" sz="1800" b="0" i="1" smtClean="0">
                            <a:solidFill>
                              <a:srgbClr val="002060"/>
                            </a:solidFill>
                            <a:latin typeface="Cambria Math" panose="02040503050406030204" pitchFamily="18" charset="0"/>
                          </a:rPr>
                          <m:t>𝑦</m:t>
                        </m:r>
                      </m:sub>
                    </m:sSub>
                  </m:oMath>
                </a14:m>
                <a:r>
                  <a:rPr lang="en-US" sz="1800" dirty="0">
                    <a:solidFill>
                      <a:srgbClr val="002060"/>
                    </a:solidFill>
                    <a:latin typeface="Times New Roman" panose="02020603050405020304" pitchFamily="18" charset="0"/>
                    <a:cs typeface="Times New Roman" panose="02020603050405020304" pitchFamily="18" charset="0"/>
                  </a:rPr>
                  <a:t> so the speed of the second rocket in that case will be, </a:t>
                </a:r>
                <a14:m>
                  <m:oMath xmlns:m="http://schemas.openxmlformats.org/officeDocument/2006/math">
                    <m:rad>
                      <m:radPr>
                        <m:degHide m:val="on"/>
                        <m:ctrlPr>
                          <a:rPr lang="en-US" sz="1800" i="1">
                            <a:solidFill>
                              <a:srgbClr val="002060"/>
                            </a:solidFill>
                            <a:latin typeface="Cambria Math" panose="02040503050406030204" pitchFamily="18" charset="0"/>
                          </a:rPr>
                        </m:ctrlPr>
                      </m:radPr>
                      <m:deg/>
                      <m:e>
                        <m:sSup>
                          <m:sSupPr>
                            <m:ctrlPr>
                              <a:rPr lang="en-US" sz="1800" i="1">
                                <a:solidFill>
                                  <a:srgbClr val="002060"/>
                                </a:solidFill>
                                <a:latin typeface="Cambria Math" panose="02040503050406030204" pitchFamily="18" charset="0"/>
                              </a:rPr>
                            </m:ctrlPr>
                          </m:sSupPr>
                          <m:e>
                            <m:d>
                              <m:dPr>
                                <m:ctrlPr>
                                  <a:rPr lang="en-US" sz="1800" i="1">
                                    <a:solidFill>
                                      <a:srgbClr val="002060"/>
                                    </a:solidFill>
                                    <a:latin typeface="Cambria Math" panose="02040503050406030204" pitchFamily="18" charset="0"/>
                                  </a:rPr>
                                </m:ctrlPr>
                              </m:dPr>
                              <m:e>
                                <m:r>
                                  <a:rPr lang="en-US" sz="1800" i="1">
                                    <a:solidFill>
                                      <a:srgbClr val="002060"/>
                                    </a:solidFill>
                                    <a:latin typeface="Cambria Math" panose="02040503050406030204" pitchFamily="18" charset="0"/>
                                  </a:rPr>
                                  <m:t>0.6</m:t>
                                </m:r>
                                <m:r>
                                  <a:rPr lang="en-US" sz="1800" i="1">
                                    <a:solidFill>
                                      <a:srgbClr val="002060"/>
                                    </a:solidFill>
                                    <a:latin typeface="Cambria Math" panose="02040503050406030204" pitchFamily="18" charset="0"/>
                                  </a:rPr>
                                  <m:t>𝑐</m:t>
                                </m:r>
                              </m:e>
                            </m:d>
                          </m:e>
                          <m:sup>
                            <m:r>
                              <a:rPr lang="en-US" sz="1800" i="1">
                                <a:solidFill>
                                  <a:srgbClr val="002060"/>
                                </a:solidFill>
                                <a:latin typeface="Cambria Math" panose="02040503050406030204" pitchFamily="18" charset="0"/>
                              </a:rPr>
                              <m:t>2</m:t>
                            </m:r>
                          </m:sup>
                        </m:sSup>
                        <m:r>
                          <a:rPr lang="en-US" sz="1800" i="1">
                            <a:solidFill>
                              <a:srgbClr val="002060"/>
                            </a:solidFill>
                            <a:latin typeface="Cambria Math" panose="02040503050406030204" pitchFamily="18" charset="0"/>
                          </a:rPr>
                          <m:t>+</m:t>
                        </m:r>
                        <m:sSup>
                          <m:sSupPr>
                            <m:ctrlPr>
                              <a:rPr lang="en-US" sz="1800" i="1">
                                <a:solidFill>
                                  <a:srgbClr val="002060"/>
                                </a:solidFill>
                                <a:latin typeface="Cambria Math" panose="02040503050406030204" pitchFamily="18" charset="0"/>
                              </a:rPr>
                            </m:ctrlPr>
                          </m:sSupPr>
                          <m:e>
                            <m:d>
                              <m:dPr>
                                <m:ctrlPr>
                                  <a:rPr lang="en-US" sz="1800" i="1">
                                    <a:solidFill>
                                      <a:srgbClr val="002060"/>
                                    </a:solidFill>
                                    <a:latin typeface="Cambria Math" panose="02040503050406030204" pitchFamily="18" charset="0"/>
                                  </a:rPr>
                                </m:ctrlPr>
                              </m:dPr>
                              <m:e>
                                <m:r>
                                  <a:rPr lang="en-US" sz="1800" i="1">
                                    <a:solidFill>
                                      <a:srgbClr val="002060"/>
                                    </a:solidFill>
                                    <a:latin typeface="Cambria Math" panose="02040503050406030204" pitchFamily="18" charset="0"/>
                                  </a:rPr>
                                  <m:t>0.</m:t>
                                </m:r>
                                <m:r>
                                  <a:rPr lang="en-US" sz="1800" b="0" i="1" smtClean="0">
                                    <a:solidFill>
                                      <a:srgbClr val="002060"/>
                                    </a:solidFill>
                                    <a:latin typeface="Cambria Math" panose="02040503050406030204" pitchFamily="18" charset="0"/>
                                  </a:rPr>
                                  <m:t>8</m:t>
                                </m:r>
                                <m:r>
                                  <a:rPr lang="en-US" sz="1800" i="1">
                                    <a:solidFill>
                                      <a:srgbClr val="002060"/>
                                    </a:solidFill>
                                    <a:latin typeface="Cambria Math" panose="02040503050406030204" pitchFamily="18" charset="0"/>
                                  </a:rPr>
                                  <m:t>𝑐</m:t>
                                </m:r>
                              </m:e>
                            </m:d>
                          </m:e>
                          <m:sup>
                            <m:r>
                              <a:rPr lang="en-US" sz="1800" i="1">
                                <a:solidFill>
                                  <a:srgbClr val="002060"/>
                                </a:solidFill>
                                <a:latin typeface="Cambria Math" panose="02040503050406030204" pitchFamily="18" charset="0"/>
                              </a:rPr>
                              <m:t>2</m:t>
                            </m:r>
                          </m:sup>
                        </m:sSup>
                      </m:e>
                    </m:rad>
                    <m:r>
                      <a:rPr lang="en-US" sz="1800" b="0" i="1" smtClean="0">
                        <a:solidFill>
                          <a:srgbClr val="002060"/>
                        </a:solidFill>
                        <a:latin typeface="Cambria Math" panose="02040503050406030204" pitchFamily="18" charset="0"/>
                      </a:rPr>
                      <m:t>=</m:t>
                    </m:r>
                    <m:r>
                      <a:rPr lang="en-US" sz="1800" b="0" i="1" smtClean="0">
                        <a:solidFill>
                          <a:srgbClr val="002060"/>
                        </a:solidFill>
                        <a:latin typeface="Cambria Math" panose="02040503050406030204" pitchFamily="18" charset="0"/>
                      </a:rPr>
                      <m:t>𝑐</m:t>
                    </m:r>
                  </m:oMath>
                </a14:m>
                <a:endParaRPr lang="en-US" sz="1800" dirty="0">
                  <a:solidFill>
                    <a:srgbClr val="002060"/>
                  </a:solidFill>
                  <a:latin typeface="Times New Roman" panose="02020603050405020304" pitchFamily="18" charset="0"/>
                  <a:cs typeface="Times New Roman" panose="02020603050405020304" pitchFamily="18" charset="0"/>
                </a:endParaRPr>
              </a:p>
              <a:p>
                <a:r>
                  <a:rPr lang="fr-FR" sz="1800" dirty="0">
                    <a:solidFill>
                      <a:srgbClr val="002060"/>
                    </a:solidFill>
                    <a:latin typeface="Times New Roman" panose="02020603050405020304" pitchFamily="18" charset="0"/>
                    <a:cs typeface="Times New Roman" panose="02020603050405020304" pitchFamily="18" charset="0"/>
                  </a:rPr>
                  <a:t>The Lorentz transformation </a:t>
                </a:r>
                <a:r>
                  <a:rPr lang="fr-FR" sz="1800" dirty="0" err="1">
                    <a:solidFill>
                      <a:srgbClr val="002060"/>
                    </a:solidFill>
                    <a:latin typeface="Times New Roman" panose="02020603050405020304" pitchFamily="18" charset="0"/>
                    <a:cs typeface="Times New Roman" panose="02020603050405020304" pitchFamily="18" charset="0"/>
                  </a:rPr>
                  <a:t>prevents</a:t>
                </a:r>
                <a:r>
                  <a:rPr lang="fr-FR" sz="1800" dirty="0">
                    <a:solidFill>
                      <a:srgbClr val="002060"/>
                    </a:solidFill>
                    <a:latin typeface="Times New Roman" panose="02020603050405020304" pitchFamily="18" charset="0"/>
                    <a:cs typeface="Times New Roman" panose="02020603050405020304" pitchFamily="18" charset="0"/>
                  </a:rPr>
                  <a:t> relative </a:t>
                </a:r>
                <a:r>
                  <a:rPr lang="en-IN" sz="1800" dirty="0">
                    <a:solidFill>
                      <a:srgbClr val="002060"/>
                    </a:solidFill>
                    <a:latin typeface="Times New Roman" panose="02020603050405020304" pitchFamily="18" charset="0"/>
                    <a:cs typeface="Times New Roman" panose="02020603050405020304" pitchFamily="18" charset="0"/>
                  </a:rPr>
                  <a:t>speeds from reaching or exceeding the speed of light.</a:t>
                </a:r>
                <a:endParaRPr lang="en-US" sz="1800" i="1" dirty="0">
                  <a:solidFill>
                    <a:srgbClr val="002060"/>
                  </a:solidFill>
                  <a:latin typeface="Times New Roman" panose="02020603050405020304" pitchFamily="18" charset="0"/>
                  <a:cs typeface="Times New Roman" panose="02020603050405020304" pitchFamily="18" charset="0"/>
                </a:endParaRPr>
              </a:p>
              <a:p>
                <a:endParaRPr lang="en-US" sz="1800" dirty="0"/>
              </a:p>
            </p:txBody>
          </p:sp>
        </mc:Choice>
        <mc:Fallback xmlns="">
          <p:sp>
            <p:nvSpPr>
              <p:cNvPr id="3" name="Content Placeholder 2">
                <a:extLst>
                  <a:ext uri="{FF2B5EF4-FFF2-40B4-BE49-F238E27FC236}">
                    <a16:creationId xmlns:a16="http://schemas.microsoft.com/office/drawing/2014/main" id="{89BF3EDE-642C-4FF2-B526-D0B061B8B110}"/>
                  </a:ext>
                </a:extLst>
              </p:cNvPr>
              <p:cNvSpPr>
                <a:spLocks noGrp="1" noRot="1" noChangeAspect="1" noMove="1" noResize="1" noEditPoints="1" noAdjustHandles="1" noChangeArrowheads="1" noChangeShapeType="1" noTextEdit="1"/>
              </p:cNvSpPr>
              <p:nvPr>
                <p:ph idx="1"/>
              </p:nvPr>
            </p:nvSpPr>
            <p:spPr>
              <a:xfrm>
                <a:off x="1097280" y="910173"/>
                <a:ext cx="10058400" cy="5216288"/>
              </a:xfrm>
              <a:blipFill>
                <a:blip r:embed="rId2"/>
                <a:stretch>
                  <a:fillRect l="-485" t="-1051" b="-689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D6CA73B-B038-492F-9711-8D9BC94F4D18}"/>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E14E7F32-3498-4081-BBE1-6E14E2E22D5D}"/>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276E536B-B589-44A6-95FC-D3101CD05B84}"/>
              </a:ext>
            </a:extLst>
          </p:cNvPr>
          <p:cNvSpPr>
            <a:spLocks noGrp="1"/>
          </p:cNvSpPr>
          <p:nvPr>
            <p:ph type="sldNum" sz="quarter" idx="12"/>
          </p:nvPr>
        </p:nvSpPr>
        <p:spPr/>
        <p:txBody>
          <a:bodyPr/>
          <a:lstStyle/>
          <a:p>
            <a:fld id="{BDA10909-B56C-45AC-A9CA-18A782F1C497}" type="slidenum">
              <a:rPr lang="en-US" smtClean="0"/>
              <a:pPr/>
              <a:t>21</a:t>
            </a:fld>
            <a:endParaRPr lang="en-US" dirty="0"/>
          </a:p>
        </p:txBody>
      </p:sp>
      <p:pic>
        <p:nvPicPr>
          <p:cNvPr id="7" name="Picture 6">
            <a:extLst>
              <a:ext uri="{FF2B5EF4-FFF2-40B4-BE49-F238E27FC236}">
                <a16:creationId xmlns:a16="http://schemas.microsoft.com/office/drawing/2014/main" id="{94D5CD2C-030B-4A07-9E7E-501E0A3286BA}"/>
              </a:ext>
            </a:extLst>
          </p:cNvPr>
          <p:cNvPicPr>
            <a:picLocks noChangeAspect="1"/>
          </p:cNvPicPr>
          <p:nvPr/>
        </p:nvPicPr>
        <p:blipFill>
          <a:blip r:embed="rId3"/>
          <a:stretch>
            <a:fillRect/>
          </a:stretch>
        </p:blipFill>
        <p:spPr>
          <a:xfrm>
            <a:off x="9031460" y="1636913"/>
            <a:ext cx="2319546" cy="3673786"/>
          </a:xfrm>
          <a:prstGeom prst="rect">
            <a:avLst/>
          </a:prstGeom>
        </p:spPr>
      </p:pic>
    </p:spTree>
    <p:extLst>
      <p:ext uri="{BB962C8B-B14F-4D97-AF65-F5344CB8AC3E}">
        <p14:creationId xmlns:p14="http://schemas.microsoft.com/office/powerpoint/2010/main" val="452088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2D1E9-E9B7-4E33-9CFF-B8C09BD45D5E}"/>
              </a:ext>
            </a:extLst>
          </p:cNvPr>
          <p:cNvSpPr>
            <a:spLocks noGrp="1"/>
          </p:cNvSpPr>
          <p:nvPr>
            <p:ph type="title"/>
          </p:nvPr>
        </p:nvSpPr>
        <p:spPr/>
        <p:txBody>
          <a:bodyPr>
            <a:normAutofit fontScale="90000"/>
          </a:bodyPr>
          <a:lstStyle/>
          <a:p>
            <a:r>
              <a:rPr lang="en-US" dirty="0"/>
              <a:t>Relativistic Momentum-I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93C9C8-C561-4BDB-B9E1-EDFE3564B3EF}"/>
                  </a:ext>
                </a:extLst>
              </p:cNvPr>
              <p:cNvSpPr>
                <a:spLocks noGrp="1"/>
              </p:cNvSpPr>
              <p:nvPr>
                <p:ph idx="1"/>
              </p:nvPr>
            </p:nvSpPr>
            <p:spPr/>
            <p:txBody>
              <a:bodyPr/>
              <a:lstStyle/>
              <a:p>
                <a:pPr>
                  <a:buFont typeface="Wingdings" panose="05000000000000000000" pitchFamily="2" charset="2"/>
                  <a:buChar char="§"/>
                </a:pPr>
                <a:r>
                  <a:rPr lang="en-US" dirty="0">
                    <a:solidFill>
                      <a:srgbClr val="002060"/>
                    </a:solidFill>
                    <a:latin typeface="Times New Roman" panose="02020603050405020304" pitchFamily="18" charset="0"/>
                    <a:cs typeface="Times New Roman" panose="02020603050405020304" pitchFamily="18" charset="0"/>
                  </a:rPr>
                  <a:t>In Fig(a) the momentum is conserved but if the frame is moving with velocity u=0.55c (say) then </a:t>
                </a:r>
                <a14:m>
                  <m:oMath xmlns:m="http://schemas.openxmlformats.org/officeDocument/2006/math">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𝑝</m:t>
                        </m:r>
                      </m:e>
                      <m:sub>
                        <m:r>
                          <a:rPr lang="en-US" b="0" i="1" smtClean="0">
                            <a:solidFill>
                              <a:srgbClr val="002060"/>
                            </a:solidFill>
                            <a:latin typeface="Cambria Math" panose="02040503050406030204" pitchFamily="18" charset="0"/>
                          </a:rPr>
                          <m:t>𝑖</m:t>
                        </m:r>
                      </m:sub>
                    </m:sSub>
                    <m:r>
                      <a:rPr lang="en-US" b="0" i="1" smtClean="0">
                        <a:solidFill>
                          <a:srgbClr val="002060"/>
                        </a:solidFill>
                        <a:latin typeface="Cambria Math" panose="02040503050406030204" pitchFamily="18" charset="0"/>
                      </a:rPr>
                      <m:t>=</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𝑚</m:t>
                        </m:r>
                      </m:e>
                      <m:sub>
                        <m:r>
                          <a:rPr lang="en-US" b="0" i="1" smtClean="0">
                            <a:solidFill>
                              <a:srgbClr val="002060"/>
                            </a:solidFill>
                            <a:latin typeface="Cambria Math" panose="02040503050406030204" pitchFamily="18" charset="0"/>
                          </a:rPr>
                          <m:t>1</m:t>
                        </m:r>
                      </m:sub>
                    </m:sSub>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𝑣</m:t>
                        </m:r>
                      </m:e>
                      <m:sub>
                        <m:r>
                          <a:rPr lang="en-US" b="0" i="1" smtClean="0">
                            <a:solidFill>
                              <a:srgbClr val="002060"/>
                            </a:solidFill>
                            <a:latin typeface="Cambria Math" panose="02040503050406030204" pitchFamily="18" charset="0"/>
                          </a:rPr>
                          <m:t>1</m:t>
                        </m:r>
                        <m:r>
                          <a:rPr lang="en-US" b="0" i="1" smtClean="0">
                            <a:solidFill>
                              <a:srgbClr val="002060"/>
                            </a:solidFill>
                            <a:latin typeface="Cambria Math" panose="02040503050406030204" pitchFamily="18" charset="0"/>
                          </a:rPr>
                          <m:t>𝑖</m:t>
                        </m:r>
                      </m:sub>
                    </m:sSub>
                    <m:r>
                      <a:rPr lang="en-US" b="0" i="1" smtClean="0">
                        <a:solidFill>
                          <a:srgbClr val="002060"/>
                        </a:solidFill>
                        <a:latin typeface="Cambria Math" panose="02040503050406030204" pitchFamily="18" charset="0"/>
                      </a:rPr>
                      <m:t>+</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𝑚</m:t>
                        </m:r>
                      </m:e>
                      <m:sub>
                        <m:r>
                          <a:rPr lang="en-US" b="0" i="1" smtClean="0">
                            <a:solidFill>
                              <a:srgbClr val="002060"/>
                            </a:solidFill>
                            <a:latin typeface="Cambria Math" panose="02040503050406030204" pitchFamily="18" charset="0"/>
                          </a:rPr>
                          <m:t>2</m:t>
                        </m:r>
                      </m:sub>
                    </m:sSub>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𝑣</m:t>
                        </m:r>
                      </m:e>
                      <m:sub>
                        <m:r>
                          <a:rPr lang="en-US" b="0" i="1" smtClean="0">
                            <a:solidFill>
                              <a:srgbClr val="002060"/>
                            </a:solidFill>
                            <a:latin typeface="Cambria Math" panose="02040503050406030204" pitchFamily="18" charset="0"/>
                          </a:rPr>
                          <m:t>2</m:t>
                        </m:r>
                        <m:r>
                          <a:rPr lang="en-US" b="0" i="1" smtClean="0">
                            <a:solidFill>
                              <a:srgbClr val="002060"/>
                            </a:solidFill>
                            <a:latin typeface="Cambria Math" panose="02040503050406030204" pitchFamily="18" charset="0"/>
                          </a:rPr>
                          <m:t>𝑖</m:t>
                        </m:r>
                      </m:sub>
                    </m:sSub>
                    <m:r>
                      <a:rPr lang="en-US" b="0" i="1" smtClean="0">
                        <a:solidFill>
                          <a:srgbClr val="002060"/>
                        </a:solidFill>
                        <a:latin typeface="Cambria Math" panose="02040503050406030204" pitchFamily="18" charset="0"/>
                      </a:rPr>
                      <m:t>=2</m:t>
                    </m:r>
                    <m:r>
                      <a:rPr lang="en-US" b="0" i="1" smtClean="0">
                        <a:solidFill>
                          <a:srgbClr val="002060"/>
                        </a:solidFill>
                        <a:latin typeface="Cambria Math" panose="02040503050406030204" pitchFamily="18" charset="0"/>
                      </a:rPr>
                      <m:t>𝑚</m:t>
                    </m:r>
                    <m:r>
                      <a:rPr lang="en-US" b="0" i="1" smtClean="0">
                        <a:solidFill>
                          <a:srgbClr val="002060"/>
                        </a:solidFill>
                        <a:latin typeface="Cambria Math" panose="02040503050406030204" pitchFamily="18" charset="0"/>
                      </a:rPr>
                      <m:t>×0.55</m:t>
                    </m:r>
                    <m:r>
                      <a:rPr lang="en-US" b="0" i="1" smtClean="0">
                        <a:solidFill>
                          <a:srgbClr val="002060"/>
                        </a:solidFill>
                        <a:latin typeface="Cambria Math" panose="02040503050406030204" pitchFamily="18" charset="0"/>
                      </a:rPr>
                      <m:t>𝑐</m:t>
                    </m:r>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𝑚</m:t>
                    </m:r>
                    <m:d>
                      <m:dPr>
                        <m:ctrlPr>
                          <a:rPr lang="en-US" b="0" i="1" smtClean="0">
                            <a:solidFill>
                              <a:srgbClr val="002060"/>
                            </a:solidFill>
                            <a:latin typeface="Cambria Math" panose="02040503050406030204" pitchFamily="18" charset="0"/>
                          </a:rPr>
                        </m:ctrlPr>
                      </m:dPr>
                      <m:e>
                        <m:r>
                          <a:rPr lang="en-US" b="0" i="1" smtClean="0">
                            <a:solidFill>
                              <a:srgbClr val="002060"/>
                            </a:solidFill>
                            <a:latin typeface="Cambria Math" panose="02040503050406030204" pitchFamily="18" charset="0"/>
                          </a:rPr>
                          <m:t>−0.34</m:t>
                        </m:r>
                        <m:r>
                          <a:rPr lang="en-US" b="0" i="1" smtClean="0">
                            <a:solidFill>
                              <a:srgbClr val="002060"/>
                            </a:solidFill>
                            <a:latin typeface="Cambria Math" panose="02040503050406030204" pitchFamily="18" charset="0"/>
                          </a:rPr>
                          <m:t>𝑐</m:t>
                        </m:r>
                      </m:e>
                    </m:d>
                    <m:r>
                      <a:rPr lang="en-US" b="0" i="1" smtClean="0">
                        <a:solidFill>
                          <a:srgbClr val="002060"/>
                        </a:solidFill>
                        <a:latin typeface="Cambria Math" panose="02040503050406030204" pitchFamily="18" charset="0"/>
                      </a:rPr>
                      <m:t>=0.76</m:t>
                    </m:r>
                    <m:r>
                      <a:rPr lang="en-US" b="0" i="1" smtClean="0">
                        <a:solidFill>
                          <a:srgbClr val="002060"/>
                        </a:solidFill>
                        <a:latin typeface="Cambria Math" panose="02040503050406030204" pitchFamily="18" charset="0"/>
                      </a:rPr>
                      <m:t>𝑚𝑐</m:t>
                    </m:r>
                  </m:oMath>
                </a14:m>
                <a:r>
                  <a:rPr lang="en-US" dirty="0">
                    <a:solidFill>
                      <a:srgbClr val="002060"/>
                    </a:solidFill>
                    <a:latin typeface="Times New Roman" panose="02020603050405020304" pitchFamily="18" charset="0"/>
                    <a:cs typeface="Times New Roman" panose="02020603050405020304" pitchFamily="18" charset="0"/>
                  </a:rPr>
                  <a:t> (by applying velocity transformation) and </a:t>
                </a:r>
                <a14:m>
                  <m:oMath xmlns:m="http://schemas.openxmlformats.org/officeDocument/2006/math">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𝑝</m:t>
                        </m:r>
                      </m:e>
                      <m:sub>
                        <m:r>
                          <a:rPr lang="en-US" b="0" i="1" smtClean="0">
                            <a:solidFill>
                              <a:srgbClr val="002060"/>
                            </a:solidFill>
                            <a:latin typeface="Cambria Math" panose="02040503050406030204" pitchFamily="18" charset="0"/>
                          </a:rPr>
                          <m:t>𝑓</m:t>
                        </m:r>
                      </m:sub>
                    </m:sSub>
                    <m:r>
                      <a:rPr lang="en-US" b="0" i="1" smtClean="0">
                        <a:solidFill>
                          <a:srgbClr val="002060"/>
                        </a:solidFill>
                        <a:latin typeface="Cambria Math" panose="02040503050406030204" pitchFamily="18" charset="0"/>
                      </a:rPr>
                      <m:t>=</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𝑚</m:t>
                        </m:r>
                      </m:e>
                      <m:sub>
                        <m:r>
                          <a:rPr lang="en-US" b="0" i="1" smtClean="0">
                            <a:solidFill>
                              <a:srgbClr val="002060"/>
                            </a:solidFill>
                            <a:latin typeface="Cambria Math" panose="02040503050406030204" pitchFamily="18" charset="0"/>
                          </a:rPr>
                          <m:t>1</m:t>
                        </m:r>
                      </m:sub>
                    </m:sSub>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𝑣</m:t>
                        </m:r>
                      </m:e>
                      <m:sub>
                        <m:r>
                          <a:rPr lang="en-US" b="0" i="1" smtClean="0">
                            <a:solidFill>
                              <a:srgbClr val="002060"/>
                            </a:solidFill>
                            <a:latin typeface="Cambria Math" panose="02040503050406030204" pitchFamily="18" charset="0"/>
                          </a:rPr>
                          <m:t>1</m:t>
                        </m:r>
                        <m:r>
                          <a:rPr lang="en-US" b="0" i="1" smtClean="0">
                            <a:solidFill>
                              <a:srgbClr val="002060"/>
                            </a:solidFill>
                            <a:latin typeface="Cambria Math" panose="02040503050406030204" pitchFamily="18" charset="0"/>
                          </a:rPr>
                          <m:t>𝑓</m:t>
                        </m:r>
                      </m:sub>
                    </m:sSub>
                    <m:r>
                      <a:rPr lang="en-US" b="0" i="1" smtClean="0">
                        <a:solidFill>
                          <a:srgbClr val="002060"/>
                        </a:solidFill>
                        <a:latin typeface="Cambria Math" panose="02040503050406030204" pitchFamily="18" charset="0"/>
                      </a:rPr>
                      <m:t>+</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𝑚</m:t>
                        </m:r>
                      </m:e>
                      <m:sub>
                        <m:r>
                          <a:rPr lang="en-US" b="0" i="1" smtClean="0">
                            <a:solidFill>
                              <a:srgbClr val="002060"/>
                            </a:solidFill>
                            <a:latin typeface="Cambria Math" panose="02040503050406030204" pitchFamily="18" charset="0"/>
                          </a:rPr>
                          <m:t>2</m:t>
                        </m:r>
                      </m:sub>
                    </m:sSub>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𝑣</m:t>
                        </m:r>
                      </m:e>
                      <m:sub>
                        <m:r>
                          <a:rPr lang="en-US" b="0" i="1" smtClean="0">
                            <a:solidFill>
                              <a:srgbClr val="002060"/>
                            </a:solidFill>
                            <a:latin typeface="Cambria Math" panose="02040503050406030204" pitchFamily="18" charset="0"/>
                          </a:rPr>
                          <m:t>2</m:t>
                        </m:r>
                        <m:r>
                          <a:rPr lang="en-US" b="0" i="1" smtClean="0">
                            <a:solidFill>
                              <a:srgbClr val="002060"/>
                            </a:solidFill>
                            <a:latin typeface="Cambria Math" panose="02040503050406030204" pitchFamily="18" charset="0"/>
                          </a:rPr>
                          <m:t>𝑓</m:t>
                        </m:r>
                      </m:sub>
                    </m:sSub>
                    <m:r>
                      <a:rPr lang="en-US" b="0" i="1" smtClean="0">
                        <a:solidFill>
                          <a:srgbClr val="002060"/>
                        </a:solidFill>
                        <a:latin typeface="Cambria Math" panose="02040503050406030204" pitchFamily="18" charset="0"/>
                      </a:rPr>
                      <m:t>=2</m:t>
                    </m:r>
                    <m:r>
                      <a:rPr lang="en-US" b="0" i="1" smtClean="0">
                        <a:solidFill>
                          <a:srgbClr val="002060"/>
                        </a:solidFill>
                        <a:latin typeface="Cambria Math" panose="02040503050406030204" pitchFamily="18" charset="0"/>
                      </a:rPr>
                      <m:t>𝑚</m:t>
                    </m:r>
                    <m:r>
                      <a:rPr lang="en-US" b="0" i="1" smtClean="0">
                        <a:solidFill>
                          <a:srgbClr val="002060"/>
                        </a:solidFill>
                        <a:latin typeface="Cambria Math" panose="02040503050406030204" pitchFamily="18" charset="0"/>
                      </a:rPr>
                      <m:t>×0.069</m:t>
                    </m:r>
                    <m:r>
                      <a:rPr lang="en-US" b="0" i="1" smtClean="0">
                        <a:solidFill>
                          <a:srgbClr val="002060"/>
                        </a:solidFill>
                        <a:latin typeface="Cambria Math" panose="02040503050406030204" pitchFamily="18" charset="0"/>
                      </a:rPr>
                      <m:t>𝑐</m:t>
                    </m:r>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𝑚</m:t>
                    </m:r>
                    <m:r>
                      <a:rPr lang="en-US" b="0" i="1" smtClean="0">
                        <a:solidFill>
                          <a:srgbClr val="002060"/>
                        </a:solidFill>
                        <a:latin typeface="Cambria Math" panose="02040503050406030204" pitchFamily="18" charset="0"/>
                      </a:rPr>
                      <m:t>×0.703</m:t>
                    </m:r>
                    <m:r>
                      <a:rPr lang="en-US" b="0" i="1" smtClean="0">
                        <a:solidFill>
                          <a:srgbClr val="002060"/>
                        </a:solidFill>
                        <a:latin typeface="Cambria Math" panose="02040503050406030204" pitchFamily="18" charset="0"/>
                      </a:rPr>
                      <m:t>𝑐</m:t>
                    </m:r>
                    <m:r>
                      <a:rPr lang="en-US" b="0" i="1" smtClean="0">
                        <a:solidFill>
                          <a:srgbClr val="002060"/>
                        </a:solidFill>
                        <a:latin typeface="Cambria Math" panose="02040503050406030204" pitchFamily="18" charset="0"/>
                      </a:rPr>
                      <m:t>=0.841</m:t>
                    </m:r>
                    <m:r>
                      <a:rPr lang="en-US" b="0" i="1" smtClean="0">
                        <a:solidFill>
                          <a:srgbClr val="002060"/>
                        </a:solidFill>
                        <a:latin typeface="Cambria Math" panose="02040503050406030204" pitchFamily="18" charset="0"/>
                      </a:rPr>
                      <m:t>𝑚𝑐</m:t>
                    </m:r>
                  </m:oMath>
                </a14:m>
                <a:r>
                  <a:rPr lang="en-US"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dirty="0">
                    <a:solidFill>
                      <a:srgbClr val="002060"/>
                    </a:solidFill>
                    <a:latin typeface="Times New Roman" panose="02020603050405020304" pitchFamily="18" charset="0"/>
                    <a:cs typeface="Times New Roman" panose="02020603050405020304" pitchFamily="18" charset="0"/>
                  </a:rPr>
                  <a:t>So, </a:t>
                </a:r>
                <a14:m>
                  <m:oMath xmlns:m="http://schemas.openxmlformats.org/officeDocument/2006/math">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𝑝</m:t>
                        </m:r>
                      </m:e>
                      <m:sub>
                        <m:r>
                          <a:rPr lang="en-US" b="0" i="1" smtClean="0">
                            <a:solidFill>
                              <a:srgbClr val="002060"/>
                            </a:solidFill>
                            <a:latin typeface="Cambria Math" panose="02040503050406030204" pitchFamily="18" charset="0"/>
                          </a:rPr>
                          <m:t>𝑖</m:t>
                        </m:r>
                      </m:sub>
                    </m:sSub>
                    <m:r>
                      <a:rPr lang="en-US" b="0" i="1" smtClean="0">
                        <a:solidFill>
                          <a:srgbClr val="002060"/>
                        </a:solidFill>
                        <a:latin typeface="Cambria Math" panose="02040503050406030204" pitchFamily="18" charset="0"/>
                      </a:rPr>
                      <m:t>≠</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𝑝</m:t>
                        </m:r>
                      </m:e>
                      <m:sub>
                        <m:r>
                          <a:rPr lang="en-US" b="0" i="1" smtClean="0">
                            <a:solidFill>
                              <a:srgbClr val="002060"/>
                            </a:solidFill>
                            <a:latin typeface="Cambria Math" panose="02040503050406030204" pitchFamily="18" charset="0"/>
                          </a:rPr>
                          <m:t>𝑓</m:t>
                        </m:r>
                      </m:sub>
                    </m:sSub>
                  </m:oMath>
                </a14:m>
                <a:r>
                  <a:rPr lang="en-US" dirty="0">
                    <a:solidFill>
                      <a:srgbClr val="002060"/>
                    </a:solidFill>
                    <a:latin typeface="Times New Roman" panose="02020603050405020304" pitchFamily="18" charset="0"/>
                    <a:cs typeface="Times New Roman" panose="02020603050405020304" pitchFamily="18" charset="0"/>
                  </a:rPr>
                  <a:t>, thus momentum is not conserved.</a:t>
                </a:r>
              </a:p>
              <a:p>
                <a:pPr>
                  <a:buFont typeface="Wingdings" panose="05000000000000000000" pitchFamily="2" charset="2"/>
                  <a:buChar char="§"/>
                </a:pPr>
                <a:r>
                  <a:rPr lang="en-US" dirty="0">
                    <a:solidFill>
                      <a:srgbClr val="002060"/>
                    </a:solidFill>
                    <a:latin typeface="Times New Roman" panose="02020603050405020304" pitchFamily="18" charset="0"/>
                    <a:cs typeface="Times New Roman" panose="02020603050405020304" pitchFamily="18" charset="0"/>
                  </a:rPr>
                  <a:t>To conserve the momentum, we need to redefine the momentum as </a:t>
                </a:r>
                <a14:m>
                  <m:oMath xmlns:m="http://schemas.openxmlformats.org/officeDocument/2006/math">
                    <m:acc>
                      <m:accPr>
                        <m:chr m:val="⃗"/>
                        <m:ctrlPr>
                          <a:rPr lang="en-US" b="0" i="1" smtClean="0">
                            <a:solidFill>
                              <a:srgbClr val="002060"/>
                            </a:solidFill>
                            <a:latin typeface="Cambria Math" panose="02040503050406030204" pitchFamily="18" charset="0"/>
                          </a:rPr>
                        </m:ctrlPr>
                      </m:accPr>
                      <m:e>
                        <m:r>
                          <a:rPr lang="en-US" b="0" i="1" smtClean="0">
                            <a:solidFill>
                              <a:srgbClr val="002060"/>
                            </a:solidFill>
                            <a:latin typeface="Cambria Math" panose="02040503050406030204" pitchFamily="18" charset="0"/>
                          </a:rPr>
                          <m:t>𝑝</m:t>
                        </m:r>
                      </m:e>
                    </m:acc>
                    <m:r>
                      <a:rPr lang="en-US" b="0" i="1" dirty="0" smtClean="0">
                        <a:solidFill>
                          <a:srgbClr val="002060"/>
                        </a:solidFill>
                        <a:latin typeface="Cambria Math" panose="02040503050406030204" pitchFamily="18" charset="0"/>
                      </a:rPr>
                      <m:t>=</m:t>
                    </m:r>
                    <m:f>
                      <m:fPr>
                        <m:ctrlPr>
                          <a:rPr lang="en-US" b="0" i="1" dirty="0" smtClean="0">
                            <a:solidFill>
                              <a:srgbClr val="002060"/>
                            </a:solidFill>
                            <a:latin typeface="Cambria Math" panose="02040503050406030204" pitchFamily="18" charset="0"/>
                          </a:rPr>
                        </m:ctrlPr>
                      </m:fPr>
                      <m:num>
                        <m:r>
                          <a:rPr lang="en-US" b="0" i="1" dirty="0" smtClean="0">
                            <a:solidFill>
                              <a:srgbClr val="002060"/>
                            </a:solidFill>
                            <a:latin typeface="Cambria Math" panose="02040503050406030204" pitchFamily="18" charset="0"/>
                          </a:rPr>
                          <m:t>𝑚</m:t>
                        </m:r>
                        <m:acc>
                          <m:accPr>
                            <m:chr m:val="⃗"/>
                            <m:ctrlPr>
                              <a:rPr lang="en-US" b="0" i="1" dirty="0" smtClean="0">
                                <a:solidFill>
                                  <a:srgbClr val="002060"/>
                                </a:solidFill>
                                <a:latin typeface="Cambria Math" panose="02040503050406030204" pitchFamily="18" charset="0"/>
                              </a:rPr>
                            </m:ctrlPr>
                          </m:accPr>
                          <m:e>
                            <m:r>
                              <a:rPr lang="en-US" b="0" i="1" dirty="0" smtClean="0">
                                <a:solidFill>
                                  <a:srgbClr val="002060"/>
                                </a:solidFill>
                                <a:latin typeface="Cambria Math" panose="02040503050406030204" pitchFamily="18" charset="0"/>
                              </a:rPr>
                              <m:t>𝑣</m:t>
                            </m:r>
                          </m:e>
                        </m:acc>
                      </m:num>
                      <m:den>
                        <m:rad>
                          <m:radPr>
                            <m:degHide m:val="on"/>
                            <m:ctrlPr>
                              <a:rPr lang="en-US" b="0" i="1" dirty="0" smtClean="0">
                                <a:solidFill>
                                  <a:srgbClr val="002060"/>
                                </a:solidFill>
                                <a:latin typeface="Cambria Math" panose="02040503050406030204" pitchFamily="18" charset="0"/>
                              </a:rPr>
                            </m:ctrlPr>
                          </m:radPr>
                          <m:deg/>
                          <m:e>
                            <m:r>
                              <a:rPr lang="en-US" b="0" i="1" dirty="0" smtClean="0">
                                <a:solidFill>
                                  <a:srgbClr val="002060"/>
                                </a:solidFill>
                                <a:latin typeface="Cambria Math" panose="02040503050406030204" pitchFamily="18" charset="0"/>
                              </a:rPr>
                              <m:t>1−</m:t>
                            </m:r>
                            <m:f>
                              <m:fPr>
                                <m:ctrlPr>
                                  <a:rPr lang="en-US" b="0" i="1" dirty="0" smtClean="0">
                                    <a:solidFill>
                                      <a:srgbClr val="002060"/>
                                    </a:solidFill>
                                    <a:latin typeface="Cambria Math" panose="02040503050406030204" pitchFamily="18" charset="0"/>
                                  </a:rPr>
                                </m:ctrlPr>
                              </m:fPr>
                              <m:num>
                                <m:sSup>
                                  <m:sSupPr>
                                    <m:ctrlPr>
                                      <a:rPr lang="en-US" b="0" i="1" dirty="0" smtClean="0">
                                        <a:solidFill>
                                          <a:srgbClr val="002060"/>
                                        </a:solidFill>
                                        <a:latin typeface="Cambria Math" panose="02040503050406030204" pitchFamily="18" charset="0"/>
                                      </a:rPr>
                                    </m:ctrlPr>
                                  </m:sSupPr>
                                  <m:e>
                                    <m:r>
                                      <a:rPr lang="en-US" b="0" i="1" dirty="0" smtClean="0">
                                        <a:solidFill>
                                          <a:srgbClr val="002060"/>
                                        </a:solidFill>
                                        <a:latin typeface="Cambria Math" panose="02040503050406030204" pitchFamily="18" charset="0"/>
                                      </a:rPr>
                                      <m:t>𝑣</m:t>
                                    </m:r>
                                  </m:e>
                                  <m:sup>
                                    <m:r>
                                      <a:rPr lang="en-US" b="0" i="1" dirty="0" smtClean="0">
                                        <a:solidFill>
                                          <a:srgbClr val="002060"/>
                                        </a:solidFill>
                                        <a:latin typeface="Cambria Math" panose="02040503050406030204" pitchFamily="18" charset="0"/>
                                      </a:rPr>
                                      <m:t>2</m:t>
                                    </m:r>
                                  </m:sup>
                                </m:sSup>
                              </m:num>
                              <m:den>
                                <m:sSup>
                                  <m:sSupPr>
                                    <m:ctrlPr>
                                      <a:rPr lang="en-US" b="0" i="1" dirty="0" smtClean="0">
                                        <a:solidFill>
                                          <a:srgbClr val="002060"/>
                                        </a:solidFill>
                                        <a:latin typeface="Cambria Math" panose="02040503050406030204" pitchFamily="18" charset="0"/>
                                      </a:rPr>
                                    </m:ctrlPr>
                                  </m:sSupPr>
                                  <m:e>
                                    <m:r>
                                      <a:rPr lang="en-US" b="0" i="1" dirty="0" smtClean="0">
                                        <a:solidFill>
                                          <a:srgbClr val="002060"/>
                                        </a:solidFill>
                                        <a:latin typeface="Cambria Math" panose="02040503050406030204" pitchFamily="18" charset="0"/>
                                      </a:rPr>
                                      <m:t>𝑐</m:t>
                                    </m:r>
                                  </m:e>
                                  <m:sup>
                                    <m:r>
                                      <a:rPr lang="en-US" b="0" i="1" dirty="0" smtClean="0">
                                        <a:solidFill>
                                          <a:srgbClr val="002060"/>
                                        </a:solidFill>
                                        <a:latin typeface="Cambria Math" panose="02040503050406030204" pitchFamily="18" charset="0"/>
                                      </a:rPr>
                                      <m:t>2</m:t>
                                    </m:r>
                                  </m:sup>
                                </m:sSup>
                              </m:den>
                            </m:f>
                          </m:e>
                        </m:rad>
                      </m:den>
                    </m:f>
                    <m:r>
                      <a:rPr lang="en-US" b="0" i="1" dirty="0" smtClean="0">
                        <a:solidFill>
                          <a:srgbClr val="002060"/>
                        </a:solidFill>
                        <a:latin typeface="Cambria Math" panose="02040503050406030204" pitchFamily="18" charset="0"/>
                      </a:rPr>
                      <m:t>=</m:t>
                    </m:r>
                    <m:r>
                      <a:rPr lang="en-US" b="0" i="1" dirty="0" smtClean="0">
                        <a:solidFill>
                          <a:srgbClr val="002060"/>
                        </a:solidFill>
                        <a:latin typeface="Cambria Math" panose="02040503050406030204" pitchFamily="18" charset="0"/>
                      </a:rPr>
                      <m:t>𝛾</m:t>
                    </m:r>
                    <m:r>
                      <a:rPr lang="en-US" b="0" i="1" dirty="0" smtClean="0">
                        <a:solidFill>
                          <a:srgbClr val="002060"/>
                        </a:solidFill>
                        <a:latin typeface="Cambria Math" panose="02040503050406030204" pitchFamily="18" charset="0"/>
                      </a:rPr>
                      <m:t>𝑚</m:t>
                    </m:r>
                    <m:acc>
                      <m:accPr>
                        <m:chr m:val="⃗"/>
                        <m:ctrlPr>
                          <a:rPr lang="en-US" b="0" i="1" dirty="0" smtClean="0">
                            <a:solidFill>
                              <a:srgbClr val="002060"/>
                            </a:solidFill>
                            <a:latin typeface="Cambria Math" panose="02040503050406030204" pitchFamily="18" charset="0"/>
                          </a:rPr>
                        </m:ctrlPr>
                      </m:accPr>
                      <m:e>
                        <m:r>
                          <a:rPr lang="en-US" b="0" i="1" dirty="0" smtClean="0">
                            <a:solidFill>
                              <a:srgbClr val="002060"/>
                            </a:solidFill>
                            <a:latin typeface="Cambria Math" panose="02040503050406030204" pitchFamily="18" charset="0"/>
                          </a:rPr>
                          <m:t>𝑣</m:t>
                        </m:r>
                      </m:e>
                    </m:acc>
                  </m:oMath>
                </a14:m>
                <a:r>
                  <a:rPr lang="en-US"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endParaRPr lang="en-US" dirty="0"/>
              </a:p>
            </p:txBody>
          </p:sp>
        </mc:Choice>
        <mc:Fallback xmlns="">
          <p:sp>
            <p:nvSpPr>
              <p:cNvPr id="3" name="Content Placeholder 2">
                <a:extLst>
                  <a:ext uri="{FF2B5EF4-FFF2-40B4-BE49-F238E27FC236}">
                    <a16:creationId xmlns:a16="http://schemas.microsoft.com/office/drawing/2014/main" id="{5C93C9C8-C561-4BDB-B9E1-EDFE3564B3EF}"/>
                  </a:ext>
                </a:extLst>
              </p:cNvPr>
              <p:cNvSpPr>
                <a:spLocks noGrp="1" noRot="1" noChangeAspect="1" noMove="1" noResize="1" noEditPoints="1" noAdjustHandles="1" noChangeArrowheads="1" noChangeShapeType="1" noTextEdit="1"/>
              </p:cNvSpPr>
              <p:nvPr>
                <p:ph idx="1"/>
              </p:nvPr>
            </p:nvSpPr>
            <p:spPr>
              <a:blipFill>
                <a:blip r:embed="rId2"/>
                <a:stretch>
                  <a:fillRect l="-1455" t="-1285" r="-139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F7C5BCB-87CB-492F-9C56-740CFDF95478}"/>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606B0C1E-8D5C-4B6D-824B-5DABC41BBFFF}"/>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3684A1C3-246B-4CC1-9337-0DFE25C12B21}"/>
              </a:ext>
            </a:extLst>
          </p:cNvPr>
          <p:cNvSpPr>
            <a:spLocks noGrp="1"/>
          </p:cNvSpPr>
          <p:nvPr>
            <p:ph type="sldNum" sz="quarter" idx="12"/>
          </p:nvPr>
        </p:nvSpPr>
        <p:spPr/>
        <p:txBody>
          <a:bodyPr/>
          <a:lstStyle/>
          <a:p>
            <a:fld id="{BDA10909-B56C-45AC-A9CA-18A782F1C497}" type="slidenum">
              <a:rPr lang="en-US" smtClean="0"/>
              <a:pPr/>
              <a:t>22</a:t>
            </a:fld>
            <a:endParaRPr lang="en-US" dirty="0"/>
          </a:p>
        </p:txBody>
      </p:sp>
      <p:pic>
        <p:nvPicPr>
          <p:cNvPr id="7" name="Picture 6">
            <a:extLst>
              <a:ext uri="{FF2B5EF4-FFF2-40B4-BE49-F238E27FC236}">
                <a16:creationId xmlns:a16="http://schemas.microsoft.com/office/drawing/2014/main" id="{76E9CED3-2B38-4C3F-9517-282EED3239CB}"/>
              </a:ext>
            </a:extLst>
          </p:cNvPr>
          <p:cNvPicPr>
            <a:picLocks noChangeAspect="1"/>
          </p:cNvPicPr>
          <p:nvPr/>
        </p:nvPicPr>
        <p:blipFill>
          <a:blip r:embed="rId3"/>
          <a:stretch>
            <a:fillRect/>
          </a:stretch>
        </p:blipFill>
        <p:spPr>
          <a:xfrm>
            <a:off x="3027632" y="3242770"/>
            <a:ext cx="6484220" cy="2700300"/>
          </a:xfrm>
          <a:prstGeom prst="rect">
            <a:avLst/>
          </a:prstGeom>
        </p:spPr>
      </p:pic>
      <p:sp>
        <p:nvSpPr>
          <p:cNvPr id="8" name="Title 4">
            <a:extLst>
              <a:ext uri="{FF2B5EF4-FFF2-40B4-BE49-F238E27FC236}">
                <a16:creationId xmlns:a16="http://schemas.microsoft.com/office/drawing/2014/main" id="{9C2CD258-18DA-4C2F-8E54-41B2566B26AB}"/>
              </a:ext>
            </a:extLst>
          </p:cNvPr>
          <p:cNvSpPr txBox="1">
            <a:spLocks/>
          </p:cNvSpPr>
          <p:nvPr/>
        </p:nvSpPr>
        <p:spPr bwMode="auto">
          <a:xfrm>
            <a:off x="458787" y="6142178"/>
            <a:ext cx="8721725" cy="260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fontScale="92500" lnSpcReduction="20000"/>
          </a:bodyPr>
          <a:lstStyle>
            <a:lvl1pPr marL="914400" indent="-914400" algn="l" rtl="0" eaLnBrk="0" fontAlgn="base" hangingPunct="0">
              <a:spcBef>
                <a:spcPct val="0"/>
              </a:spcBef>
              <a:spcAft>
                <a:spcPct val="0"/>
              </a:spcAft>
              <a:defRPr sz="3200" b="1" baseline="0">
                <a:solidFill>
                  <a:schemeClr val="tx2">
                    <a:lumMod val="75000"/>
                  </a:schemeClr>
                </a:solidFill>
                <a:latin typeface="Lato" pitchFamily="34" charset="0"/>
                <a:ea typeface="Lato" pitchFamily="34" charset="0"/>
                <a:cs typeface="Lato" pitchFamily="34" charset="0"/>
                <a:sym typeface="Calibri" pitchFamily="34" charset="0"/>
              </a:defRPr>
            </a:lvl1pPr>
            <a:lvl2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2pPr>
            <a:lvl3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3pPr>
            <a:lvl4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4pPr>
            <a:lvl5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5pPr>
            <a:lvl6pPr marL="13716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6pPr>
            <a:lvl7pPr marL="18288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7pPr>
            <a:lvl8pPr marL="22860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8pPr>
            <a:lvl9pPr marL="27432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9pPr>
          </a:lstStyle>
          <a:p>
            <a:pPr>
              <a:defRPr/>
            </a:pPr>
            <a:r>
              <a:rPr lang="en-IN" sz="1400" dirty="0"/>
              <a:t>Image Source: Modern Physics, 3</a:t>
            </a:r>
            <a:r>
              <a:rPr lang="en-IN" sz="1400" baseline="30000" dirty="0"/>
              <a:t>rd</a:t>
            </a:r>
            <a:r>
              <a:rPr lang="en-IN" sz="1400" dirty="0"/>
              <a:t> Edition, Kenneth Krane</a:t>
            </a:r>
          </a:p>
          <a:p>
            <a:pPr>
              <a:defRPr/>
            </a:pPr>
            <a:endParaRPr lang="en-US" sz="1400" kern="0" dirty="0"/>
          </a:p>
        </p:txBody>
      </p:sp>
    </p:spTree>
    <p:extLst>
      <p:ext uri="{BB962C8B-B14F-4D97-AF65-F5344CB8AC3E}">
        <p14:creationId xmlns:p14="http://schemas.microsoft.com/office/powerpoint/2010/main" val="938730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8DAD3-AAE3-4E49-B322-B083028E69A6}"/>
              </a:ext>
            </a:extLst>
          </p:cNvPr>
          <p:cNvSpPr>
            <a:spLocks noGrp="1"/>
          </p:cNvSpPr>
          <p:nvPr>
            <p:ph type="title"/>
          </p:nvPr>
        </p:nvSpPr>
        <p:spPr/>
        <p:txBody>
          <a:bodyPr>
            <a:normAutofit fontScale="90000"/>
          </a:bodyPr>
          <a:lstStyle/>
          <a:p>
            <a:r>
              <a:rPr lang="en-US" dirty="0"/>
              <a:t>Relativistic Momentum-II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C0B44C-5FA4-4C73-937C-2E184BE0D8E5}"/>
                  </a:ext>
                </a:extLst>
              </p:cNvPr>
              <p:cNvSpPr>
                <a:spLocks noGrp="1"/>
              </p:cNvSpPr>
              <p:nvPr>
                <p:ph idx="1"/>
              </p:nvPr>
            </p:nvSpPr>
            <p:spPr/>
            <p:txBody>
              <a:bodyPr/>
              <a:lstStyle/>
              <a:p>
                <a:pPr>
                  <a:buFont typeface="Wingdings" panose="05000000000000000000" pitchFamily="2" charset="2"/>
                  <a:buChar char="§"/>
                </a:pPr>
                <a:r>
                  <a:rPr lang="en-IN" dirty="0">
                    <a:solidFill>
                      <a:srgbClr val="002060"/>
                    </a:solidFill>
                    <a:latin typeface="Times New Roman" panose="02020603050405020304" pitchFamily="18" charset="0"/>
                    <a:cs typeface="Times New Roman" panose="02020603050405020304" pitchFamily="18" charset="0"/>
                  </a:rPr>
                  <a:t>One can regard the increase in an object’s momentum over the classical value as being due to an increase in the object’s mass. Then </a:t>
                </a:r>
                <a14:m>
                  <m:oMath xmlns:m="http://schemas.openxmlformats.org/officeDocument/2006/math">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𝑚</m:t>
                        </m:r>
                      </m:e>
                      <m:sub>
                        <m:r>
                          <a:rPr lang="en-US" b="0" i="1" smtClean="0">
                            <a:solidFill>
                              <a:srgbClr val="002060"/>
                            </a:solidFill>
                            <a:latin typeface="Cambria Math" panose="02040503050406030204" pitchFamily="18" charset="0"/>
                          </a:rPr>
                          <m:t>0</m:t>
                        </m:r>
                      </m:sub>
                    </m:sSub>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𝑚</m:t>
                    </m:r>
                  </m:oMath>
                </a14:m>
                <a:r>
                  <a:rPr lang="en-US" dirty="0">
                    <a:solidFill>
                      <a:srgbClr val="002060"/>
                    </a:solidFill>
                    <a:latin typeface="Times New Roman" panose="02020603050405020304" pitchFamily="18" charset="0"/>
                    <a:cs typeface="Times New Roman" panose="02020603050405020304" pitchFamily="18" charset="0"/>
                  </a:rPr>
                  <a:t> is the rest mass of the object and </a:t>
                </a:r>
                <a14:m>
                  <m:oMath xmlns:m="http://schemas.openxmlformats.org/officeDocument/2006/math">
                    <m:r>
                      <a:rPr lang="en-US" b="0" i="1" smtClean="0">
                        <a:solidFill>
                          <a:srgbClr val="002060"/>
                        </a:solidFill>
                        <a:latin typeface="Cambria Math" panose="02040503050406030204" pitchFamily="18" charset="0"/>
                      </a:rPr>
                      <m:t>𝑚</m:t>
                    </m:r>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𝑚</m:t>
                    </m:r>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𝑣</m:t>
                    </m:r>
                    <m:r>
                      <a:rPr lang="en-US" b="0" i="1" smtClean="0">
                        <a:solidFill>
                          <a:srgbClr val="002060"/>
                        </a:solidFill>
                        <a:latin typeface="Cambria Math" panose="02040503050406030204" pitchFamily="18" charset="0"/>
                      </a:rPr>
                      <m:t>)</m:t>
                    </m:r>
                  </m:oMath>
                </a14:m>
                <a:r>
                  <a:rPr lang="en-US" dirty="0">
                    <a:solidFill>
                      <a:srgbClr val="002060"/>
                    </a:solidFill>
                    <a:latin typeface="Times New Roman" panose="02020603050405020304" pitchFamily="18" charset="0"/>
                    <a:cs typeface="Times New Roman" panose="02020603050405020304" pitchFamily="18" charset="0"/>
                  </a:rPr>
                  <a:t> is the relativistic mass.</a:t>
                </a:r>
              </a:p>
              <a:p>
                <a:pPr>
                  <a:buFont typeface="Wingdings" panose="05000000000000000000" pitchFamily="2" charset="2"/>
                  <a:buChar char="§"/>
                </a:pPr>
                <a:endParaRPr lang="en-US" dirty="0"/>
              </a:p>
            </p:txBody>
          </p:sp>
        </mc:Choice>
        <mc:Fallback xmlns="">
          <p:sp>
            <p:nvSpPr>
              <p:cNvPr id="3" name="Content Placeholder 2">
                <a:extLst>
                  <a:ext uri="{FF2B5EF4-FFF2-40B4-BE49-F238E27FC236}">
                    <a16:creationId xmlns:a16="http://schemas.microsoft.com/office/drawing/2014/main" id="{F6C0B44C-5FA4-4C73-937C-2E184BE0D8E5}"/>
                  </a:ext>
                </a:extLst>
              </p:cNvPr>
              <p:cNvSpPr>
                <a:spLocks noGrp="1" noRot="1" noChangeAspect="1" noMove="1" noResize="1" noEditPoints="1" noAdjustHandles="1" noChangeArrowheads="1" noChangeShapeType="1" noTextEdit="1"/>
              </p:cNvSpPr>
              <p:nvPr>
                <p:ph idx="1"/>
              </p:nvPr>
            </p:nvSpPr>
            <p:spPr>
              <a:blipFill>
                <a:blip r:embed="rId2"/>
                <a:stretch>
                  <a:fillRect l="-1455" t="-1285" r="-42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338D267-E24C-43FC-9EBB-5CCA2EE1521E}"/>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7E86204E-FB2D-431B-B207-7CEF63ABD9E8}"/>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A1CFA321-9AC1-4E36-8A79-647D43199801}"/>
              </a:ext>
            </a:extLst>
          </p:cNvPr>
          <p:cNvSpPr>
            <a:spLocks noGrp="1"/>
          </p:cNvSpPr>
          <p:nvPr>
            <p:ph type="sldNum" sz="quarter" idx="12"/>
          </p:nvPr>
        </p:nvSpPr>
        <p:spPr/>
        <p:txBody>
          <a:bodyPr/>
          <a:lstStyle/>
          <a:p>
            <a:fld id="{BDA10909-B56C-45AC-A9CA-18A782F1C497}" type="slidenum">
              <a:rPr lang="en-US" smtClean="0"/>
              <a:pPr/>
              <a:t>23</a:t>
            </a:fld>
            <a:endParaRPr lang="en-US" dirty="0"/>
          </a:p>
        </p:txBody>
      </p:sp>
      <p:pic>
        <p:nvPicPr>
          <p:cNvPr id="7" name="Picture 6">
            <a:extLst>
              <a:ext uri="{FF2B5EF4-FFF2-40B4-BE49-F238E27FC236}">
                <a16:creationId xmlns:a16="http://schemas.microsoft.com/office/drawing/2014/main" id="{D23C4777-B276-4452-BAE3-90AC64F9AF94}"/>
              </a:ext>
            </a:extLst>
          </p:cNvPr>
          <p:cNvPicPr>
            <a:picLocks noChangeAspect="1"/>
          </p:cNvPicPr>
          <p:nvPr/>
        </p:nvPicPr>
        <p:blipFill>
          <a:blip r:embed="rId3"/>
          <a:stretch>
            <a:fillRect/>
          </a:stretch>
        </p:blipFill>
        <p:spPr>
          <a:xfrm>
            <a:off x="3798933" y="2104572"/>
            <a:ext cx="4232741" cy="3108424"/>
          </a:xfrm>
          <a:prstGeom prst="rect">
            <a:avLst/>
          </a:prstGeom>
        </p:spPr>
      </p:pic>
      <p:sp>
        <p:nvSpPr>
          <p:cNvPr id="8" name="Title 4">
            <a:extLst>
              <a:ext uri="{FF2B5EF4-FFF2-40B4-BE49-F238E27FC236}">
                <a16:creationId xmlns:a16="http://schemas.microsoft.com/office/drawing/2014/main" id="{8BE9FBE5-38A5-4453-88DE-C37FC4FC97C5}"/>
              </a:ext>
            </a:extLst>
          </p:cNvPr>
          <p:cNvSpPr txBox="1">
            <a:spLocks/>
          </p:cNvSpPr>
          <p:nvPr/>
        </p:nvSpPr>
        <p:spPr bwMode="auto">
          <a:xfrm>
            <a:off x="458787" y="6091041"/>
            <a:ext cx="8721725" cy="260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fontScale="92500" lnSpcReduction="20000"/>
          </a:bodyPr>
          <a:lstStyle>
            <a:lvl1pPr marL="914400" indent="-914400" algn="l" rtl="0" eaLnBrk="0" fontAlgn="base" hangingPunct="0">
              <a:spcBef>
                <a:spcPct val="0"/>
              </a:spcBef>
              <a:spcAft>
                <a:spcPct val="0"/>
              </a:spcAft>
              <a:defRPr sz="3200" b="1" baseline="0">
                <a:solidFill>
                  <a:schemeClr val="tx2">
                    <a:lumMod val="75000"/>
                  </a:schemeClr>
                </a:solidFill>
                <a:latin typeface="Lato" pitchFamily="34" charset="0"/>
                <a:ea typeface="Lato" pitchFamily="34" charset="0"/>
                <a:cs typeface="Lato" pitchFamily="34" charset="0"/>
                <a:sym typeface="Calibri" pitchFamily="34" charset="0"/>
              </a:defRPr>
            </a:lvl1pPr>
            <a:lvl2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2pPr>
            <a:lvl3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3pPr>
            <a:lvl4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4pPr>
            <a:lvl5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5pPr>
            <a:lvl6pPr marL="13716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6pPr>
            <a:lvl7pPr marL="18288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7pPr>
            <a:lvl8pPr marL="22860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8pPr>
            <a:lvl9pPr marL="27432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9pPr>
          </a:lstStyle>
          <a:p>
            <a:pPr>
              <a:defRPr/>
            </a:pPr>
            <a:r>
              <a:rPr lang="en-IN" sz="1400" dirty="0"/>
              <a:t>Image Source: Concept of Modern Physics, Arthur </a:t>
            </a:r>
            <a:r>
              <a:rPr lang="en-IN" sz="1400" dirty="0" err="1"/>
              <a:t>Beiser</a:t>
            </a:r>
            <a:endParaRPr lang="en-IN" sz="1400" dirty="0"/>
          </a:p>
          <a:p>
            <a:pPr>
              <a:defRPr/>
            </a:pPr>
            <a:endParaRPr lang="en-US" sz="1400" kern="0" dirty="0"/>
          </a:p>
        </p:txBody>
      </p:sp>
    </p:spTree>
    <p:extLst>
      <p:ext uri="{BB962C8B-B14F-4D97-AF65-F5344CB8AC3E}">
        <p14:creationId xmlns:p14="http://schemas.microsoft.com/office/powerpoint/2010/main" val="2536688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E416-872F-4364-80EC-FEC12BDFA404}"/>
              </a:ext>
            </a:extLst>
          </p:cNvPr>
          <p:cNvSpPr>
            <a:spLocks noGrp="1"/>
          </p:cNvSpPr>
          <p:nvPr>
            <p:ph type="title"/>
          </p:nvPr>
        </p:nvSpPr>
        <p:spPr/>
        <p:txBody>
          <a:bodyPr>
            <a:normAutofit fontScale="90000"/>
          </a:bodyPr>
          <a:lstStyle/>
          <a:p>
            <a:r>
              <a:rPr lang="en-US" dirty="0"/>
              <a:t>Example-IV</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19F0CA-E07D-4946-A346-00025C0325AB}"/>
                  </a:ext>
                </a:extLst>
              </p:cNvPr>
              <p:cNvSpPr>
                <a:spLocks noGrp="1"/>
              </p:cNvSpPr>
              <p:nvPr>
                <p:ph idx="1"/>
              </p:nvPr>
            </p:nvSpPr>
            <p:spPr/>
            <p:txBody>
              <a:bodyPr>
                <a:noAutofit/>
              </a:bodyPr>
              <a:lstStyle/>
              <a:p>
                <a:pPr marL="0" indent="0">
                  <a:buNone/>
                </a:pPr>
                <a:r>
                  <a:rPr lang="en-IN" sz="2200" dirty="0">
                    <a:solidFill>
                      <a:srgbClr val="C00000"/>
                    </a:solidFill>
                    <a:latin typeface="Times New Roman" panose="02020603050405020304" pitchFamily="18" charset="0"/>
                    <a:cs typeface="Times New Roman" panose="02020603050405020304" pitchFamily="18" charset="0"/>
                  </a:rPr>
                  <a:t>Find the acceleration of a particle of mass </a:t>
                </a:r>
                <a:r>
                  <a:rPr lang="en-IN" sz="2200" i="1" dirty="0">
                    <a:solidFill>
                      <a:srgbClr val="C00000"/>
                    </a:solidFill>
                    <a:latin typeface="Times New Roman" panose="02020603050405020304" pitchFamily="18" charset="0"/>
                    <a:cs typeface="Times New Roman" panose="02020603050405020304" pitchFamily="18" charset="0"/>
                  </a:rPr>
                  <a:t>m </a:t>
                </a:r>
                <a:r>
                  <a:rPr lang="en-IN" sz="2200" dirty="0">
                    <a:solidFill>
                      <a:srgbClr val="C00000"/>
                    </a:solidFill>
                    <a:latin typeface="Times New Roman" panose="02020603050405020304" pitchFamily="18" charset="0"/>
                    <a:cs typeface="Times New Roman" panose="02020603050405020304" pitchFamily="18" charset="0"/>
                  </a:rPr>
                  <a:t>and velocity </a:t>
                </a:r>
                <a14:m>
                  <m:oMath xmlns:m="http://schemas.openxmlformats.org/officeDocument/2006/math">
                    <m:acc>
                      <m:accPr>
                        <m:chr m:val="⃗"/>
                        <m:ctrlPr>
                          <a:rPr lang="en-US" sz="2200" i="1">
                            <a:solidFill>
                              <a:srgbClr val="C00000"/>
                            </a:solidFill>
                            <a:latin typeface="Cambria Math" panose="02040503050406030204" pitchFamily="18" charset="0"/>
                          </a:rPr>
                        </m:ctrlPr>
                      </m:accPr>
                      <m:e>
                        <m:r>
                          <a:rPr lang="en-US" sz="2200" i="1">
                            <a:solidFill>
                              <a:srgbClr val="C00000"/>
                            </a:solidFill>
                            <a:latin typeface="Cambria Math" panose="02040503050406030204" pitchFamily="18" charset="0"/>
                          </a:rPr>
                          <m:t>𝑣</m:t>
                        </m:r>
                      </m:e>
                    </m:acc>
                  </m:oMath>
                </a14:m>
                <a:r>
                  <a:rPr lang="en-IN" sz="2200" b="1" dirty="0">
                    <a:solidFill>
                      <a:srgbClr val="C00000"/>
                    </a:solidFill>
                    <a:latin typeface="Times New Roman" panose="02020603050405020304" pitchFamily="18" charset="0"/>
                    <a:cs typeface="Times New Roman" panose="02020603050405020304" pitchFamily="18" charset="0"/>
                  </a:rPr>
                  <a:t> </a:t>
                </a:r>
                <a:r>
                  <a:rPr lang="en-IN" sz="2200" dirty="0">
                    <a:solidFill>
                      <a:srgbClr val="C00000"/>
                    </a:solidFill>
                    <a:latin typeface="Times New Roman" panose="02020603050405020304" pitchFamily="18" charset="0"/>
                    <a:cs typeface="Times New Roman" panose="02020603050405020304" pitchFamily="18" charset="0"/>
                  </a:rPr>
                  <a:t>(the velocity is comparable to the speed of light)when it is acted upon by the constant force </a:t>
                </a:r>
                <a14:m>
                  <m:oMath xmlns:m="http://schemas.openxmlformats.org/officeDocument/2006/math">
                    <m:acc>
                      <m:accPr>
                        <m:chr m:val="⃗"/>
                        <m:ctrlPr>
                          <a:rPr lang="en-US" sz="2200" b="0" i="1" smtClean="0">
                            <a:solidFill>
                              <a:srgbClr val="C00000"/>
                            </a:solidFill>
                            <a:latin typeface="Cambria Math" panose="02040503050406030204" pitchFamily="18" charset="0"/>
                          </a:rPr>
                        </m:ctrlPr>
                      </m:accPr>
                      <m:e>
                        <m:r>
                          <a:rPr lang="en-US" sz="2200" b="0" i="1" smtClean="0">
                            <a:solidFill>
                              <a:srgbClr val="C00000"/>
                            </a:solidFill>
                            <a:latin typeface="Cambria Math" panose="02040503050406030204" pitchFamily="18" charset="0"/>
                          </a:rPr>
                          <m:t>𝐹</m:t>
                        </m:r>
                      </m:e>
                    </m:acc>
                  </m:oMath>
                </a14:m>
                <a:r>
                  <a:rPr lang="en-IN" sz="2200" dirty="0">
                    <a:solidFill>
                      <a:srgbClr val="C00000"/>
                    </a:solidFill>
                    <a:latin typeface="Times New Roman" panose="02020603050405020304" pitchFamily="18" charset="0"/>
                    <a:cs typeface="Times New Roman" panose="02020603050405020304" pitchFamily="18" charset="0"/>
                  </a:rPr>
                  <a:t>,</a:t>
                </a:r>
                <a:r>
                  <a:rPr lang="en-IN" sz="2200" b="1" dirty="0">
                    <a:solidFill>
                      <a:srgbClr val="C00000"/>
                    </a:solidFill>
                    <a:latin typeface="Times New Roman" panose="02020603050405020304" pitchFamily="18" charset="0"/>
                    <a:cs typeface="Times New Roman" panose="02020603050405020304" pitchFamily="18" charset="0"/>
                  </a:rPr>
                  <a:t> </a:t>
                </a:r>
                <a:r>
                  <a:rPr lang="en-IN" sz="2200" dirty="0">
                    <a:solidFill>
                      <a:srgbClr val="C00000"/>
                    </a:solidFill>
                    <a:latin typeface="Times New Roman" panose="02020603050405020304" pitchFamily="18" charset="0"/>
                    <a:cs typeface="Times New Roman" panose="02020603050405020304" pitchFamily="18" charset="0"/>
                  </a:rPr>
                  <a:t>where </a:t>
                </a:r>
                <a14:m>
                  <m:oMath xmlns:m="http://schemas.openxmlformats.org/officeDocument/2006/math">
                    <m:acc>
                      <m:accPr>
                        <m:chr m:val="⃗"/>
                        <m:ctrlPr>
                          <a:rPr lang="en-US" sz="2200" i="1">
                            <a:solidFill>
                              <a:srgbClr val="C00000"/>
                            </a:solidFill>
                            <a:latin typeface="Cambria Math" panose="02040503050406030204" pitchFamily="18" charset="0"/>
                          </a:rPr>
                        </m:ctrlPr>
                      </m:accPr>
                      <m:e>
                        <m:r>
                          <a:rPr lang="en-US" sz="2200" i="1">
                            <a:solidFill>
                              <a:srgbClr val="C00000"/>
                            </a:solidFill>
                            <a:latin typeface="Cambria Math" panose="02040503050406030204" pitchFamily="18" charset="0"/>
                          </a:rPr>
                          <m:t>𝐹</m:t>
                        </m:r>
                      </m:e>
                    </m:acc>
                  </m:oMath>
                </a14:m>
                <a:r>
                  <a:rPr lang="en-IN" sz="2200" b="1" dirty="0">
                    <a:solidFill>
                      <a:srgbClr val="C00000"/>
                    </a:solidFill>
                    <a:latin typeface="Times New Roman" panose="02020603050405020304" pitchFamily="18" charset="0"/>
                    <a:cs typeface="Times New Roman" panose="02020603050405020304" pitchFamily="18" charset="0"/>
                  </a:rPr>
                  <a:t> </a:t>
                </a:r>
                <a:r>
                  <a:rPr lang="en-IN" sz="2200" dirty="0">
                    <a:solidFill>
                      <a:srgbClr val="C00000"/>
                    </a:solidFill>
                    <a:latin typeface="Times New Roman" panose="02020603050405020304" pitchFamily="18" charset="0"/>
                    <a:cs typeface="Times New Roman" panose="02020603050405020304" pitchFamily="18" charset="0"/>
                  </a:rPr>
                  <a:t>is parallel to </a:t>
                </a:r>
                <a14:m>
                  <m:oMath xmlns:m="http://schemas.openxmlformats.org/officeDocument/2006/math">
                    <m:acc>
                      <m:accPr>
                        <m:chr m:val="⃗"/>
                        <m:ctrlPr>
                          <a:rPr lang="en-US" sz="2200" b="0" i="1" smtClean="0">
                            <a:solidFill>
                              <a:srgbClr val="C00000"/>
                            </a:solidFill>
                            <a:latin typeface="Cambria Math" panose="02040503050406030204" pitchFamily="18" charset="0"/>
                          </a:rPr>
                        </m:ctrlPr>
                      </m:accPr>
                      <m:e>
                        <m:r>
                          <a:rPr lang="en-US" sz="2200" b="0" i="1" smtClean="0">
                            <a:solidFill>
                              <a:srgbClr val="C00000"/>
                            </a:solidFill>
                            <a:latin typeface="Cambria Math" panose="02040503050406030204" pitchFamily="18" charset="0"/>
                          </a:rPr>
                          <m:t>𝑣</m:t>
                        </m:r>
                      </m:e>
                    </m:acc>
                  </m:oMath>
                </a14:m>
                <a:r>
                  <a:rPr lang="en-IN" sz="2200" dirty="0">
                    <a:solidFill>
                      <a:srgbClr val="C0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14:m>
                  <m:oMath xmlns:m="http://schemas.openxmlformats.org/officeDocument/2006/math">
                    <m:acc>
                      <m:accPr>
                        <m:chr m:val="⃗"/>
                        <m:ctrlPr>
                          <a:rPr lang="en-US" sz="2200" b="0" i="1" smtClean="0">
                            <a:solidFill>
                              <a:srgbClr val="002060"/>
                            </a:solidFill>
                            <a:latin typeface="Cambria Math" panose="02040503050406030204" pitchFamily="18" charset="0"/>
                          </a:rPr>
                        </m:ctrlPr>
                      </m:accPr>
                      <m:e>
                        <m:r>
                          <a:rPr lang="en-US" sz="2200" b="0" i="1" smtClean="0">
                            <a:solidFill>
                              <a:srgbClr val="002060"/>
                            </a:solidFill>
                            <a:latin typeface="Cambria Math" panose="02040503050406030204" pitchFamily="18" charset="0"/>
                          </a:rPr>
                          <m:t>𝐹</m:t>
                        </m:r>
                      </m:e>
                    </m:acc>
                    <m:r>
                      <a:rPr lang="en-US" sz="2200" b="0" i="1" dirty="0" smtClean="0">
                        <a:solidFill>
                          <a:srgbClr val="002060"/>
                        </a:solidFill>
                        <a:latin typeface="Cambria Math" panose="02040503050406030204" pitchFamily="18" charset="0"/>
                      </a:rPr>
                      <m:t>=</m:t>
                    </m:r>
                    <m:f>
                      <m:fPr>
                        <m:ctrlPr>
                          <a:rPr lang="en-US" sz="2200" b="0" i="1" dirty="0" smtClean="0">
                            <a:solidFill>
                              <a:srgbClr val="002060"/>
                            </a:solidFill>
                            <a:latin typeface="Cambria Math" panose="02040503050406030204" pitchFamily="18" charset="0"/>
                          </a:rPr>
                        </m:ctrlPr>
                      </m:fPr>
                      <m:num>
                        <m:r>
                          <a:rPr lang="en-US" sz="2200" b="0" i="1" dirty="0" smtClean="0">
                            <a:solidFill>
                              <a:srgbClr val="002060"/>
                            </a:solidFill>
                            <a:latin typeface="Cambria Math" panose="02040503050406030204" pitchFamily="18" charset="0"/>
                          </a:rPr>
                          <m:t>𝑑</m:t>
                        </m:r>
                        <m:acc>
                          <m:accPr>
                            <m:chr m:val="⃗"/>
                            <m:ctrlPr>
                              <a:rPr lang="en-US" sz="2200" b="0" i="1" dirty="0" smtClean="0">
                                <a:solidFill>
                                  <a:srgbClr val="002060"/>
                                </a:solidFill>
                                <a:latin typeface="Cambria Math" panose="02040503050406030204" pitchFamily="18" charset="0"/>
                              </a:rPr>
                            </m:ctrlPr>
                          </m:accPr>
                          <m:e>
                            <m:r>
                              <a:rPr lang="en-US" sz="2200" b="0" i="1" dirty="0" smtClean="0">
                                <a:solidFill>
                                  <a:srgbClr val="002060"/>
                                </a:solidFill>
                                <a:latin typeface="Cambria Math" panose="02040503050406030204" pitchFamily="18" charset="0"/>
                              </a:rPr>
                              <m:t>𝑝</m:t>
                            </m:r>
                          </m:e>
                        </m:acc>
                      </m:num>
                      <m:den>
                        <m:r>
                          <a:rPr lang="en-US" sz="2200" b="0" i="1" dirty="0" smtClean="0">
                            <a:solidFill>
                              <a:srgbClr val="002060"/>
                            </a:solidFill>
                            <a:latin typeface="Cambria Math" panose="02040503050406030204" pitchFamily="18" charset="0"/>
                          </a:rPr>
                          <m:t>𝑑𝑡</m:t>
                        </m:r>
                      </m:den>
                    </m:f>
                    <m:r>
                      <a:rPr lang="en-US" sz="2200" b="0" i="1" dirty="0" smtClean="0">
                        <a:solidFill>
                          <a:srgbClr val="002060"/>
                        </a:solidFill>
                        <a:latin typeface="Cambria Math" panose="02040503050406030204" pitchFamily="18" charset="0"/>
                      </a:rPr>
                      <m:t>=</m:t>
                    </m:r>
                    <m:r>
                      <a:rPr lang="en-US" sz="2200" b="0" i="1" dirty="0" smtClean="0">
                        <a:solidFill>
                          <a:srgbClr val="002060"/>
                        </a:solidFill>
                        <a:latin typeface="Cambria Math" panose="02040503050406030204" pitchFamily="18" charset="0"/>
                      </a:rPr>
                      <m:t>𝑚</m:t>
                    </m:r>
                    <m:f>
                      <m:fPr>
                        <m:ctrlPr>
                          <a:rPr lang="en-US" sz="2200" b="0" i="1" dirty="0" smtClean="0">
                            <a:solidFill>
                              <a:srgbClr val="002060"/>
                            </a:solidFill>
                            <a:latin typeface="Cambria Math" panose="02040503050406030204" pitchFamily="18" charset="0"/>
                          </a:rPr>
                        </m:ctrlPr>
                      </m:fPr>
                      <m:num>
                        <m:r>
                          <a:rPr lang="en-US" sz="2200" b="0" i="1" dirty="0" smtClean="0">
                            <a:solidFill>
                              <a:srgbClr val="002060"/>
                            </a:solidFill>
                            <a:latin typeface="Cambria Math" panose="02040503050406030204" pitchFamily="18" charset="0"/>
                          </a:rPr>
                          <m:t>𝑑</m:t>
                        </m:r>
                      </m:num>
                      <m:den>
                        <m:r>
                          <a:rPr lang="en-US" sz="2200" b="0" i="1" dirty="0" smtClean="0">
                            <a:solidFill>
                              <a:srgbClr val="002060"/>
                            </a:solidFill>
                            <a:latin typeface="Cambria Math" panose="02040503050406030204" pitchFamily="18" charset="0"/>
                          </a:rPr>
                          <m:t>𝑑𝑡</m:t>
                        </m:r>
                      </m:den>
                    </m:f>
                    <m:d>
                      <m:dPr>
                        <m:ctrlPr>
                          <a:rPr lang="en-US" sz="2200" b="0" i="1" dirty="0" smtClean="0">
                            <a:solidFill>
                              <a:srgbClr val="002060"/>
                            </a:solidFill>
                            <a:latin typeface="Cambria Math" panose="02040503050406030204" pitchFamily="18" charset="0"/>
                          </a:rPr>
                        </m:ctrlPr>
                      </m:dPr>
                      <m:e>
                        <m:r>
                          <a:rPr lang="en-US" sz="2200" b="0" i="1" dirty="0" smtClean="0">
                            <a:solidFill>
                              <a:srgbClr val="002060"/>
                            </a:solidFill>
                            <a:latin typeface="Cambria Math" panose="02040503050406030204" pitchFamily="18" charset="0"/>
                          </a:rPr>
                          <m:t>𝛾</m:t>
                        </m:r>
                        <m:acc>
                          <m:accPr>
                            <m:chr m:val="⃗"/>
                            <m:ctrlPr>
                              <a:rPr lang="en-US" sz="2200" b="0" i="1" dirty="0" smtClean="0">
                                <a:solidFill>
                                  <a:srgbClr val="002060"/>
                                </a:solidFill>
                                <a:latin typeface="Cambria Math" panose="02040503050406030204" pitchFamily="18" charset="0"/>
                              </a:rPr>
                            </m:ctrlPr>
                          </m:accPr>
                          <m:e>
                            <m:r>
                              <a:rPr lang="en-US" sz="2200" b="0" i="1" dirty="0" smtClean="0">
                                <a:solidFill>
                                  <a:srgbClr val="002060"/>
                                </a:solidFill>
                                <a:latin typeface="Cambria Math" panose="02040503050406030204" pitchFamily="18" charset="0"/>
                              </a:rPr>
                              <m:t>𝑣</m:t>
                            </m:r>
                          </m:e>
                        </m:acc>
                      </m:e>
                    </m:d>
                    <m:r>
                      <a:rPr lang="en-US" sz="2200" b="0" i="1" dirty="0" smtClean="0">
                        <a:solidFill>
                          <a:srgbClr val="002060"/>
                        </a:solidFill>
                        <a:latin typeface="Cambria Math" panose="02040503050406030204" pitchFamily="18" charset="0"/>
                      </a:rPr>
                      <m:t>=</m:t>
                    </m:r>
                    <m:r>
                      <a:rPr lang="en-US" sz="2200" b="0" i="1" dirty="0" smtClean="0">
                        <a:solidFill>
                          <a:srgbClr val="002060"/>
                        </a:solidFill>
                        <a:latin typeface="Cambria Math" panose="02040503050406030204" pitchFamily="18" charset="0"/>
                      </a:rPr>
                      <m:t>𝑚</m:t>
                    </m:r>
                    <m:d>
                      <m:dPr>
                        <m:begChr m:val="["/>
                        <m:endChr m:val="]"/>
                        <m:ctrlPr>
                          <a:rPr lang="en-US" sz="2200" b="0" i="1" dirty="0" smtClean="0">
                            <a:solidFill>
                              <a:srgbClr val="002060"/>
                            </a:solidFill>
                            <a:latin typeface="Cambria Math" panose="02040503050406030204" pitchFamily="18" charset="0"/>
                          </a:rPr>
                        </m:ctrlPr>
                      </m:dPr>
                      <m:e>
                        <m:f>
                          <m:fPr>
                            <m:ctrlPr>
                              <a:rPr lang="en-US" sz="2200" b="0" i="1" dirty="0" smtClean="0">
                                <a:solidFill>
                                  <a:srgbClr val="002060"/>
                                </a:solidFill>
                                <a:latin typeface="Cambria Math" panose="02040503050406030204" pitchFamily="18" charset="0"/>
                              </a:rPr>
                            </m:ctrlPr>
                          </m:fPr>
                          <m:num>
                            <m:r>
                              <a:rPr lang="en-US" sz="2200" b="0" i="1" dirty="0" smtClean="0">
                                <a:solidFill>
                                  <a:srgbClr val="002060"/>
                                </a:solidFill>
                                <a:latin typeface="Cambria Math" panose="02040503050406030204" pitchFamily="18" charset="0"/>
                              </a:rPr>
                              <m:t>1</m:t>
                            </m:r>
                          </m:num>
                          <m:den>
                            <m:rad>
                              <m:radPr>
                                <m:degHide m:val="on"/>
                                <m:ctrlPr>
                                  <a:rPr lang="en-US" sz="2200" b="0" i="1" dirty="0" smtClean="0">
                                    <a:solidFill>
                                      <a:srgbClr val="002060"/>
                                    </a:solidFill>
                                    <a:latin typeface="Cambria Math" panose="02040503050406030204" pitchFamily="18" charset="0"/>
                                  </a:rPr>
                                </m:ctrlPr>
                              </m:radPr>
                              <m:deg/>
                              <m:e>
                                <m:r>
                                  <a:rPr lang="en-US" sz="2200" b="0" i="1" dirty="0" smtClean="0">
                                    <a:solidFill>
                                      <a:srgbClr val="002060"/>
                                    </a:solidFill>
                                    <a:latin typeface="Cambria Math" panose="02040503050406030204" pitchFamily="18" charset="0"/>
                                  </a:rPr>
                                  <m:t>1−</m:t>
                                </m:r>
                                <m:f>
                                  <m:fPr>
                                    <m:ctrlPr>
                                      <a:rPr lang="en-US" sz="2200" b="0" i="1" dirty="0" smtClean="0">
                                        <a:solidFill>
                                          <a:srgbClr val="002060"/>
                                        </a:solidFill>
                                        <a:latin typeface="Cambria Math" panose="02040503050406030204" pitchFamily="18" charset="0"/>
                                      </a:rPr>
                                    </m:ctrlPr>
                                  </m:fPr>
                                  <m:num>
                                    <m:sSup>
                                      <m:sSupPr>
                                        <m:ctrlPr>
                                          <a:rPr lang="en-US" sz="2200" b="0" i="1" dirty="0" smtClean="0">
                                            <a:solidFill>
                                              <a:srgbClr val="002060"/>
                                            </a:solidFill>
                                            <a:latin typeface="Cambria Math" panose="02040503050406030204" pitchFamily="18" charset="0"/>
                                          </a:rPr>
                                        </m:ctrlPr>
                                      </m:sSupPr>
                                      <m:e>
                                        <m:r>
                                          <a:rPr lang="en-US" sz="2200" b="0" i="1" dirty="0" smtClean="0">
                                            <a:solidFill>
                                              <a:srgbClr val="002060"/>
                                            </a:solidFill>
                                            <a:latin typeface="Cambria Math" panose="02040503050406030204" pitchFamily="18" charset="0"/>
                                          </a:rPr>
                                          <m:t>𝑣</m:t>
                                        </m:r>
                                      </m:e>
                                      <m:sup>
                                        <m:r>
                                          <a:rPr lang="en-US" sz="2200" b="0" i="1" dirty="0" smtClean="0">
                                            <a:solidFill>
                                              <a:srgbClr val="002060"/>
                                            </a:solidFill>
                                            <a:latin typeface="Cambria Math" panose="02040503050406030204" pitchFamily="18" charset="0"/>
                                          </a:rPr>
                                          <m:t>2</m:t>
                                        </m:r>
                                      </m:sup>
                                    </m:sSup>
                                  </m:num>
                                  <m:den>
                                    <m:sSup>
                                      <m:sSupPr>
                                        <m:ctrlPr>
                                          <a:rPr lang="en-US" sz="2200" b="0" i="1" dirty="0" smtClean="0">
                                            <a:solidFill>
                                              <a:srgbClr val="002060"/>
                                            </a:solidFill>
                                            <a:latin typeface="Cambria Math" panose="02040503050406030204" pitchFamily="18" charset="0"/>
                                          </a:rPr>
                                        </m:ctrlPr>
                                      </m:sSupPr>
                                      <m:e>
                                        <m:r>
                                          <a:rPr lang="en-US" sz="2200" b="0" i="1" dirty="0" smtClean="0">
                                            <a:solidFill>
                                              <a:srgbClr val="002060"/>
                                            </a:solidFill>
                                            <a:latin typeface="Cambria Math" panose="02040503050406030204" pitchFamily="18" charset="0"/>
                                          </a:rPr>
                                          <m:t>𝑐</m:t>
                                        </m:r>
                                      </m:e>
                                      <m:sup>
                                        <m:r>
                                          <a:rPr lang="en-US" sz="2200" b="0" i="1" dirty="0" smtClean="0">
                                            <a:solidFill>
                                              <a:srgbClr val="002060"/>
                                            </a:solidFill>
                                            <a:latin typeface="Cambria Math" panose="02040503050406030204" pitchFamily="18" charset="0"/>
                                          </a:rPr>
                                          <m:t>2</m:t>
                                        </m:r>
                                      </m:sup>
                                    </m:sSup>
                                  </m:den>
                                </m:f>
                              </m:e>
                            </m:rad>
                          </m:den>
                        </m:f>
                        <m:r>
                          <a:rPr lang="en-US" sz="2200" b="0" i="1" dirty="0" smtClean="0">
                            <a:solidFill>
                              <a:srgbClr val="002060"/>
                            </a:solidFill>
                            <a:latin typeface="Cambria Math" panose="02040503050406030204" pitchFamily="18" charset="0"/>
                          </a:rPr>
                          <m:t>+</m:t>
                        </m:r>
                        <m:f>
                          <m:fPr>
                            <m:ctrlPr>
                              <a:rPr lang="en-US" sz="2200" b="0" i="1" dirty="0" smtClean="0">
                                <a:solidFill>
                                  <a:srgbClr val="002060"/>
                                </a:solidFill>
                                <a:latin typeface="Cambria Math" panose="02040503050406030204" pitchFamily="18" charset="0"/>
                              </a:rPr>
                            </m:ctrlPr>
                          </m:fPr>
                          <m:num>
                            <m:f>
                              <m:fPr>
                                <m:ctrlPr>
                                  <a:rPr lang="en-US" sz="2200" b="0" i="1" dirty="0" smtClean="0">
                                    <a:solidFill>
                                      <a:srgbClr val="002060"/>
                                    </a:solidFill>
                                    <a:latin typeface="Cambria Math" panose="02040503050406030204" pitchFamily="18" charset="0"/>
                                  </a:rPr>
                                </m:ctrlPr>
                              </m:fPr>
                              <m:num>
                                <m:sSup>
                                  <m:sSupPr>
                                    <m:ctrlPr>
                                      <a:rPr lang="en-US" sz="2200" b="0" i="1" dirty="0" smtClean="0">
                                        <a:solidFill>
                                          <a:srgbClr val="002060"/>
                                        </a:solidFill>
                                        <a:latin typeface="Cambria Math" panose="02040503050406030204" pitchFamily="18" charset="0"/>
                                      </a:rPr>
                                    </m:ctrlPr>
                                  </m:sSupPr>
                                  <m:e>
                                    <m:r>
                                      <a:rPr lang="en-US" sz="2200" b="0" i="1" dirty="0" smtClean="0">
                                        <a:solidFill>
                                          <a:srgbClr val="002060"/>
                                        </a:solidFill>
                                        <a:latin typeface="Cambria Math" panose="02040503050406030204" pitchFamily="18" charset="0"/>
                                      </a:rPr>
                                      <m:t>𝑣</m:t>
                                    </m:r>
                                  </m:e>
                                  <m:sup>
                                    <m:r>
                                      <a:rPr lang="en-US" sz="2200" b="0" i="1" dirty="0" smtClean="0">
                                        <a:solidFill>
                                          <a:srgbClr val="002060"/>
                                        </a:solidFill>
                                        <a:latin typeface="Cambria Math" panose="02040503050406030204" pitchFamily="18" charset="0"/>
                                      </a:rPr>
                                      <m:t>2</m:t>
                                    </m:r>
                                  </m:sup>
                                </m:sSup>
                              </m:num>
                              <m:den>
                                <m:sSup>
                                  <m:sSupPr>
                                    <m:ctrlPr>
                                      <a:rPr lang="en-US" sz="2200" b="0" i="1" dirty="0" smtClean="0">
                                        <a:solidFill>
                                          <a:srgbClr val="002060"/>
                                        </a:solidFill>
                                        <a:latin typeface="Cambria Math" panose="02040503050406030204" pitchFamily="18" charset="0"/>
                                      </a:rPr>
                                    </m:ctrlPr>
                                  </m:sSupPr>
                                  <m:e>
                                    <m:r>
                                      <a:rPr lang="en-US" sz="2200" b="0" i="1" dirty="0" smtClean="0">
                                        <a:solidFill>
                                          <a:srgbClr val="002060"/>
                                        </a:solidFill>
                                        <a:latin typeface="Cambria Math" panose="02040503050406030204" pitchFamily="18" charset="0"/>
                                      </a:rPr>
                                      <m:t>𝑐</m:t>
                                    </m:r>
                                  </m:e>
                                  <m:sup>
                                    <m:r>
                                      <a:rPr lang="en-US" sz="2200" b="0" i="1" dirty="0" smtClean="0">
                                        <a:solidFill>
                                          <a:srgbClr val="002060"/>
                                        </a:solidFill>
                                        <a:latin typeface="Cambria Math" panose="02040503050406030204" pitchFamily="18" charset="0"/>
                                      </a:rPr>
                                      <m:t>2</m:t>
                                    </m:r>
                                  </m:sup>
                                </m:sSup>
                              </m:den>
                            </m:f>
                          </m:num>
                          <m:den>
                            <m:rad>
                              <m:radPr>
                                <m:degHide m:val="on"/>
                                <m:ctrlPr>
                                  <a:rPr lang="en-US" sz="2200" b="0" i="1" dirty="0" smtClean="0">
                                    <a:solidFill>
                                      <a:srgbClr val="002060"/>
                                    </a:solidFill>
                                    <a:latin typeface="Cambria Math" panose="02040503050406030204" pitchFamily="18" charset="0"/>
                                  </a:rPr>
                                </m:ctrlPr>
                              </m:radPr>
                              <m:deg/>
                              <m:e>
                                <m:r>
                                  <a:rPr lang="en-US" sz="2200" b="0" i="1" dirty="0" smtClean="0">
                                    <a:solidFill>
                                      <a:srgbClr val="002060"/>
                                    </a:solidFill>
                                    <a:latin typeface="Cambria Math" panose="02040503050406030204" pitchFamily="18" charset="0"/>
                                  </a:rPr>
                                  <m:t>1−</m:t>
                                </m:r>
                                <m:f>
                                  <m:fPr>
                                    <m:ctrlPr>
                                      <a:rPr lang="en-US" sz="2200" b="0" i="1" dirty="0" smtClean="0">
                                        <a:solidFill>
                                          <a:srgbClr val="002060"/>
                                        </a:solidFill>
                                        <a:latin typeface="Cambria Math" panose="02040503050406030204" pitchFamily="18" charset="0"/>
                                      </a:rPr>
                                    </m:ctrlPr>
                                  </m:fPr>
                                  <m:num>
                                    <m:sSup>
                                      <m:sSupPr>
                                        <m:ctrlPr>
                                          <a:rPr lang="en-US" sz="2200" b="0" i="1" dirty="0" smtClean="0">
                                            <a:solidFill>
                                              <a:srgbClr val="002060"/>
                                            </a:solidFill>
                                            <a:latin typeface="Cambria Math" panose="02040503050406030204" pitchFamily="18" charset="0"/>
                                          </a:rPr>
                                        </m:ctrlPr>
                                      </m:sSupPr>
                                      <m:e>
                                        <m:r>
                                          <a:rPr lang="en-US" sz="2200" b="0" i="1" dirty="0" smtClean="0">
                                            <a:solidFill>
                                              <a:srgbClr val="002060"/>
                                            </a:solidFill>
                                            <a:latin typeface="Cambria Math" panose="02040503050406030204" pitchFamily="18" charset="0"/>
                                          </a:rPr>
                                          <m:t>𝑣</m:t>
                                        </m:r>
                                      </m:e>
                                      <m:sup>
                                        <m:r>
                                          <a:rPr lang="en-US" sz="2200" b="0" i="1" dirty="0" smtClean="0">
                                            <a:solidFill>
                                              <a:srgbClr val="002060"/>
                                            </a:solidFill>
                                            <a:latin typeface="Cambria Math" panose="02040503050406030204" pitchFamily="18" charset="0"/>
                                          </a:rPr>
                                          <m:t>2</m:t>
                                        </m:r>
                                      </m:sup>
                                    </m:sSup>
                                  </m:num>
                                  <m:den>
                                    <m:sSup>
                                      <m:sSupPr>
                                        <m:ctrlPr>
                                          <a:rPr lang="en-US" sz="2200" b="0" i="1" dirty="0" smtClean="0">
                                            <a:solidFill>
                                              <a:srgbClr val="002060"/>
                                            </a:solidFill>
                                            <a:latin typeface="Cambria Math" panose="02040503050406030204" pitchFamily="18" charset="0"/>
                                          </a:rPr>
                                        </m:ctrlPr>
                                      </m:sSupPr>
                                      <m:e>
                                        <m:r>
                                          <a:rPr lang="en-US" sz="2200" b="0" i="1" dirty="0" smtClean="0">
                                            <a:solidFill>
                                              <a:srgbClr val="002060"/>
                                            </a:solidFill>
                                            <a:latin typeface="Cambria Math" panose="02040503050406030204" pitchFamily="18" charset="0"/>
                                          </a:rPr>
                                          <m:t>𝑐</m:t>
                                        </m:r>
                                      </m:e>
                                      <m:sup>
                                        <m:r>
                                          <a:rPr lang="en-US" sz="2200" b="0" i="1" dirty="0" smtClean="0">
                                            <a:solidFill>
                                              <a:srgbClr val="002060"/>
                                            </a:solidFill>
                                            <a:latin typeface="Cambria Math" panose="02040503050406030204" pitchFamily="18" charset="0"/>
                                          </a:rPr>
                                          <m:t>2</m:t>
                                        </m:r>
                                      </m:sup>
                                    </m:sSup>
                                  </m:den>
                                </m:f>
                              </m:e>
                            </m:rad>
                          </m:den>
                        </m:f>
                      </m:e>
                    </m:d>
                    <m:f>
                      <m:fPr>
                        <m:ctrlPr>
                          <a:rPr lang="en-US" sz="2200" b="0" i="1" dirty="0" smtClean="0">
                            <a:solidFill>
                              <a:srgbClr val="002060"/>
                            </a:solidFill>
                            <a:latin typeface="Cambria Math" panose="02040503050406030204" pitchFamily="18" charset="0"/>
                          </a:rPr>
                        </m:ctrlPr>
                      </m:fPr>
                      <m:num>
                        <m:r>
                          <a:rPr lang="en-US" sz="2200" b="0" i="1" dirty="0" smtClean="0">
                            <a:solidFill>
                              <a:srgbClr val="002060"/>
                            </a:solidFill>
                            <a:latin typeface="Cambria Math" panose="02040503050406030204" pitchFamily="18" charset="0"/>
                          </a:rPr>
                          <m:t>𝑑</m:t>
                        </m:r>
                        <m:acc>
                          <m:accPr>
                            <m:chr m:val="⃗"/>
                            <m:ctrlPr>
                              <a:rPr lang="en-US" sz="2200" b="0" i="1" dirty="0" smtClean="0">
                                <a:solidFill>
                                  <a:srgbClr val="002060"/>
                                </a:solidFill>
                                <a:latin typeface="Cambria Math" panose="02040503050406030204" pitchFamily="18" charset="0"/>
                              </a:rPr>
                            </m:ctrlPr>
                          </m:accPr>
                          <m:e>
                            <m:r>
                              <a:rPr lang="en-US" sz="2200" b="0" i="1" dirty="0" smtClean="0">
                                <a:solidFill>
                                  <a:srgbClr val="002060"/>
                                </a:solidFill>
                                <a:latin typeface="Cambria Math" panose="02040503050406030204" pitchFamily="18" charset="0"/>
                              </a:rPr>
                              <m:t>𝑣</m:t>
                            </m:r>
                          </m:e>
                        </m:acc>
                      </m:num>
                      <m:den>
                        <m:r>
                          <a:rPr lang="en-US" sz="2200" b="0" i="1" dirty="0" smtClean="0">
                            <a:solidFill>
                              <a:srgbClr val="002060"/>
                            </a:solidFill>
                            <a:latin typeface="Cambria Math" panose="02040503050406030204" pitchFamily="18" charset="0"/>
                          </a:rPr>
                          <m:t>𝑑𝑡</m:t>
                        </m:r>
                      </m:den>
                    </m:f>
                    <m:r>
                      <a:rPr lang="en-US" sz="2200" b="0" i="1" dirty="0" smtClean="0">
                        <a:solidFill>
                          <a:srgbClr val="002060"/>
                        </a:solidFill>
                        <a:latin typeface="Cambria Math" panose="02040503050406030204" pitchFamily="18" charset="0"/>
                      </a:rPr>
                      <m:t>=</m:t>
                    </m:r>
                    <m:f>
                      <m:fPr>
                        <m:ctrlPr>
                          <a:rPr lang="en-US" sz="2200" b="0" i="1" dirty="0" smtClean="0">
                            <a:solidFill>
                              <a:srgbClr val="002060"/>
                            </a:solidFill>
                            <a:latin typeface="Cambria Math" panose="02040503050406030204" pitchFamily="18" charset="0"/>
                          </a:rPr>
                        </m:ctrlPr>
                      </m:fPr>
                      <m:num>
                        <m:r>
                          <a:rPr lang="en-US" sz="2200" b="0" i="1" dirty="0" smtClean="0">
                            <a:solidFill>
                              <a:srgbClr val="002060"/>
                            </a:solidFill>
                            <a:latin typeface="Cambria Math" panose="02040503050406030204" pitchFamily="18" charset="0"/>
                          </a:rPr>
                          <m:t>𝑚</m:t>
                        </m:r>
                        <m:acc>
                          <m:accPr>
                            <m:chr m:val="⃗"/>
                            <m:ctrlPr>
                              <a:rPr lang="en-US" sz="2200" b="0" i="1" dirty="0" smtClean="0">
                                <a:solidFill>
                                  <a:srgbClr val="002060"/>
                                </a:solidFill>
                                <a:latin typeface="Cambria Math" panose="02040503050406030204" pitchFamily="18" charset="0"/>
                              </a:rPr>
                            </m:ctrlPr>
                          </m:accPr>
                          <m:e>
                            <m:r>
                              <a:rPr lang="en-US" sz="2200" b="0" i="1" dirty="0" smtClean="0">
                                <a:solidFill>
                                  <a:srgbClr val="002060"/>
                                </a:solidFill>
                                <a:latin typeface="Cambria Math" panose="02040503050406030204" pitchFamily="18" charset="0"/>
                              </a:rPr>
                              <m:t>𝑎</m:t>
                            </m:r>
                          </m:e>
                        </m:acc>
                      </m:num>
                      <m:den>
                        <m:sSup>
                          <m:sSupPr>
                            <m:ctrlPr>
                              <a:rPr lang="en-US" sz="2200" b="0" i="1" dirty="0" smtClean="0">
                                <a:solidFill>
                                  <a:srgbClr val="002060"/>
                                </a:solidFill>
                                <a:latin typeface="Cambria Math" panose="02040503050406030204" pitchFamily="18" charset="0"/>
                              </a:rPr>
                            </m:ctrlPr>
                          </m:sSupPr>
                          <m:e>
                            <m:d>
                              <m:dPr>
                                <m:ctrlPr>
                                  <a:rPr lang="en-US" sz="2200" b="0" i="1" dirty="0" smtClean="0">
                                    <a:solidFill>
                                      <a:srgbClr val="002060"/>
                                    </a:solidFill>
                                    <a:latin typeface="Cambria Math" panose="02040503050406030204" pitchFamily="18" charset="0"/>
                                  </a:rPr>
                                </m:ctrlPr>
                              </m:dPr>
                              <m:e>
                                <m:r>
                                  <a:rPr lang="en-US" sz="2200" b="0" i="1" dirty="0" smtClean="0">
                                    <a:solidFill>
                                      <a:srgbClr val="002060"/>
                                    </a:solidFill>
                                    <a:latin typeface="Cambria Math" panose="02040503050406030204" pitchFamily="18" charset="0"/>
                                  </a:rPr>
                                  <m:t>1−</m:t>
                                </m:r>
                                <m:f>
                                  <m:fPr>
                                    <m:ctrlPr>
                                      <a:rPr lang="en-US" sz="2200" b="0" i="1" dirty="0" smtClean="0">
                                        <a:solidFill>
                                          <a:srgbClr val="002060"/>
                                        </a:solidFill>
                                        <a:latin typeface="Cambria Math" panose="02040503050406030204" pitchFamily="18" charset="0"/>
                                      </a:rPr>
                                    </m:ctrlPr>
                                  </m:fPr>
                                  <m:num>
                                    <m:sSup>
                                      <m:sSupPr>
                                        <m:ctrlPr>
                                          <a:rPr lang="en-US" sz="2200" b="0" i="1" dirty="0" smtClean="0">
                                            <a:solidFill>
                                              <a:srgbClr val="002060"/>
                                            </a:solidFill>
                                            <a:latin typeface="Cambria Math" panose="02040503050406030204" pitchFamily="18" charset="0"/>
                                          </a:rPr>
                                        </m:ctrlPr>
                                      </m:sSupPr>
                                      <m:e>
                                        <m:r>
                                          <a:rPr lang="en-US" sz="2200" b="0" i="1" dirty="0" smtClean="0">
                                            <a:solidFill>
                                              <a:srgbClr val="002060"/>
                                            </a:solidFill>
                                            <a:latin typeface="Cambria Math" panose="02040503050406030204" pitchFamily="18" charset="0"/>
                                          </a:rPr>
                                          <m:t>𝑣</m:t>
                                        </m:r>
                                      </m:e>
                                      <m:sup>
                                        <m:r>
                                          <a:rPr lang="en-US" sz="2200" b="0" i="1" dirty="0" smtClean="0">
                                            <a:solidFill>
                                              <a:srgbClr val="002060"/>
                                            </a:solidFill>
                                            <a:latin typeface="Cambria Math" panose="02040503050406030204" pitchFamily="18" charset="0"/>
                                          </a:rPr>
                                          <m:t>2</m:t>
                                        </m:r>
                                      </m:sup>
                                    </m:sSup>
                                  </m:num>
                                  <m:den>
                                    <m:sSup>
                                      <m:sSupPr>
                                        <m:ctrlPr>
                                          <a:rPr lang="en-US" sz="2200" b="0" i="1" dirty="0" smtClean="0">
                                            <a:solidFill>
                                              <a:srgbClr val="002060"/>
                                            </a:solidFill>
                                            <a:latin typeface="Cambria Math" panose="02040503050406030204" pitchFamily="18" charset="0"/>
                                          </a:rPr>
                                        </m:ctrlPr>
                                      </m:sSupPr>
                                      <m:e>
                                        <m:r>
                                          <a:rPr lang="en-US" sz="2200" b="0" i="1" dirty="0" smtClean="0">
                                            <a:solidFill>
                                              <a:srgbClr val="002060"/>
                                            </a:solidFill>
                                            <a:latin typeface="Cambria Math" panose="02040503050406030204" pitchFamily="18" charset="0"/>
                                          </a:rPr>
                                          <m:t>𝑐</m:t>
                                        </m:r>
                                      </m:e>
                                      <m:sup>
                                        <m:r>
                                          <a:rPr lang="en-US" sz="2200" b="0" i="1" dirty="0" smtClean="0">
                                            <a:solidFill>
                                              <a:srgbClr val="002060"/>
                                            </a:solidFill>
                                            <a:latin typeface="Cambria Math" panose="02040503050406030204" pitchFamily="18" charset="0"/>
                                          </a:rPr>
                                          <m:t>2</m:t>
                                        </m:r>
                                      </m:sup>
                                    </m:sSup>
                                  </m:den>
                                </m:f>
                              </m:e>
                            </m:d>
                          </m:e>
                          <m:sup>
                            <m:f>
                              <m:fPr>
                                <m:ctrlPr>
                                  <a:rPr lang="en-US" sz="2200" b="0" i="1" dirty="0" smtClean="0">
                                    <a:solidFill>
                                      <a:srgbClr val="002060"/>
                                    </a:solidFill>
                                    <a:latin typeface="Cambria Math" panose="02040503050406030204" pitchFamily="18" charset="0"/>
                                  </a:rPr>
                                </m:ctrlPr>
                              </m:fPr>
                              <m:num>
                                <m:r>
                                  <a:rPr lang="en-US" sz="2200" b="0" i="1" dirty="0" smtClean="0">
                                    <a:solidFill>
                                      <a:srgbClr val="002060"/>
                                    </a:solidFill>
                                    <a:latin typeface="Cambria Math" panose="02040503050406030204" pitchFamily="18" charset="0"/>
                                  </a:rPr>
                                  <m:t>3</m:t>
                                </m:r>
                              </m:num>
                              <m:den>
                                <m:r>
                                  <a:rPr lang="en-US" sz="2200" b="0" i="1" dirty="0" smtClean="0">
                                    <a:solidFill>
                                      <a:srgbClr val="002060"/>
                                    </a:solidFill>
                                    <a:latin typeface="Cambria Math" panose="02040503050406030204" pitchFamily="18" charset="0"/>
                                  </a:rPr>
                                  <m:t>2</m:t>
                                </m:r>
                              </m:den>
                            </m:f>
                          </m:sup>
                        </m:sSup>
                      </m:den>
                    </m:f>
                    <m:r>
                      <a:rPr lang="en-US" sz="2200" b="0" i="1" dirty="0" smtClean="0">
                        <a:solidFill>
                          <a:srgbClr val="002060"/>
                        </a:solidFill>
                        <a:latin typeface="Cambria Math" panose="02040503050406030204" pitchFamily="18" charset="0"/>
                      </a:rPr>
                      <m:t>=</m:t>
                    </m:r>
                    <m:sSup>
                      <m:sSupPr>
                        <m:ctrlPr>
                          <a:rPr lang="en-US" sz="2200" b="0" i="1" dirty="0" smtClean="0">
                            <a:solidFill>
                              <a:srgbClr val="002060"/>
                            </a:solidFill>
                            <a:latin typeface="Cambria Math" panose="02040503050406030204" pitchFamily="18" charset="0"/>
                          </a:rPr>
                        </m:ctrlPr>
                      </m:sSupPr>
                      <m:e>
                        <m:r>
                          <a:rPr lang="en-US" sz="2200" b="0" i="1" dirty="0" smtClean="0">
                            <a:solidFill>
                              <a:srgbClr val="002060"/>
                            </a:solidFill>
                            <a:latin typeface="Cambria Math" panose="02040503050406030204" pitchFamily="18" charset="0"/>
                          </a:rPr>
                          <m:t>𝛾</m:t>
                        </m:r>
                      </m:e>
                      <m:sup>
                        <m:r>
                          <a:rPr lang="en-US" sz="2200" b="0" i="1" dirty="0" smtClean="0">
                            <a:solidFill>
                              <a:srgbClr val="002060"/>
                            </a:solidFill>
                            <a:latin typeface="Cambria Math" panose="02040503050406030204" pitchFamily="18" charset="0"/>
                          </a:rPr>
                          <m:t>3</m:t>
                        </m:r>
                      </m:sup>
                    </m:sSup>
                    <m:r>
                      <a:rPr lang="en-US" sz="2200" b="0" i="1" dirty="0" smtClean="0">
                        <a:solidFill>
                          <a:srgbClr val="002060"/>
                        </a:solidFill>
                        <a:latin typeface="Cambria Math" panose="02040503050406030204" pitchFamily="18" charset="0"/>
                      </a:rPr>
                      <m:t>𝑚</m:t>
                    </m:r>
                    <m:acc>
                      <m:accPr>
                        <m:chr m:val="⃗"/>
                        <m:ctrlPr>
                          <a:rPr lang="en-US" sz="2200" b="0" i="1" dirty="0" smtClean="0">
                            <a:solidFill>
                              <a:srgbClr val="002060"/>
                            </a:solidFill>
                            <a:latin typeface="Cambria Math" panose="02040503050406030204" pitchFamily="18" charset="0"/>
                          </a:rPr>
                        </m:ctrlPr>
                      </m:accPr>
                      <m:e>
                        <m:r>
                          <a:rPr lang="en-US" sz="2200" b="0" i="1" dirty="0" smtClean="0">
                            <a:solidFill>
                              <a:srgbClr val="002060"/>
                            </a:solidFill>
                            <a:latin typeface="Cambria Math" panose="02040503050406030204" pitchFamily="18" charset="0"/>
                          </a:rPr>
                          <m:t>𝑎</m:t>
                        </m:r>
                      </m:e>
                    </m:acc>
                  </m:oMath>
                </a14:m>
                <a:r>
                  <a:rPr lang="en-US" sz="2200"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200" dirty="0">
                    <a:solidFill>
                      <a:srgbClr val="002060"/>
                    </a:solidFill>
                    <a:latin typeface="Times New Roman" panose="02020603050405020304" pitchFamily="18" charset="0"/>
                    <a:cs typeface="Times New Roman" panose="02020603050405020304" pitchFamily="18" charset="0"/>
                  </a:rPr>
                  <a:t>Hence, </a:t>
                </a:r>
                <a14:m>
                  <m:oMath xmlns:m="http://schemas.openxmlformats.org/officeDocument/2006/math">
                    <m:acc>
                      <m:accPr>
                        <m:chr m:val="⃗"/>
                        <m:ctrlPr>
                          <a:rPr lang="en-US" sz="2200" b="0" i="1" smtClean="0">
                            <a:solidFill>
                              <a:srgbClr val="002060"/>
                            </a:solidFill>
                            <a:latin typeface="Cambria Math" panose="02040503050406030204" pitchFamily="18" charset="0"/>
                          </a:rPr>
                        </m:ctrlPr>
                      </m:accPr>
                      <m:e>
                        <m:r>
                          <a:rPr lang="en-US" sz="2200" b="0" i="1" smtClean="0">
                            <a:solidFill>
                              <a:srgbClr val="002060"/>
                            </a:solidFill>
                            <a:latin typeface="Cambria Math" panose="02040503050406030204" pitchFamily="18" charset="0"/>
                          </a:rPr>
                          <m:t>𝑎</m:t>
                        </m:r>
                      </m:e>
                    </m:acc>
                    <m:r>
                      <a:rPr lang="en-US" sz="2200" b="0" i="1" dirty="0" smtClean="0">
                        <a:solidFill>
                          <a:srgbClr val="002060"/>
                        </a:solidFill>
                        <a:latin typeface="Cambria Math" panose="02040503050406030204" pitchFamily="18" charset="0"/>
                      </a:rPr>
                      <m:t>=</m:t>
                    </m:r>
                    <m:f>
                      <m:fPr>
                        <m:ctrlPr>
                          <a:rPr lang="en-US" sz="2200" b="0" i="1" dirty="0" smtClean="0">
                            <a:solidFill>
                              <a:srgbClr val="002060"/>
                            </a:solidFill>
                            <a:latin typeface="Cambria Math" panose="02040503050406030204" pitchFamily="18" charset="0"/>
                          </a:rPr>
                        </m:ctrlPr>
                      </m:fPr>
                      <m:num>
                        <m:acc>
                          <m:accPr>
                            <m:chr m:val="⃗"/>
                            <m:ctrlPr>
                              <a:rPr lang="en-US" sz="2200" b="0" i="1" dirty="0" smtClean="0">
                                <a:solidFill>
                                  <a:srgbClr val="002060"/>
                                </a:solidFill>
                                <a:latin typeface="Cambria Math" panose="02040503050406030204" pitchFamily="18" charset="0"/>
                              </a:rPr>
                            </m:ctrlPr>
                          </m:accPr>
                          <m:e>
                            <m:r>
                              <a:rPr lang="en-US" sz="2200" b="0" i="1" dirty="0" smtClean="0">
                                <a:solidFill>
                                  <a:srgbClr val="002060"/>
                                </a:solidFill>
                                <a:latin typeface="Cambria Math" panose="02040503050406030204" pitchFamily="18" charset="0"/>
                              </a:rPr>
                              <m:t>𝐹</m:t>
                            </m:r>
                          </m:e>
                        </m:acc>
                      </m:num>
                      <m:den>
                        <m:r>
                          <a:rPr lang="en-US" sz="2200" b="0" i="1" dirty="0" smtClean="0">
                            <a:solidFill>
                              <a:srgbClr val="002060"/>
                            </a:solidFill>
                            <a:latin typeface="Cambria Math" panose="02040503050406030204" pitchFamily="18" charset="0"/>
                          </a:rPr>
                          <m:t>𝑚</m:t>
                        </m:r>
                      </m:den>
                    </m:f>
                    <m:r>
                      <a:rPr lang="en-US" sz="2200" b="0" i="1" dirty="0" smtClean="0">
                        <a:solidFill>
                          <a:srgbClr val="002060"/>
                        </a:solidFill>
                        <a:latin typeface="Cambria Math" panose="02040503050406030204" pitchFamily="18" charset="0"/>
                      </a:rPr>
                      <m:t> </m:t>
                    </m:r>
                    <m:sSup>
                      <m:sSupPr>
                        <m:ctrlPr>
                          <a:rPr lang="en-US" sz="2200" b="0" i="1" dirty="0" smtClean="0">
                            <a:solidFill>
                              <a:srgbClr val="002060"/>
                            </a:solidFill>
                            <a:latin typeface="Cambria Math" panose="02040503050406030204" pitchFamily="18" charset="0"/>
                          </a:rPr>
                        </m:ctrlPr>
                      </m:sSupPr>
                      <m:e>
                        <m:d>
                          <m:dPr>
                            <m:ctrlPr>
                              <a:rPr lang="en-US" sz="2200" b="0" i="1" dirty="0" smtClean="0">
                                <a:solidFill>
                                  <a:srgbClr val="002060"/>
                                </a:solidFill>
                                <a:latin typeface="Cambria Math" panose="02040503050406030204" pitchFamily="18" charset="0"/>
                              </a:rPr>
                            </m:ctrlPr>
                          </m:dPr>
                          <m:e>
                            <m:r>
                              <a:rPr lang="en-US" sz="2200" b="0" i="1" dirty="0" smtClean="0">
                                <a:solidFill>
                                  <a:srgbClr val="002060"/>
                                </a:solidFill>
                                <a:latin typeface="Cambria Math" panose="02040503050406030204" pitchFamily="18" charset="0"/>
                              </a:rPr>
                              <m:t>1−</m:t>
                            </m:r>
                            <m:f>
                              <m:fPr>
                                <m:ctrlPr>
                                  <a:rPr lang="en-US" sz="2200" b="0" i="1" dirty="0" smtClean="0">
                                    <a:solidFill>
                                      <a:srgbClr val="002060"/>
                                    </a:solidFill>
                                    <a:latin typeface="Cambria Math" panose="02040503050406030204" pitchFamily="18" charset="0"/>
                                  </a:rPr>
                                </m:ctrlPr>
                              </m:fPr>
                              <m:num>
                                <m:sSup>
                                  <m:sSupPr>
                                    <m:ctrlPr>
                                      <a:rPr lang="en-US" sz="2200" b="0" i="1" dirty="0" smtClean="0">
                                        <a:solidFill>
                                          <a:srgbClr val="002060"/>
                                        </a:solidFill>
                                        <a:latin typeface="Cambria Math" panose="02040503050406030204" pitchFamily="18" charset="0"/>
                                      </a:rPr>
                                    </m:ctrlPr>
                                  </m:sSupPr>
                                  <m:e>
                                    <m:r>
                                      <a:rPr lang="en-US" sz="2200" b="0" i="1" dirty="0" smtClean="0">
                                        <a:solidFill>
                                          <a:srgbClr val="002060"/>
                                        </a:solidFill>
                                        <a:latin typeface="Cambria Math" panose="02040503050406030204" pitchFamily="18" charset="0"/>
                                      </a:rPr>
                                      <m:t>𝑣</m:t>
                                    </m:r>
                                  </m:e>
                                  <m:sup>
                                    <m:r>
                                      <a:rPr lang="en-US" sz="2200" b="0" i="1" dirty="0" smtClean="0">
                                        <a:solidFill>
                                          <a:srgbClr val="002060"/>
                                        </a:solidFill>
                                        <a:latin typeface="Cambria Math" panose="02040503050406030204" pitchFamily="18" charset="0"/>
                                      </a:rPr>
                                      <m:t>2</m:t>
                                    </m:r>
                                  </m:sup>
                                </m:sSup>
                              </m:num>
                              <m:den>
                                <m:sSup>
                                  <m:sSupPr>
                                    <m:ctrlPr>
                                      <a:rPr lang="en-US" sz="2200" b="0" i="1" dirty="0" smtClean="0">
                                        <a:solidFill>
                                          <a:srgbClr val="002060"/>
                                        </a:solidFill>
                                        <a:latin typeface="Cambria Math" panose="02040503050406030204" pitchFamily="18" charset="0"/>
                                      </a:rPr>
                                    </m:ctrlPr>
                                  </m:sSupPr>
                                  <m:e>
                                    <m:r>
                                      <a:rPr lang="en-US" sz="2200" b="0" i="1" dirty="0" smtClean="0">
                                        <a:solidFill>
                                          <a:srgbClr val="002060"/>
                                        </a:solidFill>
                                        <a:latin typeface="Cambria Math" panose="02040503050406030204" pitchFamily="18" charset="0"/>
                                      </a:rPr>
                                      <m:t>𝑐</m:t>
                                    </m:r>
                                  </m:e>
                                  <m:sup>
                                    <m:r>
                                      <a:rPr lang="en-US" sz="2200" b="0" i="1" dirty="0" smtClean="0">
                                        <a:solidFill>
                                          <a:srgbClr val="002060"/>
                                        </a:solidFill>
                                        <a:latin typeface="Cambria Math" panose="02040503050406030204" pitchFamily="18" charset="0"/>
                                      </a:rPr>
                                      <m:t>2</m:t>
                                    </m:r>
                                  </m:sup>
                                </m:sSup>
                              </m:den>
                            </m:f>
                          </m:e>
                        </m:d>
                      </m:e>
                      <m:sup>
                        <m:f>
                          <m:fPr>
                            <m:ctrlPr>
                              <a:rPr lang="en-US" sz="2200" b="0" i="1" dirty="0" smtClean="0">
                                <a:solidFill>
                                  <a:srgbClr val="002060"/>
                                </a:solidFill>
                                <a:latin typeface="Cambria Math" panose="02040503050406030204" pitchFamily="18" charset="0"/>
                              </a:rPr>
                            </m:ctrlPr>
                          </m:fPr>
                          <m:num>
                            <m:r>
                              <a:rPr lang="en-US" sz="2200" b="0" i="1" dirty="0" smtClean="0">
                                <a:solidFill>
                                  <a:srgbClr val="002060"/>
                                </a:solidFill>
                                <a:latin typeface="Cambria Math" panose="02040503050406030204" pitchFamily="18" charset="0"/>
                              </a:rPr>
                              <m:t>3</m:t>
                            </m:r>
                          </m:num>
                          <m:den>
                            <m:r>
                              <a:rPr lang="en-US" sz="2200" b="0" i="1" dirty="0" smtClean="0">
                                <a:solidFill>
                                  <a:srgbClr val="002060"/>
                                </a:solidFill>
                                <a:latin typeface="Cambria Math" panose="02040503050406030204" pitchFamily="18" charset="0"/>
                              </a:rPr>
                              <m:t>2</m:t>
                            </m:r>
                          </m:den>
                        </m:f>
                      </m:sup>
                    </m:sSup>
                  </m:oMath>
                </a14:m>
                <a:r>
                  <a:rPr lang="en-US" sz="2200"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200" dirty="0">
                    <a:solidFill>
                      <a:srgbClr val="002060"/>
                    </a:solidFill>
                    <a:latin typeface="Times New Roman" panose="02020603050405020304" pitchFamily="18" charset="0"/>
                    <a:cs typeface="Times New Roman" panose="02020603050405020304" pitchFamily="18" charset="0"/>
                  </a:rPr>
                  <a:t>So, for constant force as, </a:t>
                </a:r>
                <a14:m>
                  <m:oMath xmlns:m="http://schemas.openxmlformats.org/officeDocument/2006/math">
                    <m:r>
                      <a:rPr lang="en-US" sz="2200" b="0" i="1" smtClean="0">
                        <a:solidFill>
                          <a:srgbClr val="002060"/>
                        </a:solidFill>
                        <a:latin typeface="Cambria Math" panose="02040503050406030204" pitchFamily="18" charset="0"/>
                      </a:rPr>
                      <m:t>𝑣</m:t>
                    </m:r>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𝑐</m:t>
                    </m:r>
                    <m:r>
                      <a:rPr lang="en-US" sz="2200" b="0" i="1" smtClean="0">
                        <a:solidFill>
                          <a:srgbClr val="002060"/>
                        </a:solidFill>
                        <a:latin typeface="Cambria Math" panose="02040503050406030204" pitchFamily="18" charset="0"/>
                      </a:rPr>
                      <m:t>, </m:t>
                    </m:r>
                    <m:r>
                      <a:rPr lang="en-US" sz="2200" b="0" i="1" smtClean="0">
                        <a:solidFill>
                          <a:srgbClr val="002060"/>
                        </a:solidFill>
                        <a:latin typeface="Cambria Math" panose="02040503050406030204" pitchFamily="18" charset="0"/>
                      </a:rPr>
                      <m:t>𝑎</m:t>
                    </m:r>
                    <m:r>
                      <a:rPr lang="en-US" sz="2200" b="0" i="1" smtClean="0">
                        <a:solidFill>
                          <a:srgbClr val="002060"/>
                        </a:solidFill>
                        <a:latin typeface="Cambria Math" panose="02040503050406030204" pitchFamily="18" charset="0"/>
                      </a:rPr>
                      <m:t>→0</m:t>
                    </m:r>
                  </m:oMath>
                </a14:m>
                <a:r>
                  <a:rPr lang="en-US" sz="2200" dirty="0">
                    <a:solidFill>
                      <a:srgbClr val="002060"/>
                    </a:solidFill>
                    <a:latin typeface="Times New Roman" panose="02020603050405020304" pitchFamily="18" charset="0"/>
                    <a:cs typeface="Times New Roman" panose="02020603050405020304" pitchFamily="18" charset="0"/>
                  </a:rPr>
                  <a:t>. Therefore particle can never reach the speed of light.</a:t>
                </a:r>
              </a:p>
              <a:p>
                <a:pPr>
                  <a:buFont typeface="Wingdings" panose="05000000000000000000" pitchFamily="2" charset="2"/>
                  <a:buChar char="Ø"/>
                </a:pPr>
                <a:endParaRPr lang="en-US" sz="2200" dirty="0"/>
              </a:p>
            </p:txBody>
          </p:sp>
        </mc:Choice>
        <mc:Fallback xmlns="">
          <p:sp>
            <p:nvSpPr>
              <p:cNvPr id="3" name="Content Placeholder 2">
                <a:extLst>
                  <a:ext uri="{FF2B5EF4-FFF2-40B4-BE49-F238E27FC236}">
                    <a16:creationId xmlns:a16="http://schemas.microsoft.com/office/drawing/2014/main" id="{D819F0CA-E07D-4946-A346-00025C0325AB}"/>
                  </a:ext>
                </a:extLst>
              </p:cNvPr>
              <p:cNvSpPr>
                <a:spLocks noGrp="1" noRot="1" noChangeAspect="1" noMove="1" noResize="1" noEditPoints="1" noAdjustHandles="1" noChangeArrowheads="1" noChangeShapeType="1" noTextEdit="1"/>
              </p:cNvSpPr>
              <p:nvPr>
                <p:ph idx="1"/>
              </p:nvPr>
            </p:nvSpPr>
            <p:spPr>
              <a:blipFill>
                <a:blip r:embed="rId2"/>
                <a:stretch>
                  <a:fillRect l="-1697" t="-1752" r="-193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1058A8C-A9D2-49E0-A778-DDE06B36B6A0}"/>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E1C2C6BB-8F99-4FB5-908A-F6C4F7500FF4}"/>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96D1B808-D988-4BCD-968A-4436A8862AA2}"/>
              </a:ext>
            </a:extLst>
          </p:cNvPr>
          <p:cNvSpPr>
            <a:spLocks noGrp="1"/>
          </p:cNvSpPr>
          <p:nvPr>
            <p:ph type="sldNum" sz="quarter" idx="12"/>
          </p:nvPr>
        </p:nvSpPr>
        <p:spPr/>
        <p:txBody>
          <a:bodyPr/>
          <a:lstStyle/>
          <a:p>
            <a:fld id="{BDA10909-B56C-45AC-A9CA-18A782F1C497}" type="slidenum">
              <a:rPr lang="en-US" smtClean="0"/>
              <a:pPr/>
              <a:t>24</a:t>
            </a:fld>
            <a:endParaRPr lang="en-US" dirty="0"/>
          </a:p>
        </p:txBody>
      </p:sp>
    </p:spTree>
    <p:extLst>
      <p:ext uri="{BB962C8B-B14F-4D97-AF65-F5344CB8AC3E}">
        <p14:creationId xmlns:p14="http://schemas.microsoft.com/office/powerpoint/2010/main" val="1647862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2D74-EAE8-4027-87A3-4A5322DE50C5}"/>
              </a:ext>
            </a:extLst>
          </p:cNvPr>
          <p:cNvSpPr>
            <a:spLocks noGrp="1"/>
          </p:cNvSpPr>
          <p:nvPr>
            <p:ph type="title"/>
          </p:nvPr>
        </p:nvSpPr>
        <p:spPr/>
        <p:txBody>
          <a:bodyPr>
            <a:normAutofit fontScale="90000"/>
          </a:bodyPr>
          <a:lstStyle/>
          <a:p>
            <a:r>
              <a:rPr lang="en-US" dirty="0"/>
              <a:t>Mass Energy Equivalence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175EDB-5C4D-4595-8116-8A74F8A3F1A8}"/>
                  </a:ext>
                </a:extLst>
              </p:cNvPr>
              <p:cNvSpPr>
                <a:spLocks noGrp="1"/>
              </p:cNvSpPr>
              <p:nvPr>
                <p:ph idx="1"/>
              </p:nvPr>
            </p:nvSpPr>
            <p:spPr/>
            <p:txBody>
              <a:bodyPr>
                <a:normAutofit/>
              </a:bodyPr>
              <a:lstStyle/>
              <a:p>
                <a:pPr>
                  <a:buFont typeface="Wingdings" panose="05000000000000000000" pitchFamily="2" charset="2"/>
                  <a:buChar char="§"/>
                </a:pPr>
                <a:r>
                  <a:rPr lang="en-IN" sz="2200" dirty="0">
                    <a:solidFill>
                      <a:srgbClr val="002060"/>
                    </a:solidFill>
                    <a:latin typeface="Times New Roman" panose="02020603050405020304" pitchFamily="18" charset="0"/>
                    <a:cs typeface="Times New Roman" panose="02020603050405020304" pitchFamily="18" charset="0"/>
                  </a:rPr>
                  <a:t>The work </a:t>
                </a:r>
                <a:r>
                  <a:rPr lang="en-IN" sz="2200" i="1" dirty="0">
                    <a:solidFill>
                      <a:srgbClr val="002060"/>
                    </a:solidFill>
                    <a:latin typeface="Times New Roman" panose="02020603050405020304" pitchFamily="18" charset="0"/>
                    <a:cs typeface="Times New Roman" panose="02020603050405020304" pitchFamily="18" charset="0"/>
                  </a:rPr>
                  <a:t>W </a:t>
                </a:r>
                <a:r>
                  <a:rPr lang="en-IN" sz="2200" dirty="0">
                    <a:solidFill>
                      <a:srgbClr val="002060"/>
                    </a:solidFill>
                    <a:latin typeface="Times New Roman" panose="02020603050405020304" pitchFamily="18" charset="0"/>
                    <a:cs typeface="Times New Roman" panose="02020603050405020304" pitchFamily="18" charset="0"/>
                  </a:rPr>
                  <a:t>done on an object by a constant force of magnitude </a:t>
                </a:r>
                <a:r>
                  <a:rPr lang="en-IN" sz="2200" i="1" dirty="0">
                    <a:solidFill>
                      <a:srgbClr val="002060"/>
                    </a:solidFill>
                    <a:latin typeface="Times New Roman" panose="02020603050405020304" pitchFamily="18" charset="0"/>
                    <a:cs typeface="Times New Roman" panose="02020603050405020304" pitchFamily="18" charset="0"/>
                  </a:rPr>
                  <a:t>F </a:t>
                </a:r>
                <a:r>
                  <a:rPr lang="en-IN" sz="2200" dirty="0">
                    <a:solidFill>
                      <a:srgbClr val="002060"/>
                    </a:solidFill>
                    <a:latin typeface="Times New Roman" panose="02020603050405020304" pitchFamily="18" charset="0"/>
                    <a:cs typeface="Times New Roman" panose="02020603050405020304" pitchFamily="18" charset="0"/>
                  </a:rPr>
                  <a:t>that acts through the distance </a:t>
                </a:r>
                <a:r>
                  <a:rPr lang="en-IN" sz="2200" i="1" dirty="0">
                    <a:solidFill>
                      <a:srgbClr val="002060"/>
                    </a:solidFill>
                    <a:latin typeface="Times New Roman" panose="02020603050405020304" pitchFamily="18" charset="0"/>
                    <a:cs typeface="Times New Roman" panose="02020603050405020304" pitchFamily="18" charset="0"/>
                  </a:rPr>
                  <a:t>s</a:t>
                </a:r>
                <a:r>
                  <a:rPr lang="en-IN" sz="2200" dirty="0">
                    <a:solidFill>
                      <a:srgbClr val="002060"/>
                    </a:solidFill>
                    <a:latin typeface="Times New Roman" panose="02020603050405020304" pitchFamily="18" charset="0"/>
                    <a:cs typeface="Times New Roman" panose="02020603050405020304" pitchFamily="18" charset="0"/>
                  </a:rPr>
                  <a:t>, where force is in the same direction as displacement</a:t>
                </a:r>
                <a:r>
                  <a:rPr lang="en-IN" sz="2200" b="1" dirty="0">
                    <a:solidFill>
                      <a:srgbClr val="002060"/>
                    </a:solidFill>
                    <a:latin typeface="Times New Roman" panose="02020603050405020304" pitchFamily="18" charset="0"/>
                    <a:cs typeface="Times New Roman" panose="02020603050405020304" pitchFamily="18" charset="0"/>
                  </a:rPr>
                  <a:t> </a:t>
                </a:r>
                <a:r>
                  <a:rPr lang="en-IN" sz="2200" dirty="0">
                    <a:solidFill>
                      <a:srgbClr val="002060"/>
                    </a:solidFill>
                    <a:latin typeface="Times New Roman" panose="02020603050405020304" pitchFamily="18" charset="0"/>
                    <a:cs typeface="Times New Roman" panose="02020603050405020304" pitchFamily="18" charset="0"/>
                  </a:rPr>
                  <a:t>is given by </a:t>
                </a:r>
                <a:r>
                  <a:rPr lang="en-IN" sz="2200" i="1" dirty="0">
                    <a:solidFill>
                      <a:srgbClr val="002060"/>
                    </a:solidFill>
                    <a:latin typeface="Times New Roman" panose="02020603050405020304" pitchFamily="18" charset="0"/>
                    <a:cs typeface="Times New Roman" panose="02020603050405020304" pitchFamily="18" charset="0"/>
                  </a:rPr>
                  <a:t>W=Fs</a:t>
                </a:r>
                <a:r>
                  <a:rPr lang="en-IN" sz="2200" dirty="0">
                    <a:solidFill>
                      <a:srgbClr val="002060"/>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IN" sz="2200" dirty="0">
                    <a:solidFill>
                      <a:srgbClr val="002060"/>
                    </a:solidFill>
                    <a:latin typeface="Times New Roman" panose="02020603050405020304" pitchFamily="18" charset="0"/>
                    <a:cs typeface="Times New Roman" panose="02020603050405020304" pitchFamily="18" charset="0"/>
                  </a:rPr>
                  <a:t>If no other forces act on the object and the object starts from rest, all the work done on it becomes kinetic energy KE.</a:t>
                </a:r>
              </a:p>
              <a:p>
                <a:pPr>
                  <a:buFont typeface="Wingdings" panose="05000000000000000000" pitchFamily="2" charset="2"/>
                  <a:buChar char="§"/>
                </a:pPr>
                <a:r>
                  <a:rPr lang="en-IN" sz="2200" dirty="0">
                    <a:solidFill>
                      <a:srgbClr val="002060"/>
                    </a:solidFill>
                    <a:latin typeface="Times New Roman" panose="02020603050405020304" pitchFamily="18" charset="0"/>
                    <a:cs typeface="Times New Roman" panose="02020603050405020304" pitchFamily="18" charset="0"/>
                  </a:rPr>
                  <a:t>So kinetic energy can be written as, </a:t>
                </a:r>
                <a14:m>
                  <m:oMath xmlns:m="http://schemas.openxmlformats.org/officeDocument/2006/math">
                    <m:r>
                      <a:rPr lang="en-US" sz="2200" b="0" i="1" smtClean="0">
                        <a:solidFill>
                          <a:srgbClr val="002060"/>
                        </a:solidFill>
                        <a:latin typeface="Cambria Math" panose="02040503050406030204" pitchFamily="18" charset="0"/>
                      </a:rPr>
                      <m:t>𝐾𝐸</m:t>
                    </m:r>
                    <m:r>
                      <a:rPr lang="en-US" sz="2200" b="0" i="1" smtClean="0">
                        <a:solidFill>
                          <a:srgbClr val="002060"/>
                        </a:solidFill>
                        <a:latin typeface="Cambria Math" panose="02040503050406030204" pitchFamily="18" charset="0"/>
                      </a:rPr>
                      <m:t>=</m:t>
                    </m:r>
                    <m:nary>
                      <m:naryPr>
                        <m:ctrlPr>
                          <a:rPr lang="en-US" sz="2200" b="0" i="1" smtClean="0">
                            <a:solidFill>
                              <a:srgbClr val="002060"/>
                            </a:solidFill>
                            <a:latin typeface="Cambria Math" panose="02040503050406030204" pitchFamily="18" charset="0"/>
                          </a:rPr>
                        </m:ctrlPr>
                      </m:naryPr>
                      <m:sub>
                        <m:r>
                          <a:rPr lang="en-US" sz="2200" b="0" i="1" smtClean="0">
                            <a:solidFill>
                              <a:srgbClr val="002060"/>
                            </a:solidFill>
                            <a:latin typeface="Cambria Math" panose="02040503050406030204" pitchFamily="18" charset="0"/>
                          </a:rPr>
                          <m:t>0</m:t>
                        </m:r>
                      </m:sub>
                      <m:sup>
                        <m:r>
                          <a:rPr lang="en-US" sz="2200" b="0" i="1" smtClean="0">
                            <a:solidFill>
                              <a:srgbClr val="002060"/>
                            </a:solidFill>
                            <a:latin typeface="Cambria Math" panose="02040503050406030204" pitchFamily="18" charset="0"/>
                          </a:rPr>
                          <m:t>𝑠</m:t>
                        </m:r>
                      </m:sup>
                      <m:e>
                        <m:r>
                          <a:rPr lang="en-US" sz="2200" b="0" i="1" smtClean="0">
                            <a:solidFill>
                              <a:srgbClr val="002060"/>
                            </a:solidFill>
                            <a:latin typeface="Cambria Math" panose="02040503050406030204" pitchFamily="18" charset="0"/>
                          </a:rPr>
                          <m:t>𝐹𝑑𝑠</m:t>
                        </m:r>
                      </m:e>
                    </m:nary>
                    <m:r>
                      <a:rPr lang="en-US" sz="2200" b="0" i="1" smtClean="0">
                        <a:solidFill>
                          <a:srgbClr val="002060"/>
                        </a:solidFill>
                        <a:latin typeface="Cambria Math" panose="02040503050406030204" pitchFamily="18" charset="0"/>
                      </a:rPr>
                      <m:t>=</m:t>
                    </m:r>
                    <m:nary>
                      <m:naryPr>
                        <m:ctrlPr>
                          <a:rPr lang="en-US" sz="2200" b="0" i="1" smtClean="0">
                            <a:solidFill>
                              <a:srgbClr val="002060"/>
                            </a:solidFill>
                            <a:latin typeface="Cambria Math" panose="02040503050406030204" pitchFamily="18" charset="0"/>
                          </a:rPr>
                        </m:ctrlPr>
                      </m:naryPr>
                      <m:sub>
                        <m:r>
                          <a:rPr lang="en-US" sz="2200" b="0" i="1" smtClean="0">
                            <a:solidFill>
                              <a:srgbClr val="002060"/>
                            </a:solidFill>
                            <a:latin typeface="Cambria Math" panose="02040503050406030204" pitchFamily="18" charset="0"/>
                          </a:rPr>
                          <m:t>0</m:t>
                        </m:r>
                      </m:sub>
                      <m:sup>
                        <m:r>
                          <a:rPr lang="en-US" sz="2200" b="0" i="1" smtClean="0">
                            <a:solidFill>
                              <a:srgbClr val="002060"/>
                            </a:solidFill>
                            <a:latin typeface="Cambria Math" panose="02040503050406030204" pitchFamily="18" charset="0"/>
                          </a:rPr>
                          <m:t>𝑠</m:t>
                        </m:r>
                      </m:sup>
                      <m:e>
                        <m:f>
                          <m:fPr>
                            <m:ctrlPr>
                              <a:rPr lang="en-US" sz="2200" b="0" i="1" smtClean="0">
                                <a:solidFill>
                                  <a:srgbClr val="002060"/>
                                </a:solidFill>
                                <a:latin typeface="Cambria Math" panose="02040503050406030204" pitchFamily="18" charset="0"/>
                              </a:rPr>
                            </m:ctrlPr>
                          </m:fPr>
                          <m:num>
                            <m:r>
                              <a:rPr lang="en-US" sz="2200" b="0" i="1" smtClean="0">
                                <a:solidFill>
                                  <a:srgbClr val="002060"/>
                                </a:solidFill>
                                <a:latin typeface="Cambria Math" panose="02040503050406030204" pitchFamily="18" charset="0"/>
                              </a:rPr>
                              <m:t>𝑑</m:t>
                            </m:r>
                          </m:num>
                          <m:den>
                            <m:r>
                              <a:rPr lang="en-US" sz="2200" b="0" i="1" smtClean="0">
                                <a:solidFill>
                                  <a:srgbClr val="002060"/>
                                </a:solidFill>
                                <a:latin typeface="Cambria Math" panose="02040503050406030204" pitchFamily="18" charset="0"/>
                              </a:rPr>
                              <m:t>𝑑𝑡</m:t>
                            </m:r>
                          </m:den>
                        </m:f>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𝛾</m:t>
                        </m:r>
                        <m:r>
                          <a:rPr lang="en-US" sz="2200" b="0" i="1" smtClean="0">
                            <a:solidFill>
                              <a:srgbClr val="002060"/>
                            </a:solidFill>
                            <a:latin typeface="Cambria Math" panose="02040503050406030204" pitchFamily="18" charset="0"/>
                          </a:rPr>
                          <m:t>𝑚𝑣</m:t>
                        </m:r>
                        <m:r>
                          <a:rPr lang="en-US" sz="2200" b="0" i="1" smtClean="0">
                            <a:solidFill>
                              <a:srgbClr val="002060"/>
                            </a:solidFill>
                            <a:latin typeface="Cambria Math" panose="02040503050406030204" pitchFamily="18" charset="0"/>
                          </a:rPr>
                          <m:t>)</m:t>
                        </m:r>
                      </m:e>
                    </m:nary>
                    <m:r>
                      <a:rPr lang="en-US" sz="2200" b="0" i="1" smtClean="0">
                        <a:solidFill>
                          <a:srgbClr val="002060"/>
                        </a:solidFill>
                        <a:latin typeface="Cambria Math" panose="02040503050406030204" pitchFamily="18" charset="0"/>
                      </a:rPr>
                      <m:t>=</m:t>
                    </m:r>
                    <m:nary>
                      <m:naryPr>
                        <m:ctrlPr>
                          <a:rPr lang="en-US" sz="2200" b="0" i="1" smtClean="0">
                            <a:solidFill>
                              <a:srgbClr val="002060"/>
                            </a:solidFill>
                            <a:latin typeface="Cambria Math" panose="02040503050406030204" pitchFamily="18" charset="0"/>
                          </a:rPr>
                        </m:ctrlPr>
                      </m:naryPr>
                      <m:sub>
                        <m:r>
                          <a:rPr lang="en-US" sz="2200" b="0" i="1" smtClean="0">
                            <a:solidFill>
                              <a:srgbClr val="002060"/>
                            </a:solidFill>
                            <a:latin typeface="Cambria Math" panose="02040503050406030204" pitchFamily="18" charset="0"/>
                          </a:rPr>
                          <m:t>0</m:t>
                        </m:r>
                      </m:sub>
                      <m:sup>
                        <m:r>
                          <a:rPr lang="en-US" sz="2200" b="0" i="1" smtClean="0">
                            <a:solidFill>
                              <a:srgbClr val="002060"/>
                            </a:solidFill>
                            <a:latin typeface="Cambria Math" panose="02040503050406030204" pitchFamily="18" charset="0"/>
                          </a:rPr>
                          <m:t>𝑚𝑣</m:t>
                        </m:r>
                      </m:sup>
                      <m:e>
                        <m:r>
                          <a:rPr lang="en-US" sz="2200" b="0" i="1" smtClean="0">
                            <a:solidFill>
                              <a:srgbClr val="002060"/>
                            </a:solidFill>
                            <a:latin typeface="Cambria Math" panose="02040503050406030204" pitchFamily="18" charset="0"/>
                          </a:rPr>
                          <m:t>𝑣𝑑</m:t>
                        </m:r>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𝛾</m:t>
                        </m:r>
                        <m:r>
                          <a:rPr lang="en-US" sz="2200" b="0" i="1" smtClean="0">
                            <a:solidFill>
                              <a:srgbClr val="002060"/>
                            </a:solidFill>
                            <a:latin typeface="Cambria Math" panose="02040503050406030204" pitchFamily="18" charset="0"/>
                          </a:rPr>
                          <m:t>𝑚𝑣</m:t>
                        </m:r>
                        <m:r>
                          <a:rPr lang="en-US" sz="2200" b="0" i="1" smtClean="0">
                            <a:solidFill>
                              <a:srgbClr val="002060"/>
                            </a:solidFill>
                            <a:latin typeface="Cambria Math" panose="02040503050406030204" pitchFamily="18" charset="0"/>
                          </a:rPr>
                          <m:t>)</m:t>
                        </m:r>
                      </m:e>
                    </m:nary>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𝛾</m:t>
                    </m:r>
                    <m:r>
                      <a:rPr lang="en-US" sz="2200" b="0" i="1" smtClean="0">
                        <a:solidFill>
                          <a:srgbClr val="002060"/>
                        </a:solidFill>
                        <a:latin typeface="Cambria Math" panose="02040503050406030204" pitchFamily="18" charset="0"/>
                      </a:rPr>
                      <m:t>𝑚</m:t>
                    </m:r>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𝑣</m:t>
                        </m:r>
                      </m:e>
                      <m:sup>
                        <m:r>
                          <a:rPr lang="en-US" sz="2200" b="0" i="1" smtClean="0">
                            <a:solidFill>
                              <a:srgbClr val="002060"/>
                            </a:solidFill>
                            <a:latin typeface="Cambria Math" panose="02040503050406030204" pitchFamily="18" charset="0"/>
                          </a:rPr>
                          <m:t>2</m:t>
                        </m:r>
                      </m:sup>
                    </m:sSup>
                    <m:r>
                      <a:rPr lang="en-US" sz="2200" b="0" i="1" smtClean="0">
                        <a:solidFill>
                          <a:srgbClr val="002060"/>
                        </a:solidFill>
                        <a:latin typeface="Cambria Math" panose="02040503050406030204" pitchFamily="18" charset="0"/>
                      </a:rPr>
                      <m:t>−</m:t>
                    </m:r>
                    <m:nary>
                      <m:naryPr>
                        <m:ctrlPr>
                          <a:rPr lang="en-US" sz="2200" b="0" i="1" smtClean="0">
                            <a:solidFill>
                              <a:srgbClr val="002060"/>
                            </a:solidFill>
                            <a:latin typeface="Cambria Math" panose="02040503050406030204" pitchFamily="18" charset="0"/>
                          </a:rPr>
                        </m:ctrlPr>
                      </m:naryPr>
                      <m:sub>
                        <m:r>
                          <a:rPr lang="en-US" sz="2200" b="0" i="1" smtClean="0">
                            <a:solidFill>
                              <a:srgbClr val="002060"/>
                            </a:solidFill>
                            <a:latin typeface="Cambria Math" panose="02040503050406030204" pitchFamily="18" charset="0"/>
                          </a:rPr>
                          <m:t>0</m:t>
                        </m:r>
                      </m:sub>
                      <m:sup>
                        <m:r>
                          <a:rPr lang="en-US" sz="2200" b="0" i="1" smtClean="0">
                            <a:solidFill>
                              <a:srgbClr val="002060"/>
                            </a:solidFill>
                            <a:latin typeface="Cambria Math" panose="02040503050406030204" pitchFamily="18" charset="0"/>
                          </a:rPr>
                          <m:t>𝑣</m:t>
                        </m:r>
                      </m:sup>
                      <m:e>
                        <m:r>
                          <a:rPr lang="en-US" sz="2200" b="0" i="1" smtClean="0">
                            <a:solidFill>
                              <a:srgbClr val="002060"/>
                            </a:solidFill>
                            <a:latin typeface="Cambria Math" panose="02040503050406030204" pitchFamily="18" charset="0"/>
                          </a:rPr>
                          <m:t>𝛾</m:t>
                        </m:r>
                        <m:r>
                          <a:rPr lang="en-US" sz="2200" b="0" i="1" smtClean="0">
                            <a:solidFill>
                              <a:srgbClr val="002060"/>
                            </a:solidFill>
                            <a:latin typeface="Cambria Math" panose="02040503050406030204" pitchFamily="18" charset="0"/>
                          </a:rPr>
                          <m:t>𝑚𝑣𝑑𝑣</m:t>
                        </m:r>
                      </m:e>
                    </m:nary>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𝛾</m:t>
                    </m:r>
                    <m:r>
                      <a:rPr lang="en-US" sz="2200" b="0" i="1" smtClean="0">
                        <a:solidFill>
                          <a:srgbClr val="002060"/>
                        </a:solidFill>
                        <a:latin typeface="Cambria Math" panose="02040503050406030204" pitchFamily="18" charset="0"/>
                      </a:rPr>
                      <m:t>𝑚</m:t>
                    </m:r>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𝑣</m:t>
                        </m:r>
                      </m:e>
                      <m:sup>
                        <m:r>
                          <a:rPr lang="en-US" sz="2200" b="0" i="1" smtClean="0">
                            <a:solidFill>
                              <a:srgbClr val="002060"/>
                            </a:solidFill>
                            <a:latin typeface="Cambria Math" panose="02040503050406030204" pitchFamily="18" charset="0"/>
                          </a:rPr>
                          <m:t>2</m:t>
                        </m:r>
                      </m:sup>
                    </m:sSup>
                    <m:r>
                      <a:rPr lang="en-US" sz="2200" b="0" i="1" smtClean="0">
                        <a:solidFill>
                          <a:srgbClr val="002060"/>
                        </a:solidFill>
                        <a:latin typeface="Cambria Math" panose="02040503050406030204" pitchFamily="18" charset="0"/>
                      </a:rPr>
                      <m:t>+</m:t>
                    </m:r>
                    <m:sSubSup>
                      <m:sSubSupPr>
                        <m:ctrlPr>
                          <a:rPr lang="en-US" sz="2200" b="0" i="1" smtClean="0">
                            <a:solidFill>
                              <a:srgbClr val="002060"/>
                            </a:solidFill>
                            <a:latin typeface="Cambria Math" panose="02040503050406030204" pitchFamily="18" charset="0"/>
                          </a:rPr>
                        </m:ctrlPr>
                      </m:sSubSupPr>
                      <m:e>
                        <m:d>
                          <m:dPr>
                            <m:begChr m:val="["/>
                            <m:endChr m:val="]"/>
                            <m:ctrlPr>
                              <a:rPr lang="en-US" sz="2200" b="0" i="1" smtClean="0">
                                <a:solidFill>
                                  <a:srgbClr val="002060"/>
                                </a:solidFill>
                                <a:latin typeface="Cambria Math" panose="02040503050406030204" pitchFamily="18" charset="0"/>
                              </a:rPr>
                            </m:ctrlPr>
                          </m:dPr>
                          <m:e>
                            <m:r>
                              <a:rPr lang="en-US" sz="2200" b="0" i="1" smtClean="0">
                                <a:solidFill>
                                  <a:srgbClr val="002060"/>
                                </a:solidFill>
                                <a:latin typeface="Cambria Math" panose="02040503050406030204" pitchFamily="18" charset="0"/>
                              </a:rPr>
                              <m:t>𝑚</m:t>
                            </m:r>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𝑐</m:t>
                                </m:r>
                              </m:e>
                              <m:sup>
                                <m:r>
                                  <a:rPr lang="en-US" sz="2200" b="0" i="1" smtClean="0">
                                    <a:solidFill>
                                      <a:srgbClr val="002060"/>
                                    </a:solidFill>
                                    <a:latin typeface="Cambria Math" panose="02040503050406030204" pitchFamily="18" charset="0"/>
                                  </a:rPr>
                                  <m:t>2</m:t>
                                </m:r>
                              </m:sup>
                            </m:sSup>
                            <m:rad>
                              <m:radPr>
                                <m:degHide m:val="on"/>
                                <m:ctrlPr>
                                  <a:rPr lang="en-US" sz="2200" b="0" i="1" smtClean="0">
                                    <a:solidFill>
                                      <a:srgbClr val="002060"/>
                                    </a:solidFill>
                                    <a:latin typeface="Cambria Math" panose="02040503050406030204" pitchFamily="18" charset="0"/>
                                  </a:rPr>
                                </m:ctrlPr>
                              </m:radPr>
                              <m:deg/>
                              <m:e>
                                <m:r>
                                  <a:rPr lang="en-US" sz="2200" b="0" i="1" smtClean="0">
                                    <a:solidFill>
                                      <a:srgbClr val="002060"/>
                                    </a:solidFill>
                                    <a:latin typeface="Cambria Math" panose="02040503050406030204" pitchFamily="18" charset="0"/>
                                  </a:rPr>
                                  <m:t>1−</m:t>
                                </m:r>
                                <m:f>
                                  <m:fPr>
                                    <m:ctrlPr>
                                      <a:rPr lang="en-US" sz="2200" b="0" i="1" smtClean="0">
                                        <a:solidFill>
                                          <a:srgbClr val="002060"/>
                                        </a:solidFill>
                                        <a:latin typeface="Cambria Math" panose="02040503050406030204" pitchFamily="18" charset="0"/>
                                      </a:rPr>
                                    </m:ctrlPr>
                                  </m:fPr>
                                  <m:num>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𝑣</m:t>
                                        </m:r>
                                      </m:e>
                                      <m:sup>
                                        <m:r>
                                          <a:rPr lang="en-US" sz="2200" b="0" i="1" smtClean="0">
                                            <a:solidFill>
                                              <a:srgbClr val="002060"/>
                                            </a:solidFill>
                                            <a:latin typeface="Cambria Math" panose="02040503050406030204" pitchFamily="18" charset="0"/>
                                          </a:rPr>
                                          <m:t>2</m:t>
                                        </m:r>
                                      </m:sup>
                                    </m:sSup>
                                  </m:num>
                                  <m:den>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𝑐</m:t>
                                        </m:r>
                                      </m:e>
                                      <m:sup>
                                        <m:r>
                                          <a:rPr lang="en-US" sz="2200" b="0" i="1" smtClean="0">
                                            <a:solidFill>
                                              <a:srgbClr val="002060"/>
                                            </a:solidFill>
                                            <a:latin typeface="Cambria Math" panose="02040503050406030204" pitchFamily="18" charset="0"/>
                                          </a:rPr>
                                          <m:t>2</m:t>
                                        </m:r>
                                      </m:sup>
                                    </m:sSup>
                                  </m:den>
                                </m:f>
                              </m:e>
                            </m:rad>
                          </m:e>
                        </m:d>
                      </m:e>
                      <m:sub>
                        <m:r>
                          <a:rPr lang="en-US" sz="2200" b="0" i="1" smtClean="0">
                            <a:solidFill>
                              <a:srgbClr val="002060"/>
                            </a:solidFill>
                            <a:latin typeface="Cambria Math" panose="02040503050406030204" pitchFamily="18" charset="0"/>
                          </a:rPr>
                          <m:t>0</m:t>
                        </m:r>
                      </m:sub>
                      <m:sup>
                        <m:r>
                          <a:rPr lang="en-US" sz="2200" b="0" i="1" smtClean="0">
                            <a:solidFill>
                              <a:srgbClr val="002060"/>
                            </a:solidFill>
                            <a:latin typeface="Cambria Math" panose="02040503050406030204" pitchFamily="18" charset="0"/>
                          </a:rPr>
                          <m:t>𝑣</m:t>
                        </m:r>
                      </m:sup>
                    </m:sSubSup>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𝛾</m:t>
                    </m:r>
                    <m:r>
                      <a:rPr lang="en-US" sz="2200" b="0" i="1" smtClean="0">
                        <a:solidFill>
                          <a:srgbClr val="002060"/>
                        </a:solidFill>
                        <a:latin typeface="Cambria Math" panose="02040503050406030204" pitchFamily="18" charset="0"/>
                      </a:rPr>
                      <m:t>𝑚</m:t>
                    </m:r>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𝑐</m:t>
                        </m:r>
                      </m:e>
                      <m:sup>
                        <m:r>
                          <a:rPr lang="en-US" sz="2200" b="0" i="1" smtClean="0">
                            <a:solidFill>
                              <a:srgbClr val="002060"/>
                            </a:solidFill>
                            <a:latin typeface="Cambria Math" panose="02040503050406030204" pitchFamily="18" charset="0"/>
                          </a:rPr>
                          <m:t>2</m:t>
                        </m:r>
                      </m:sup>
                    </m:sSup>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𝑚</m:t>
                    </m:r>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𝑐</m:t>
                        </m:r>
                      </m:e>
                      <m:sup>
                        <m:r>
                          <a:rPr lang="en-US" sz="2200" b="0" i="1" smtClean="0">
                            <a:solidFill>
                              <a:srgbClr val="002060"/>
                            </a:solidFill>
                            <a:latin typeface="Cambria Math" panose="02040503050406030204" pitchFamily="18" charset="0"/>
                          </a:rPr>
                          <m:t>2</m:t>
                        </m:r>
                      </m:sup>
                    </m:sSup>
                  </m:oMath>
                </a14:m>
                <a:endParaRPr lang="en-US" sz="22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200" dirty="0">
                    <a:solidFill>
                      <a:srgbClr val="002060"/>
                    </a:solidFill>
                    <a:latin typeface="Times New Roman" panose="02020603050405020304" pitchFamily="18" charset="0"/>
                    <a:cs typeface="Times New Roman" panose="02020603050405020304" pitchFamily="18" charset="0"/>
                  </a:rPr>
                  <a:t>Thus, total energy </a:t>
                </a:r>
                <a14:m>
                  <m:oMath xmlns:m="http://schemas.openxmlformats.org/officeDocument/2006/math">
                    <m:r>
                      <a:rPr lang="en-US" sz="2200" b="0" i="1" smtClean="0">
                        <a:solidFill>
                          <a:srgbClr val="002060"/>
                        </a:solidFill>
                        <a:latin typeface="Cambria Math" panose="02040503050406030204" pitchFamily="18" charset="0"/>
                      </a:rPr>
                      <m:t>𝐸</m:t>
                    </m:r>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𝐾𝐸</m:t>
                    </m:r>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𝑚</m:t>
                    </m:r>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𝑐</m:t>
                        </m:r>
                      </m:e>
                      <m:sup>
                        <m:r>
                          <a:rPr lang="en-US" sz="2200" b="0" i="1" smtClean="0">
                            <a:solidFill>
                              <a:srgbClr val="002060"/>
                            </a:solidFill>
                            <a:latin typeface="Cambria Math" panose="02040503050406030204" pitchFamily="18" charset="0"/>
                          </a:rPr>
                          <m:t>2</m:t>
                        </m:r>
                      </m:sup>
                    </m:sSup>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𝛾</m:t>
                    </m:r>
                    <m:r>
                      <a:rPr lang="en-US" sz="2200" b="0" i="1" smtClean="0">
                        <a:solidFill>
                          <a:srgbClr val="002060"/>
                        </a:solidFill>
                        <a:latin typeface="Cambria Math" panose="02040503050406030204" pitchFamily="18" charset="0"/>
                      </a:rPr>
                      <m:t>𝑚</m:t>
                    </m:r>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𝑐</m:t>
                        </m:r>
                      </m:e>
                      <m:sup>
                        <m:r>
                          <a:rPr lang="en-US" sz="2200" b="0" i="1" smtClean="0">
                            <a:solidFill>
                              <a:srgbClr val="002060"/>
                            </a:solidFill>
                            <a:latin typeface="Cambria Math" panose="02040503050406030204" pitchFamily="18" charset="0"/>
                          </a:rPr>
                          <m:t>2</m:t>
                        </m:r>
                      </m:sup>
                    </m:sSup>
                  </m:oMath>
                </a14:m>
                <a:endParaRPr lang="en-US" sz="22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200" dirty="0">
                    <a:solidFill>
                      <a:srgbClr val="002060"/>
                    </a:solidFill>
                    <a:latin typeface="Times New Roman" panose="02020603050405020304" pitchFamily="18" charset="0"/>
                    <a:cs typeface="Times New Roman" panose="02020603050405020304" pitchFamily="18" charset="0"/>
                  </a:rPr>
                  <a:t>Hence at rest </a:t>
                </a:r>
                <a14:m>
                  <m:oMath xmlns:m="http://schemas.openxmlformats.org/officeDocument/2006/math">
                    <m:r>
                      <a:rPr lang="en-US" sz="2200" i="1">
                        <a:solidFill>
                          <a:srgbClr val="002060"/>
                        </a:solidFill>
                        <a:latin typeface="Cambria Math" panose="02040503050406030204" pitchFamily="18" charset="0"/>
                      </a:rPr>
                      <m:t>𝐸</m:t>
                    </m:r>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𝑚</m:t>
                    </m:r>
                    <m:sSup>
                      <m:sSupPr>
                        <m:ctrlPr>
                          <a:rPr lang="en-US" sz="2200" b="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𝑐</m:t>
                        </m:r>
                      </m:e>
                      <m:sup>
                        <m:r>
                          <a:rPr lang="en-US" sz="2200" b="0" i="1" smtClean="0">
                            <a:solidFill>
                              <a:srgbClr val="002060"/>
                            </a:solidFill>
                            <a:latin typeface="Cambria Math" panose="02040503050406030204" pitchFamily="18" charset="0"/>
                          </a:rPr>
                          <m:t>2</m:t>
                        </m:r>
                      </m:sup>
                    </m:sSup>
                    <m:r>
                      <a:rPr lang="en-US" sz="2200" b="0" i="1" smtClean="0">
                        <a:solidFill>
                          <a:srgbClr val="002060"/>
                        </a:solidFill>
                        <a:latin typeface="Cambria Math" panose="02040503050406030204" pitchFamily="18" charset="0"/>
                      </a:rPr>
                      <m:t>=</m:t>
                    </m:r>
                    <m:sSub>
                      <m:sSubPr>
                        <m:ctrlPr>
                          <a:rPr lang="en-US" sz="2200" b="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𝐸</m:t>
                        </m:r>
                      </m:e>
                      <m:sub>
                        <m:r>
                          <a:rPr lang="en-US" sz="2200" b="0" i="1" smtClean="0">
                            <a:solidFill>
                              <a:srgbClr val="002060"/>
                            </a:solidFill>
                            <a:latin typeface="Cambria Math" panose="02040503050406030204" pitchFamily="18" charset="0"/>
                          </a:rPr>
                          <m:t>0</m:t>
                        </m:r>
                      </m:sub>
                    </m:sSub>
                  </m:oMath>
                </a14:m>
                <a:r>
                  <a:rPr lang="en-US" sz="2200"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a:solidFill>
                              <a:srgbClr val="002060"/>
                            </a:solidFill>
                            <a:latin typeface="Cambria Math" panose="02040503050406030204" pitchFamily="18" charset="0"/>
                          </a:rPr>
                        </m:ctrlPr>
                      </m:sSubPr>
                      <m:e>
                        <m:r>
                          <a:rPr lang="en-US" sz="2200" i="1">
                            <a:solidFill>
                              <a:srgbClr val="002060"/>
                            </a:solidFill>
                            <a:latin typeface="Cambria Math" panose="02040503050406030204" pitchFamily="18" charset="0"/>
                          </a:rPr>
                          <m:t>𝐸</m:t>
                        </m:r>
                      </m:e>
                      <m:sub>
                        <m:r>
                          <a:rPr lang="en-US" sz="2200" i="1">
                            <a:solidFill>
                              <a:srgbClr val="002060"/>
                            </a:solidFill>
                            <a:latin typeface="Cambria Math" panose="02040503050406030204" pitchFamily="18" charset="0"/>
                          </a:rPr>
                          <m:t>0</m:t>
                        </m:r>
                      </m:sub>
                    </m:sSub>
                  </m:oMath>
                </a14:m>
                <a:r>
                  <a:rPr lang="en-US" sz="2200" dirty="0">
                    <a:solidFill>
                      <a:srgbClr val="002060"/>
                    </a:solidFill>
                    <a:latin typeface="Times New Roman" panose="02020603050405020304" pitchFamily="18" charset="0"/>
                    <a:cs typeface="Times New Roman" panose="02020603050405020304" pitchFamily="18" charset="0"/>
                  </a:rPr>
                  <a:t> is called rest energy. </a:t>
                </a:r>
              </a:p>
              <a:p>
                <a:pPr>
                  <a:buFont typeface="Wingdings" panose="05000000000000000000" pitchFamily="2" charset="2"/>
                  <a:buChar char="§"/>
                </a:pPr>
                <a:endParaRPr lang="en-US" sz="2200" dirty="0"/>
              </a:p>
            </p:txBody>
          </p:sp>
        </mc:Choice>
        <mc:Fallback xmlns="">
          <p:sp>
            <p:nvSpPr>
              <p:cNvPr id="3" name="Content Placeholder 2">
                <a:extLst>
                  <a:ext uri="{FF2B5EF4-FFF2-40B4-BE49-F238E27FC236}">
                    <a16:creationId xmlns:a16="http://schemas.microsoft.com/office/drawing/2014/main" id="{DA175EDB-5C4D-4595-8116-8A74F8A3F1A8}"/>
                  </a:ext>
                </a:extLst>
              </p:cNvPr>
              <p:cNvSpPr>
                <a:spLocks noGrp="1" noRot="1" noChangeAspect="1" noMove="1" noResize="1" noEditPoints="1" noAdjustHandles="1" noChangeArrowheads="1" noChangeShapeType="1" noTextEdit="1"/>
              </p:cNvSpPr>
              <p:nvPr>
                <p:ph idx="1"/>
              </p:nvPr>
            </p:nvSpPr>
            <p:spPr>
              <a:blipFill>
                <a:blip r:embed="rId2"/>
                <a:stretch>
                  <a:fillRect l="-1576" t="-1402" r="-193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EBC62EC-6649-49B1-A2D6-332BA7487A00}"/>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494EF438-89A9-489E-889D-939D54DD6CEF}"/>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0E6DDF67-94B6-4B98-8072-66B90484448A}"/>
              </a:ext>
            </a:extLst>
          </p:cNvPr>
          <p:cNvSpPr>
            <a:spLocks noGrp="1"/>
          </p:cNvSpPr>
          <p:nvPr>
            <p:ph type="sldNum" sz="quarter" idx="12"/>
          </p:nvPr>
        </p:nvSpPr>
        <p:spPr/>
        <p:txBody>
          <a:bodyPr/>
          <a:lstStyle/>
          <a:p>
            <a:fld id="{BDA10909-B56C-45AC-A9CA-18A782F1C497}" type="slidenum">
              <a:rPr lang="en-US" smtClean="0"/>
              <a:pPr/>
              <a:t>25</a:t>
            </a:fld>
            <a:endParaRPr lang="en-US" dirty="0"/>
          </a:p>
        </p:txBody>
      </p:sp>
    </p:spTree>
    <p:extLst>
      <p:ext uri="{BB962C8B-B14F-4D97-AF65-F5344CB8AC3E}">
        <p14:creationId xmlns:p14="http://schemas.microsoft.com/office/powerpoint/2010/main" val="2642278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158D-C8D0-4DA9-92B8-0BCA12267793}"/>
              </a:ext>
            </a:extLst>
          </p:cNvPr>
          <p:cNvSpPr>
            <a:spLocks noGrp="1"/>
          </p:cNvSpPr>
          <p:nvPr>
            <p:ph type="title"/>
          </p:nvPr>
        </p:nvSpPr>
        <p:spPr/>
        <p:txBody>
          <a:bodyPr>
            <a:normAutofit fontScale="90000"/>
          </a:bodyPr>
          <a:lstStyle/>
          <a:p>
            <a:r>
              <a:rPr lang="en-US" dirty="0"/>
              <a:t>Example-V</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326BCE-9189-4D68-B799-1AB365E01624}"/>
                  </a:ext>
                </a:extLst>
              </p:cNvPr>
              <p:cNvSpPr>
                <a:spLocks noGrp="1"/>
              </p:cNvSpPr>
              <p:nvPr>
                <p:ph idx="1"/>
              </p:nvPr>
            </p:nvSpPr>
            <p:spPr/>
            <p:txBody>
              <a:bodyPr>
                <a:normAutofit/>
              </a:bodyPr>
              <a:lstStyle/>
              <a:p>
                <a:r>
                  <a:rPr lang="en-IN" sz="2400" dirty="0">
                    <a:solidFill>
                      <a:srgbClr val="C00000"/>
                    </a:solidFill>
                    <a:latin typeface="Times New Roman" panose="02020603050405020304" pitchFamily="18" charset="0"/>
                    <a:cs typeface="Times New Roman" panose="02020603050405020304" pitchFamily="18" charset="0"/>
                  </a:rPr>
                  <a:t>A stationary body explodes into two fragments each of mass 1.0 kg that move apart at speeds of 0.6</a:t>
                </a:r>
                <a:r>
                  <a:rPr lang="en-IN" sz="2400" i="1" dirty="0">
                    <a:solidFill>
                      <a:srgbClr val="C00000"/>
                    </a:solidFill>
                    <a:latin typeface="Times New Roman" panose="02020603050405020304" pitchFamily="18" charset="0"/>
                    <a:cs typeface="Times New Roman" panose="02020603050405020304" pitchFamily="18" charset="0"/>
                  </a:rPr>
                  <a:t>c </a:t>
                </a:r>
                <a:r>
                  <a:rPr lang="en-IN" sz="2400" dirty="0">
                    <a:solidFill>
                      <a:srgbClr val="C00000"/>
                    </a:solidFill>
                    <a:latin typeface="Times New Roman" panose="02020603050405020304" pitchFamily="18" charset="0"/>
                    <a:cs typeface="Times New Roman" panose="02020603050405020304" pitchFamily="18" charset="0"/>
                  </a:rPr>
                  <a:t>relative to the original body. Find the mass of the original body.</a:t>
                </a:r>
              </a:p>
              <a:p>
                <a:r>
                  <a:rPr lang="en-IN" sz="2400" dirty="0">
                    <a:solidFill>
                      <a:srgbClr val="002060"/>
                    </a:solidFill>
                    <a:latin typeface="Times New Roman" panose="02020603050405020304" pitchFamily="18" charset="0"/>
                    <a:cs typeface="Times New Roman" panose="02020603050405020304" pitchFamily="18" charset="0"/>
                  </a:rPr>
                  <a:t>The rest energy of the original body must equal the sum of the total energies of the fragments. Hence, </a:t>
                </a:r>
                <a14:m>
                  <m:oMath xmlns:m="http://schemas.openxmlformats.org/officeDocument/2006/math">
                    <m:sSub>
                      <m:sSubPr>
                        <m:ctrlPr>
                          <a:rPr lang="en-US" sz="2400" b="0" i="1" smtClean="0">
                            <a:solidFill>
                              <a:srgbClr val="002060"/>
                            </a:solidFill>
                            <a:latin typeface="Cambria Math" panose="02040503050406030204" pitchFamily="18" charset="0"/>
                          </a:rPr>
                        </m:ctrlPr>
                      </m:sSubPr>
                      <m:e>
                        <m:r>
                          <a:rPr lang="en-US" sz="2400" b="0" i="1" smtClean="0">
                            <a:solidFill>
                              <a:srgbClr val="002060"/>
                            </a:solidFill>
                            <a:latin typeface="Cambria Math" panose="02040503050406030204" pitchFamily="18" charset="0"/>
                          </a:rPr>
                          <m:t>𝐸</m:t>
                        </m:r>
                      </m:e>
                      <m:sub>
                        <m:r>
                          <a:rPr lang="en-US" sz="2400" b="0" i="1" smtClean="0">
                            <a:solidFill>
                              <a:srgbClr val="002060"/>
                            </a:solidFill>
                            <a:latin typeface="Cambria Math" panose="02040503050406030204" pitchFamily="18" charset="0"/>
                          </a:rPr>
                          <m:t>0</m:t>
                        </m:r>
                      </m:sub>
                    </m:sSub>
                    <m:r>
                      <a:rPr lang="en-US" sz="2400" b="0" i="1" smtClean="0">
                        <a:solidFill>
                          <a:srgbClr val="002060"/>
                        </a:solidFill>
                        <a:latin typeface="Cambria Math" panose="02040503050406030204" pitchFamily="18" charset="0"/>
                      </a:rPr>
                      <m:t>=</m:t>
                    </m:r>
                    <m:r>
                      <a:rPr lang="en-US" sz="2400" b="0" i="1" smtClean="0">
                        <a:solidFill>
                          <a:srgbClr val="002060"/>
                        </a:solidFill>
                        <a:latin typeface="Cambria Math" panose="02040503050406030204" pitchFamily="18" charset="0"/>
                      </a:rPr>
                      <m:t>𝑚</m:t>
                    </m:r>
                    <m:sSup>
                      <m:sSupPr>
                        <m:ctrlPr>
                          <a:rPr lang="en-US" sz="2400" b="0" i="1" smtClean="0">
                            <a:solidFill>
                              <a:srgbClr val="002060"/>
                            </a:solidFill>
                            <a:latin typeface="Cambria Math" panose="02040503050406030204" pitchFamily="18" charset="0"/>
                          </a:rPr>
                        </m:ctrlPr>
                      </m:sSupPr>
                      <m:e>
                        <m:r>
                          <a:rPr lang="en-US" sz="2400" b="0" i="1" smtClean="0">
                            <a:solidFill>
                              <a:srgbClr val="002060"/>
                            </a:solidFill>
                            <a:latin typeface="Cambria Math" panose="02040503050406030204" pitchFamily="18" charset="0"/>
                          </a:rPr>
                          <m:t>𝑐</m:t>
                        </m:r>
                      </m:e>
                      <m:sup>
                        <m:r>
                          <a:rPr lang="en-US" sz="2400" b="0" i="1" smtClean="0">
                            <a:solidFill>
                              <a:srgbClr val="002060"/>
                            </a:solidFill>
                            <a:latin typeface="Cambria Math" panose="02040503050406030204" pitchFamily="18" charset="0"/>
                          </a:rPr>
                          <m:t>2</m:t>
                        </m:r>
                      </m:sup>
                    </m:sSup>
                    <m:r>
                      <a:rPr lang="en-US" sz="2400" b="0" i="1" smtClean="0">
                        <a:solidFill>
                          <a:srgbClr val="002060"/>
                        </a:solidFill>
                        <a:latin typeface="Cambria Math" panose="02040503050406030204" pitchFamily="18" charset="0"/>
                      </a:rPr>
                      <m:t>=</m:t>
                    </m:r>
                    <m:r>
                      <a:rPr lang="en-US" sz="2400" b="0" i="1" smtClean="0">
                        <a:solidFill>
                          <a:srgbClr val="002060"/>
                        </a:solidFill>
                        <a:latin typeface="Cambria Math" panose="02040503050406030204" pitchFamily="18" charset="0"/>
                      </a:rPr>
                      <m:t>𝛾</m:t>
                    </m:r>
                    <m:sSub>
                      <m:sSubPr>
                        <m:ctrlPr>
                          <a:rPr lang="en-US" sz="2400" b="0" i="1" smtClean="0">
                            <a:solidFill>
                              <a:srgbClr val="002060"/>
                            </a:solidFill>
                            <a:latin typeface="Cambria Math" panose="02040503050406030204" pitchFamily="18" charset="0"/>
                          </a:rPr>
                        </m:ctrlPr>
                      </m:sSubPr>
                      <m:e>
                        <m:r>
                          <a:rPr lang="en-US" sz="2400" b="0" i="1" smtClean="0">
                            <a:solidFill>
                              <a:srgbClr val="002060"/>
                            </a:solidFill>
                            <a:latin typeface="Cambria Math" panose="02040503050406030204" pitchFamily="18" charset="0"/>
                          </a:rPr>
                          <m:t>𝑚</m:t>
                        </m:r>
                      </m:e>
                      <m:sub>
                        <m:r>
                          <a:rPr lang="en-US" sz="2400" b="0" i="1" smtClean="0">
                            <a:solidFill>
                              <a:srgbClr val="002060"/>
                            </a:solidFill>
                            <a:latin typeface="Cambria Math" panose="02040503050406030204" pitchFamily="18" charset="0"/>
                          </a:rPr>
                          <m:t>1</m:t>
                        </m:r>
                      </m:sub>
                    </m:sSub>
                    <m:sSup>
                      <m:sSupPr>
                        <m:ctrlPr>
                          <a:rPr lang="en-US" sz="2400" b="0" i="1" smtClean="0">
                            <a:solidFill>
                              <a:srgbClr val="002060"/>
                            </a:solidFill>
                            <a:latin typeface="Cambria Math" panose="02040503050406030204" pitchFamily="18" charset="0"/>
                          </a:rPr>
                        </m:ctrlPr>
                      </m:sSupPr>
                      <m:e>
                        <m:r>
                          <a:rPr lang="en-US" sz="2400" b="0" i="1" smtClean="0">
                            <a:solidFill>
                              <a:srgbClr val="002060"/>
                            </a:solidFill>
                            <a:latin typeface="Cambria Math" panose="02040503050406030204" pitchFamily="18" charset="0"/>
                          </a:rPr>
                          <m:t>𝑐</m:t>
                        </m:r>
                      </m:e>
                      <m:sup>
                        <m:r>
                          <a:rPr lang="en-US" sz="2400" b="0" i="1" smtClean="0">
                            <a:solidFill>
                              <a:srgbClr val="002060"/>
                            </a:solidFill>
                            <a:latin typeface="Cambria Math" panose="02040503050406030204" pitchFamily="18" charset="0"/>
                          </a:rPr>
                          <m:t>2</m:t>
                        </m:r>
                      </m:sup>
                    </m:sSup>
                    <m:r>
                      <a:rPr lang="en-US" sz="2400" b="0" i="1" smtClean="0">
                        <a:solidFill>
                          <a:srgbClr val="002060"/>
                        </a:solidFill>
                        <a:latin typeface="Cambria Math" panose="02040503050406030204" pitchFamily="18" charset="0"/>
                      </a:rPr>
                      <m:t>+</m:t>
                    </m:r>
                    <m:r>
                      <a:rPr lang="en-US" sz="2400" b="0" i="1" smtClean="0">
                        <a:solidFill>
                          <a:srgbClr val="002060"/>
                        </a:solidFill>
                        <a:latin typeface="Cambria Math" panose="02040503050406030204" pitchFamily="18" charset="0"/>
                      </a:rPr>
                      <m:t>𝛾</m:t>
                    </m:r>
                    <m:sSub>
                      <m:sSubPr>
                        <m:ctrlPr>
                          <a:rPr lang="en-US" sz="2400" b="0" i="1" smtClean="0">
                            <a:solidFill>
                              <a:srgbClr val="002060"/>
                            </a:solidFill>
                            <a:latin typeface="Cambria Math" panose="02040503050406030204" pitchFamily="18" charset="0"/>
                          </a:rPr>
                        </m:ctrlPr>
                      </m:sSubPr>
                      <m:e>
                        <m:r>
                          <a:rPr lang="en-US" sz="2400" b="0" i="1" smtClean="0">
                            <a:solidFill>
                              <a:srgbClr val="002060"/>
                            </a:solidFill>
                            <a:latin typeface="Cambria Math" panose="02040503050406030204" pitchFamily="18" charset="0"/>
                          </a:rPr>
                          <m:t>𝑚</m:t>
                        </m:r>
                      </m:e>
                      <m:sub>
                        <m:r>
                          <a:rPr lang="en-US" sz="2400" b="0" i="1" smtClean="0">
                            <a:solidFill>
                              <a:srgbClr val="002060"/>
                            </a:solidFill>
                            <a:latin typeface="Cambria Math" panose="02040503050406030204" pitchFamily="18" charset="0"/>
                          </a:rPr>
                          <m:t>2</m:t>
                        </m:r>
                      </m:sub>
                    </m:sSub>
                    <m:sSup>
                      <m:sSupPr>
                        <m:ctrlPr>
                          <a:rPr lang="en-US" sz="2400" b="0" i="1" smtClean="0">
                            <a:solidFill>
                              <a:srgbClr val="002060"/>
                            </a:solidFill>
                            <a:latin typeface="Cambria Math" panose="02040503050406030204" pitchFamily="18" charset="0"/>
                          </a:rPr>
                        </m:ctrlPr>
                      </m:sSupPr>
                      <m:e>
                        <m:r>
                          <a:rPr lang="en-US" sz="2400" b="0" i="1" smtClean="0">
                            <a:solidFill>
                              <a:srgbClr val="002060"/>
                            </a:solidFill>
                            <a:latin typeface="Cambria Math" panose="02040503050406030204" pitchFamily="18" charset="0"/>
                          </a:rPr>
                          <m:t>𝑐</m:t>
                        </m:r>
                      </m:e>
                      <m:sup>
                        <m:r>
                          <a:rPr lang="en-US" sz="2400" b="0" i="1" smtClean="0">
                            <a:solidFill>
                              <a:srgbClr val="002060"/>
                            </a:solidFill>
                            <a:latin typeface="Cambria Math" panose="02040503050406030204" pitchFamily="18" charset="0"/>
                          </a:rPr>
                          <m:t>2</m:t>
                        </m:r>
                      </m:sup>
                    </m:sSup>
                    <m:r>
                      <a:rPr lang="en-US" sz="2400" b="0" i="1" smtClean="0">
                        <a:solidFill>
                          <a:srgbClr val="002060"/>
                        </a:solidFill>
                        <a:latin typeface="Cambria Math" panose="02040503050406030204" pitchFamily="18" charset="0"/>
                      </a:rPr>
                      <m:t>=2</m:t>
                    </m:r>
                    <m:r>
                      <a:rPr lang="en-US" sz="2400" b="0" i="1" smtClean="0">
                        <a:solidFill>
                          <a:srgbClr val="002060"/>
                        </a:solidFill>
                        <a:latin typeface="Cambria Math" panose="02040503050406030204" pitchFamily="18" charset="0"/>
                      </a:rPr>
                      <m:t>𝛾</m:t>
                    </m:r>
                    <m:sSup>
                      <m:sSupPr>
                        <m:ctrlPr>
                          <a:rPr lang="en-US" sz="2400" b="0" i="1" smtClean="0">
                            <a:solidFill>
                              <a:srgbClr val="002060"/>
                            </a:solidFill>
                            <a:latin typeface="Cambria Math" panose="02040503050406030204" pitchFamily="18" charset="0"/>
                          </a:rPr>
                        </m:ctrlPr>
                      </m:sSupPr>
                      <m:e>
                        <m:r>
                          <a:rPr lang="en-US" sz="2400" b="0" i="1" smtClean="0">
                            <a:solidFill>
                              <a:srgbClr val="002060"/>
                            </a:solidFill>
                            <a:latin typeface="Cambria Math" panose="02040503050406030204" pitchFamily="18" charset="0"/>
                          </a:rPr>
                          <m:t>𝑐</m:t>
                        </m:r>
                      </m:e>
                      <m:sup>
                        <m:r>
                          <a:rPr lang="en-US" sz="2400" b="0" i="1" smtClean="0">
                            <a:solidFill>
                              <a:srgbClr val="002060"/>
                            </a:solidFill>
                            <a:latin typeface="Cambria Math" panose="02040503050406030204" pitchFamily="18" charset="0"/>
                          </a:rPr>
                          <m:t>2</m:t>
                        </m:r>
                      </m:sup>
                    </m:sSup>
                    <m:r>
                      <a:rPr lang="en-US" sz="2400" b="0" i="1" smtClean="0">
                        <a:solidFill>
                          <a:srgbClr val="002060"/>
                        </a:solidFill>
                        <a:latin typeface="Cambria Math" panose="02040503050406030204" pitchFamily="18" charset="0"/>
                      </a:rPr>
                      <m:t>⇒</m:t>
                    </m:r>
                    <m:r>
                      <a:rPr lang="en-US" sz="2400" b="0" i="1" smtClean="0">
                        <a:solidFill>
                          <a:srgbClr val="002060"/>
                        </a:solidFill>
                        <a:latin typeface="Cambria Math" panose="02040503050406030204" pitchFamily="18" charset="0"/>
                      </a:rPr>
                      <m:t>𝑚</m:t>
                    </m:r>
                    <m:r>
                      <a:rPr lang="en-US" sz="2400" b="0" i="1" smtClean="0">
                        <a:solidFill>
                          <a:srgbClr val="002060"/>
                        </a:solidFill>
                        <a:latin typeface="Cambria Math" panose="02040503050406030204" pitchFamily="18" charset="0"/>
                      </a:rPr>
                      <m:t>=2</m:t>
                    </m:r>
                    <m:r>
                      <a:rPr lang="en-US" sz="2400" b="0" i="1" smtClean="0">
                        <a:solidFill>
                          <a:srgbClr val="002060"/>
                        </a:solidFill>
                        <a:latin typeface="Cambria Math" panose="02040503050406030204" pitchFamily="18" charset="0"/>
                      </a:rPr>
                      <m:t>𝛾</m:t>
                    </m:r>
                    <m:r>
                      <a:rPr lang="en-US" sz="2400" b="0" i="1" smtClean="0">
                        <a:solidFill>
                          <a:srgbClr val="002060"/>
                        </a:solidFill>
                        <a:latin typeface="Cambria Math" panose="02040503050406030204" pitchFamily="18" charset="0"/>
                      </a:rPr>
                      <m:t>=</m:t>
                    </m:r>
                    <m:f>
                      <m:fPr>
                        <m:ctrlPr>
                          <a:rPr lang="en-US" sz="2400" b="0" i="1" smtClean="0">
                            <a:solidFill>
                              <a:srgbClr val="002060"/>
                            </a:solidFill>
                            <a:latin typeface="Cambria Math" panose="02040503050406030204" pitchFamily="18" charset="0"/>
                          </a:rPr>
                        </m:ctrlPr>
                      </m:fPr>
                      <m:num>
                        <m:r>
                          <a:rPr lang="en-US" sz="2400" b="0" i="1" smtClean="0">
                            <a:solidFill>
                              <a:srgbClr val="002060"/>
                            </a:solidFill>
                            <a:latin typeface="Cambria Math" panose="02040503050406030204" pitchFamily="18" charset="0"/>
                          </a:rPr>
                          <m:t>2</m:t>
                        </m:r>
                      </m:num>
                      <m:den>
                        <m:rad>
                          <m:radPr>
                            <m:degHide m:val="on"/>
                            <m:ctrlPr>
                              <a:rPr lang="en-US" sz="2400" b="0" i="1" smtClean="0">
                                <a:solidFill>
                                  <a:srgbClr val="002060"/>
                                </a:solidFill>
                                <a:latin typeface="Cambria Math" panose="02040503050406030204" pitchFamily="18" charset="0"/>
                              </a:rPr>
                            </m:ctrlPr>
                          </m:radPr>
                          <m:deg/>
                          <m:e>
                            <m:r>
                              <a:rPr lang="en-US" sz="2400" b="0" i="1" smtClean="0">
                                <a:solidFill>
                                  <a:srgbClr val="002060"/>
                                </a:solidFill>
                                <a:latin typeface="Cambria Math" panose="02040503050406030204" pitchFamily="18" charset="0"/>
                              </a:rPr>
                              <m:t>1−0.36</m:t>
                            </m:r>
                          </m:e>
                        </m:rad>
                      </m:den>
                    </m:f>
                    <m:r>
                      <a:rPr lang="en-US" sz="2400" b="0" i="1" smtClean="0">
                        <a:solidFill>
                          <a:srgbClr val="002060"/>
                        </a:solidFill>
                        <a:latin typeface="Cambria Math" panose="02040503050406030204" pitchFamily="18" charset="0"/>
                      </a:rPr>
                      <m:t>=2.5</m:t>
                    </m:r>
                    <m:r>
                      <a:rPr lang="en-US" sz="2400" b="0" i="1" smtClean="0">
                        <a:solidFill>
                          <a:srgbClr val="002060"/>
                        </a:solidFill>
                        <a:latin typeface="Cambria Math" panose="02040503050406030204" pitchFamily="18" charset="0"/>
                      </a:rPr>
                      <m:t>𝑘𝑔</m:t>
                    </m:r>
                  </m:oMath>
                </a14:m>
                <a:r>
                  <a:rPr lang="en-US" sz="2400" dirty="0">
                    <a:solidFill>
                      <a:srgbClr val="002060"/>
                    </a:solidFill>
                    <a:latin typeface="Times New Roman" panose="02020603050405020304" pitchFamily="18" charset="0"/>
                    <a:cs typeface="Times New Roman" panose="02020603050405020304" pitchFamily="18" charset="0"/>
                  </a:rPr>
                  <a:t>.</a:t>
                </a:r>
              </a:p>
              <a:p>
                <a:endParaRPr lang="en-US" sz="2400" dirty="0"/>
              </a:p>
            </p:txBody>
          </p:sp>
        </mc:Choice>
        <mc:Fallback xmlns="">
          <p:sp>
            <p:nvSpPr>
              <p:cNvPr id="3" name="Content Placeholder 2">
                <a:extLst>
                  <a:ext uri="{FF2B5EF4-FFF2-40B4-BE49-F238E27FC236}">
                    <a16:creationId xmlns:a16="http://schemas.microsoft.com/office/drawing/2014/main" id="{31326BCE-9189-4D68-B799-1AB365E01624}"/>
                  </a:ext>
                </a:extLst>
              </p:cNvPr>
              <p:cNvSpPr>
                <a:spLocks noGrp="1" noRot="1" noChangeAspect="1" noMove="1" noResize="1" noEditPoints="1" noAdjustHandles="1" noChangeArrowheads="1" noChangeShapeType="1" noTextEdit="1"/>
              </p:cNvSpPr>
              <p:nvPr>
                <p:ph idx="1"/>
              </p:nvPr>
            </p:nvSpPr>
            <p:spPr>
              <a:blipFill>
                <a:blip r:embed="rId2"/>
                <a:stretch>
                  <a:fillRect l="-909" t="-1636" r="-84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FF13F5D-97BC-4104-90D5-180DE07DC8D4}"/>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0ACAAF5A-78A0-44BB-93A4-6E8606D92737}"/>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BD7E2A6B-D762-414E-8DF7-0530EA046FF9}"/>
              </a:ext>
            </a:extLst>
          </p:cNvPr>
          <p:cNvSpPr>
            <a:spLocks noGrp="1"/>
          </p:cNvSpPr>
          <p:nvPr>
            <p:ph type="sldNum" sz="quarter" idx="12"/>
          </p:nvPr>
        </p:nvSpPr>
        <p:spPr/>
        <p:txBody>
          <a:bodyPr/>
          <a:lstStyle/>
          <a:p>
            <a:fld id="{BDA10909-B56C-45AC-A9CA-18A782F1C497}" type="slidenum">
              <a:rPr lang="en-US" smtClean="0"/>
              <a:pPr/>
              <a:t>26</a:t>
            </a:fld>
            <a:endParaRPr lang="en-US" dirty="0"/>
          </a:p>
        </p:txBody>
      </p:sp>
    </p:spTree>
    <p:extLst>
      <p:ext uri="{BB962C8B-B14F-4D97-AF65-F5344CB8AC3E}">
        <p14:creationId xmlns:p14="http://schemas.microsoft.com/office/powerpoint/2010/main" val="4074833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07EF-1965-4181-ADD4-AE599A32C0B4}"/>
              </a:ext>
            </a:extLst>
          </p:cNvPr>
          <p:cNvSpPr>
            <a:spLocks noGrp="1"/>
          </p:cNvSpPr>
          <p:nvPr>
            <p:ph type="title"/>
          </p:nvPr>
        </p:nvSpPr>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F5451C2D-D88F-4903-94F7-CE2BB3DD46C8}"/>
              </a:ext>
            </a:extLst>
          </p:cNvPr>
          <p:cNvSpPr>
            <a:spLocks noGrp="1"/>
          </p:cNvSpPr>
          <p:nvPr>
            <p:ph idx="1"/>
          </p:nvPr>
        </p:nvSpPr>
        <p:spPr/>
        <p:txBody>
          <a:bodyPr>
            <a:normAutofit/>
          </a:bodyPr>
          <a:lstStyle/>
          <a:p>
            <a:r>
              <a:rPr lang="en-US" sz="2400" dirty="0">
                <a:solidFill>
                  <a:srgbClr val="002060"/>
                </a:solidFill>
                <a:latin typeface="Times New Roman" panose="02020603050405020304" pitchFamily="18" charset="0"/>
                <a:cs typeface="Times New Roman" panose="02020603050405020304" pitchFamily="18" charset="0"/>
              </a:rPr>
              <a:t>Annus Mirabilis Papers-1905</a:t>
            </a:r>
          </a:p>
          <a:p>
            <a:pPr lvl="1">
              <a:buFont typeface="Wingdings" panose="05000000000000000000" pitchFamily="2" charset="2"/>
              <a:buChar char="q"/>
            </a:pPr>
            <a:r>
              <a:rPr lang="en-US" sz="2400" b="1" dirty="0">
                <a:solidFill>
                  <a:srgbClr val="0070C0"/>
                </a:solidFill>
                <a:latin typeface="Times New Roman" panose="02020603050405020304" pitchFamily="18" charset="0"/>
                <a:cs typeface="Times New Roman" panose="02020603050405020304" pitchFamily="18" charset="0"/>
              </a:rPr>
              <a:t>Photoelectric Effect</a:t>
            </a:r>
          </a:p>
          <a:p>
            <a:pPr lvl="1">
              <a:buFont typeface="Wingdings" panose="05000000000000000000" pitchFamily="2" charset="2"/>
              <a:buChar char="q"/>
            </a:pPr>
            <a:r>
              <a:rPr lang="en-US" sz="2400" b="1" dirty="0">
                <a:solidFill>
                  <a:srgbClr val="0070C0"/>
                </a:solidFill>
                <a:latin typeface="Times New Roman" panose="02020603050405020304" pitchFamily="18" charset="0"/>
                <a:cs typeface="Times New Roman" panose="02020603050405020304" pitchFamily="18" charset="0"/>
              </a:rPr>
              <a:t>Brownian Motion</a:t>
            </a:r>
          </a:p>
          <a:p>
            <a:pPr lvl="1">
              <a:buFont typeface="Wingdings" panose="05000000000000000000" pitchFamily="2" charset="2"/>
              <a:buChar char="q"/>
            </a:pPr>
            <a:r>
              <a:rPr lang="en-US" sz="2400" b="1" dirty="0">
                <a:solidFill>
                  <a:srgbClr val="0070C0"/>
                </a:solidFill>
                <a:latin typeface="Times New Roman" panose="02020603050405020304" pitchFamily="18" charset="0"/>
                <a:cs typeface="Times New Roman" panose="02020603050405020304" pitchFamily="18" charset="0"/>
              </a:rPr>
              <a:t>Special Relativity</a:t>
            </a:r>
          </a:p>
          <a:p>
            <a:pPr lvl="1">
              <a:buFont typeface="Wingdings" panose="05000000000000000000" pitchFamily="2" charset="2"/>
              <a:buChar char="q"/>
            </a:pPr>
            <a:r>
              <a:rPr lang="en-US" sz="2400" b="1" dirty="0">
                <a:solidFill>
                  <a:srgbClr val="0070C0"/>
                </a:solidFill>
                <a:latin typeface="Times New Roman" panose="02020603050405020304" pitchFamily="18" charset="0"/>
                <a:cs typeface="Times New Roman" panose="02020603050405020304" pitchFamily="18" charset="0"/>
              </a:rPr>
              <a:t>Mass-Energy Equivalence</a:t>
            </a:r>
          </a:p>
          <a:p>
            <a:r>
              <a:rPr lang="en-US" sz="2400" b="1" u="sng" dirty="0">
                <a:solidFill>
                  <a:srgbClr val="002060"/>
                </a:solidFill>
                <a:latin typeface="Times New Roman" panose="02020603050405020304" pitchFamily="18" charset="0"/>
                <a:cs typeface="Times New Roman" panose="02020603050405020304" pitchFamily="18" charset="0"/>
              </a:rPr>
              <a:t>Einstein’s Postulates</a:t>
            </a:r>
          </a:p>
          <a:p>
            <a:pPr lvl="1">
              <a:buFont typeface="Wingdings" panose="05000000000000000000" pitchFamily="2" charset="2"/>
              <a:buChar char="§"/>
            </a:pPr>
            <a:r>
              <a:rPr lang="en-IN" sz="2400" i="1" dirty="0">
                <a:solidFill>
                  <a:srgbClr val="C00000"/>
                </a:solidFill>
                <a:latin typeface="Times New Roman" panose="02020603050405020304" pitchFamily="18" charset="0"/>
                <a:cs typeface="Times New Roman" panose="02020603050405020304" pitchFamily="18" charset="0"/>
              </a:rPr>
              <a:t>The laws of physics are the same in all inertial frames of reference.</a:t>
            </a:r>
          </a:p>
          <a:p>
            <a:pPr lvl="1">
              <a:buFont typeface="Wingdings" panose="05000000000000000000" pitchFamily="2" charset="2"/>
              <a:buChar char="§"/>
            </a:pPr>
            <a:r>
              <a:rPr lang="en-IN" sz="2400" i="1" dirty="0">
                <a:solidFill>
                  <a:srgbClr val="C00000"/>
                </a:solidFill>
                <a:latin typeface="Times New Roman" panose="02020603050405020304" pitchFamily="18" charset="0"/>
                <a:cs typeface="Times New Roman" panose="02020603050405020304" pitchFamily="18" charset="0"/>
              </a:rPr>
              <a:t>The speed of light in free space has the same value in all inertial frames of </a:t>
            </a:r>
            <a:r>
              <a:rPr lang="en-US" sz="2400" i="1" dirty="0">
                <a:solidFill>
                  <a:srgbClr val="C00000"/>
                </a:solidFill>
                <a:latin typeface="Times New Roman" panose="02020603050405020304" pitchFamily="18" charset="0"/>
                <a:cs typeface="Times New Roman" panose="02020603050405020304" pitchFamily="18" charset="0"/>
              </a:rPr>
              <a:t>reference.</a:t>
            </a:r>
          </a:p>
          <a:p>
            <a:r>
              <a:rPr lang="en-US" sz="2400" dirty="0">
                <a:solidFill>
                  <a:srgbClr val="002060"/>
                </a:solidFill>
                <a:latin typeface="Times New Roman" panose="02020603050405020304" pitchFamily="18" charset="0"/>
                <a:cs typeface="Times New Roman" panose="02020603050405020304" pitchFamily="18" charset="0"/>
                <a:hlinkClick r:id="rId2"/>
              </a:rPr>
              <a:t>Origin of STR</a:t>
            </a:r>
            <a:endParaRPr lang="en-US" sz="2400" dirty="0">
              <a:solidFill>
                <a:srgbClr val="002060"/>
              </a:solidFill>
              <a:latin typeface="Times New Roman" panose="02020603050405020304" pitchFamily="18" charset="0"/>
              <a:cs typeface="Times New Roman" panose="02020603050405020304" pitchFamily="18" charset="0"/>
            </a:endParaRPr>
          </a:p>
          <a:p>
            <a:r>
              <a:rPr lang="en-US" sz="2400" dirty="0">
                <a:solidFill>
                  <a:srgbClr val="002060"/>
                </a:solidFill>
                <a:latin typeface="Times New Roman" panose="02020603050405020304" pitchFamily="18" charset="0"/>
                <a:cs typeface="Times New Roman" panose="02020603050405020304" pitchFamily="18" charset="0"/>
              </a:rPr>
              <a:t>Suggested video series: </a:t>
            </a:r>
            <a:r>
              <a:rPr lang="en-US" sz="2400" dirty="0">
                <a:solidFill>
                  <a:srgbClr val="002060"/>
                </a:solidFill>
                <a:latin typeface="Times New Roman" panose="02020603050405020304" pitchFamily="18" charset="0"/>
                <a:cs typeface="Times New Roman" panose="02020603050405020304" pitchFamily="18" charset="0"/>
                <a:hlinkClick r:id="rId3"/>
              </a:rPr>
              <a:t>Special Relativity</a:t>
            </a:r>
            <a:endParaRPr lang="en-US" sz="2400" dirty="0">
              <a:solidFill>
                <a:srgbClr val="002060"/>
              </a:solidFill>
              <a:latin typeface="Times New Roman" panose="02020603050405020304" pitchFamily="18" charset="0"/>
              <a:cs typeface="Times New Roman" panose="02020603050405020304" pitchFamily="18" charset="0"/>
            </a:endParaRPr>
          </a:p>
          <a:p>
            <a:endParaRPr lang="en-US" sz="2400" dirty="0"/>
          </a:p>
        </p:txBody>
      </p:sp>
      <p:sp>
        <p:nvSpPr>
          <p:cNvPr id="4" name="Date Placeholder 3">
            <a:extLst>
              <a:ext uri="{FF2B5EF4-FFF2-40B4-BE49-F238E27FC236}">
                <a16:creationId xmlns:a16="http://schemas.microsoft.com/office/drawing/2014/main" id="{972275F8-B333-4235-8495-D603F931AB34}"/>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48A0CB2B-F9D1-4F81-B43D-E832C5708961}"/>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8A73AD63-F9A2-48F5-9CA3-877736ED9281}"/>
              </a:ext>
            </a:extLst>
          </p:cNvPr>
          <p:cNvSpPr>
            <a:spLocks noGrp="1"/>
          </p:cNvSpPr>
          <p:nvPr>
            <p:ph type="sldNum" sz="quarter" idx="12"/>
          </p:nvPr>
        </p:nvSpPr>
        <p:spPr/>
        <p:txBody>
          <a:bodyPr/>
          <a:lstStyle/>
          <a:p>
            <a:fld id="{BDA10909-B56C-45AC-A9CA-18A782F1C497}" type="slidenum">
              <a:rPr lang="en-US" smtClean="0"/>
              <a:pPr/>
              <a:t>3</a:t>
            </a:fld>
            <a:endParaRPr lang="en-US" dirty="0"/>
          </a:p>
        </p:txBody>
      </p:sp>
    </p:spTree>
    <p:extLst>
      <p:ext uri="{BB962C8B-B14F-4D97-AF65-F5344CB8AC3E}">
        <p14:creationId xmlns:p14="http://schemas.microsoft.com/office/powerpoint/2010/main" val="2994095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AF60-0B21-4A98-A56B-8870640B8A1C}"/>
              </a:ext>
            </a:extLst>
          </p:cNvPr>
          <p:cNvSpPr>
            <a:spLocks noGrp="1"/>
          </p:cNvSpPr>
          <p:nvPr>
            <p:ph type="title"/>
          </p:nvPr>
        </p:nvSpPr>
        <p:spPr/>
        <p:txBody>
          <a:bodyPr>
            <a:normAutofit fontScale="90000"/>
          </a:bodyPr>
          <a:lstStyle/>
          <a:p>
            <a:r>
              <a:rPr lang="en-US" b="1" dirty="0"/>
              <a:t>Michelson–Morley Experiment-I</a:t>
            </a:r>
            <a:endParaRPr lang="en-US" dirty="0"/>
          </a:p>
        </p:txBody>
      </p:sp>
      <p:sp>
        <p:nvSpPr>
          <p:cNvPr id="3" name="Content Placeholder 2">
            <a:extLst>
              <a:ext uri="{FF2B5EF4-FFF2-40B4-BE49-F238E27FC236}">
                <a16:creationId xmlns:a16="http://schemas.microsoft.com/office/drawing/2014/main" id="{19A2A7C4-B4E5-40A4-BC40-571A9FAA13F5}"/>
              </a:ext>
            </a:extLst>
          </p:cNvPr>
          <p:cNvSpPr>
            <a:spLocks noGrp="1"/>
          </p:cNvSpPr>
          <p:nvPr>
            <p:ph idx="1"/>
          </p:nvPr>
        </p:nvSpPr>
        <p:spPr/>
        <p:txBody>
          <a:bodyPr>
            <a:normAutofit/>
          </a:bodyPr>
          <a:lstStyle/>
          <a:p>
            <a:pPr>
              <a:buFont typeface="Wingdings" panose="05000000000000000000" pitchFamily="2" charset="2"/>
              <a:buChar char="v"/>
            </a:pPr>
            <a:r>
              <a:rPr lang="en-US" sz="2200" b="1" dirty="0">
                <a:solidFill>
                  <a:srgbClr val="002060"/>
                </a:solidFill>
                <a:latin typeface="Times New Roman" panose="02020603050405020304" pitchFamily="18" charset="0"/>
                <a:cs typeface="Times New Roman" panose="02020603050405020304" pitchFamily="18" charset="0"/>
              </a:rPr>
              <a:t>The most famous failed experiment!</a:t>
            </a:r>
          </a:p>
          <a:p>
            <a:pPr>
              <a:buFont typeface="Wingdings" panose="05000000000000000000" pitchFamily="2" charset="2"/>
              <a:buChar char="v"/>
            </a:pPr>
            <a:r>
              <a:rPr lang="en-US" sz="2200" dirty="0">
                <a:solidFill>
                  <a:srgbClr val="002060"/>
                </a:solidFill>
                <a:latin typeface="Times New Roman" panose="02020603050405020304" pitchFamily="18" charset="0"/>
                <a:cs typeface="Times New Roman" panose="02020603050405020304" pitchFamily="18" charset="0"/>
              </a:rPr>
              <a:t>Experiment first performed in 1881 by Michelson and again in 1887 </a:t>
            </a:r>
          </a:p>
          <a:p>
            <a:pPr marL="0" indent="0">
              <a:buNone/>
            </a:pPr>
            <a:r>
              <a:rPr lang="en-US" sz="2200" dirty="0">
                <a:solidFill>
                  <a:srgbClr val="002060"/>
                </a:solidFill>
                <a:latin typeface="Times New Roman" panose="02020603050405020304" pitchFamily="18" charset="0"/>
                <a:cs typeface="Times New Roman" panose="02020603050405020304" pitchFamily="18" charset="0"/>
              </a:rPr>
              <a:t>   on improved apparatus by Michelson and Morley.</a:t>
            </a:r>
          </a:p>
          <a:p>
            <a:pPr>
              <a:buFont typeface="Wingdings" panose="05000000000000000000" pitchFamily="2" charset="2"/>
              <a:buChar char="v"/>
            </a:pPr>
            <a:r>
              <a:rPr lang="en-US" sz="2200" dirty="0">
                <a:solidFill>
                  <a:srgbClr val="002060"/>
                </a:solidFill>
                <a:latin typeface="Times New Roman" panose="02020603050405020304" pitchFamily="18" charset="0"/>
                <a:cs typeface="Times New Roman" panose="02020603050405020304" pitchFamily="18" charset="0"/>
              </a:rPr>
              <a:t>Luminiferous </a:t>
            </a:r>
            <a:r>
              <a:rPr lang="en-US" sz="2200" dirty="0" err="1">
                <a:solidFill>
                  <a:srgbClr val="002060"/>
                </a:solidFill>
                <a:latin typeface="Times New Roman" panose="02020603050405020304" pitchFamily="18" charset="0"/>
                <a:cs typeface="Times New Roman" panose="02020603050405020304" pitchFamily="18" charset="0"/>
              </a:rPr>
              <a:t>aether</a:t>
            </a:r>
            <a:r>
              <a:rPr lang="en-US" sz="2200" dirty="0">
                <a:solidFill>
                  <a:srgbClr val="002060"/>
                </a:solidFill>
                <a:latin typeface="Times New Roman" panose="02020603050405020304" pitchFamily="18" charset="0"/>
                <a:cs typeface="Times New Roman" panose="02020603050405020304" pitchFamily="18" charset="0"/>
              </a:rPr>
              <a:t> or ether </a:t>
            </a:r>
            <a:r>
              <a:rPr lang="en-IN" sz="2200" dirty="0">
                <a:solidFill>
                  <a:srgbClr val="002060"/>
                </a:solidFill>
                <a:latin typeface="Times New Roman" panose="02020603050405020304" pitchFamily="18" charset="0"/>
                <a:cs typeface="Times New Roman" panose="02020603050405020304" pitchFamily="18" charset="0"/>
              </a:rPr>
              <a:t>was the postulated medium for </a:t>
            </a:r>
          </a:p>
          <a:p>
            <a:pPr marL="0" indent="0">
              <a:buNone/>
            </a:pPr>
            <a:r>
              <a:rPr lang="en-IN" sz="2200" dirty="0">
                <a:solidFill>
                  <a:srgbClr val="002060"/>
                </a:solidFill>
                <a:latin typeface="Times New Roman" panose="02020603050405020304" pitchFamily="18" charset="0"/>
                <a:cs typeface="Times New Roman" panose="02020603050405020304" pitchFamily="18" charset="0"/>
              </a:rPr>
              <a:t>    the propagation of light.</a:t>
            </a:r>
          </a:p>
          <a:p>
            <a:pPr>
              <a:buFont typeface="Wingdings" panose="05000000000000000000" pitchFamily="2" charset="2"/>
              <a:buChar char="v"/>
            </a:pPr>
            <a:r>
              <a:rPr lang="en-IN" sz="2200" dirty="0">
                <a:solidFill>
                  <a:srgbClr val="002060"/>
                </a:solidFill>
                <a:latin typeface="Times New Roman" panose="02020603050405020304" pitchFamily="18" charset="0"/>
                <a:cs typeface="Times New Roman" panose="02020603050405020304" pitchFamily="18" charset="0"/>
              </a:rPr>
              <a:t>Michelson’s great idea was to construct an exactly similar race </a:t>
            </a:r>
          </a:p>
          <a:p>
            <a:pPr marL="0" indent="0">
              <a:buNone/>
            </a:pPr>
            <a:r>
              <a:rPr lang="en-IN" sz="2200" dirty="0">
                <a:solidFill>
                  <a:srgbClr val="002060"/>
                </a:solidFill>
                <a:latin typeface="Times New Roman" panose="02020603050405020304" pitchFamily="18" charset="0"/>
                <a:cs typeface="Times New Roman" panose="02020603050405020304" pitchFamily="18" charset="0"/>
              </a:rPr>
              <a:t>   for pulses of light, with the aether wind playing the part of the </a:t>
            </a:r>
          </a:p>
          <a:p>
            <a:pPr marL="0" indent="0">
              <a:buNone/>
            </a:pPr>
            <a:r>
              <a:rPr lang="en-IN" sz="2200" dirty="0">
                <a:solidFill>
                  <a:srgbClr val="002060"/>
                </a:solidFill>
                <a:latin typeface="Times New Roman" panose="02020603050405020304" pitchFamily="18" charset="0"/>
                <a:cs typeface="Times New Roman" panose="02020603050405020304" pitchFamily="18" charset="0"/>
              </a:rPr>
              <a:t>   river.</a:t>
            </a:r>
          </a:p>
          <a:p>
            <a:pPr>
              <a:buFont typeface="Wingdings" panose="05000000000000000000" pitchFamily="2" charset="2"/>
              <a:buChar char="v"/>
            </a:pPr>
            <a:endParaRPr lang="en-IN" sz="22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200" dirty="0">
              <a:solidFill>
                <a:srgbClr val="00206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5D974C3-CB6C-44FF-860B-8E64B0157D43}"/>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C3F01212-8779-416D-91AD-C0FB23294C78}"/>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14E104E1-4D36-4411-9BBA-A339B3393AE4}"/>
              </a:ext>
            </a:extLst>
          </p:cNvPr>
          <p:cNvSpPr>
            <a:spLocks noGrp="1"/>
          </p:cNvSpPr>
          <p:nvPr>
            <p:ph type="sldNum" sz="quarter" idx="12"/>
          </p:nvPr>
        </p:nvSpPr>
        <p:spPr/>
        <p:txBody>
          <a:bodyPr/>
          <a:lstStyle/>
          <a:p>
            <a:fld id="{BDA10909-B56C-45AC-A9CA-18A782F1C497}" type="slidenum">
              <a:rPr lang="en-US" smtClean="0"/>
              <a:pPr/>
              <a:t>4</a:t>
            </a:fld>
            <a:endParaRPr lang="en-US" dirty="0"/>
          </a:p>
        </p:txBody>
      </p:sp>
      <p:pic>
        <p:nvPicPr>
          <p:cNvPr id="8" name="Picture 7" descr="A picture containing text, athletic game, sport, tennis&#10;&#10;Description automatically generated">
            <a:extLst>
              <a:ext uri="{FF2B5EF4-FFF2-40B4-BE49-F238E27FC236}">
                <a16:creationId xmlns:a16="http://schemas.microsoft.com/office/drawing/2014/main" id="{DE033FE8-37CC-4B0E-B47D-24CDDB328D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6402" y="992411"/>
            <a:ext cx="2706912" cy="2030184"/>
          </a:xfrm>
          <a:prstGeom prst="rect">
            <a:avLst/>
          </a:prstGeom>
        </p:spPr>
      </p:pic>
      <p:pic>
        <p:nvPicPr>
          <p:cNvPr id="11" name="Picture 10" descr="A picture containing shape&#10;&#10;Description automatically generated">
            <a:extLst>
              <a:ext uri="{FF2B5EF4-FFF2-40B4-BE49-F238E27FC236}">
                <a16:creationId xmlns:a16="http://schemas.microsoft.com/office/drawing/2014/main" id="{6E2896B2-14A5-4C71-B98E-37FD1C71C3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5714" y="3395662"/>
            <a:ext cx="3585031" cy="2024707"/>
          </a:xfrm>
          <a:prstGeom prst="rect">
            <a:avLst/>
          </a:prstGeom>
        </p:spPr>
      </p:pic>
      <p:pic>
        <p:nvPicPr>
          <p:cNvPr id="13" name="Picture 12" descr="A picture containing linedrawing&#10;&#10;Description automatically generated">
            <a:extLst>
              <a:ext uri="{FF2B5EF4-FFF2-40B4-BE49-F238E27FC236}">
                <a16:creationId xmlns:a16="http://schemas.microsoft.com/office/drawing/2014/main" id="{2DA5E91E-5450-4EB9-BBF6-446485E505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7339" y="4246344"/>
            <a:ext cx="4214024" cy="2024707"/>
          </a:xfrm>
          <a:prstGeom prst="rect">
            <a:avLst/>
          </a:prstGeom>
        </p:spPr>
      </p:pic>
    </p:spTree>
    <p:extLst>
      <p:ext uri="{BB962C8B-B14F-4D97-AF65-F5344CB8AC3E}">
        <p14:creationId xmlns:p14="http://schemas.microsoft.com/office/powerpoint/2010/main" val="840658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B44D4-BA70-4187-95CB-655B70A11479}"/>
              </a:ext>
            </a:extLst>
          </p:cNvPr>
          <p:cNvSpPr>
            <a:spLocks noGrp="1"/>
          </p:cNvSpPr>
          <p:nvPr>
            <p:ph type="title"/>
          </p:nvPr>
        </p:nvSpPr>
        <p:spPr/>
        <p:txBody>
          <a:bodyPr>
            <a:normAutofit fontScale="90000"/>
          </a:bodyPr>
          <a:lstStyle/>
          <a:p>
            <a:r>
              <a:rPr lang="en-US" b="1" dirty="0"/>
              <a:t>Michelson–Morley Experiment-II</a:t>
            </a:r>
            <a:endParaRPr lang="en-US" dirty="0"/>
          </a:p>
        </p:txBody>
      </p:sp>
      <p:sp>
        <p:nvSpPr>
          <p:cNvPr id="3" name="Content Placeholder 2">
            <a:extLst>
              <a:ext uri="{FF2B5EF4-FFF2-40B4-BE49-F238E27FC236}">
                <a16:creationId xmlns:a16="http://schemas.microsoft.com/office/drawing/2014/main" id="{06F84571-6672-4C11-A559-699462D65345}"/>
              </a:ext>
            </a:extLst>
          </p:cNvPr>
          <p:cNvSpPr>
            <a:spLocks noGrp="1"/>
          </p:cNvSpPr>
          <p:nvPr>
            <p:ph idx="1"/>
          </p:nvPr>
        </p:nvSpPr>
        <p:spPr/>
        <p:txBody>
          <a:bodyPr>
            <a:normAutofit/>
          </a:bodyPr>
          <a:lstStyle/>
          <a:p>
            <a:pPr>
              <a:buFont typeface="Wingdings" panose="05000000000000000000" pitchFamily="2" charset="2"/>
              <a:buChar char="§"/>
            </a:pPr>
            <a:r>
              <a:rPr lang="en-US" sz="2200" dirty="0">
                <a:solidFill>
                  <a:srgbClr val="002060"/>
                </a:solidFill>
                <a:latin typeface="Times New Roman" panose="02020603050405020304" pitchFamily="18" charset="0"/>
                <a:cs typeface="Times New Roman" panose="02020603050405020304" pitchFamily="18" charset="0"/>
              </a:rPr>
              <a:t>The scheme was, </a:t>
            </a:r>
            <a:r>
              <a:rPr lang="en-IN" sz="2200" dirty="0">
                <a:solidFill>
                  <a:srgbClr val="002060"/>
                </a:solidFill>
                <a:latin typeface="Times New Roman" panose="02020603050405020304" pitchFamily="18" charset="0"/>
                <a:cs typeface="Times New Roman" panose="02020603050405020304" pitchFamily="18" charset="0"/>
              </a:rPr>
              <a:t>a pulse of light is directed at an angle of 45                                      degrees at a half-silvered, half transparent mirror, so that half                                         the pulse goes on through the glass, half is reflected.</a:t>
            </a:r>
          </a:p>
          <a:p>
            <a:pPr>
              <a:buFont typeface="Wingdings" panose="05000000000000000000" pitchFamily="2" charset="2"/>
              <a:buChar char="§"/>
            </a:pPr>
            <a:r>
              <a:rPr lang="en-IN" sz="2200" dirty="0">
                <a:solidFill>
                  <a:srgbClr val="002060"/>
                </a:solidFill>
                <a:latin typeface="Times New Roman" panose="02020603050405020304" pitchFamily="18" charset="0"/>
                <a:cs typeface="Times New Roman" panose="02020603050405020304" pitchFamily="18" charset="0"/>
              </a:rPr>
              <a:t> These two half-pulses are the two swimmers.</a:t>
            </a:r>
          </a:p>
          <a:p>
            <a:pPr>
              <a:buFont typeface="Wingdings" panose="05000000000000000000" pitchFamily="2" charset="2"/>
              <a:buChar char="§"/>
            </a:pPr>
            <a:r>
              <a:rPr lang="en-IN" sz="2200" dirty="0">
                <a:solidFill>
                  <a:srgbClr val="002060"/>
                </a:solidFill>
                <a:latin typeface="Times New Roman" panose="02020603050405020304" pitchFamily="18" charset="0"/>
                <a:cs typeface="Times New Roman" panose="02020603050405020304" pitchFamily="18" charset="0"/>
              </a:rPr>
              <a:t>They both go on to distant mirrors which reflect them back to                                                the half-silvered mirror.</a:t>
            </a:r>
          </a:p>
          <a:p>
            <a:pPr>
              <a:buFont typeface="Wingdings" panose="05000000000000000000" pitchFamily="2" charset="2"/>
              <a:buChar char="§"/>
            </a:pPr>
            <a:r>
              <a:rPr lang="en-IN" sz="2200" dirty="0">
                <a:solidFill>
                  <a:srgbClr val="002060"/>
                </a:solidFill>
                <a:latin typeface="Times New Roman" panose="02020603050405020304" pitchFamily="18" charset="0"/>
                <a:cs typeface="Times New Roman" panose="02020603050405020304" pitchFamily="18" charset="0"/>
              </a:rPr>
              <a:t>At this point, they are again half reflected and half transmitted,                                         but a telescope is placed behind the half-silvered mirror as                                          shown in the figure so that half of each half-pulse will arrive in this telescope.</a:t>
            </a:r>
          </a:p>
          <a:p>
            <a:pPr>
              <a:buFont typeface="Wingdings" panose="05000000000000000000" pitchFamily="2" charset="2"/>
              <a:buChar char="§"/>
            </a:pPr>
            <a:r>
              <a:rPr lang="en-IN" sz="2200" dirty="0">
                <a:solidFill>
                  <a:srgbClr val="002060"/>
                </a:solidFill>
                <a:latin typeface="Times New Roman" panose="02020603050405020304" pitchFamily="18" charset="0"/>
                <a:cs typeface="Times New Roman" panose="02020603050405020304" pitchFamily="18" charset="0"/>
              </a:rPr>
              <a:t>Now, if there is an aether wind blowing, someone looking through the telescope should see the halves of the two half-pulses to arrive at slightly different times, since one would have gone more upstream and back, one more across stream in general. </a:t>
            </a:r>
            <a:endParaRPr lang="en-US" sz="2200" dirty="0">
              <a:solidFill>
                <a:srgbClr val="00206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521AA09-901C-4151-AE0D-919C4418B1E8}"/>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1897BE4A-716C-4392-8204-7015CAACCAE2}"/>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B8B4F660-8FA7-43AA-B126-2E4FF656FF4C}"/>
              </a:ext>
            </a:extLst>
          </p:cNvPr>
          <p:cNvSpPr>
            <a:spLocks noGrp="1"/>
          </p:cNvSpPr>
          <p:nvPr>
            <p:ph type="sldNum" sz="quarter" idx="12"/>
          </p:nvPr>
        </p:nvSpPr>
        <p:spPr/>
        <p:txBody>
          <a:bodyPr/>
          <a:lstStyle/>
          <a:p>
            <a:fld id="{BDA10909-B56C-45AC-A9CA-18A782F1C497}" type="slidenum">
              <a:rPr lang="en-US" smtClean="0"/>
              <a:pPr/>
              <a:t>5</a:t>
            </a:fld>
            <a:endParaRPr lang="en-US" dirty="0"/>
          </a:p>
        </p:txBody>
      </p:sp>
      <p:pic>
        <p:nvPicPr>
          <p:cNvPr id="8" name="Picture 7" descr="Chart, line chart&#10;&#10;Description automatically generated">
            <a:extLst>
              <a:ext uri="{FF2B5EF4-FFF2-40B4-BE49-F238E27FC236}">
                <a16:creationId xmlns:a16="http://schemas.microsoft.com/office/drawing/2014/main" id="{C6DCCF04-CCD9-4C0A-8C65-8CCDF89E16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247" y="1071791"/>
            <a:ext cx="3547413" cy="2861580"/>
          </a:xfrm>
          <a:prstGeom prst="rect">
            <a:avLst/>
          </a:prstGeom>
        </p:spPr>
      </p:pic>
      <p:sp>
        <p:nvSpPr>
          <p:cNvPr id="9" name="Title 4">
            <a:extLst>
              <a:ext uri="{FF2B5EF4-FFF2-40B4-BE49-F238E27FC236}">
                <a16:creationId xmlns:a16="http://schemas.microsoft.com/office/drawing/2014/main" id="{168341E4-E564-4AD1-9940-0D4E9F6340E8}"/>
              </a:ext>
            </a:extLst>
          </p:cNvPr>
          <p:cNvSpPr txBox="1">
            <a:spLocks/>
          </p:cNvSpPr>
          <p:nvPr/>
        </p:nvSpPr>
        <p:spPr bwMode="auto">
          <a:xfrm>
            <a:off x="458787" y="6134583"/>
            <a:ext cx="8721725" cy="260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fontScale="92500" lnSpcReduction="20000"/>
          </a:bodyPr>
          <a:lstStyle>
            <a:lvl1pPr marL="914400" indent="-914400" algn="l" rtl="0" eaLnBrk="0" fontAlgn="base" hangingPunct="0">
              <a:spcBef>
                <a:spcPct val="0"/>
              </a:spcBef>
              <a:spcAft>
                <a:spcPct val="0"/>
              </a:spcAft>
              <a:defRPr sz="3200" b="1" baseline="0">
                <a:solidFill>
                  <a:schemeClr val="tx2">
                    <a:lumMod val="75000"/>
                  </a:schemeClr>
                </a:solidFill>
                <a:latin typeface="Lato" pitchFamily="34" charset="0"/>
                <a:ea typeface="Lato" pitchFamily="34" charset="0"/>
                <a:cs typeface="Lato" pitchFamily="34" charset="0"/>
                <a:sym typeface="Calibri" pitchFamily="34" charset="0"/>
              </a:defRPr>
            </a:lvl1pPr>
            <a:lvl2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2pPr>
            <a:lvl3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3pPr>
            <a:lvl4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4pPr>
            <a:lvl5pPr marL="9144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5pPr>
            <a:lvl6pPr marL="13716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6pPr>
            <a:lvl7pPr marL="18288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7pPr>
            <a:lvl8pPr marL="22860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8pPr>
            <a:lvl9pPr marL="2743200" indent="-914400" algn="l" rtl="0" eaLnBrk="0" fontAlgn="base" hangingPunct="0">
              <a:spcBef>
                <a:spcPct val="0"/>
              </a:spcBef>
              <a:spcAft>
                <a:spcPct val="0"/>
              </a:spcAft>
              <a:defRPr sz="4400">
                <a:solidFill>
                  <a:schemeClr val="tx1"/>
                </a:solidFill>
                <a:latin typeface="Calibri" pitchFamily="34" charset="0"/>
                <a:ea typeface="SimSun"/>
                <a:cs typeface="SimSun"/>
                <a:sym typeface="Calibri" pitchFamily="34" charset="0"/>
              </a:defRPr>
            </a:lvl9pPr>
          </a:lstStyle>
          <a:p>
            <a:pPr>
              <a:defRPr/>
            </a:pPr>
            <a:r>
              <a:rPr lang="en-IN" sz="1400" dirty="0"/>
              <a:t>Reference: http://galileoandeinstein.physics.virginia.edu/lectures/michelson.html</a:t>
            </a:r>
          </a:p>
          <a:p>
            <a:pPr>
              <a:defRPr/>
            </a:pPr>
            <a:endParaRPr lang="en-US" sz="1400" kern="0" dirty="0"/>
          </a:p>
        </p:txBody>
      </p:sp>
    </p:spTree>
    <p:extLst>
      <p:ext uri="{BB962C8B-B14F-4D97-AF65-F5344CB8AC3E}">
        <p14:creationId xmlns:p14="http://schemas.microsoft.com/office/powerpoint/2010/main" val="3462176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D10FE-1AC7-4680-85DB-FD343343258A}"/>
              </a:ext>
            </a:extLst>
          </p:cNvPr>
          <p:cNvSpPr>
            <a:spLocks noGrp="1"/>
          </p:cNvSpPr>
          <p:nvPr>
            <p:ph type="title"/>
          </p:nvPr>
        </p:nvSpPr>
        <p:spPr/>
        <p:txBody>
          <a:bodyPr>
            <a:normAutofit fontScale="90000"/>
          </a:bodyPr>
          <a:lstStyle/>
          <a:p>
            <a:r>
              <a:rPr lang="en-US" b="1" dirty="0"/>
              <a:t>Michelson–Morley Experiment-III</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75767E-F4FA-40F1-A1D2-0C42BED4DD5B}"/>
                  </a:ext>
                </a:extLst>
              </p:cNvPr>
              <p:cNvSpPr>
                <a:spLocks noGrp="1"/>
              </p:cNvSpPr>
              <p:nvPr>
                <p:ph idx="1"/>
              </p:nvPr>
            </p:nvSpPr>
            <p:spPr/>
            <p:txBody>
              <a:bodyPr/>
              <a:lstStyle/>
              <a:p>
                <a:pPr>
                  <a:buFont typeface="Wingdings" panose="05000000000000000000" pitchFamily="2" charset="2"/>
                  <a:buChar char="§"/>
                </a:pPr>
                <a:r>
                  <a:rPr lang="en-US" dirty="0">
                    <a:solidFill>
                      <a:srgbClr val="002060"/>
                    </a:solidFill>
                    <a:latin typeface="Times New Roman" panose="02020603050405020304" pitchFamily="18" charset="0"/>
                    <a:cs typeface="Times New Roman" panose="02020603050405020304" pitchFamily="18" charset="0"/>
                  </a:rPr>
                  <a:t>If we consider, </a:t>
                </a:r>
                <a:r>
                  <a:rPr lang="en-IN" dirty="0">
                    <a:solidFill>
                      <a:srgbClr val="002060"/>
                    </a:solidFill>
                    <a:latin typeface="Times New Roman" panose="02020603050405020304" pitchFamily="18" charset="0"/>
                    <a:cs typeface="Times New Roman" panose="02020603050405020304" pitchFamily="18" charset="0"/>
                  </a:rPr>
                  <a:t>the speed of light to be </a:t>
                </a:r>
                <a:r>
                  <a:rPr lang="en-IN" i="1" dirty="0">
                    <a:solidFill>
                      <a:srgbClr val="002060"/>
                    </a:solidFill>
                    <a:latin typeface="Times New Roman" panose="02020603050405020304" pitchFamily="18" charset="0"/>
                    <a:cs typeface="Times New Roman" panose="02020603050405020304" pitchFamily="18" charset="0"/>
                  </a:rPr>
                  <a:t>c</a:t>
                </a:r>
                <a:r>
                  <a:rPr lang="en-IN" dirty="0">
                    <a:solidFill>
                      <a:srgbClr val="002060"/>
                    </a:solidFill>
                    <a:latin typeface="Times New Roman" panose="02020603050405020304" pitchFamily="18" charset="0"/>
                    <a:cs typeface="Times New Roman" panose="02020603050405020304" pitchFamily="18" charset="0"/>
                  </a:rPr>
                  <a:t> km/s relative to the aether, and the aether to be flowing at </a:t>
                </a:r>
                <a:r>
                  <a:rPr lang="en-IN" i="1" dirty="0">
                    <a:solidFill>
                      <a:srgbClr val="002060"/>
                    </a:solidFill>
                    <a:latin typeface="Times New Roman" panose="02020603050405020304" pitchFamily="18" charset="0"/>
                    <a:cs typeface="Times New Roman" panose="02020603050405020304" pitchFamily="18" charset="0"/>
                  </a:rPr>
                  <a:t>v</a:t>
                </a:r>
                <a:r>
                  <a:rPr lang="en-IN" dirty="0">
                    <a:solidFill>
                      <a:srgbClr val="002060"/>
                    </a:solidFill>
                    <a:latin typeface="Times New Roman" panose="02020603050405020304" pitchFamily="18" charset="0"/>
                    <a:cs typeface="Times New Roman" panose="02020603050405020304" pitchFamily="18" charset="0"/>
                  </a:rPr>
                  <a:t> km/s through the laboratory, to go a distance </a:t>
                </a:r>
                <a:r>
                  <a:rPr lang="en-IN" i="1" dirty="0">
                    <a:solidFill>
                      <a:srgbClr val="002060"/>
                    </a:solidFill>
                    <a:latin typeface="Times New Roman" panose="02020603050405020304" pitchFamily="18" charset="0"/>
                    <a:cs typeface="Times New Roman" panose="02020603050405020304" pitchFamily="18" charset="0"/>
                  </a:rPr>
                  <a:t>L</a:t>
                </a:r>
                <a:r>
                  <a:rPr lang="en-IN" dirty="0">
                    <a:solidFill>
                      <a:srgbClr val="002060"/>
                    </a:solidFill>
                    <a:latin typeface="Times New Roman" panose="02020603050405020304" pitchFamily="18" charset="0"/>
                    <a:cs typeface="Times New Roman" panose="02020603050405020304" pitchFamily="18" charset="0"/>
                  </a:rPr>
                  <a:t> kms upstream will take </a:t>
                </a:r>
                <a14:m>
                  <m:oMath xmlns:m="http://schemas.openxmlformats.org/officeDocument/2006/math">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𝑡</m:t>
                        </m:r>
                      </m:e>
                      <m:sub>
                        <m:r>
                          <a:rPr lang="en-US" b="0" i="1" smtClean="0">
                            <a:solidFill>
                              <a:srgbClr val="002060"/>
                            </a:solidFill>
                            <a:latin typeface="Cambria Math" panose="02040503050406030204" pitchFamily="18" charset="0"/>
                          </a:rPr>
                          <m:t>1</m:t>
                        </m:r>
                      </m:sub>
                    </m:sSub>
                    <m:r>
                      <a:rPr lang="en-US" b="0" i="1" smtClean="0">
                        <a:solidFill>
                          <a:srgbClr val="002060"/>
                        </a:solidFill>
                        <a:latin typeface="Cambria Math" panose="02040503050406030204" pitchFamily="18" charset="0"/>
                      </a:rPr>
                      <m:t>=</m:t>
                    </m:r>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𝐿</m:t>
                        </m:r>
                      </m:num>
                      <m:den>
                        <m:r>
                          <a:rPr lang="en-US" b="0" i="1" smtClean="0">
                            <a:solidFill>
                              <a:srgbClr val="002060"/>
                            </a:solidFill>
                            <a:latin typeface="Cambria Math" panose="02040503050406030204" pitchFamily="18" charset="0"/>
                          </a:rPr>
                          <m:t>𝑐</m:t>
                        </m:r>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𝑣</m:t>
                        </m:r>
                      </m:den>
                    </m:f>
                  </m:oMath>
                </a14:m>
                <a:r>
                  <a:rPr lang="en-IN" dirty="0">
                    <a:solidFill>
                      <a:srgbClr val="002060"/>
                    </a:solidFill>
                    <a:latin typeface="Times New Roman" panose="02020603050405020304" pitchFamily="18" charset="0"/>
                    <a:cs typeface="Times New Roman" panose="02020603050405020304" pitchFamily="18" charset="0"/>
                  </a:rPr>
                  <a:t> seconds, then to come back will take </a:t>
                </a:r>
                <a14:m>
                  <m:oMath xmlns:m="http://schemas.openxmlformats.org/officeDocument/2006/math">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𝑡</m:t>
                        </m:r>
                      </m:e>
                      <m:sub>
                        <m:r>
                          <a:rPr lang="en-US" b="0" i="1" smtClean="0">
                            <a:solidFill>
                              <a:srgbClr val="002060"/>
                            </a:solidFill>
                            <a:latin typeface="Cambria Math" panose="02040503050406030204" pitchFamily="18" charset="0"/>
                          </a:rPr>
                          <m:t>2</m:t>
                        </m:r>
                      </m:sub>
                    </m:sSub>
                    <m:r>
                      <a:rPr lang="en-US" b="0" i="1" smtClean="0">
                        <a:solidFill>
                          <a:srgbClr val="002060"/>
                        </a:solidFill>
                        <a:latin typeface="Cambria Math" panose="02040503050406030204" pitchFamily="18" charset="0"/>
                      </a:rPr>
                      <m:t>=</m:t>
                    </m:r>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𝐿</m:t>
                        </m:r>
                      </m:num>
                      <m:den>
                        <m:r>
                          <a:rPr lang="en-US" b="0" i="1" smtClean="0">
                            <a:solidFill>
                              <a:srgbClr val="002060"/>
                            </a:solidFill>
                            <a:latin typeface="Cambria Math" panose="02040503050406030204" pitchFamily="18" charset="0"/>
                          </a:rPr>
                          <m:t>𝑐</m:t>
                        </m:r>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𝑣</m:t>
                        </m:r>
                      </m:den>
                    </m:f>
                  </m:oMath>
                </a14:m>
                <a:r>
                  <a:rPr lang="en-IN" dirty="0">
                    <a:solidFill>
                      <a:srgbClr val="002060"/>
                    </a:solidFill>
                    <a:latin typeface="Times New Roman" panose="02020603050405020304" pitchFamily="18" charset="0"/>
                    <a:cs typeface="Times New Roman" panose="02020603050405020304" pitchFamily="18" charset="0"/>
                  </a:rPr>
                  <a:t> seconds.</a:t>
                </a:r>
              </a:p>
              <a:p>
                <a:pPr>
                  <a:buFont typeface="Wingdings" panose="05000000000000000000" pitchFamily="2" charset="2"/>
                  <a:buChar char="§"/>
                </a:pPr>
                <a:r>
                  <a:rPr lang="en-IN" dirty="0">
                    <a:solidFill>
                      <a:srgbClr val="002060"/>
                    </a:solidFill>
                    <a:latin typeface="Times New Roman" panose="02020603050405020304" pitchFamily="18" charset="0"/>
                    <a:cs typeface="Times New Roman" panose="02020603050405020304" pitchFamily="18" charset="0"/>
                  </a:rPr>
                  <a:t>The total roundtrip time upstream and downstream is the sum of these, i.e., </a:t>
                </a:r>
                <a14:m>
                  <m:oMath xmlns:m="http://schemas.openxmlformats.org/officeDocument/2006/math">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2</m:t>
                        </m:r>
                        <m:r>
                          <a:rPr lang="en-US" b="0" i="1" smtClean="0">
                            <a:solidFill>
                              <a:srgbClr val="002060"/>
                            </a:solidFill>
                            <a:latin typeface="Cambria Math" panose="02040503050406030204" pitchFamily="18" charset="0"/>
                          </a:rPr>
                          <m:t>𝐿𝑐</m:t>
                        </m:r>
                      </m:num>
                      <m:den>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𝑐</m:t>
                            </m:r>
                          </m:e>
                          <m:sup>
                            <m:r>
                              <a:rPr lang="en-US" b="0" i="1" smtClean="0">
                                <a:solidFill>
                                  <a:srgbClr val="002060"/>
                                </a:solidFill>
                                <a:latin typeface="Cambria Math" panose="02040503050406030204" pitchFamily="18" charset="0"/>
                              </a:rPr>
                              <m:t>2</m:t>
                            </m:r>
                          </m:sup>
                        </m:sSup>
                        <m:r>
                          <a:rPr lang="en-US" b="0" i="1" smtClean="0">
                            <a:solidFill>
                              <a:srgbClr val="002060"/>
                            </a:solidFill>
                            <a:latin typeface="Cambria Math" panose="02040503050406030204" pitchFamily="18" charset="0"/>
                          </a:rPr>
                          <m:t>−</m:t>
                        </m:r>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𝑣</m:t>
                            </m:r>
                          </m:e>
                          <m:sup>
                            <m:r>
                              <a:rPr lang="en-US" b="0" i="1" smtClean="0">
                                <a:solidFill>
                                  <a:srgbClr val="002060"/>
                                </a:solidFill>
                                <a:latin typeface="Cambria Math" panose="02040503050406030204" pitchFamily="18" charset="0"/>
                              </a:rPr>
                              <m:t>2</m:t>
                            </m:r>
                          </m:sup>
                        </m:sSup>
                      </m:den>
                    </m:f>
                    <m:r>
                      <a:rPr lang="en-US" b="0" i="1" smtClean="0">
                        <a:solidFill>
                          <a:srgbClr val="002060"/>
                        </a:solidFill>
                        <a:latin typeface="Cambria Math" panose="02040503050406030204" pitchFamily="18" charset="0"/>
                      </a:rPr>
                      <m:t>=</m:t>
                    </m:r>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2</m:t>
                        </m:r>
                        <m:r>
                          <a:rPr lang="en-US" b="0" i="1" smtClean="0">
                            <a:solidFill>
                              <a:srgbClr val="002060"/>
                            </a:solidFill>
                            <a:latin typeface="Cambria Math" panose="02040503050406030204" pitchFamily="18" charset="0"/>
                          </a:rPr>
                          <m:t>𝐿</m:t>
                        </m:r>
                      </m:num>
                      <m:den>
                        <m:r>
                          <a:rPr lang="en-US" b="0" i="1" smtClean="0">
                            <a:solidFill>
                              <a:srgbClr val="002060"/>
                            </a:solidFill>
                            <a:latin typeface="Cambria Math" panose="02040503050406030204" pitchFamily="18" charset="0"/>
                          </a:rPr>
                          <m:t>𝑐</m:t>
                        </m:r>
                      </m:den>
                    </m:f>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1</m:t>
                        </m:r>
                      </m:num>
                      <m:den>
                        <m:r>
                          <a:rPr lang="en-US" b="0" i="1" smtClean="0">
                            <a:solidFill>
                              <a:srgbClr val="002060"/>
                            </a:solidFill>
                            <a:latin typeface="Cambria Math" panose="02040503050406030204" pitchFamily="18" charset="0"/>
                          </a:rPr>
                          <m:t>1−</m:t>
                        </m:r>
                        <m:f>
                          <m:fPr>
                            <m:ctrlPr>
                              <a:rPr lang="en-US" b="0" i="1" smtClean="0">
                                <a:solidFill>
                                  <a:srgbClr val="002060"/>
                                </a:solidFill>
                                <a:latin typeface="Cambria Math" panose="02040503050406030204" pitchFamily="18" charset="0"/>
                              </a:rPr>
                            </m:ctrlPr>
                          </m:fPr>
                          <m:num>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𝑣</m:t>
                                </m:r>
                              </m:e>
                              <m:sup>
                                <m:r>
                                  <a:rPr lang="en-US" b="0" i="1" smtClean="0">
                                    <a:solidFill>
                                      <a:srgbClr val="002060"/>
                                    </a:solidFill>
                                    <a:latin typeface="Cambria Math" panose="02040503050406030204" pitchFamily="18" charset="0"/>
                                  </a:rPr>
                                  <m:t>2</m:t>
                                </m:r>
                              </m:sup>
                            </m:sSup>
                          </m:num>
                          <m:den>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𝑐</m:t>
                                </m:r>
                              </m:e>
                              <m:sup>
                                <m:r>
                                  <a:rPr lang="en-US" b="0" i="1" smtClean="0">
                                    <a:solidFill>
                                      <a:srgbClr val="002060"/>
                                    </a:solidFill>
                                    <a:latin typeface="Cambria Math" panose="02040503050406030204" pitchFamily="18" charset="0"/>
                                  </a:rPr>
                                  <m:t>2</m:t>
                                </m:r>
                              </m:sup>
                            </m:sSup>
                          </m:den>
                        </m:f>
                      </m:den>
                    </m:f>
                    <m:r>
                      <a:rPr lang="en-US" b="0" i="1" smtClean="0">
                        <a:solidFill>
                          <a:srgbClr val="002060"/>
                        </a:solidFill>
                        <a:latin typeface="Cambria Math" panose="02040503050406030204" pitchFamily="18" charset="0"/>
                      </a:rPr>
                      <m:t>≃</m:t>
                    </m:r>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2</m:t>
                        </m:r>
                        <m:r>
                          <a:rPr lang="en-US" b="0" i="1" smtClean="0">
                            <a:solidFill>
                              <a:srgbClr val="002060"/>
                            </a:solidFill>
                            <a:latin typeface="Cambria Math" panose="02040503050406030204" pitchFamily="18" charset="0"/>
                          </a:rPr>
                          <m:t>𝐿</m:t>
                        </m:r>
                      </m:num>
                      <m:den>
                        <m:r>
                          <a:rPr lang="en-US" b="0" i="1" smtClean="0">
                            <a:solidFill>
                              <a:srgbClr val="002060"/>
                            </a:solidFill>
                            <a:latin typeface="Cambria Math" panose="02040503050406030204" pitchFamily="18" charset="0"/>
                          </a:rPr>
                          <m:t>𝑐</m:t>
                        </m:r>
                      </m:den>
                    </m:f>
                    <m:r>
                      <a:rPr lang="en-US" b="0" i="1" smtClean="0">
                        <a:solidFill>
                          <a:srgbClr val="002060"/>
                        </a:solidFill>
                        <a:latin typeface="Cambria Math" panose="02040503050406030204" pitchFamily="18" charset="0"/>
                      </a:rPr>
                      <m:t>(1+</m:t>
                    </m:r>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𝑣</m:t>
                        </m:r>
                      </m:e>
                      <m:sup>
                        <m:r>
                          <a:rPr lang="en-US" b="0" i="1" smtClean="0">
                            <a:solidFill>
                              <a:srgbClr val="002060"/>
                            </a:solidFill>
                            <a:latin typeface="Cambria Math" panose="02040503050406030204" pitchFamily="18" charset="0"/>
                          </a:rPr>
                          <m:t>2</m:t>
                        </m:r>
                      </m:sup>
                    </m:sSup>
                    <m:r>
                      <a:rPr lang="en-US" b="0" i="1" smtClean="0">
                        <a:solidFill>
                          <a:srgbClr val="002060"/>
                        </a:solidFill>
                        <a:latin typeface="Cambria Math" panose="02040503050406030204" pitchFamily="18" charset="0"/>
                      </a:rPr>
                      <m:t>/</m:t>
                    </m:r>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𝑐</m:t>
                        </m:r>
                      </m:e>
                      <m:sup>
                        <m:r>
                          <a:rPr lang="en-US" b="0" i="1" smtClean="0">
                            <a:solidFill>
                              <a:srgbClr val="002060"/>
                            </a:solidFill>
                            <a:latin typeface="Cambria Math" panose="02040503050406030204" pitchFamily="18" charset="0"/>
                          </a:rPr>
                          <m:t>2</m:t>
                        </m:r>
                      </m:sup>
                    </m:sSup>
                    <m:r>
                      <a:rPr lang="en-US" b="0" i="1" smtClean="0">
                        <a:solidFill>
                          <a:srgbClr val="002060"/>
                        </a:solidFill>
                        <a:latin typeface="Cambria Math" panose="02040503050406030204" pitchFamily="18" charset="0"/>
                      </a:rPr>
                      <m:t>)</m:t>
                    </m:r>
                  </m:oMath>
                </a14:m>
                <a:r>
                  <a:rPr lang="en-US"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dirty="0">
                    <a:solidFill>
                      <a:srgbClr val="002060"/>
                    </a:solidFill>
                    <a:latin typeface="Times New Roman" panose="02020603050405020304" pitchFamily="18" charset="0"/>
                    <a:cs typeface="Times New Roman" panose="02020603050405020304" pitchFamily="18" charset="0"/>
                  </a:rPr>
                  <a:t>Now, if the frame is at rest then, </a:t>
                </a:r>
                <a14:m>
                  <m:oMath xmlns:m="http://schemas.openxmlformats.org/officeDocument/2006/math">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𝑡</m:t>
                        </m:r>
                      </m:e>
                      <m:sub>
                        <m:r>
                          <a:rPr lang="en-US" b="0" i="1" smtClean="0">
                            <a:solidFill>
                              <a:srgbClr val="002060"/>
                            </a:solidFill>
                            <a:latin typeface="Cambria Math" panose="02040503050406030204" pitchFamily="18" charset="0"/>
                          </a:rPr>
                          <m:t>1</m:t>
                        </m:r>
                      </m:sub>
                    </m:sSub>
                    <m:r>
                      <a:rPr lang="en-US" b="0" i="1" smtClean="0">
                        <a:solidFill>
                          <a:srgbClr val="002060"/>
                        </a:solidFill>
                        <a:latin typeface="Cambria Math" panose="02040503050406030204" pitchFamily="18" charset="0"/>
                      </a:rPr>
                      <m:t>=</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𝑡</m:t>
                        </m:r>
                      </m:e>
                      <m:sub>
                        <m:r>
                          <a:rPr lang="en-US" b="0" i="1" smtClean="0">
                            <a:solidFill>
                              <a:srgbClr val="002060"/>
                            </a:solidFill>
                            <a:latin typeface="Cambria Math" panose="02040503050406030204" pitchFamily="18" charset="0"/>
                          </a:rPr>
                          <m:t>2</m:t>
                        </m:r>
                      </m:sub>
                    </m:sSub>
                    <m:r>
                      <a:rPr lang="en-US" b="0" i="1" smtClean="0">
                        <a:solidFill>
                          <a:srgbClr val="002060"/>
                        </a:solidFill>
                        <a:latin typeface="Cambria Math" panose="02040503050406030204" pitchFamily="18" charset="0"/>
                      </a:rPr>
                      <m:t>=</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𝑡</m:t>
                        </m:r>
                      </m:e>
                      <m:sub>
                        <m:r>
                          <a:rPr lang="en-US" b="0" i="1" smtClean="0">
                            <a:solidFill>
                              <a:srgbClr val="002060"/>
                            </a:solidFill>
                            <a:latin typeface="Cambria Math" panose="02040503050406030204" pitchFamily="18" charset="0"/>
                          </a:rPr>
                          <m:t>0</m:t>
                        </m:r>
                      </m:sub>
                    </m:sSub>
                    <m:r>
                      <a:rPr lang="en-US" b="0" i="1" smtClean="0">
                        <a:solidFill>
                          <a:srgbClr val="002060"/>
                        </a:solidFill>
                        <a:latin typeface="Cambria Math" panose="02040503050406030204" pitchFamily="18" charset="0"/>
                      </a:rPr>
                      <m:t>=</m:t>
                    </m:r>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2</m:t>
                        </m:r>
                        <m:r>
                          <a:rPr lang="en-US" b="0" i="1" smtClean="0">
                            <a:solidFill>
                              <a:srgbClr val="002060"/>
                            </a:solidFill>
                            <a:latin typeface="Cambria Math" panose="02040503050406030204" pitchFamily="18" charset="0"/>
                          </a:rPr>
                          <m:t>𝐿</m:t>
                        </m:r>
                      </m:num>
                      <m:den>
                        <m:r>
                          <a:rPr lang="en-US" b="0" i="1" smtClean="0">
                            <a:solidFill>
                              <a:srgbClr val="002060"/>
                            </a:solidFill>
                            <a:latin typeface="Cambria Math" panose="02040503050406030204" pitchFamily="18" charset="0"/>
                          </a:rPr>
                          <m:t>𝑐</m:t>
                        </m:r>
                      </m:den>
                    </m:f>
                  </m:oMath>
                </a14:m>
                <a:r>
                  <a:rPr lang="en-US"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dirty="0">
                    <a:solidFill>
                      <a:srgbClr val="002060"/>
                    </a:solidFill>
                    <a:latin typeface="Times New Roman" panose="02020603050405020304" pitchFamily="18" charset="0"/>
                    <a:cs typeface="Times New Roman" panose="02020603050405020304" pitchFamily="18" charset="0"/>
                  </a:rPr>
                  <a:t>Hence, due the effect of </a:t>
                </a:r>
                <a:r>
                  <a:rPr lang="en-US" dirty="0" err="1">
                    <a:solidFill>
                      <a:srgbClr val="002060"/>
                    </a:solidFill>
                    <a:latin typeface="Times New Roman" panose="02020603050405020304" pitchFamily="18" charset="0"/>
                    <a:cs typeface="Times New Roman" panose="02020603050405020304" pitchFamily="18" charset="0"/>
                  </a:rPr>
                  <a:t>aether</a:t>
                </a:r>
                <a:r>
                  <a:rPr lang="en-US" dirty="0">
                    <a:solidFill>
                      <a:srgbClr val="002060"/>
                    </a:solidFill>
                    <a:latin typeface="Times New Roman" panose="02020603050405020304" pitchFamily="18" charset="0"/>
                    <a:cs typeface="Times New Roman" panose="02020603050405020304" pitchFamily="18" charset="0"/>
                  </a:rPr>
                  <a:t> motion the delay in return of the light signal will be, </a:t>
                </a:r>
                <a14:m>
                  <m:oMath xmlns:m="http://schemas.openxmlformats.org/officeDocument/2006/math">
                    <m:r>
                      <m:rPr>
                        <m:sty m:val="p"/>
                      </m:rPr>
                      <a:rPr lang="en-US" b="0" i="0" smtClean="0">
                        <a:solidFill>
                          <a:srgbClr val="002060"/>
                        </a:solidFill>
                        <a:latin typeface="Cambria Math" panose="02040503050406030204" pitchFamily="18" charset="0"/>
                      </a:rPr>
                      <m:t>Δ</m:t>
                    </m:r>
                    <m:r>
                      <a:rPr lang="en-US" b="0" i="1" smtClean="0">
                        <a:solidFill>
                          <a:srgbClr val="002060"/>
                        </a:solidFill>
                        <a:latin typeface="Cambria Math" panose="02040503050406030204" pitchFamily="18" charset="0"/>
                      </a:rPr>
                      <m:t>𝑡</m:t>
                    </m:r>
                    <m:r>
                      <a:rPr lang="en-US" b="0" i="1" smtClean="0">
                        <a:solidFill>
                          <a:srgbClr val="002060"/>
                        </a:solidFill>
                        <a:latin typeface="Cambria Math" panose="02040503050406030204" pitchFamily="18" charset="0"/>
                      </a:rPr>
                      <m:t>=</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𝑡</m:t>
                        </m:r>
                      </m:e>
                      <m:sub>
                        <m:r>
                          <a:rPr lang="en-US" b="0" i="1" smtClean="0">
                            <a:solidFill>
                              <a:srgbClr val="002060"/>
                            </a:solidFill>
                            <a:latin typeface="Cambria Math" panose="02040503050406030204" pitchFamily="18" charset="0"/>
                          </a:rPr>
                          <m:t>1</m:t>
                        </m:r>
                      </m:sub>
                    </m:sSub>
                    <m:r>
                      <a:rPr lang="en-US" b="0" i="1" smtClean="0">
                        <a:solidFill>
                          <a:srgbClr val="002060"/>
                        </a:solidFill>
                        <a:latin typeface="Cambria Math" panose="02040503050406030204" pitchFamily="18" charset="0"/>
                      </a:rPr>
                      <m:t>+</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𝑡</m:t>
                        </m:r>
                      </m:e>
                      <m:sub>
                        <m:r>
                          <a:rPr lang="en-US" b="0" i="1" smtClean="0">
                            <a:solidFill>
                              <a:srgbClr val="002060"/>
                            </a:solidFill>
                            <a:latin typeface="Cambria Math" panose="02040503050406030204" pitchFamily="18" charset="0"/>
                          </a:rPr>
                          <m:t>2</m:t>
                        </m:r>
                      </m:sub>
                    </m:sSub>
                    <m:r>
                      <a:rPr lang="en-US" b="0" i="1" smtClean="0">
                        <a:solidFill>
                          <a:srgbClr val="002060"/>
                        </a:solidFill>
                        <a:latin typeface="Cambria Math" panose="02040503050406030204" pitchFamily="18" charset="0"/>
                      </a:rPr>
                      <m:t>−</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𝑡</m:t>
                        </m:r>
                      </m:e>
                      <m:sub>
                        <m:r>
                          <a:rPr lang="en-US" b="0" i="1" smtClean="0">
                            <a:solidFill>
                              <a:srgbClr val="002060"/>
                            </a:solidFill>
                            <a:latin typeface="Cambria Math" panose="02040503050406030204" pitchFamily="18" charset="0"/>
                          </a:rPr>
                          <m:t>0</m:t>
                        </m:r>
                      </m:sub>
                    </m:sSub>
                    <m:r>
                      <a:rPr lang="en-US" b="0" i="1" smtClean="0">
                        <a:solidFill>
                          <a:srgbClr val="002060"/>
                        </a:solidFill>
                        <a:latin typeface="Cambria Math" panose="02040503050406030204" pitchFamily="18" charset="0"/>
                      </a:rPr>
                      <m:t>=</m:t>
                    </m:r>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2</m:t>
                        </m:r>
                        <m:r>
                          <a:rPr lang="en-US" b="0" i="1" smtClean="0">
                            <a:solidFill>
                              <a:srgbClr val="002060"/>
                            </a:solidFill>
                            <a:latin typeface="Cambria Math" panose="02040503050406030204" pitchFamily="18" charset="0"/>
                          </a:rPr>
                          <m:t>𝐿</m:t>
                        </m:r>
                      </m:num>
                      <m:den>
                        <m:r>
                          <a:rPr lang="en-US" b="0" i="1" smtClean="0">
                            <a:solidFill>
                              <a:srgbClr val="002060"/>
                            </a:solidFill>
                            <a:latin typeface="Cambria Math" panose="02040503050406030204" pitchFamily="18" charset="0"/>
                          </a:rPr>
                          <m:t>𝑐</m:t>
                        </m:r>
                      </m:den>
                    </m:f>
                    <m:f>
                      <m:fPr>
                        <m:ctrlPr>
                          <a:rPr lang="en-US" b="0" i="1" smtClean="0">
                            <a:solidFill>
                              <a:srgbClr val="002060"/>
                            </a:solidFill>
                            <a:latin typeface="Cambria Math" panose="02040503050406030204" pitchFamily="18" charset="0"/>
                          </a:rPr>
                        </m:ctrlPr>
                      </m:fPr>
                      <m:num>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𝑣</m:t>
                            </m:r>
                          </m:e>
                          <m:sup>
                            <m:r>
                              <a:rPr lang="en-US" b="0" i="1" smtClean="0">
                                <a:solidFill>
                                  <a:srgbClr val="002060"/>
                                </a:solidFill>
                                <a:latin typeface="Cambria Math" panose="02040503050406030204" pitchFamily="18" charset="0"/>
                              </a:rPr>
                              <m:t>2</m:t>
                            </m:r>
                          </m:sup>
                        </m:sSup>
                      </m:num>
                      <m:den>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𝑐</m:t>
                            </m:r>
                          </m:e>
                          <m:sup>
                            <m:r>
                              <a:rPr lang="en-US" b="0" i="1" smtClean="0">
                                <a:solidFill>
                                  <a:srgbClr val="002060"/>
                                </a:solidFill>
                                <a:latin typeface="Cambria Math" panose="02040503050406030204" pitchFamily="18" charset="0"/>
                              </a:rPr>
                              <m:t>2</m:t>
                            </m:r>
                          </m:sup>
                        </m:sSup>
                      </m:den>
                    </m:f>
                  </m:oMath>
                </a14:m>
                <a:r>
                  <a:rPr lang="en-US"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dirty="0">
                    <a:solidFill>
                      <a:srgbClr val="002060"/>
                    </a:solidFill>
                    <a:latin typeface="Times New Roman" panose="02020603050405020304" pitchFamily="18" charset="0"/>
                    <a:cs typeface="Times New Roman" panose="02020603050405020304" pitchFamily="18" charset="0"/>
                  </a:rPr>
                  <a:t>If we consider, the motion of the </a:t>
                </a:r>
                <a:r>
                  <a:rPr lang="en-US" dirty="0" err="1">
                    <a:solidFill>
                      <a:srgbClr val="002060"/>
                    </a:solidFill>
                    <a:latin typeface="Times New Roman" panose="02020603050405020304" pitchFamily="18" charset="0"/>
                    <a:cs typeface="Times New Roman" panose="02020603050405020304" pitchFamily="18" charset="0"/>
                  </a:rPr>
                  <a:t>aether</a:t>
                </a:r>
                <a:r>
                  <a:rPr lang="en-US" dirty="0">
                    <a:solidFill>
                      <a:srgbClr val="002060"/>
                    </a:solidFill>
                    <a:latin typeface="Times New Roman" panose="02020603050405020304" pitchFamily="18" charset="0"/>
                    <a:cs typeface="Times New Roman" panose="02020603050405020304" pitchFamily="18" charset="0"/>
                  </a:rPr>
                  <a:t> is same as earth motion then we know that </a:t>
                </a:r>
                <a14:m>
                  <m:oMath xmlns:m="http://schemas.openxmlformats.org/officeDocument/2006/math">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𝑣</m:t>
                        </m:r>
                      </m:num>
                      <m:den>
                        <m:r>
                          <a:rPr lang="en-US" b="0" i="1" smtClean="0">
                            <a:solidFill>
                              <a:srgbClr val="002060"/>
                            </a:solidFill>
                            <a:latin typeface="Cambria Math" panose="02040503050406030204" pitchFamily="18" charset="0"/>
                          </a:rPr>
                          <m:t>𝑐</m:t>
                        </m:r>
                      </m:den>
                    </m:f>
                    <m:r>
                      <a:rPr lang="en-US" b="0" i="1" smtClean="0">
                        <a:solidFill>
                          <a:srgbClr val="002060"/>
                        </a:solidFill>
                        <a:latin typeface="Cambria Math" panose="02040503050406030204" pitchFamily="18" charset="0"/>
                      </a:rPr>
                      <m:t>=</m:t>
                    </m:r>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10</m:t>
                        </m:r>
                      </m:e>
                      <m:sup>
                        <m:r>
                          <a:rPr lang="en-US" b="0" i="1" smtClean="0">
                            <a:solidFill>
                              <a:srgbClr val="002060"/>
                            </a:solidFill>
                            <a:latin typeface="Cambria Math" panose="02040503050406030204" pitchFamily="18" charset="0"/>
                          </a:rPr>
                          <m:t>−4</m:t>
                        </m:r>
                      </m:sup>
                    </m:sSup>
                  </m:oMath>
                </a14:m>
                <a:r>
                  <a:rPr lang="en-US" dirty="0">
                    <a:solidFill>
                      <a:srgbClr val="002060"/>
                    </a:solidFill>
                    <a:latin typeface="Times New Roman" panose="02020603050405020304" pitchFamily="18" charset="0"/>
                    <a:cs typeface="Times New Roman" panose="02020603050405020304" pitchFamily="18" charset="0"/>
                  </a:rPr>
                  <a:t>. If </a:t>
                </a:r>
                <a14:m>
                  <m:oMath xmlns:m="http://schemas.openxmlformats.org/officeDocument/2006/math">
                    <m:r>
                      <a:rPr lang="en-US" b="0" i="1" smtClean="0">
                        <a:solidFill>
                          <a:srgbClr val="002060"/>
                        </a:solidFill>
                        <a:latin typeface="Cambria Math" panose="02040503050406030204" pitchFamily="18" charset="0"/>
                      </a:rPr>
                      <m:t>𝐿</m:t>
                    </m:r>
                    <m:r>
                      <a:rPr lang="en-US" b="0" i="1" smtClean="0">
                        <a:solidFill>
                          <a:srgbClr val="002060"/>
                        </a:solidFill>
                        <a:latin typeface="Cambria Math" panose="02040503050406030204" pitchFamily="18" charset="0"/>
                      </a:rPr>
                      <m:t>=1</m:t>
                    </m:r>
                    <m:r>
                      <a:rPr lang="en-US" b="0" i="1" smtClean="0">
                        <a:solidFill>
                          <a:srgbClr val="002060"/>
                        </a:solidFill>
                        <a:latin typeface="Cambria Math" panose="02040503050406030204" pitchFamily="18" charset="0"/>
                      </a:rPr>
                      <m:t>𝑚</m:t>
                    </m:r>
                  </m:oMath>
                </a14:m>
                <a:r>
                  <a:rPr lang="en-US" dirty="0">
                    <a:solidFill>
                      <a:srgbClr val="002060"/>
                    </a:solidFill>
                    <a:latin typeface="Times New Roman" panose="02020603050405020304" pitchFamily="18" charset="0"/>
                    <a:cs typeface="Times New Roman" panose="02020603050405020304" pitchFamily="18" charset="0"/>
                  </a:rPr>
                  <a:t>, then </a:t>
                </a:r>
                <a14:m>
                  <m:oMath xmlns:m="http://schemas.openxmlformats.org/officeDocument/2006/math">
                    <m:r>
                      <m:rPr>
                        <m:sty m:val="p"/>
                      </m:rPr>
                      <a:rPr lang="en-US" b="0" i="0" smtClean="0">
                        <a:solidFill>
                          <a:srgbClr val="002060"/>
                        </a:solidFill>
                        <a:latin typeface="Cambria Math" panose="02040503050406030204" pitchFamily="18" charset="0"/>
                      </a:rPr>
                      <m:t>Δ</m:t>
                    </m:r>
                    <m:r>
                      <a:rPr lang="en-US" b="0" i="1" smtClean="0">
                        <a:solidFill>
                          <a:srgbClr val="002060"/>
                        </a:solidFill>
                        <a:latin typeface="Cambria Math" panose="02040503050406030204" pitchFamily="18" charset="0"/>
                      </a:rPr>
                      <m:t>𝑡</m:t>
                    </m:r>
                    <m:r>
                      <a:rPr lang="en-US" b="0" i="1" smtClean="0">
                        <a:solidFill>
                          <a:srgbClr val="002060"/>
                        </a:solidFill>
                        <a:latin typeface="Cambria Math" panose="02040503050406030204" pitchFamily="18" charset="0"/>
                      </a:rPr>
                      <m:t>∼</m:t>
                    </m:r>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10</m:t>
                        </m:r>
                      </m:e>
                      <m:sup>
                        <m:r>
                          <a:rPr lang="en-US" b="0" i="1" smtClean="0">
                            <a:solidFill>
                              <a:srgbClr val="002060"/>
                            </a:solidFill>
                            <a:latin typeface="Cambria Math" panose="02040503050406030204" pitchFamily="18" charset="0"/>
                          </a:rPr>
                          <m:t>−17</m:t>
                        </m:r>
                      </m:sup>
                    </m:sSup>
                    <m:r>
                      <a:rPr lang="en-US" b="0" i="1" smtClean="0">
                        <a:solidFill>
                          <a:srgbClr val="002060"/>
                        </a:solidFill>
                        <a:latin typeface="Cambria Math" panose="02040503050406030204" pitchFamily="18" charset="0"/>
                      </a:rPr>
                      <m:t>𝑠</m:t>
                    </m:r>
                  </m:oMath>
                </a14:m>
                <a:r>
                  <a:rPr lang="en-US"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dirty="0">
                    <a:solidFill>
                      <a:srgbClr val="002060"/>
                    </a:solidFill>
                    <a:latin typeface="Times New Roman" panose="02020603050405020304" pitchFamily="18" charset="0"/>
                    <a:cs typeface="Times New Roman" panose="02020603050405020304" pitchFamily="18" charset="0"/>
                  </a:rPr>
                  <a:t>An interval too small to be measured directly.</a:t>
                </a:r>
              </a:p>
            </p:txBody>
          </p:sp>
        </mc:Choice>
        <mc:Fallback xmlns="">
          <p:sp>
            <p:nvSpPr>
              <p:cNvPr id="3" name="Content Placeholder 2">
                <a:extLst>
                  <a:ext uri="{FF2B5EF4-FFF2-40B4-BE49-F238E27FC236}">
                    <a16:creationId xmlns:a16="http://schemas.microsoft.com/office/drawing/2014/main" id="{2575767E-F4FA-40F1-A1D2-0C42BED4DD5B}"/>
                  </a:ext>
                </a:extLst>
              </p:cNvPr>
              <p:cNvSpPr>
                <a:spLocks noGrp="1" noRot="1" noChangeAspect="1" noMove="1" noResize="1" noEditPoints="1" noAdjustHandles="1" noChangeArrowheads="1" noChangeShapeType="1" noTextEdit="1"/>
              </p:cNvSpPr>
              <p:nvPr>
                <p:ph idx="1"/>
              </p:nvPr>
            </p:nvSpPr>
            <p:spPr>
              <a:blipFill>
                <a:blip r:embed="rId2"/>
                <a:stretch>
                  <a:fillRect l="-1455" t="-1285" r="-193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68A0C69-4F68-41CA-8EC3-220E84CF81EC}"/>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16619DEA-9B68-48E2-8C49-8AA77BC16876}"/>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090C83B8-5894-4488-8051-606305D40E9D}"/>
              </a:ext>
            </a:extLst>
          </p:cNvPr>
          <p:cNvSpPr>
            <a:spLocks noGrp="1"/>
          </p:cNvSpPr>
          <p:nvPr>
            <p:ph type="sldNum" sz="quarter" idx="12"/>
          </p:nvPr>
        </p:nvSpPr>
        <p:spPr/>
        <p:txBody>
          <a:bodyPr/>
          <a:lstStyle/>
          <a:p>
            <a:fld id="{BDA10909-B56C-45AC-A9CA-18A782F1C497}" type="slidenum">
              <a:rPr lang="en-US" smtClean="0"/>
              <a:pPr/>
              <a:t>6</a:t>
            </a:fld>
            <a:endParaRPr lang="en-US" dirty="0"/>
          </a:p>
        </p:txBody>
      </p:sp>
    </p:spTree>
    <p:extLst>
      <p:ext uri="{BB962C8B-B14F-4D97-AF65-F5344CB8AC3E}">
        <p14:creationId xmlns:p14="http://schemas.microsoft.com/office/powerpoint/2010/main" val="1778680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2334D-BAFE-4286-9BAF-F51BDB9DBD99}"/>
              </a:ext>
            </a:extLst>
          </p:cNvPr>
          <p:cNvSpPr>
            <a:spLocks noGrp="1"/>
          </p:cNvSpPr>
          <p:nvPr>
            <p:ph type="title"/>
          </p:nvPr>
        </p:nvSpPr>
        <p:spPr/>
        <p:txBody>
          <a:bodyPr>
            <a:normAutofit fontScale="90000"/>
          </a:bodyPr>
          <a:lstStyle/>
          <a:p>
            <a:r>
              <a:rPr lang="en-US" b="1" dirty="0"/>
              <a:t>Michelson–Morley Experiment-IV</a:t>
            </a:r>
            <a:endParaRPr lang="en-US" dirty="0"/>
          </a:p>
        </p:txBody>
      </p:sp>
      <p:sp>
        <p:nvSpPr>
          <p:cNvPr id="3" name="Content Placeholder 2">
            <a:extLst>
              <a:ext uri="{FF2B5EF4-FFF2-40B4-BE49-F238E27FC236}">
                <a16:creationId xmlns:a16="http://schemas.microsoft.com/office/drawing/2014/main" id="{FB1D64EC-7FCB-47CB-A16A-C5474DF45355}"/>
              </a:ext>
            </a:extLst>
          </p:cNvPr>
          <p:cNvSpPr>
            <a:spLocks noGrp="1"/>
          </p:cNvSpPr>
          <p:nvPr>
            <p:ph idx="1"/>
          </p:nvPr>
        </p:nvSpPr>
        <p:spPr/>
        <p:txBody>
          <a:bodyPr/>
          <a:lstStyle/>
          <a:p>
            <a:pPr>
              <a:buFont typeface="Wingdings" panose="05000000000000000000" pitchFamily="2" charset="2"/>
              <a:buChar char="§"/>
            </a:pPr>
            <a:r>
              <a:rPr lang="en-US" dirty="0">
                <a:solidFill>
                  <a:srgbClr val="002060"/>
                </a:solidFill>
                <a:latin typeface="Times New Roman" panose="02020603050405020304" pitchFamily="18" charset="0"/>
                <a:cs typeface="Times New Roman" panose="02020603050405020304" pitchFamily="18" charset="0"/>
              </a:rPr>
              <a:t>To over come the issue of too small-time interval, Michelson used interference properties of the light waves.</a:t>
            </a:r>
          </a:p>
          <a:p>
            <a:pPr>
              <a:buFont typeface="Wingdings" panose="05000000000000000000" pitchFamily="2" charset="2"/>
              <a:buChar char="§"/>
            </a:pPr>
            <a:r>
              <a:rPr lang="en-IN" dirty="0">
                <a:solidFill>
                  <a:srgbClr val="002060"/>
                </a:solidFill>
                <a:latin typeface="Times New Roman" panose="02020603050405020304" pitchFamily="18" charset="0"/>
                <a:cs typeface="Times New Roman" panose="02020603050405020304" pitchFamily="18" charset="0"/>
              </a:rPr>
              <a:t>Michelson sent in a steady beam of light of a single colour.</a:t>
            </a:r>
          </a:p>
          <a:p>
            <a:pPr>
              <a:buFont typeface="Wingdings" panose="05000000000000000000" pitchFamily="2" charset="2"/>
              <a:buChar char="§"/>
            </a:pPr>
            <a:r>
              <a:rPr lang="en-IN" dirty="0">
                <a:solidFill>
                  <a:srgbClr val="002060"/>
                </a:solidFill>
                <a:latin typeface="Times New Roman" panose="02020603050405020304" pitchFamily="18" charset="0"/>
                <a:cs typeface="Times New Roman" panose="02020603050405020304" pitchFamily="18" charset="0"/>
              </a:rPr>
              <a:t>Now the light is split into two and reflected as previously described.  One set of waves goes upstream and downstream, the other goes across stream and back.</a:t>
            </a:r>
          </a:p>
          <a:p>
            <a:pPr>
              <a:buFont typeface="Wingdings" panose="05000000000000000000" pitchFamily="2" charset="2"/>
              <a:buChar char="§"/>
            </a:pPr>
            <a:r>
              <a:rPr lang="en-IN" dirty="0">
                <a:solidFill>
                  <a:srgbClr val="002060"/>
                </a:solidFill>
                <a:latin typeface="Times New Roman" panose="02020603050405020304" pitchFamily="18" charset="0"/>
                <a:cs typeface="Times New Roman" panose="02020603050405020304" pitchFamily="18" charset="0"/>
              </a:rPr>
              <a:t> Finally, they come together into the telescope and the eye.</a:t>
            </a:r>
          </a:p>
          <a:p>
            <a:pPr>
              <a:buFont typeface="Wingdings" panose="05000000000000000000" pitchFamily="2" charset="2"/>
              <a:buChar char="§"/>
            </a:pPr>
            <a:r>
              <a:rPr lang="en-IN" dirty="0">
                <a:solidFill>
                  <a:srgbClr val="002060"/>
                </a:solidFill>
                <a:latin typeface="Times New Roman" panose="02020603050405020304" pitchFamily="18" charset="0"/>
                <a:cs typeface="Times New Roman" panose="02020603050405020304" pitchFamily="18" charset="0"/>
              </a:rPr>
              <a:t>If the one that took longer is half a wavelength behind, its troughs will be on top of the crests of the first wave, they will cancel, and nothing will be seen.  If the delay is less than that, there will still be some dimming. </a:t>
            </a:r>
          </a:p>
          <a:p>
            <a:pPr>
              <a:buFont typeface="Wingdings" panose="05000000000000000000" pitchFamily="2" charset="2"/>
              <a:buChar char="§"/>
            </a:pPr>
            <a:r>
              <a:rPr lang="en-IN" dirty="0">
                <a:solidFill>
                  <a:srgbClr val="002060"/>
                </a:solidFill>
                <a:latin typeface="Times New Roman" panose="02020603050405020304" pitchFamily="18" charset="0"/>
                <a:cs typeface="Times New Roman" panose="02020603050405020304" pitchFamily="18" charset="0"/>
              </a:rPr>
              <a:t>However, slight errors in the placement of the mirrors would have the same effect.  To avoid that the apparatus is rotated.  On turning it through 90 degrees, the upstream-downstream and the cross-stream waves change places. </a:t>
            </a:r>
          </a:p>
          <a:p>
            <a:pPr>
              <a:buFont typeface="Wingdings" panose="05000000000000000000" pitchFamily="2" charset="2"/>
              <a:buChar char="§"/>
            </a:pPr>
            <a:r>
              <a:rPr lang="en-IN" dirty="0">
                <a:solidFill>
                  <a:srgbClr val="002060"/>
                </a:solidFill>
                <a:latin typeface="Times New Roman" panose="02020603050405020304" pitchFamily="18" charset="0"/>
                <a:cs typeface="Times New Roman" panose="02020603050405020304" pitchFamily="18" charset="0"/>
              </a:rPr>
              <a:t>Thus, if there is an aether wind, if you watch through the telescope while you rotate the turntable, you should expect to see variations in the brightness of the incoming light. </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C46C7CB-67CD-4C13-AEB7-8DB082110F7B}"/>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EFC19EC9-EF63-462C-AFDA-C3E649D41968}"/>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BED4769E-D8AA-49E9-A142-71F7252E3E8D}"/>
              </a:ext>
            </a:extLst>
          </p:cNvPr>
          <p:cNvSpPr>
            <a:spLocks noGrp="1"/>
          </p:cNvSpPr>
          <p:nvPr>
            <p:ph type="sldNum" sz="quarter" idx="12"/>
          </p:nvPr>
        </p:nvSpPr>
        <p:spPr/>
        <p:txBody>
          <a:bodyPr/>
          <a:lstStyle/>
          <a:p>
            <a:fld id="{BDA10909-B56C-45AC-A9CA-18A782F1C497}" type="slidenum">
              <a:rPr lang="en-US" smtClean="0"/>
              <a:pPr/>
              <a:t>7</a:t>
            </a:fld>
            <a:endParaRPr lang="en-US" dirty="0"/>
          </a:p>
        </p:txBody>
      </p:sp>
    </p:spTree>
    <p:extLst>
      <p:ext uri="{BB962C8B-B14F-4D97-AF65-F5344CB8AC3E}">
        <p14:creationId xmlns:p14="http://schemas.microsoft.com/office/powerpoint/2010/main" val="2311342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4CBA-40CD-430F-9610-1D8E4D4ECABC}"/>
              </a:ext>
            </a:extLst>
          </p:cNvPr>
          <p:cNvSpPr>
            <a:spLocks noGrp="1"/>
          </p:cNvSpPr>
          <p:nvPr>
            <p:ph type="title"/>
          </p:nvPr>
        </p:nvSpPr>
        <p:spPr/>
        <p:txBody>
          <a:bodyPr>
            <a:normAutofit fontScale="90000"/>
          </a:bodyPr>
          <a:lstStyle/>
          <a:p>
            <a:r>
              <a:rPr lang="en-US" b="1" dirty="0"/>
              <a:t>Michelson–Morley Experiment-V</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6195086-14DD-4A89-AEC0-3604F2BB34D6}"/>
                  </a:ext>
                </a:extLst>
              </p:cNvPr>
              <p:cNvSpPr>
                <a:spLocks noGrp="1"/>
              </p:cNvSpPr>
              <p:nvPr>
                <p:ph idx="1"/>
              </p:nvPr>
            </p:nvSpPr>
            <p:spPr/>
            <p:txBody>
              <a:bodyPr/>
              <a:lstStyle/>
              <a:p>
                <a:pPr>
                  <a:buFont typeface="Wingdings" panose="05000000000000000000" pitchFamily="2" charset="2"/>
                  <a:buChar char="§"/>
                </a:pPr>
                <a:r>
                  <a:rPr lang="en-US" dirty="0">
                    <a:solidFill>
                      <a:srgbClr val="002060"/>
                    </a:solidFill>
                    <a:latin typeface="Times New Roman" panose="02020603050405020304" pitchFamily="18" charset="0"/>
                    <a:cs typeface="Times New Roman" panose="02020603050405020304" pitchFamily="18" charset="0"/>
                  </a:rPr>
                  <a:t>The time for the wave to travel from mirror </a:t>
                </a:r>
                <a14:m>
                  <m:oMath xmlns:m="http://schemas.openxmlformats.org/officeDocument/2006/math">
                    <m:r>
                      <a:rPr lang="en-US" b="0" i="1" smtClean="0">
                        <a:solidFill>
                          <a:srgbClr val="002060"/>
                        </a:solidFill>
                        <a:latin typeface="Cambria Math" panose="02040503050406030204" pitchFamily="18" charset="0"/>
                      </a:rPr>
                      <m:t>𝐴</m:t>
                    </m:r>
                  </m:oMath>
                </a14:m>
                <a:r>
                  <a:rPr lang="en-US" dirty="0">
                    <a:solidFill>
                      <a:srgbClr val="002060"/>
                    </a:solidFill>
                    <a:latin typeface="Times New Roman" panose="02020603050405020304" pitchFamily="18" charset="0"/>
                    <a:cs typeface="Times New Roman" panose="02020603050405020304" pitchFamily="18" charset="0"/>
                  </a:rPr>
                  <a:t> to mirror </a:t>
                </a:r>
                <a14:m>
                  <m:oMath xmlns:m="http://schemas.openxmlformats.org/officeDocument/2006/math">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𝑀</m:t>
                        </m:r>
                      </m:e>
                      <m:sub>
                        <m:r>
                          <a:rPr lang="en-US" b="0" i="1" smtClean="0">
                            <a:solidFill>
                              <a:srgbClr val="002060"/>
                            </a:solidFill>
                            <a:latin typeface="Cambria Math" panose="02040503050406030204" pitchFamily="18" charset="0"/>
                          </a:rPr>
                          <m:t>1</m:t>
                        </m:r>
                      </m:sub>
                    </m:sSub>
                  </m:oMath>
                </a14:m>
                <a:r>
                  <a:rPr lang="en-US" dirty="0">
                    <a:solidFill>
                      <a:srgbClr val="002060"/>
                    </a:solidFill>
                    <a:latin typeface="Times New Roman" panose="02020603050405020304" pitchFamily="18" charset="0"/>
                    <a:cs typeface="Times New Roman" panose="02020603050405020304" pitchFamily="18" charset="0"/>
                  </a:rPr>
                  <a:t> and back is</a:t>
                </a:r>
              </a:p>
              <a:p>
                <a:pPr>
                  <a:buFont typeface="Wingdings" panose="05000000000000000000" pitchFamily="2" charset="2"/>
                  <a:buChar char="§"/>
                </a:pPr>
                <a14:m>
                  <m:oMath xmlns:m="http://schemas.openxmlformats.org/officeDocument/2006/math">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𝑇</m:t>
                        </m:r>
                      </m:e>
                      <m:sub>
                        <m:r>
                          <a:rPr lang="en-US" b="0" i="1" smtClean="0">
                            <a:solidFill>
                              <a:srgbClr val="002060"/>
                            </a:solidFill>
                            <a:latin typeface="Cambria Math" panose="02040503050406030204" pitchFamily="18" charset="0"/>
                          </a:rPr>
                          <m:t>1</m:t>
                        </m:r>
                      </m:sub>
                    </m:sSub>
                    <m:r>
                      <a:rPr lang="en-US" b="0" i="1" smtClean="0">
                        <a:solidFill>
                          <a:srgbClr val="002060"/>
                        </a:solidFill>
                        <a:latin typeface="Cambria Math" panose="02040503050406030204" pitchFamily="18" charset="0"/>
                      </a:rPr>
                      <m:t>=</m:t>
                    </m:r>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𝑙</m:t>
                        </m:r>
                      </m:num>
                      <m:den>
                        <m:r>
                          <a:rPr lang="en-US" b="0" i="1" smtClean="0">
                            <a:solidFill>
                              <a:srgbClr val="002060"/>
                            </a:solidFill>
                            <a:latin typeface="Cambria Math" panose="02040503050406030204" pitchFamily="18" charset="0"/>
                          </a:rPr>
                          <m:t>𝑐</m:t>
                        </m:r>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𝑣</m:t>
                        </m:r>
                      </m:den>
                    </m:f>
                    <m:r>
                      <a:rPr lang="en-US" b="0" i="1" smtClean="0">
                        <a:solidFill>
                          <a:srgbClr val="002060"/>
                        </a:solidFill>
                        <a:latin typeface="Cambria Math" panose="02040503050406030204" pitchFamily="18" charset="0"/>
                      </a:rPr>
                      <m:t>+</m:t>
                    </m:r>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𝑙</m:t>
                        </m:r>
                      </m:num>
                      <m:den>
                        <m:r>
                          <a:rPr lang="en-US" b="0" i="1" smtClean="0">
                            <a:solidFill>
                              <a:srgbClr val="002060"/>
                            </a:solidFill>
                            <a:latin typeface="Cambria Math" panose="02040503050406030204" pitchFamily="18" charset="0"/>
                          </a:rPr>
                          <m:t>𝑐</m:t>
                        </m:r>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𝑣</m:t>
                        </m:r>
                      </m:den>
                    </m:f>
                    <m:r>
                      <a:rPr lang="en-US" b="0" i="1" smtClean="0">
                        <a:solidFill>
                          <a:srgbClr val="002060"/>
                        </a:solidFill>
                        <a:latin typeface="Cambria Math" panose="02040503050406030204" pitchFamily="18" charset="0"/>
                      </a:rPr>
                      <m:t>≃</m:t>
                    </m:r>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2</m:t>
                        </m:r>
                        <m:r>
                          <a:rPr lang="en-US" b="0" i="1" smtClean="0">
                            <a:solidFill>
                              <a:srgbClr val="002060"/>
                            </a:solidFill>
                            <a:latin typeface="Cambria Math" panose="02040503050406030204" pitchFamily="18" charset="0"/>
                          </a:rPr>
                          <m:t>𝑙</m:t>
                        </m:r>
                      </m:num>
                      <m:den>
                        <m:r>
                          <a:rPr lang="en-US" b="0" i="1" smtClean="0">
                            <a:solidFill>
                              <a:srgbClr val="002060"/>
                            </a:solidFill>
                            <a:latin typeface="Cambria Math" panose="02040503050406030204" pitchFamily="18" charset="0"/>
                          </a:rPr>
                          <m:t>𝑐</m:t>
                        </m:r>
                      </m:den>
                    </m:f>
                    <m:d>
                      <m:dPr>
                        <m:ctrlPr>
                          <a:rPr lang="en-US" b="0" i="1" smtClean="0">
                            <a:solidFill>
                              <a:srgbClr val="002060"/>
                            </a:solidFill>
                            <a:latin typeface="Cambria Math" panose="02040503050406030204" pitchFamily="18" charset="0"/>
                          </a:rPr>
                        </m:ctrlPr>
                      </m:dPr>
                      <m:e>
                        <m:r>
                          <a:rPr lang="en-US" b="0" i="1" smtClean="0">
                            <a:solidFill>
                              <a:srgbClr val="002060"/>
                            </a:solidFill>
                            <a:latin typeface="Cambria Math" panose="02040503050406030204" pitchFamily="18" charset="0"/>
                          </a:rPr>
                          <m:t>1+</m:t>
                        </m:r>
                        <m:f>
                          <m:fPr>
                            <m:ctrlPr>
                              <a:rPr lang="en-US" b="0" i="1" smtClean="0">
                                <a:solidFill>
                                  <a:srgbClr val="002060"/>
                                </a:solidFill>
                                <a:latin typeface="Cambria Math" panose="02040503050406030204" pitchFamily="18" charset="0"/>
                              </a:rPr>
                            </m:ctrlPr>
                          </m:fPr>
                          <m:num>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𝑣</m:t>
                                </m:r>
                              </m:e>
                              <m:sup>
                                <m:r>
                                  <a:rPr lang="en-US" b="0" i="1" smtClean="0">
                                    <a:solidFill>
                                      <a:srgbClr val="002060"/>
                                    </a:solidFill>
                                    <a:latin typeface="Cambria Math" panose="02040503050406030204" pitchFamily="18" charset="0"/>
                                  </a:rPr>
                                  <m:t>2</m:t>
                                </m:r>
                              </m:sup>
                            </m:sSup>
                          </m:num>
                          <m:den>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𝑐</m:t>
                                </m:r>
                              </m:e>
                              <m:sup>
                                <m:r>
                                  <a:rPr lang="en-US" b="0" i="1" smtClean="0">
                                    <a:solidFill>
                                      <a:srgbClr val="002060"/>
                                    </a:solidFill>
                                    <a:latin typeface="Cambria Math" panose="02040503050406030204" pitchFamily="18" charset="0"/>
                                  </a:rPr>
                                  <m:t>2</m:t>
                                </m:r>
                              </m:sup>
                            </m:sSup>
                          </m:den>
                        </m:f>
                      </m:e>
                    </m:d>
                  </m:oMath>
                </a14:m>
                <a:endParaRPr lang="en-US"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solidFill>
                      <a:srgbClr val="002060"/>
                    </a:solidFill>
                    <a:latin typeface="Times New Roman" panose="02020603050405020304" pitchFamily="18" charset="0"/>
                    <a:cs typeface="Times New Roman" panose="02020603050405020304" pitchFamily="18" charset="0"/>
                  </a:rPr>
                  <a:t>Let </a:t>
                </a:r>
                <a14:m>
                  <m:oMath xmlns:m="http://schemas.openxmlformats.org/officeDocument/2006/math">
                    <m:r>
                      <a:rPr lang="en-US" b="0" i="1" smtClean="0">
                        <a:solidFill>
                          <a:srgbClr val="002060"/>
                        </a:solidFill>
                        <a:latin typeface="Cambria Math" panose="02040503050406030204" pitchFamily="18" charset="0"/>
                      </a:rPr>
                      <m:t>𝜏</m:t>
                    </m:r>
                  </m:oMath>
                </a14:m>
                <a:r>
                  <a:rPr lang="en-US" dirty="0">
                    <a:solidFill>
                      <a:srgbClr val="002060"/>
                    </a:solidFill>
                    <a:latin typeface="Times New Roman" panose="02020603050405020304" pitchFamily="18" charset="0"/>
                    <a:cs typeface="Times New Roman" panose="02020603050405020304" pitchFamily="18" charset="0"/>
                  </a:rPr>
                  <a:t> be the time taken by the wavefront to go from </a:t>
                </a:r>
                <a14:m>
                  <m:oMath xmlns:m="http://schemas.openxmlformats.org/officeDocument/2006/math">
                    <m:r>
                      <a:rPr lang="en-US" b="0" i="1" smtClean="0">
                        <a:solidFill>
                          <a:srgbClr val="002060"/>
                        </a:solidFill>
                        <a:latin typeface="Cambria Math" panose="02040503050406030204" pitchFamily="18" charset="0"/>
                      </a:rPr>
                      <m:t>𝐴</m:t>
                    </m:r>
                  </m:oMath>
                </a14:m>
                <a:r>
                  <a:rPr lang="en-US" dirty="0">
                    <a:solidFill>
                      <a:srgbClr val="002060"/>
                    </a:solidFill>
                    <a:latin typeface="Times New Roman" panose="02020603050405020304" pitchFamily="18" charset="0"/>
                    <a:cs typeface="Times New Roman" panose="02020603050405020304" pitchFamily="18" charset="0"/>
                  </a:rPr>
                  <a:t> to </a:t>
                </a:r>
              </a:p>
              <a:p>
                <a:pPr marL="0" indent="0">
                  <a:buNone/>
                </a:pPr>
                <a:r>
                  <a:rPr lang="en-US" dirty="0">
                    <a:solidFill>
                      <a:srgbClr val="002060"/>
                    </a:solidFill>
                    <a:latin typeface="Times New Roman" panose="02020603050405020304" pitchFamily="18" charset="0"/>
                    <a:cs typeface="Times New Roman" panose="02020603050405020304" pitchFamily="18" charset="0"/>
                  </a:rPr>
                  <a:t>  mirror </a:t>
                </a:r>
                <a14:m>
                  <m:oMath xmlns:m="http://schemas.openxmlformats.org/officeDocument/2006/math">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𝑀</m:t>
                        </m:r>
                      </m:e>
                      <m:sub>
                        <m:r>
                          <a:rPr lang="en-US" b="0" i="1" smtClean="0">
                            <a:solidFill>
                              <a:srgbClr val="002060"/>
                            </a:solidFill>
                            <a:latin typeface="Cambria Math" panose="02040503050406030204" pitchFamily="18" charset="0"/>
                          </a:rPr>
                          <m:t>2</m:t>
                        </m:r>
                      </m:sub>
                    </m:sSub>
                  </m:oMath>
                </a14:m>
                <a:r>
                  <a:rPr lang="en-US"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dirty="0">
                    <a:solidFill>
                      <a:srgbClr val="002060"/>
                    </a:solidFill>
                    <a:latin typeface="Times New Roman" panose="02020603050405020304" pitchFamily="18" charset="0"/>
                    <a:cs typeface="Times New Roman" panose="02020603050405020304" pitchFamily="18" charset="0"/>
                  </a:rPr>
                  <a:t>The distance traversed is </a:t>
                </a:r>
                <a14:m>
                  <m:oMath xmlns:m="http://schemas.openxmlformats.org/officeDocument/2006/math">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𝑙</m:t>
                        </m:r>
                      </m:e>
                      <m:sup>
                        <m:r>
                          <a:rPr lang="en-US" b="0" i="1" smtClean="0">
                            <a:solidFill>
                              <a:srgbClr val="002060"/>
                            </a:solidFill>
                            <a:latin typeface="Cambria Math" panose="02040503050406030204" pitchFamily="18" charset="0"/>
                          </a:rPr>
                          <m:t>′</m:t>
                        </m:r>
                      </m:sup>
                    </m:sSup>
                    <m:r>
                      <a:rPr lang="en-US" b="0" i="1" smtClean="0">
                        <a:solidFill>
                          <a:srgbClr val="002060"/>
                        </a:solidFill>
                        <a:latin typeface="Cambria Math" panose="02040503050406030204" pitchFamily="18" charset="0"/>
                      </a:rPr>
                      <m:t>=</m:t>
                    </m:r>
                    <m:rad>
                      <m:radPr>
                        <m:degHide m:val="on"/>
                        <m:ctrlPr>
                          <a:rPr lang="en-US" b="0" i="1" smtClean="0">
                            <a:solidFill>
                              <a:srgbClr val="002060"/>
                            </a:solidFill>
                            <a:latin typeface="Cambria Math" panose="02040503050406030204" pitchFamily="18" charset="0"/>
                          </a:rPr>
                        </m:ctrlPr>
                      </m:radPr>
                      <m:deg/>
                      <m:e>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𝑙</m:t>
                            </m:r>
                          </m:e>
                          <m:sup>
                            <m:r>
                              <a:rPr lang="en-US" b="0" i="1" smtClean="0">
                                <a:solidFill>
                                  <a:srgbClr val="002060"/>
                                </a:solidFill>
                                <a:latin typeface="Cambria Math" panose="02040503050406030204" pitchFamily="18" charset="0"/>
                              </a:rPr>
                              <m:t>2</m:t>
                            </m:r>
                          </m:sup>
                        </m:sSup>
                        <m:r>
                          <a:rPr lang="en-US" b="0" i="1" smtClean="0">
                            <a:solidFill>
                              <a:srgbClr val="002060"/>
                            </a:solidFill>
                            <a:latin typeface="Cambria Math" panose="02040503050406030204" pitchFamily="18" charset="0"/>
                          </a:rPr>
                          <m:t>+</m:t>
                        </m:r>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𝑣</m:t>
                            </m:r>
                          </m:e>
                          <m:sup>
                            <m:r>
                              <a:rPr lang="en-US" b="0" i="1" smtClean="0">
                                <a:solidFill>
                                  <a:srgbClr val="002060"/>
                                </a:solidFill>
                                <a:latin typeface="Cambria Math" panose="02040503050406030204" pitchFamily="18" charset="0"/>
                              </a:rPr>
                              <m:t>2</m:t>
                            </m:r>
                          </m:sup>
                        </m:sSup>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𝜏</m:t>
                            </m:r>
                          </m:e>
                          <m:sup>
                            <m:r>
                              <a:rPr lang="en-US" b="0" i="1" smtClean="0">
                                <a:solidFill>
                                  <a:srgbClr val="002060"/>
                                </a:solidFill>
                                <a:latin typeface="Cambria Math" panose="02040503050406030204" pitchFamily="18" charset="0"/>
                              </a:rPr>
                              <m:t>2</m:t>
                            </m:r>
                          </m:sup>
                        </m:sSup>
                      </m:e>
                    </m:rad>
                  </m:oMath>
                </a14:m>
                <a:r>
                  <a:rPr lang="en-US" dirty="0">
                    <a:solidFill>
                      <a:srgbClr val="002060"/>
                    </a:solidFill>
                    <a:latin typeface="Times New Roman" panose="02020603050405020304" pitchFamily="18" charset="0"/>
                    <a:cs typeface="Times New Roman" panose="02020603050405020304" pitchFamily="18" charset="0"/>
                  </a:rPr>
                  <a:t>, however, </a:t>
                </a:r>
                <a14:m>
                  <m:oMath xmlns:m="http://schemas.openxmlformats.org/officeDocument/2006/math">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𝑙</m:t>
                        </m:r>
                      </m:e>
                      <m:sup>
                        <m:r>
                          <a:rPr lang="en-US" b="0" i="1" smtClean="0">
                            <a:solidFill>
                              <a:srgbClr val="002060"/>
                            </a:solidFill>
                            <a:latin typeface="Cambria Math" panose="02040503050406030204" pitchFamily="18" charset="0"/>
                          </a:rPr>
                          <m:t>′</m:t>
                        </m:r>
                      </m:sup>
                    </m:sSup>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𝑐</m:t>
                    </m:r>
                    <m:r>
                      <a:rPr lang="en-US" b="0" i="1" smtClean="0">
                        <a:solidFill>
                          <a:srgbClr val="002060"/>
                        </a:solidFill>
                        <a:latin typeface="Cambria Math" panose="02040503050406030204" pitchFamily="18" charset="0"/>
                      </a:rPr>
                      <m:t>𝜏</m:t>
                    </m:r>
                  </m:oMath>
                </a14:m>
                <a:r>
                  <a:rPr lang="en-US"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dirty="0">
                    <a:solidFill>
                      <a:srgbClr val="002060"/>
                    </a:solidFill>
                    <a:latin typeface="Times New Roman" panose="02020603050405020304" pitchFamily="18" charset="0"/>
                    <a:cs typeface="Times New Roman" panose="02020603050405020304" pitchFamily="18" charset="0"/>
                  </a:rPr>
                  <a:t>Thus </a:t>
                </a:r>
                <a14:m>
                  <m:oMath xmlns:m="http://schemas.openxmlformats.org/officeDocument/2006/math">
                    <m:r>
                      <a:rPr lang="en-US" b="0" i="1" smtClean="0">
                        <a:solidFill>
                          <a:srgbClr val="002060"/>
                        </a:solidFill>
                        <a:latin typeface="Cambria Math" panose="02040503050406030204" pitchFamily="18" charset="0"/>
                      </a:rPr>
                      <m:t>𝜏</m:t>
                    </m:r>
                    <m:r>
                      <a:rPr lang="en-US" b="0" i="1" smtClean="0">
                        <a:solidFill>
                          <a:srgbClr val="002060"/>
                        </a:solidFill>
                        <a:latin typeface="Cambria Math" panose="02040503050406030204" pitchFamily="18" charset="0"/>
                      </a:rPr>
                      <m:t>=</m:t>
                    </m:r>
                    <m:f>
                      <m:fPr>
                        <m:ctrlPr>
                          <a:rPr lang="en-US" b="0" i="1" smtClean="0">
                            <a:solidFill>
                              <a:srgbClr val="002060"/>
                            </a:solidFill>
                            <a:latin typeface="Cambria Math" panose="02040503050406030204" pitchFamily="18" charset="0"/>
                          </a:rPr>
                        </m:ctrlPr>
                      </m:fPr>
                      <m:num>
                        <m:sSup>
                          <m:sSupPr>
                            <m:ctrlPr>
                              <a:rPr lang="en-US" b="0" i="1" smtClean="0">
                                <a:solidFill>
                                  <a:srgbClr val="002060"/>
                                </a:solidFill>
                                <a:latin typeface="Cambria Math" panose="02040503050406030204" pitchFamily="18" charset="0"/>
                              </a:rPr>
                            </m:ctrlPr>
                          </m:sSupPr>
                          <m:e>
                            <m:d>
                              <m:dPr>
                                <m:ctrlPr>
                                  <a:rPr lang="en-US" b="0" i="1" smtClean="0">
                                    <a:solidFill>
                                      <a:srgbClr val="002060"/>
                                    </a:solidFill>
                                    <a:latin typeface="Cambria Math" panose="02040503050406030204" pitchFamily="18" charset="0"/>
                                  </a:rPr>
                                </m:ctrlPr>
                              </m:dPr>
                              <m:e>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𝑙</m:t>
                                    </m:r>
                                  </m:e>
                                  <m:sup>
                                    <m:r>
                                      <a:rPr lang="en-US" b="0" i="1" smtClean="0">
                                        <a:solidFill>
                                          <a:srgbClr val="002060"/>
                                        </a:solidFill>
                                        <a:latin typeface="Cambria Math" panose="02040503050406030204" pitchFamily="18" charset="0"/>
                                      </a:rPr>
                                      <m:t>2</m:t>
                                    </m:r>
                                  </m:sup>
                                </m:sSup>
                                <m:r>
                                  <a:rPr lang="en-US" b="0" i="1" smtClean="0">
                                    <a:solidFill>
                                      <a:srgbClr val="002060"/>
                                    </a:solidFill>
                                    <a:latin typeface="Cambria Math" panose="02040503050406030204" pitchFamily="18" charset="0"/>
                                  </a:rPr>
                                  <m:t>+</m:t>
                                </m:r>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𝑣</m:t>
                                    </m:r>
                                  </m:e>
                                  <m:sup>
                                    <m:r>
                                      <a:rPr lang="en-US" b="0" i="1" smtClean="0">
                                        <a:solidFill>
                                          <a:srgbClr val="002060"/>
                                        </a:solidFill>
                                        <a:latin typeface="Cambria Math" panose="02040503050406030204" pitchFamily="18" charset="0"/>
                                      </a:rPr>
                                      <m:t>2</m:t>
                                    </m:r>
                                  </m:sup>
                                </m:sSup>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𝜏</m:t>
                                    </m:r>
                                  </m:e>
                                  <m:sup>
                                    <m:r>
                                      <a:rPr lang="en-US" b="0" i="1" smtClean="0">
                                        <a:solidFill>
                                          <a:srgbClr val="002060"/>
                                        </a:solidFill>
                                        <a:latin typeface="Cambria Math" panose="02040503050406030204" pitchFamily="18" charset="0"/>
                                      </a:rPr>
                                      <m:t>2</m:t>
                                    </m:r>
                                  </m:sup>
                                </m:sSup>
                              </m:e>
                            </m:d>
                          </m:e>
                          <m:sup>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1</m:t>
                                </m:r>
                              </m:num>
                              <m:den>
                                <m:r>
                                  <a:rPr lang="en-US" b="0" i="1" smtClean="0">
                                    <a:solidFill>
                                      <a:srgbClr val="002060"/>
                                    </a:solidFill>
                                    <a:latin typeface="Cambria Math" panose="02040503050406030204" pitchFamily="18" charset="0"/>
                                  </a:rPr>
                                  <m:t>2</m:t>
                                </m:r>
                              </m:den>
                            </m:f>
                          </m:sup>
                        </m:sSup>
                      </m:num>
                      <m:den>
                        <m:r>
                          <a:rPr lang="en-US" b="0" i="1" smtClean="0">
                            <a:solidFill>
                              <a:srgbClr val="002060"/>
                            </a:solidFill>
                            <a:latin typeface="Cambria Math" panose="02040503050406030204" pitchFamily="18" charset="0"/>
                          </a:rPr>
                          <m:t>𝑐</m:t>
                        </m:r>
                      </m:den>
                    </m:f>
                    <m:r>
                      <a:rPr lang="en-US" b="0" i="1" smtClean="0">
                        <a:solidFill>
                          <a:srgbClr val="002060"/>
                        </a:solidFill>
                        <a:latin typeface="Cambria Math" panose="02040503050406030204" pitchFamily="18" charset="0"/>
                      </a:rPr>
                      <m:t>⇒</m:t>
                    </m:r>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𝜏</m:t>
                        </m:r>
                      </m:e>
                      <m:sup>
                        <m:r>
                          <a:rPr lang="en-US" b="0" i="1" smtClean="0">
                            <a:solidFill>
                              <a:srgbClr val="002060"/>
                            </a:solidFill>
                            <a:latin typeface="Cambria Math" panose="02040503050406030204" pitchFamily="18" charset="0"/>
                          </a:rPr>
                          <m:t>2</m:t>
                        </m:r>
                      </m:sup>
                    </m:sSup>
                    <m:r>
                      <a:rPr lang="en-US" b="0" i="1" smtClean="0">
                        <a:solidFill>
                          <a:srgbClr val="002060"/>
                        </a:solidFill>
                        <a:latin typeface="Cambria Math" panose="02040503050406030204" pitchFamily="18" charset="0"/>
                      </a:rPr>
                      <m:t>=</m:t>
                    </m:r>
                    <m:f>
                      <m:fPr>
                        <m:ctrlPr>
                          <a:rPr lang="en-US" b="0" i="1" smtClean="0">
                            <a:solidFill>
                              <a:srgbClr val="002060"/>
                            </a:solidFill>
                            <a:latin typeface="Cambria Math" panose="02040503050406030204" pitchFamily="18" charset="0"/>
                          </a:rPr>
                        </m:ctrlPr>
                      </m:fPr>
                      <m:num>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𝑙</m:t>
                            </m:r>
                          </m:e>
                          <m:sup>
                            <m:r>
                              <a:rPr lang="en-US" b="0" i="1" smtClean="0">
                                <a:solidFill>
                                  <a:srgbClr val="002060"/>
                                </a:solidFill>
                                <a:latin typeface="Cambria Math" panose="02040503050406030204" pitchFamily="18" charset="0"/>
                              </a:rPr>
                              <m:t>2</m:t>
                            </m:r>
                          </m:sup>
                        </m:sSup>
                      </m:num>
                      <m:den>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𝑐</m:t>
                            </m:r>
                          </m:e>
                          <m:sup>
                            <m:r>
                              <a:rPr lang="en-US" b="0" i="1" smtClean="0">
                                <a:solidFill>
                                  <a:srgbClr val="002060"/>
                                </a:solidFill>
                                <a:latin typeface="Cambria Math" panose="02040503050406030204" pitchFamily="18" charset="0"/>
                              </a:rPr>
                              <m:t>2</m:t>
                            </m:r>
                          </m:sup>
                        </m:sSup>
                      </m:den>
                    </m:f>
                    <m:r>
                      <a:rPr lang="en-US" b="0" i="1" smtClean="0">
                        <a:solidFill>
                          <a:srgbClr val="002060"/>
                        </a:solidFill>
                        <a:latin typeface="Cambria Math" panose="02040503050406030204" pitchFamily="18" charset="0"/>
                      </a:rPr>
                      <m:t>+</m:t>
                    </m:r>
                    <m:f>
                      <m:fPr>
                        <m:ctrlPr>
                          <a:rPr lang="en-US" b="0" i="1" smtClean="0">
                            <a:solidFill>
                              <a:srgbClr val="002060"/>
                            </a:solidFill>
                            <a:latin typeface="Cambria Math" panose="02040503050406030204" pitchFamily="18" charset="0"/>
                          </a:rPr>
                        </m:ctrlPr>
                      </m:fPr>
                      <m:num>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𝑣</m:t>
                            </m:r>
                          </m:e>
                          <m:sup>
                            <m:r>
                              <a:rPr lang="en-US" b="0" i="1" smtClean="0">
                                <a:solidFill>
                                  <a:srgbClr val="002060"/>
                                </a:solidFill>
                                <a:latin typeface="Cambria Math" panose="02040503050406030204" pitchFamily="18" charset="0"/>
                              </a:rPr>
                              <m:t>2</m:t>
                            </m:r>
                          </m:sup>
                        </m:sSup>
                      </m:num>
                      <m:den>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𝑐</m:t>
                            </m:r>
                          </m:e>
                          <m:sup>
                            <m:r>
                              <a:rPr lang="en-US" b="0" i="1" smtClean="0">
                                <a:solidFill>
                                  <a:srgbClr val="002060"/>
                                </a:solidFill>
                                <a:latin typeface="Cambria Math" panose="02040503050406030204" pitchFamily="18" charset="0"/>
                              </a:rPr>
                              <m:t>2</m:t>
                            </m:r>
                          </m:sup>
                        </m:sSup>
                      </m:den>
                    </m:f>
                    <m:r>
                      <a:rPr lang="en-US" b="0" i="1" smtClean="0">
                        <a:solidFill>
                          <a:srgbClr val="002060"/>
                        </a:solidFill>
                        <a:latin typeface="Cambria Math" panose="02040503050406030204" pitchFamily="18" charset="0"/>
                      </a:rPr>
                      <m:t> </m:t>
                    </m:r>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𝜏</m:t>
                        </m:r>
                      </m:e>
                      <m:sup>
                        <m:r>
                          <a:rPr lang="en-US" b="0" i="1" smtClean="0">
                            <a:solidFill>
                              <a:srgbClr val="002060"/>
                            </a:solidFill>
                            <a:latin typeface="Cambria Math" panose="02040503050406030204" pitchFamily="18" charset="0"/>
                          </a:rPr>
                          <m:t>2</m:t>
                        </m:r>
                      </m:sup>
                    </m:sSup>
                  </m:oMath>
                </a14:m>
                <a:endParaRPr lang="en-US"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solidFill>
                      <a:srgbClr val="002060"/>
                    </a:solidFill>
                    <a:latin typeface="Times New Roman" panose="02020603050405020304" pitchFamily="18" charset="0"/>
                    <a:cs typeface="Times New Roman" panose="02020603050405020304" pitchFamily="18" charset="0"/>
                  </a:rPr>
                  <a:t>Hence, </a:t>
                </a:r>
                <a14:m>
                  <m:oMath xmlns:m="http://schemas.openxmlformats.org/officeDocument/2006/math">
                    <m:r>
                      <a:rPr lang="en-US" b="0" i="1" smtClean="0">
                        <a:solidFill>
                          <a:srgbClr val="002060"/>
                        </a:solidFill>
                        <a:latin typeface="Cambria Math" panose="02040503050406030204" pitchFamily="18" charset="0"/>
                      </a:rPr>
                      <m:t>𝜏</m:t>
                    </m:r>
                    <m:r>
                      <a:rPr lang="en-US" b="0" i="1" smtClean="0">
                        <a:solidFill>
                          <a:srgbClr val="002060"/>
                        </a:solidFill>
                        <a:latin typeface="Cambria Math" panose="02040503050406030204" pitchFamily="18" charset="0"/>
                      </a:rPr>
                      <m:t>=</m:t>
                    </m:r>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𝑙</m:t>
                        </m:r>
                      </m:num>
                      <m:den>
                        <m:r>
                          <a:rPr lang="en-US" b="0" i="1" smtClean="0">
                            <a:solidFill>
                              <a:srgbClr val="002060"/>
                            </a:solidFill>
                            <a:latin typeface="Cambria Math" panose="02040503050406030204" pitchFamily="18" charset="0"/>
                          </a:rPr>
                          <m:t>𝑐</m:t>
                        </m:r>
                      </m:den>
                    </m:f>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1</m:t>
                        </m:r>
                      </m:num>
                      <m:den>
                        <m:rad>
                          <m:radPr>
                            <m:degHide m:val="on"/>
                            <m:ctrlPr>
                              <a:rPr lang="en-US" b="0" i="1" smtClean="0">
                                <a:solidFill>
                                  <a:srgbClr val="002060"/>
                                </a:solidFill>
                                <a:latin typeface="Cambria Math" panose="02040503050406030204" pitchFamily="18" charset="0"/>
                              </a:rPr>
                            </m:ctrlPr>
                          </m:radPr>
                          <m:deg/>
                          <m:e>
                            <m:r>
                              <a:rPr lang="en-US" b="0" i="1" smtClean="0">
                                <a:solidFill>
                                  <a:srgbClr val="002060"/>
                                </a:solidFill>
                                <a:latin typeface="Cambria Math" panose="02040503050406030204" pitchFamily="18" charset="0"/>
                              </a:rPr>
                              <m:t>1−</m:t>
                            </m:r>
                            <m:f>
                              <m:fPr>
                                <m:ctrlPr>
                                  <a:rPr lang="en-US" b="0" i="1" smtClean="0">
                                    <a:solidFill>
                                      <a:srgbClr val="002060"/>
                                    </a:solidFill>
                                    <a:latin typeface="Cambria Math" panose="02040503050406030204" pitchFamily="18" charset="0"/>
                                  </a:rPr>
                                </m:ctrlPr>
                              </m:fPr>
                              <m:num>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𝑣</m:t>
                                    </m:r>
                                  </m:e>
                                  <m:sup>
                                    <m:r>
                                      <a:rPr lang="en-US" b="0" i="1" smtClean="0">
                                        <a:solidFill>
                                          <a:srgbClr val="002060"/>
                                        </a:solidFill>
                                        <a:latin typeface="Cambria Math" panose="02040503050406030204" pitchFamily="18" charset="0"/>
                                      </a:rPr>
                                      <m:t>2</m:t>
                                    </m:r>
                                  </m:sup>
                                </m:sSup>
                              </m:num>
                              <m:den>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𝑐</m:t>
                                    </m:r>
                                  </m:e>
                                  <m:sup>
                                    <m:r>
                                      <a:rPr lang="en-US" b="0" i="1" smtClean="0">
                                        <a:solidFill>
                                          <a:srgbClr val="002060"/>
                                        </a:solidFill>
                                        <a:latin typeface="Cambria Math" panose="02040503050406030204" pitchFamily="18" charset="0"/>
                                      </a:rPr>
                                      <m:t>2</m:t>
                                    </m:r>
                                  </m:sup>
                                </m:sSup>
                              </m:den>
                            </m:f>
                          </m:e>
                        </m:rad>
                      </m:den>
                    </m:f>
                  </m:oMath>
                </a14:m>
                <a:endParaRPr lang="en-US"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solidFill>
                      <a:srgbClr val="002060"/>
                    </a:solidFill>
                    <a:latin typeface="Times New Roman" panose="02020603050405020304" pitchFamily="18" charset="0"/>
                    <a:cs typeface="Times New Roman" panose="02020603050405020304" pitchFamily="18" charset="0"/>
                  </a:rPr>
                  <a:t>The time for the wave to travel from </a:t>
                </a:r>
                <a14:m>
                  <m:oMath xmlns:m="http://schemas.openxmlformats.org/officeDocument/2006/math">
                    <m:r>
                      <a:rPr lang="en-US" b="0" i="1" smtClean="0">
                        <a:solidFill>
                          <a:srgbClr val="002060"/>
                        </a:solidFill>
                        <a:latin typeface="Cambria Math" panose="02040503050406030204" pitchFamily="18" charset="0"/>
                      </a:rPr>
                      <m:t>𝐴</m:t>
                    </m:r>
                  </m:oMath>
                </a14:m>
                <a:r>
                  <a:rPr lang="en-US" dirty="0">
                    <a:solidFill>
                      <a:srgbClr val="002060"/>
                    </a:solidFill>
                    <a:latin typeface="Times New Roman" panose="02020603050405020304" pitchFamily="18" charset="0"/>
                    <a:cs typeface="Times New Roman" panose="02020603050405020304" pitchFamily="18" charset="0"/>
                  </a:rPr>
                  <a:t> to </a:t>
                </a:r>
                <a14:m>
                  <m:oMath xmlns:m="http://schemas.openxmlformats.org/officeDocument/2006/math">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𝑀</m:t>
                        </m:r>
                      </m:e>
                      <m:sub>
                        <m:r>
                          <a:rPr lang="en-US" b="0" i="1" smtClean="0">
                            <a:solidFill>
                              <a:srgbClr val="002060"/>
                            </a:solidFill>
                            <a:latin typeface="Cambria Math" panose="02040503050406030204" pitchFamily="18" charset="0"/>
                          </a:rPr>
                          <m:t>2</m:t>
                        </m:r>
                      </m:sub>
                    </m:sSub>
                  </m:oMath>
                </a14:m>
                <a:r>
                  <a:rPr lang="en-US" dirty="0">
                    <a:solidFill>
                      <a:srgbClr val="002060"/>
                    </a:solidFill>
                    <a:latin typeface="Times New Roman" panose="02020603050405020304" pitchFamily="18" charset="0"/>
                    <a:cs typeface="Times New Roman" panose="02020603050405020304" pitchFamily="18" charset="0"/>
                  </a:rPr>
                  <a:t> and back is </a:t>
                </a:r>
                <a14:m>
                  <m:oMath xmlns:m="http://schemas.openxmlformats.org/officeDocument/2006/math">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𝑇</m:t>
                        </m:r>
                      </m:e>
                      <m:sub>
                        <m:r>
                          <a:rPr lang="en-US" b="0" i="1" smtClean="0">
                            <a:solidFill>
                              <a:srgbClr val="002060"/>
                            </a:solidFill>
                            <a:latin typeface="Cambria Math" panose="02040503050406030204" pitchFamily="18" charset="0"/>
                          </a:rPr>
                          <m:t>2</m:t>
                        </m:r>
                      </m:sub>
                    </m:sSub>
                    <m:r>
                      <a:rPr lang="en-US" b="0" i="1" smtClean="0">
                        <a:solidFill>
                          <a:srgbClr val="002060"/>
                        </a:solidFill>
                        <a:latin typeface="Cambria Math" panose="02040503050406030204" pitchFamily="18" charset="0"/>
                      </a:rPr>
                      <m:t>=2</m:t>
                    </m:r>
                    <m:r>
                      <a:rPr lang="en-US" b="0" i="1" smtClean="0">
                        <a:solidFill>
                          <a:srgbClr val="002060"/>
                        </a:solidFill>
                        <a:latin typeface="Cambria Math" panose="02040503050406030204" pitchFamily="18" charset="0"/>
                      </a:rPr>
                      <m:t>𝜏</m:t>
                    </m:r>
                    <m:r>
                      <a:rPr lang="en-US" b="0" i="1" smtClean="0">
                        <a:solidFill>
                          <a:srgbClr val="002060"/>
                        </a:solidFill>
                        <a:latin typeface="Cambria Math" panose="02040503050406030204" pitchFamily="18" charset="0"/>
                      </a:rPr>
                      <m:t>≃2</m:t>
                    </m:r>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𝑙</m:t>
                        </m:r>
                      </m:num>
                      <m:den>
                        <m:r>
                          <a:rPr lang="en-US" b="0" i="1" smtClean="0">
                            <a:solidFill>
                              <a:srgbClr val="002060"/>
                            </a:solidFill>
                            <a:latin typeface="Cambria Math" panose="02040503050406030204" pitchFamily="18" charset="0"/>
                          </a:rPr>
                          <m:t>𝑐</m:t>
                        </m:r>
                      </m:den>
                    </m:f>
                    <m:d>
                      <m:dPr>
                        <m:ctrlPr>
                          <a:rPr lang="en-US" b="0" i="1" smtClean="0">
                            <a:solidFill>
                              <a:srgbClr val="002060"/>
                            </a:solidFill>
                            <a:latin typeface="Cambria Math" panose="02040503050406030204" pitchFamily="18" charset="0"/>
                          </a:rPr>
                        </m:ctrlPr>
                      </m:dPr>
                      <m:e>
                        <m:r>
                          <a:rPr lang="en-US" b="0" i="1" smtClean="0">
                            <a:solidFill>
                              <a:srgbClr val="002060"/>
                            </a:solidFill>
                            <a:latin typeface="Cambria Math" panose="02040503050406030204" pitchFamily="18" charset="0"/>
                          </a:rPr>
                          <m:t>1+</m:t>
                        </m:r>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1</m:t>
                            </m:r>
                          </m:num>
                          <m:den>
                            <m:r>
                              <a:rPr lang="en-US" b="0" i="1" smtClean="0">
                                <a:solidFill>
                                  <a:srgbClr val="002060"/>
                                </a:solidFill>
                                <a:latin typeface="Cambria Math" panose="02040503050406030204" pitchFamily="18" charset="0"/>
                              </a:rPr>
                              <m:t>2</m:t>
                            </m:r>
                          </m:den>
                        </m:f>
                        <m:f>
                          <m:fPr>
                            <m:ctrlPr>
                              <a:rPr lang="en-US" b="0" i="1" smtClean="0">
                                <a:solidFill>
                                  <a:srgbClr val="002060"/>
                                </a:solidFill>
                                <a:latin typeface="Cambria Math" panose="02040503050406030204" pitchFamily="18" charset="0"/>
                              </a:rPr>
                            </m:ctrlPr>
                          </m:fPr>
                          <m:num>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𝑣</m:t>
                                </m:r>
                              </m:e>
                              <m:sup>
                                <m:r>
                                  <a:rPr lang="en-US" b="0" i="1" smtClean="0">
                                    <a:solidFill>
                                      <a:srgbClr val="002060"/>
                                    </a:solidFill>
                                    <a:latin typeface="Cambria Math" panose="02040503050406030204" pitchFamily="18" charset="0"/>
                                  </a:rPr>
                                  <m:t>2</m:t>
                                </m:r>
                              </m:sup>
                            </m:sSup>
                          </m:num>
                          <m:den>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𝑐</m:t>
                                </m:r>
                              </m:e>
                              <m:sup>
                                <m:r>
                                  <a:rPr lang="en-US" b="0" i="1" smtClean="0">
                                    <a:solidFill>
                                      <a:srgbClr val="002060"/>
                                    </a:solidFill>
                                    <a:latin typeface="Cambria Math" panose="02040503050406030204" pitchFamily="18" charset="0"/>
                                  </a:rPr>
                                  <m:t>2</m:t>
                                </m:r>
                              </m:sup>
                            </m:sSup>
                          </m:den>
                        </m:f>
                      </m:e>
                    </m:d>
                  </m:oMath>
                </a14:m>
                <a:endParaRPr lang="en-US"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solidFill>
                      <a:srgbClr val="002060"/>
                    </a:solidFill>
                    <a:latin typeface="Times New Roman" panose="02020603050405020304" pitchFamily="18" charset="0"/>
                    <a:cs typeface="Times New Roman" panose="02020603050405020304" pitchFamily="18" charset="0"/>
                  </a:rPr>
                  <a:t>So, </a:t>
                </a:r>
                <a14:m>
                  <m:oMath xmlns:m="http://schemas.openxmlformats.org/officeDocument/2006/math">
                    <m:r>
                      <m:rPr>
                        <m:sty m:val="p"/>
                      </m:rPr>
                      <a:rPr lang="en-US" b="0" i="0" smtClean="0">
                        <a:solidFill>
                          <a:srgbClr val="002060"/>
                        </a:solidFill>
                        <a:latin typeface="Cambria Math" panose="02040503050406030204" pitchFamily="18" charset="0"/>
                      </a:rPr>
                      <m:t>Δ</m:t>
                    </m:r>
                    <m:r>
                      <a:rPr lang="en-US" b="0" i="1" smtClean="0">
                        <a:solidFill>
                          <a:srgbClr val="002060"/>
                        </a:solidFill>
                        <a:latin typeface="Cambria Math" panose="02040503050406030204" pitchFamily="18" charset="0"/>
                      </a:rPr>
                      <m:t>𝑇</m:t>
                    </m:r>
                    <m:r>
                      <a:rPr lang="en-US" b="0" i="1" smtClean="0">
                        <a:solidFill>
                          <a:srgbClr val="002060"/>
                        </a:solidFill>
                        <a:latin typeface="Cambria Math" panose="02040503050406030204" pitchFamily="18" charset="0"/>
                      </a:rPr>
                      <m:t>=</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𝑇</m:t>
                        </m:r>
                      </m:e>
                      <m:sub>
                        <m:r>
                          <a:rPr lang="en-US" b="0" i="1" smtClean="0">
                            <a:solidFill>
                              <a:srgbClr val="002060"/>
                            </a:solidFill>
                            <a:latin typeface="Cambria Math" panose="02040503050406030204" pitchFamily="18" charset="0"/>
                          </a:rPr>
                          <m:t>1</m:t>
                        </m:r>
                      </m:sub>
                    </m:sSub>
                    <m:r>
                      <a:rPr lang="en-US" b="0" i="1" smtClean="0">
                        <a:solidFill>
                          <a:srgbClr val="002060"/>
                        </a:solidFill>
                        <a:latin typeface="Cambria Math" panose="02040503050406030204" pitchFamily="18" charset="0"/>
                      </a:rPr>
                      <m:t>−</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𝑇</m:t>
                        </m:r>
                      </m:e>
                      <m:sub>
                        <m:r>
                          <a:rPr lang="en-US" b="0" i="1" smtClean="0">
                            <a:solidFill>
                              <a:srgbClr val="002060"/>
                            </a:solidFill>
                            <a:latin typeface="Cambria Math" panose="02040503050406030204" pitchFamily="18" charset="0"/>
                          </a:rPr>
                          <m:t>2</m:t>
                        </m:r>
                      </m:sub>
                    </m:sSub>
                    <m:r>
                      <a:rPr lang="en-US" b="0" i="1" smtClean="0">
                        <a:solidFill>
                          <a:srgbClr val="002060"/>
                        </a:solidFill>
                        <a:latin typeface="Cambria Math" panose="02040503050406030204" pitchFamily="18" charset="0"/>
                      </a:rPr>
                      <m:t>=</m:t>
                    </m:r>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𝑙</m:t>
                        </m:r>
                      </m:num>
                      <m:den>
                        <m:r>
                          <a:rPr lang="en-US" b="0" i="1" smtClean="0">
                            <a:solidFill>
                              <a:srgbClr val="002060"/>
                            </a:solidFill>
                            <a:latin typeface="Cambria Math" panose="02040503050406030204" pitchFamily="18" charset="0"/>
                          </a:rPr>
                          <m:t>𝑐</m:t>
                        </m:r>
                      </m:den>
                    </m:f>
                    <m:f>
                      <m:fPr>
                        <m:ctrlPr>
                          <a:rPr lang="en-US" b="0" i="1" smtClean="0">
                            <a:solidFill>
                              <a:srgbClr val="002060"/>
                            </a:solidFill>
                            <a:latin typeface="Cambria Math" panose="02040503050406030204" pitchFamily="18" charset="0"/>
                          </a:rPr>
                        </m:ctrlPr>
                      </m:fPr>
                      <m:num>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𝑣</m:t>
                            </m:r>
                          </m:e>
                          <m:sup>
                            <m:r>
                              <a:rPr lang="en-US" b="0" i="1" smtClean="0">
                                <a:solidFill>
                                  <a:srgbClr val="002060"/>
                                </a:solidFill>
                                <a:latin typeface="Cambria Math" panose="02040503050406030204" pitchFamily="18" charset="0"/>
                              </a:rPr>
                              <m:t>2</m:t>
                            </m:r>
                          </m:sup>
                        </m:sSup>
                      </m:num>
                      <m:den>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𝑐</m:t>
                            </m:r>
                          </m:e>
                          <m:sup>
                            <m:r>
                              <a:rPr lang="en-US" b="0" i="1" smtClean="0">
                                <a:solidFill>
                                  <a:srgbClr val="002060"/>
                                </a:solidFill>
                                <a:latin typeface="Cambria Math" panose="02040503050406030204" pitchFamily="18" charset="0"/>
                              </a:rPr>
                              <m:t>2</m:t>
                            </m:r>
                          </m:sup>
                        </m:sSup>
                      </m:den>
                    </m:f>
                  </m:oMath>
                </a14:m>
                <a:r>
                  <a:rPr lang="en-US" dirty="0">
                    <a:solidFill>
                      <a:srgbClr val="002060"/>
                    </a:solidFill>
                    <a:latin typeface="Times New Roman" panose="02020603050405020304" pitchFamily="18" charset="0"/>
                    <a:cs typeface="Times New Roman" panose="02020603050405020304" pitchFamily="18" charset="0"/>
                  </a:rPr>
                  <a:t> </a:t>
                </a:r>
              </a:p>
            </p:txBody>
          </p:sp>
        </mc:Choice>
        <mc:Fallback>
          <p:sp>
            <p:nvSpPr>
              <p:cNvPr id="3" name="Content Placeholder 2">
                <a:extLst>
                  <a:ext uri="{FF2B5EF4-FFF2-40B4-BE49-F238E27FC236}">
                    <a16:creationId xmlns:a16="http://schemas.microsoft.com/office/drawing/2014/main" id="{96195086-14DD-4A89-AEC0-3604F2BB34D6}"/>
                  </a:ext>
                </a:extLst>
              </p:cNvPr>
              <p:cNvSpPr>
                <a:spLocks noGrp="1" noRot="1" noChangeAspect="1" noMove="1" noResize="1" noEditPoints="1" noAdjustHandles="1" noChangeArrowheads="1" noChangeShapeType="1" noTextEdit="1"/>
              </p:cNvSpPr>
              <p:nvPr>
                <p:ph idx="1"/>
              </p:nvPr>
            </p:nvSpPr>
            <p:spPr>
              <a:blipFill>
                <a:blip r:embed="rId2"/>
                <a:stretch>
                  <a:fillRect l="-1515" t="-128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2561CC3-205D-496B-8521-350B9F593E54}"/>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3EA951E2-828C-4A3A-9C9A-2CEF7E36DA5F}"/>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444D5A8D-85EA-4535-B707-88CC47F28CB5}"/>
              </a:ext>
            </a:extLst>
          </p:cNvPr>
          <p:cNvSpPr>
            <a:spLocks noGrp="1"/>
          </p:cNvSpPr>
          <p:nvPr>
            <p:ph type="sldNum" sz="quarter" idx="12"/>
          </p:nvPr>
        </p:nvSpPr>
        <p:spPr/>
        <p:txBody>
          <a:bodyPr/>
          <a:lstStyle/>
          <a:p>
            <a:fld id="{BDA10909-B56C-45AC-A9CA-18A782F1C497}" type="slidenum">
              <a:rPr lang="en-US" smtClean="0"/>
              <a:pPr/>
              <a:t>8</a:t>
            </a:fld>
            <a:endParaRPr lang="en-US" dirty="0"/>
          </a:p>
        </p:txBody>
      </p:sp>
      <p:grpSp>
        <p:nvGrpSpPr>
          <p:cNvPr id="9" name="Group 8">
            <a:extLst>
              <a:ext uri="{FF2B5EF4-FFF2-40B4-BE49-F238E27FC236}">
                <a16:creationId xmlns:a16="http://schemas.microsoft.com/office/drawing/2014/main" id="{51B90E79-7045-4824-BAC9-88341A35106C}"/>
              </a:ext>
            </a:extLst>
          </p:cNvPr>
          <p:cNvGrpSpPr/>
          <p:nvPr/>
        </p:nvGrpSpPr>
        <p:grpSpPr>
          <a:xfrm>
            <a:off x="7729565" y="1098393"/>
            <a:ext cx="4025177" cy="3362049"/>
            <a:chOff x="7395736" y="604909"/>
            <a:chExt cx="4025177" cy="3362049"/>
          </a:xfrm>
        </p:grpSpPr>
        <p:pic>
          <p:nvPicPr>
            <p:cNvPr id="10" name="Picture 9" descr="Diagram&#10;&#10;Description automatically generated">
              <a:extLst>
                <a:ext uri="{FF2B5EF4-FFF2-40B4-BE49-F238E27FC236}">
                  <a16:creationId xmlns:a16="http://schemas.microsoft.com/office/drawing/2014/main" id="{0D4FC107-8418-4DF3-8FDD-01EAB41F5E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5736" y="946173"/>
              <a:ext cx="4025177" cy="3020785"/>
            </a:xfrm>
            <a:prstGeom prst="rect">
              <a:avLst/>
            </a:prstGeom>
          </p:spPr>
        </p:pic>
        <p:grpSp>
          <p:nvGrpSpPr>
            <p:cNvPr id="11" name="Group 10">
              <a:extLst>
                <a:ext uri="{FF2B5EF4-FFF2-40B4-BE49-F238E27FC236}">
                  <a16:creationId xmlns:a16="http://schemas.microsoft.com/office/drawing/2014/main" id="{F271B844-5F90-42DE-9F48-ED90B605CAD7}"/>
                </a:ext>
              </a:extLst>
            </p:cNvPr>
            <p:cNvGrpSpPr/>
            <p:nvPr/>
          </p:nvGrpSpPr>
          <p:grpSpPr>
            <a:xfrm>
              <a:off x="8602857" y="604909"/>
              <a:ext cx="2798051" cy="2382120"/>
              <a:chOff x="8602857" y="604909"/>
              <a:chExt cx="2798051" cy="2382120"/>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247CF21-83D9-4BE1-8D25-0EC336795B30}"/>
                      </a:ext>
                    </a:extLst>
                  </p:cNvPr>
                  <p:cNvSpPr txBox="1"/>
                  <p:nvPr/>
                </p:nvSpPr>
                <p:spPr>
                  <a:xfrm>
                    <a:off x="9073661" y="604909"/>
                    <a:ext cx="59926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𝑴</m:t>
                              </m:r>
                            </m:e>
                            <m:sub>
                              <m:r>
                                <a:rPr lang="en-US" sz="2000" b="1" i="1" smtClean="0">
                                  <a:latin typeface="Cambria Math" panose="02040503050406030204" pitchFamily="18" charset="0"/>
                                </a:rPr>
                                <m:t>𝟐</m:t>
                              </m:r>
                            </m:sub>
                          </m:sSub>
                        </m:oMath>
                      </m:oMathPara>
                    </a14:m>
                    <a:endParaRPr lang="en-US" sz="2000" b="1" dirty="0"/>
                  </a:p>
                </p:txBody>
              </p:sp>
            </mc:Choice>
            <mc:Fallback xmlns="">
              <p:sp>
                <p:nvSpPr>
                  <p:cNvPr id="12" name="TextBox 11">
                    <a:extLst>
                      <a:ext uri="{FF2B5EF4-FFF2-40B4-BE49-F238E27FC236}">
                        <a16:creationId xmlns:a16="http://schemas.microsoft.com/office/drawing/2014/main" id="{5247CF21-83D9-4BE1-8D25-0EC336795B30}"/>
                      </a:ext>
                    </a:extLst>
                  </p:cNvPr>
                  <p:cNvSpPr txBox="1">
                    <a:spLocks noRot="1" noChangeAspect="1" noMove="1" noResize="1" noEditPoints="1" noAdjustHandles="1" noChangeArrowheads="1" noChangeShapeType="1" noTextEdit="1"/>
                  </p:cNvSpPr>
                  <p:nvPr/>
                </p:nvSpPr>
                <p:spPr>
                  <a:xfrm>
                    <a:off x="9073661" y="604909"/>
                    <a:ext cx="599267" cy="400110"/>
                  </a:xfrm>
                  <a:prstGeom prst="rect">
                    <a:avLst/>
                  </a:prstGeom>
                  <a:blipFill>
                    <a:blip r:embed="rId4"/>
                    <a:stretch>
                      <a:fillRect b="-3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E0A42EB-EEA0-4CA9-A820-FD8ED80F5E36}"/>
                      </a:ext>
                    </a:extLst>
                  </p:cNvPr>
                  <p:cNvSpPr txBox="1"/>
                  <p:nvPr/>
                </p:nvSpPr>
                <p:spPr>
                  <a:xfrm>
                    <a:off x="10801641" y="2121876"/>
                    <a:ext cx="59926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𝑴</m:t>
                              </m:r>
                            </m:e>
                            <m:sub>
                              <m:r>
                                <a:rPr lang="en-US" sz="2000" b="1" i="1" smtClean="0">
                                  <a:latin typeface="Cambria Math" panose="02040503050406030204" pitchFamily="18" charset="0"/>
                                </a:rPr>
                                <m:t>𝟏</m:t>
                              </m:r>
                            </m:sub>
                          </m:sSub>
                        </m:oMath>
                      </m:oMathPara>
                    </a14:m>
                    <a:endParaRPr lang="en-US" sz="2000" b="1" dirty="0"/>
                  </a:p>
                </p:txBody>
              </p:sp>
            </mc:Choice>
            <mc:Fallback xmlns="">
              <p:sp>
                <p:nvSpPr>
                  <p:cNvPr id="13" name="TextBox 12">
                    <a:extLst>
                      <a:ext uri="{FF2B5EF4-FFF2-40B4-BE49-F238E27FC236}">
                        <a16:creationId xmlns:a16="http://schemas.microsoft.com/office/drawing/2014/main" id="{BE0A42EB-EEA0-4CA9-A820-FD8ED80F5E36}"/>
                      </a:ext>
                    </a:extLst>
                  </p:cNvPr>
                  <p:cNvSpPr txBox="1">
                    <a:spLocks noRot="1" noChangeAspect="1" noMove="1" noResize="1" noEditPoints="1" noAdjustHandles="1" noChangeArrowheads="1" noChangeShapeType="1" noTextEdit="1"/>
                  </p:cNvSpPr>
                  <p:nvPr/>
                </p:nvSpPr>
                <p:spPr>
                  <a:xfrm>
                    <a:off x="10801641" y="2121876"/>
                    <a:ext cx="599267" cy="400110"/>
                  </a:xfrm>
                  <a:prstGeom prst="rect">
                    <a:avLst/>
                  </a:prstGeom>
                  <a:blipFill>
                    <a:blip r:embed="rId5"/>
                    <a:stretch>
                      <a:fillRect b="-3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1886160-6FB9-4811-B9EE-376BADD8D479}"/>
                      </a:ext>
                    </a:extLst>
                  </p:cNvPr>
                  <p:cNvSpPr txBox="1"/>
                  <p:nvPr/>
                </p:nvSpPr>
                <p:spPr>
                  <a:xfrm>
                    <a:off x="8689143" y="2344616"/>
                    <a:ext cx="41229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𝑨</m:t>
                          </m:r>
                        </m:oMath>
                      </m:oMathPara>
                    </a14:m>
                    <a:endParaRPr lang="en-US" sz="2000" b="1" dirty="0"/>
                  </a:p>
                </p:txBody>
              </p:sp>
            </mc:Choice>
            <mc:Fallback xmlns="">
              <p:sp>
                <p:nvSpPr>
                  <p:cNvPr id="14" name="TextBox 13">
                    <a:extLst>
                      <a:ext uri="{FF2B5EF4-FFF2-40B4-BE49-F238E27FC236}">
                        <a16:creationId xmlns:a16="http://schemas.microsoft.com/office/drawing/2014/main" id="{01886160-6FB9-4811-B9EE-376BADD8D479}"/>
                      </a:ext>
                    </a:extLst>
                  </p:cNvPr>
                  <p:cNvSpPr txBox="1">
                    <a:spLocks noRot="1" noChangeAspect="1" noMove="1" noResize="1" noEditPoints="1" noAdjustHandles="1" noChangeArrowheads="1" noChangeShapeType="1" noTextEdit="1"/>
                  </p:cNvSpPr>
                  <p:nvPr/>
                </p:nvSpPr>
                <p:spPr>
                  <a:xfrm>
                    <a:off x="8689143" y="2344616"/>
                    <a:ext cx="412292" cy="400110"/>
                  </a:xfrm>
                  <a:prstGeom prst="rect">
                    <a:avLst/>
                  </a:prstGeom>
                  <a:blipFill>
                    <a:blip r:embed="rId6"/>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420F9D52-C43D-43F0-97CD-27C277F8A23F}"/>
                  </a:ext>
                </a:extLst>
              </p:cNvPr>
              <p:cNvSpPr txBox="1"/>
              <p:nvPr/>
            </p:nvSpPr>
            <p:spPr>
              <a:xfrm>
                <a:off x="8602857" y="1335158"/>
                <a:ext cx="599267" cy="556936"/>
              </a:xfrm>
              <a:prstGeom prst="rect">
                <a:avLst/>
              </a:prstGeom>
              <a:solidFill>
                <a:schemeClr val="bg1"/>
              </a:solidFill>
            </p:spPr>
            <p:txBody>
              <a:bodyPr wrap="square" rtlCol="0">
                <a:spAutoFit/>
              </a:bodyPr>
              <a:lstStyle/>
              <a:p>
                <a:endParaRPr lang="en-US" dirty="0"/>
              </a:p>
            </p:txBody>
          </p:sp>
          <p:sp>
            <p:nvSpPr>
              <p:cNvPr id="16" name="TextBox 15">
                <a:extLst>
                  <a:ext uri="{FF2B5EF4-FFF2-40B4-BE49-F238E27FC236}">
                    <a16:creationId xmlns:a16="http://schemas.microsoft.com/office/drawing/2014/main" id="{A5E25703-E91F-4338-B74A-8326BAE25E18}"/>
                  </a:ext>
                </a:extLst>
              </p:cNvPr>
              <p:cNvSpPr txBox="1"/>
              <p:nvPr/>
            </p:nvSpPr>
            <p:spPr>
              <a:xfrm>
                <a:off x="9739998" y="2430093"/>
                <a:ext cx="599267" cy="556936"/>
              </a:xfrm>
              <a:prstGeom prst="rect">
                <a:avLst/>
              </a:prstGeom>
              <a:solidFill>
                <a:schemeClr val="bg1"/>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87B272D-2D89-45DE-8DF3-43E712B4DD62}"/>
                      </a:ext>
                    </a:extLst>
                  </p:cNvPr>
                  <p:cNvSpPr txBox="1"/>
                  <p:nvPr/>
                </p:nvSpPr>
                <p:spPr>
                  <a:xfrm>
                    <a:off x="9197925" y="1263746"/>
                    <a:ext cx="33695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𝒍</m:t>
                          </m:r>
                        </m:oMath>
                      </m:oMathPara>
                    </a14:m>
                    <a:endParaRPr lang="en-US" sz="2000" b="1" dirty="0"/>
                  </a:p>
                </p:txBody>
              </p:sp>
            </mc:Choice>
            <mc:Fallback xmlns="">
              <p:sp>
                <p:nvSpPr>
                  <p:cNvPr id="17" name="TextBox 16">
                    <a:extLst>
                      <a:ext uri="{FF2B5EF4-FFF2-40B4-BE49-F238E27FC236}">
                        <a16:creationId xmlns:a16="http://schemas.microsoft.com/office/drawing/2014/main" id="{687B272D-2D89-45DE-8DF3-43E712B4DD62}"/>
                      </a:ext>
                    </a:extLst>
                  </p:cNvPr>
                  <p:cNvSpPr txBox="1">
                    <a:spLocks noRot="1" noChangeAspect="1" noMove="1" noResize="1" noEditPoints="1" noAdjustHandles="1" noChangeArrowheads="1" noChangeShapeType="1" noTextEdit="1"/>
                  </p:cNvSpPr>
                  <p:nvPr/>
                </p:nvSpPr>
                <p:spPr>
                  <a:xfrm>
                    <a:off x="9197925" y="1263746"/>
                    <a:ext cx="336952" cy="40011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55784B0-EF36-40B0-B0FF-B0984A4B7CD8}"/>
                      </a:ext>
                    </a:extLst>
                  </p:cNvPr>
                  <p:cNvSpPr txBox="1"/>
                  <p:nvPr/>
                </p:nvSpPr>
                <p:spPr>
                  <a:xfrm>
                    <a:off x="9760636" y="2037470"/>
                    <a:ext cx="33695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𝒍</m:t>
                          </m:r>
                        </m:oMath>
                      </m:oMathPara>
                    </a14:m>
                    <a:endParaRPr lang="en-US" sz="2000" b="1" dirty="0"/>
                  </a:p>
                </p:txBody>
              </p:sp>
            </mc:Choice>
            <mc:Fallback xmlns="">
              <p:sp>
                <p:nvSpPr>
                  <p:cNvPr id="18" name="TextBox 17">
                    <a:extLst>
                      <a:ext uri="{FF2B5EF4-FFF2-40B4-BE49-F238E27FC236}">
                        <a16:creationId xmlns:a16="http://schemas.microsoft.com/office/drawing/2014/main" id="{455784B0-EF36-40B0-B0FF-B0984A4B7CD8}"/>
                      </a:ext>
                    </a:extLst>
                  </p:cNvPr>
                  <p:cNvSpPr txBox="1">
                    <a:spLocks noRot="1" noChangeAspect="1" noMove="1" noResize="1" noEditPoints="1" noAdjustHandles="1" noChangeArrowheads="1" noChangeShapeType="1" noTextEdit="1"/>
                  </p:cNvSpPr>
                  <p:nvPr/>
                </p:nvSpPr>
                <p:spPr>
                  <a:xfrm>
                    <a:off x="9760636" y="2037470"/>
                    <a:ext cx="336951" cy="400110"/>
                  </a:xfrm>
                  <a:prstGeom prst="rect">
                    <a:avLst/>
                  </a:prstGeom>
                  <a:blipFill>
                    <a:blip r:embed="rId8"/>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332015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74277-9589-4BE3-9D15-34EF9E3E7D23}"/>
              </a:ext>
            </a:extLst>
          </p:cNvPr>
          <p:cNvSpPr>
            <a:spLocks noGrp="1"/>
          </p:cNvSpPr>
          <p:nvPr>
            <p:ph type="title"/>
          </p:nvPr>
        </p:nvSpPr>
        <p:spPr/>
        <p:txBody>
          <a:bodyPr>
            <a:normAutofit fontScale="90000"/>
          </a:bodyPr>
          <a:lstStyle/>
          <a:p>
            <a:r>
              <a:rPr lang="en-US" b="1" dirty="0"/>
              <a:t>Michelson–Morley Experiment-VI</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544B1F5-2C4B-4FCE-A84F-8D052F1BEB8F}"/>
                  </a:ext>
                </a:extLst>
              </p:cNvPr>
              <p:cNvSpPr>
                <a:spLocks noGrp="1"/>
              </p:cNvSpPr>
              <p:nvPr>
                <p:ph idx="1"/>
              </p:nvPr>
            </p:nvSpPr>
            <p:spPr/>
            <p:txBody>
              <a:bodyPr>
                <a:noAutofit/>
              </a:bodyPr>
              <a:lstStyle/>
              <a:p>
                <a:pPr>
                  <a:buFont typeface="Wingdings" panose="05000000000000000000" pitchFamily="2" charset="2"/>
                  <a:buChar char="§"/>
                </a:pPr>
                <a:r>
                  <a:rPr lang="en-US" dirty="0">
                    <a:solidFill>
                      <a:srgbClr val="002060"/>
                    </a:solidFill>
                    <a:latin typeface="Times New Roman" panose="02020603050405020304" pitchFamily="18" charset="0"/>
                    <a:cs typeface="Times New Roman" panose="02020603050405020304" pitchFamily="18" charset="0"/>
                  </a:rPr>
                  <a:t>As the apparatus is rotated by </a:t>
                </a:r>
                <a14:m>
                  <m:oMath xmlns:m="http://schemas.openxmlformats.org/officeDocument/2006/math">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90</m:t>
                        </m:r>
                      </m:e>
                      <m:sup>
                        <m:r>
                          <a:rPr lang="en-US" b="0" i="1" smtClean="0">
                            <a:solidFill>
                              <a:srgbClr val="002060"/>
                            </a:solidFill>
                            <a:latin typeface="Cambria Math" panose="02040503050406030204" pitchFamily="18" charset="0"/>
                          </a:rPr>
                          <m:t>∘</m:t>
                        </m:r>
                      </m:sup>
                    </m:sSup>
                  </m:oMath>
                </a14:m>
                <a:r>
                  <a:rPr lang="en-US" dirty="0">
                    <a:solidFill>
                      <a:srgbClr val="002060"/>
                    </a:solidFill>
                    <a:latin typeface="Times New Roman" panose="02020603050405020304" pitchFamily="18" charset="0"/>
                    <a:cs typeface="Times New Roman" panose="02020603050405020304" pitchFamily="18" charset="0"/>
                  </a:rPr>
                  <a:t> to account for the possible error in the arms length, total delay between the two positions is </a:t>
                </a:r>
                <a14:m>
                  <m:oMath xmlns:m="http://schemas.openxmlformats.org/officeDocument/2006/math">
                    <m:r>
                      <a:rPr lang="en-US" b="0" i="1" smtClean="0">
                        <a:solidFill>
                          <a:srgbClr val="002060"/>
                        </a:solidFill>
                        <a:latin typeface="Cambria Math" panose="02040503050406030204" pitchFamily="18" charset="0"/>
                      </a:rPr>
                      <m:t>2</m:t>
                    </m:r>
                    <m:r>
                      <m:rPr>
                        <m:sty m:val="p"/>
                      </m:rPr>
                      <a:rPr lang="en-US" b="0" i="0" smtClean="0">
                        <a:solidFill>
                          <a:srgbClr val="002060"/>
                        </a:solidFill>
                        <a:latin typeface="Cambria Math" panose="02040503050406030204" pitchFamily="18" charset="0"/>
                      </a:rPr>
                      <m:t>Δ</m:t>
                    </m:r>
                    <m:r>
                      <a:rPr lang="en-US" b="0" i="1" smtClean="0">
                        <a:solidFill>
                          <a:srgbClr val="002060"/>
                        </a:solidFill>
                        <a:latin typeface="Cambria Math" panose="02040503050406030204" pitchFamily="18" charset="0"/>
                      </a:rPr>
                      <m:t>𝑇</m:t>
                    </m:r>
                  </m:oMath>
                </a14:m>
                <a:r>
                  <a:rPr lang="en-US"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dirty="0">
                    <a:solidFill>
                      <a:srgbClr val="002060"/>
                    </a:solidFill>
                    <a:latin typeface="Times New Roman" panose="02020603050405020304" pitchFamily="18" charset="0"/>
                    <a:cs typeface="Times New Roman" panose="02020603050405020304" pitchFamily="18" charset="0"/>
                  </a:rPr>
                  <a:t>If </a:t>
                </a:r>
                <a14:m>
                  <m:oMath xmlns:m="http://schemas.openxmlformats.org/officeDocument/2006/math">
                    <m:r>
                      <a:rPr lang="en-US" b="0" i="1" smtClean="0">
                        <a:solidFill>
                          <a:srgbClr val="002060"/>
                        </a:solidFill>
                        <a:latin typeface="Cambria Math" panose="02040503050406030204" pitchFamily="18" charset="0"/>
                      </a:rPr>
                      <m:t>𝜆</m:t>
                    </m:r>
                  </m:oMath>
                </a14:m>
                <a:r>
                  <a:rPr lang="en-US" dirty="0">
                    <a:solidFill>
                      <a:srgbClr val="002060"/>
                    </a:solidFill>
                    <a:latin typeface="Times New Roman" panose="02020603050405020304" pitchFamily="18" charset="0"/>
                    <a:cs typeface="Times New Roman" panose="02020603050405020304" pitchFamily="18" charset="0"/>
                  </a:rPr>
                  <a:t> is the wavelength of the illuminating light, a time delay of </a:t>
                </a:r>
                <a14:m>
                  <m:oMath xmlns:m="http://schemas.openxmlformats.org/officeDocument/2006/math">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𝜆</m:t>
                        </m:r>
                      </m:num>
                      <m:den>
                        <m:r>
                          <a:rPr lang="en-US" b="0" i="1" smtClean="0">
                            <a:solidFill>
                              <a:srgbClr val="002060"/>
                            </a:solidFill>
                            <a:latin typeface="Cambria Math" panose="02040503050406030204" pitchFamily="18" charset="0"/>
                          </a:rPr>
                          <m:t>𝑐</m:t>
                        </m:r>
                      </m:den>
                    </m:f>
                  </m:oMath>
                </a14:m>
                <a:r>
                  <a:rPr lang="en-US" dirty="0">
                    <a:solidFill>
                      <a:srgbClr val="002060"/>
                    </a:solidFill>
                    <a:latin typeface="Times New Roman" panose="02020603050405020304" pitchFamily="18" charset="0"/>
                    <a:cs typeface="Times New Roman" panose="02020603050405020304" pitchFamily="18" charset="0"/>
                  </a:rPr>
                  <a:t> will shift the pattern by one fringe. Thus, the time delay </a:t>
                </a:r>
                <a14:m>
                  <m:oMath xmlns:m="http://schemas.openxmlformats.org/officeDocument/2006/math">
                    <m:r>
                      <a:rPr lang="en-US" b="0" i="1" smtClean="0">
                        <a:solidFill>
                          <a:srgbClr val="002060"/>
                        </a:solidFill>
                        <a:latin typeface="Cambria Math" panose="02040503050406030204" pitchFamily="18" charset="0"/>
                      </a:rPr>
                      <m:t>2</m:t>
                    </m:r>
                    <m:r>
                      <m:rPr>
                        <m:sty m:val="p"/>
                      </m:rPr>
                      <a:rPr lang="en-US" b="0" i="0" smtClean="0">
                        <a:solidFill>
                          <a:srgbClr val="002060"/>
                        </a:solidFill>
                        <a:latin typeface="Cambria Math" panose="02040503050406030204" pitchFamily="18" charset="0"/>
                      </a:rPr>
                      <m:t>Δ</m:t>
                    </m:r>
                    <m:r>
                      <a:rPr lang="en-US" b="0" i="1" smtClean="0">
                        <a:solidFill>
                          <a:srgbClr val="002060"/>
                        </a:solidFill>
                        <a:latin typeface="Cambria Math" panose="02040503050406030204" pitchFamily="18" charset="0"/>
                      </a:rPr>
                      <m:t>𝑇</m:t>
                    </m:r>
                  </m:oMath>
                </a14:m>
                <a:r>
                  <a:rPr lang="en-US" dirty="0">
                    <a:solidFill>
                      <a:srgbClr val="002060"/>
                    </a:solidFill>
                    <a:latin typeface="Times New Roman" panose="02020603050405020304" pitchFamily="18" charset="0"/>
                    <a:cs typeface="Times New Roman" panose="02020603050405020304" pitchFamily="18" charset="0"/>
                  </a:rPr>
                  <a:t> will shift the pattern by </a:t>
                </a:r>
                <a14:m>
                  <m:oMath xmlns:m="http://schemas.openxmlformats.org/officeDocument/2006/math">
                    <m:r>
                      <a:rPr lang="en-US" b="0" i="1" smtClean="0">
                        <a:solidFill>
                          <a:srgbClr val="002060"/>
                        </a:solidFill>
                        <a:latin typeface="Cambria Math" panose="02040503050406030204" pitchFamily="18" charset="0"/>
                      </a:rPr>
                      <m:t>𝑁</m:t>
                    </m:r>
                  </m:oMath>
                </a14:m>
                <a:r>
                  <a:rPr lang="en-US" dirty="0">
                    <a:solidFill>
                      <a:srgbClr val="002060"/>
                    </a:solidFill>
                    <a:latin typeface="Times New Roman" panose="02020603050405020304" pitchFamily="18" charset="0"/>
                    <a:cs typeface="Times New Roman" panose="02020603050405020304" pitchFamily="18" charset="0"/>
                  </a:rPr>
                  <a:t> fringes.</a:t>
                </a:r>
              </a:p>
              <a:p>
                <a:pPr>
                  <a:buFont typeface="Wingdings" panose="05000000000000000000" pitchFamily="2" charset="2"/>
                  <a:buChar char="§"/>
                </a:pPr>
                <a:r>
                  <a:rPr lang="en-US" dirty="0">
                    <a:solidFill>
                      <a:srgbClr val="002060"/>
                    </a:solidFill>
                    <a:latin typeface="Times New Roman" panose="02020603050405020304" pitchFamily="18" charset="0"/>
                    <a:cs typeface="Times New Roman" panose="02020603050405020304" pitchFamily="18" charset="0"/>
                  </a:rPr>
                  <a:t>So, </a:t>
                </a:r>
                <a14:m>
                  <m:oMath xmlns:m="http://schemas.openxmlformats.org/officeDocument/2006/math">
                    <m:r>
                      <a:rPr lang="en-US" b="0" i="1" smtClean="0">
                        <a:solidFill>
                          <a:srgbClr val="002060"/>
                        </a:solidFill>
                        <a:latin typeface="Cambria Math" panose="02040503050406030204" pitchFamily="18" charset="0"/>
                      </a:rPr>
                      <m:t>𝑁</m:t>
                    </m:r>
                    <m:r>
                      <a:rPr lang="en-US" b="0" i="1" smtClean="0">
                        <a:solidFill>
                          <a:srgbClr val="002060"/>
                        </a:solidFill>
                        <a:latin typeface="Cambria Math" panose="02040503050406030204" pitchFamily="18" charset="0"/>
                      </a:rPr>
                      <m:t>=</m:t>
                    </m:r>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2</m:t>
                        </m:r>
                        <m:r>
                          <m:rPr>
                            <m:sty m:val="p"/>
                          </m:rPr>
                          <a:rPr lang="en-US" b="0" i="0" smtClean="0">
                            <a:solidFill>
                              <a:srgbClr val="002060"/>
                            </a:solidFill>
                            <a:latin typeface="Cambria Math" panose="02040503050406030204" pitchFamily="18" charset="0"/>
                          </a:rPr>
                          <m:t>Δ</m:t>
                        </m:r>
                        <m:r>
                          <a:rPr lang="en-US" b="0" i="1" smtClean="0">
                            <a:solidFill>
                              <a:srgbClr val="002060"/>
                            </a:solidFill>
                            <a:latin typeface="Cambria Math" panose="02040503050406030204" pitchFamily="18" charset="0"/>
                          </a:rPr>
                          <m:t>𝑇</m:t>
                        </m:r>
                      </m:num>
                      <m:den>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𝜆</m:t>
                            </m:r>
                          </m:num>
                          <m:den>
                            <m:r>
                              <a:rPr lang="en-US" b="0" i="1" smtClean="0">
                                <a:solidFill>
                                  <a:srgbClr val="002060"/>
                                </a:solidFill>
                                <a:latin typeface="Cambria Math" panose="02040503050406030204" pitchFamily="18" charset="0"/>
                              </a:rPr>
                              <m:t>𝑐</m:t>
                            </m:r>
                          </m:den>
                        </m:f>
                      </m:den>
                    </m:f>
                    <m:r>
                      <a:rPr lang="en-US" b="0" i="1" smtClean="0">
                        <a:solidFill>
                          <a:srgbClr val="002060"/>
                        </a:solidFill>
                        <a:latin typeface="Cambria Math" panose="02040503050406030204" pitchFamily="18" charset="0"/>
                      </a:rPr>
                      <m:t>=</m:t>
                    </m:r>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2</m:t>
                        </m:r>
                        <m:r>
                          <a:rPr lang="en-US" b="0" i="1" smtClean="0">
                            <a:solidFill>
                              <a:srgbClr val="002060"/>
                            </a:solidFill>
                            <a:latin typeface="Cambria Math" panose="02040503050406030204" pitchFamily="18" charset="0"/>
                          </a:rPr>
                          <m:t>𝑙</m:t>
                        </m:r>
                      </m:num>
                      <m:den>
                        <m:r>
                          <a:rPr lang="en-US" b="0" i="1" smtClean="0">
                            <a:solidFill>
                              <a:srgbClr val="002060"/>
                            </a:solidFill>
                            <a:latin typeface="Cambria Math" panose="02040503050406030204" pitchFamily="18" charset="0"/>
                          </a:rPr>
                          <m:t>𝜆</m:t>
                        </m:r>
                      </m:den>
                    </m:f>
                    <m:f>
                      <m:fPr>
                        <m:ctrlPr>
                          <a:rPr lang="en-US" b="0" i="1" smtClean="0">
                            <a:solidFill>
                              <a:srgbClr val="002060"/>
                            </a:solidFill>
                            <a:latin typeface="Cambria Math" panose="02040503050406030204" pitchFamily="18" charset="0"/>
                          </a:rPr>
                        </m:ctrlPr>
                      </m:fPr>
                      <m:num>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𝑣</m:t>
                            </m:r>
                          </m:e>
                          <m:sup>
                            <m:r>
                              <a:rPr lang="en-US" b="0" i="1" smtClean="0">
                                <a:solidFill>
                                  <a:srgbClr val="002060"/>
                                </a:solidFill>
                                <a:latin typeface="Cambria Math" panose="02040503050406030204" pitchFamily="18" charset="0"/>
                              </a:rPr>
                              <m:t>2</m:t>
                            </m:r>
                          </m:sup>
                        </m:sSup>
                      </m:num>
                      <m:den>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𝑐</m:t>
                            </m:r>
                          </m:e>
                          <m:sup>
                            <m:r>
                              <a:rPr lang="en-US" b="0" i="1" smtClean="0">
                                <a:solidFill>
                                  <a:srgbClr val="002060"/>
                                </a:solidFill>
                                <a:latin typeface="Cambria Math" panose="02040503050406030204" pitchFamily="18" charset="0"/>
                              </a:rPr>
                              <m:t>2</m:t>
                            </m:r>
                          </m:sup>
                        </m:sSup>
                      </m:den>
                    </m:f>
                  </m:oMath>
                </a14:m>
                <a:endParaRPr lang="en-US"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solidFill>
                      <a:srgbClr val="002060"/>
                    </a:solidFill>
                    <a:latin typeface="Times New Roman" panose="02020603050405020304" pitchFamily="18" charset="0"/>
                    <a:cs typeface="Times New Roman" panose="02020603050405020304" pitchFamily="18" charset="0"/>
                  </a:rPr>
                  <a:t>In Michelson apparatus the arm length was 1.2m. If we assume the wavelength of sodium light as 600nm and </a:t>
                </a:r>
                <a14:m>
                  <m:oMath xmlns:m="http://schemas.openxmlformats.org/officeDocument/2006/math">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𝑣</m:t>
                        </m:r>
                      </m:num>
                      <m:den>
                        <m:r>
                          <a:rPr lang="en-US" b="0" i="1" smtClean="0">
                            <a:solidFill>
                              <a:srgbClr val="002060"/>
                            </a:solidFill>
                            <a:latin typeface="Cambria Math" panose="02040503050406030204" pitchFamily="18" charset="0"/>
                          </a:rPr>
                          <m:t>𝑐</m:t>
                        </m:r>
                      </m:den>
                    </m:f>
                    <m:r>
                      <a:rPr lang="en-US" b="0" i="1" smtClean="0">
                        <a:solidFill>
                          <a:srgbClr val="002060"/>
                        </a:solidFill>
                        <a:latin typeface="Cambria Math" panose="02040503050406030204" pitchFamily="18" charset="0"/>
                      </a:rPr>
                      <m:t>=</m:t>
                    </m:r>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10</m:t>
                        </m:r>
                      </m:e>
                      <m:sup>
                        <m:r>
                          <a:rPr lang="en-US" b="0" i="1" smtClean="0">
                            <a:solidFill>
                              <a:srgbClr val="002060"/>
                            </a:solidFill>
                            <a:latin typeface="Cambria Math" panose="02040503050406030204" pitchFamily="18" charset="0"/>
                          </a:rPr>
                          <m:t>−4</m:t>
                        </m:r>
                      </m:sup>
                    </m:sSup>
                  </m:oMath>
                </a14:m>
                <a:r>
                  <a:rPr lang="en-US" dirty="0">
                    <a:solidFill>
                      <a:srgbClr val="002060"/>
                    </a:solidFill>
                    <a:latin typeface="Times New Roman" panose="02020603050405020304" pitchFamily="18" charset="0"/>
                    <a:cs typeface="Times New Roman" panose="02020603050405020304" pitchFamily="18" charset="0"/>
                  </a:rPr>
                  <a:t> then, </a:t>
                </a:r>
                <a14:m>
                  <m:oMath xmlns:m="http://schemas.openxmlformats.org/officeDocument/2006/math">
                    <m:r>
                      <a:rPr lang="en-US" b="0" i="1" smtClean="0">
                        <a:solidFill>
                          <a:srgbClr val="002060"/>
                        </a:solidFill>
                        <a:latin typeface="Cambria Math" panose="02040503050406030204" pitchFamily="18" charset="0"/>
                      </a:rPr>
                      <m:t>𝑁</m:t>
                    </m:r>
                    <m:r>
                      <a:rPr lang="en-US" b="0" i="1" smtClean="0">
                        <a:solidFill>
                          <a:srgbClr val="002060"/>
                        </a:solidFill>
                        <a:latin typeface="Cambria Math" panose="02040503050406030204" pitchFamily="18" charset="0"/>
                      </a:rPr>
                      <m:t>=2×</m:t>
                    </m:r>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1.2</m:t>
                        </m:r>
                      </m:num>
                      <m:den>
                        <m:r>
                          <a:rPr lang="en-US" b="0" i="1" smtClean="0">
                            <a:solidFill>
                              <a:srgbClr val="002060"/>
                            </a:solidFill>
                            <a:latin typeface="Cambria Math" panose="02040503050406030204" pitchFamily="18" charset="0"/>
                          </a:rPr>
                          <m:t>600×</m:t>
                        </m:r>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10</m:t>
                            </m:r>
                          </m:e>
                          <m:sup>
                            <m:r>
                              <a:rPr lang="en-US" b="0" i="1" smtClean="0">
                                <a:solidFill>
                                  <a:srgbClr val="002060"/>
                                </a:solidFill>
                                <a:latin typeface="Cambria Math" panose="02040503050406030204" pitchFamily="18" charset="0"/>
                              </a:rPr>
                              <m:t>−9</m:t>
                            </m:r>
                          </m:sup>
                        </m:sSup>
                      </m:den>
                    </m:f>
                    <m:r>
                      <a:rPr lang="en-US" b="0" i="1" smtClean="0">
                        <a:solidFill>
                          <a:srgbClr val="002060"/>
                        </a:solidFill>
                        <a:latin typeface="Cambria Math" panose="02040503050406030204" pitchFamily="18" charset="0"/>
                      </a:rPr>
                      <m:t>×</m:t>
                    </m:r>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10</m:t>
                        </m:r>
                      </m:e>
                      <m:sup>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8</m:t>
                        </m:r>
                      </m:sup>
                    </m:sSup>
                    <m:r>
                      <a:rPr lang="en-US" b="0" i="1" smtClean="0">
                        <a:solidFill>
                          <a:srgbClr val="002060"/>
                        </a:solidFill>
                        <a:latin typeface="Cambria Math" panose="02040503050406030204" pitchFamily="18" charset="0"/>
                      </a:rPr>
                      <m:t>=0.04</m:t>
                    </m:r>
                  </m:oMath>
                </a14:m>
                <a:endParaRPr lang="en-US"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solidFill>
                      <a:srgbClr val="002060"/>
                    </a:solidFill>
                    <a:latin typeface="Times New Roman" panose="02020603050405020304" pitchFamily="18" charset="0"/>
                    <a:cs typeface="Times New Roman" panose="02020603050405020304" pitchFamily="18" charset="0"/>
                  </a:rPr>
                  <a:t>This is adequate resolution to see however, Michelson was unable to find any shift in fringe pattern! This proved the nonexistence of </a:t>
                </a:r>
                <a:r>
                  <a:rPr lang="en-US" dirty="0" err="1">
                    <a:solidFill>
                      <a:srgbClr val="002060"/>
                    </a:solidFill>
                    <a:latin typeface="Times New Roman" panose="02020603050405020304" pitchFamily="18" charset="0"/>
                    <a:cs typeface="Times New Roman" panose="02020603050405020304" pitchFamily="18" charset="0"/>
                  </a:rPr>
                  <a:t>aether</a:t>
                </a:r>
                <a:r>
                  <a:rPr lang="en-US"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endParaRPr lang="en-US" dirty="0">
                  <a:solidFill>
                    <a:srgbClr val="002060"/>
                  </a:solidFill>
                  <a:latin typeface="Times New Roman" panose="02020603050405020304" pitchFamily="18" charset="0"/>
                  <a:cs typeface="Times New Roman" panose="02020603050405020304" pitchFamily="18" charset="0"/>
                </a:endParaRPr>
              </a:p>
              <a:p>
                <a:pPr marL="0" indent="0">
                  <a:buNone/>
                </a:pPr>
                <a:r>
                  <a:rPr lang="en-US" b="1"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Detection of Gravitational wave at Laser Interferometer Gravitational-wave Observatory (LIGO)</a:t>
                </a:r>
                <a:endParaRPr lang="en-US" b="1" u="sng" dirty="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a:solidFill>
                    <a:srgbClr val="002060"/>
                  </a:solidFill>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E544B1F5-2C4B-4FCE-A84F-8D052F1BEB8F}"/>
                  </a:ext>
                </a:extLst>
              </p:cNvPr>
              <p:cNvSpPr>
                <a:spLocks noGrp="1" noRot="1" noChangeAspect="1" noMove="1" noResize="1" noEditPoints="1" noAdjustHandles="1" noChangeArrowheads="1" noChangeShapeType="1" noTextEdit="1"/>
              </p:cNvSpPr>
              <p:nvPr>
                <p:ph idx="1"/>
              </p:nvPr>
            </p:nvSpPr>
            <p:spPr>
              <a:blipFill>
                <a:blip r:embed="rId3"/>
                <a:stretch>
                  <a:fillRect l="-1515" t="-1285" r="-175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4F6BCED-CEBC-4ED9-869A-8930A099A7FC}"/>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426CCBFB-8461-4410-A22F-C23ECAB001D2}"/>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D3EA8A94-26A3-4FF9-A500-E745F9D917ED}"/>
              </a:ext>
            </a:extLst>
          </p:cNvPr>
          <p:cNvSpPr>
            <a:spLocks noGrp="1"/>
          </p:cNvSpPr>
          <p:nvPr>
            <p:ph type="sldNum" sz="quarter" idx="12"/>
          </p:nvPr>
        </p:nvSpPr>
        <p:spPr/>
        <p:txBody>
          <a:bodyPr/>
          <a:lstStyle/>
          <a:p>
            <a:fld id="{BDA10909-B56C-45AC-A9CA-18A782F1C497}" type="slidenum">
              <a:rPr lang="en-US" smtClean="0"/>
              <a:pPr/>
              <a:t>9</a:t>
            </a:fld>
            <a:endParaRPr lang="en-US" dirty="0"/>
          </a:p>
        </p:txBody>
      </p:sp>
    </p:spTree>
    <p:extLst>
      <p:ext uri="{BB962C8B-B14F-4D97-AF65-F5344CB8AC3E}">
        <p14:creationId xmlns:p14="http://schemas.microsoft.com/office/powerpoint/2010/main" val="165404817"/>
      </p:ext>
    </p:extLst>
  </p:cSld>
  <p:clrMapOvr>
    <a:masterClrMapping/>
  </p:clrMapOvr>
</p:sld>
</file>

<file path=ppt/theme/theme1.xml><?xml version="1.0" encoding="utf-8"?>
<a:theme xmlns:a="http://schemas.openxmlformats.org/drawingml/2006/main" name="BU">
  <a:themeElements>
    <a:clrScheme name="Custom 3">
      <a:dk1>
        <a:srgbClr val="000000"/>
      </a:dk1>
      <a:lt1>
        <a:sysClr val="window" lastClr="FFFFFF"/>
      </a:lt1>
      <a:dk2>
        <a:srgbClr val="637052"/>
      </a:dk2>
      <a:lt2>
        <a:srgbClr val="CCDDEA"/>
      </a:lt2>
      <a:accent1>
        <a:srgbClr val="002060"/>
      </a:accent1>
      <a:accent2>
        <a:srgbClr val="C00000"/>
      </a:accent2>
      <a:accent3>
        <a:srgbClr val="002060"/>
      </a:accent3>
      <a:accent4>
        <a:srgbClr val="0070C0"/>
      </a:accent4>
      <a:accent5>
        <a:srgbClr val="C2BC80"/>
      </a:accent5>
      <a:accent6>
        <a:srgbClr val="94A088"/>
      </a:accent6>
      <a:hlink>
        <a:srgbClr val="2998E3"/>
      </a:hlink>
      <a:folHlink>
        <a:srgbClr val="8C8C8C"/>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56842</TotalTime>
  <Words>3294</Words>
  <Application>Microsoft Office PowerPoint</Application>
  <PresentationFormat>Widescreen</PresentationFormat>
  <Paragraphs>271</Paragraphs>
  <Slides>26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Algerian</vt:lpstr>
      <vt:lpstr>Baskerville Old Face</vt:lpstr>
      <vt:lpstr>Bell MT</vt:lpstr>
      <vt:lpstr>Calibri</vt:lpstr>
      <vt:lpstr>Cambria Math</vt:lpstr>
      <vt:lpstr>Franklin Gothic Book</vt:lpstr>
      <vt:lpstr>Franklin Gothic Medium</vt:lpstr>
      <vt:lpstr>Lato</vt:lpstr>
      <vt:lpstr>Times New Roman</vt:lpstr>
      <vt:lpstr>Wingdings</vt:lpstr>
      <vt:lpstr>BU</vt:lpstr>
      <vt:lpstr>Mechanics</vt:lpstr>
      <vt:lpstr>Special Theory of Relativity</vt:lpstr>
      <vt:lpstr>Introduction</vt:lpstr>
      <vt:lpstr>Michelson–Morley Experiment-I</vt:lpstr>
      <vt:lpstr>Michelson–Morley Experiment-II</vt:lpstr>
      <vt:lpstr>Michelson–Morley Experiment-III</vt:lpstr>
      <vt:lpstr>Michelson–Morley Experiment-IV</vt:lpstr>
      <vt:lpstr>Michelson–Morley Experiment-V</vt:lpstr>
      <vt:lpstr>Michelson–Morley Experiment-VI</vt:lpstr>
      <vt:lpstr>Time Dilation-I</vt:lpstr>
      <vt:lpstr>Time Dilation-II</vt:lpstr>
      <vt:lpstr>Length Contraction-I</vt:lpstr>
      <vt:lpstr>Length Contraction-II</vt:lpstr>
      <vt:lpstr>Example-I</vt:lpstr>
      <vt:lpstr>Example-II</vt:lpstr>
      <vt:lpstr>Galilean Transformation</vt:lpstr>
      <vt:lpstr>Lorentz Transformation-I</vt:lpstr>
      <vt:lpstr>Relativistic Velocity Addition-I</vt:lpstr>
      <vt:lpstr>Relativistic Velocity Addition-II</vt:lpstr>
      <vt:lpstr>Relativistic Velocity Addition-III</vt:lpstr>
      <vt:lpstr>Example-III</vt:lpstr>
      <vt:lpstr>Relativistic Momentum-I</vt:lpstr>
      <vt:lpstr>Relativistic Momentum-II</vt:lpstr>
      <vt:lpstr>Example-IV</vt:lpstr>
      <vt:lpstr>Mass Energy Equivalence</vt:lpstr>
      <vt:lpstr>Example-V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Cold is Hot!!!</dc:title>
  <dc:creator>Ayan Khan</dc:creator>
  <cp:lastModifiedBy>Ayan Khan</cp:lastModifiedBy>
  <cp:revision>316</cp:revision>
  <dcterms:created xsi:type="dcterms:W3CDTF">2020-10-01T07:55:32Z</dcterms:created>
  <dcterms:modified xsi:type="dcterms:W3CDTF">2021-07-07T16:18:43Z</dcterms:modified>
</cp:coreProperties>
</file>