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BDF-B4FB-4DAB-B972-0D4E900E70FA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0042-9130-4CD5-BC2F-8F37E9BA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70616"/>
            <a:ext cx="12188825" cy="28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335" y="6334316"/>
            <a:ext cx="12185665" cy="23630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210311"/>
            <a:ext cx="10058400" cy="16606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Write the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249814"/>
            <a:ext cx="10058400" cy="2510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Name and affiliation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BEBD1-5B81-427B-9FB4-829318B79043}"/>
              </a:ext>
            </a:extLst>
          </p:cNvPr>
          <p:cNvGrpSpPr/>
          <p:nvPr userDrawn="1"/>
        </p:nvGrpSpPr>
        <p:grpSpPr>
          <a:xfrm>
            <a:off x="1207658" y="2060408"/>
            <a:ext cx="10027920" cy="67992"/>
            <a:chOff x="1207658" y="2932609"/>
            <a:chExt cx="10027920" cy="6799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07658" y="2932609"/>
              <a:ext cx="987552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F1EDE3-D180-414B-B7BA-6599DC0F9F81}"/>
                </a:ext>
              </a:extLst>
            </p:cNvPr>
            <p:cNvCxnSpPr/>
            <p:nvPr userDrawn="1"/>
          </p:nvCxnSpPr>
          <p:spPr>
            <a:xfrm>
              <a:off x="1360058" y="3000601"/>
              <a:ext cx="987552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launcher.com/law-admissions-bennett-university/images/logo.png">
            <a:extLst>
              <a:ext uri="{FF2B5EF4-FFF2-40B4-BE49-F238E27FC236}">
                <a16:creationId xmlns:a16="http://schemas.microsoft.com/office/drawing/2014/main" id="{9F6CC91A-28FF-490A-A8D4-7709DD25D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09" y="4760100"/>
            <a:ext cx="3112781" cy="14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Semester, 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1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313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37256-452D-45C4-9A2B-D7330CDA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48E-2F93-45A8-8DF8-1209A78545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8761-C1EA-46BB-BA34-274AE1F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0106D-BB1F-4BFB-89FE-E2EA446EE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2744"/>
            <a:ext cx="10058400" cy="11466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Brief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B57A-68A9-40F0-8A78-F7CD2334D856}"/>
              </a:ext>
            </a:extLst>
          </p:cNvPr>
          <p:cNvGrpSpPr/>
          <p:nvPr userDrawn="1"/>
        </p:nvGrpSpPr>
        <p:grpSpPr>
          <a:xfrm>
            <a:off x="1190171" y="1255486"/>
            <a:ext cx="4905829" cy="286935"/>
            <a:chOff x="1190171" y="1255486"/>
            <a:chExt cx="4905829" cy="2869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CFD2EF0-873C-4DA8-B9C9-0C59A3F73DFC}"/>
                </a:ext>
              </a:extLst>
            </p:cNvPr>
            <p:cNvSpPr/>
            <p:nvPr userDrawn="1"/>
          </p:nvSpPr>
          <p:spPr>
            <a:xfrm>
              <a:off x="1190171" y="1258842"/>
              <a:ext cx="1437728" cy="27967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1FE6B67-CA37-457D-A4EC-01524839CD07}"/>
                </a:ext>
              </a:extLst>
            </p:cNvPr>
            <p:cNvSpPr/>
            <p:nvPr userDrawn="1"/>
          </p:nvSpPr>
          <p:spPr>
            <a:xfrm>
              <a:off x="2364494" y="1257724"/>
              <a:ext cx="1437728" cy="279677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7DF5070-D9D4-40ED-884B-9BC9556EAE9E}"/>
                </a:ext>
              </a:extLst>
            </p:cNvPr>
            <p:cNvSpPr/>
            <p:nvPr userDrawn="1"/>
          </p:nvSpPr>
          <p:spPr>
            <a:xfrm>
              <a:off x="3527843" y="1255486"/>
              <a:ext cx="1437728" cy="279677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B081236-4CAB-4969-ABEF-5617ADCFC6B9}"/>
                </a:ext>
              </a:extLst>
            </p:cNvPr>
            <p:cNvSpPr/>
            <p:nvPr userDrawn="1"/>
          </p:nvSpPr>
          <p:spPr>
            <a:xfrm>
              <a:off x="4658272" y="1256605"/>
              <a:ext cx="1437728" cy="285816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86E95-1606-40C6-AAE4-E39A4C9E5062}"/>
              </a:ext>
            </a:extLst>
          </p:cNvPr>
          <p:cNvGrpSpPr/>
          <p:nvPr userDrawn="1"/>
        </p:nvGrpSpPr>
        <p:grpSpPr>
          <a:xfrm>
            <a:off x="0" y="6334315"/>
            <a:ext cx="12192001" cy="523685"/>
            <a:chOff x="0" y="6334315"/>
            <a:chExt cx="12192001" cy="523685"/>
          </a:xfrm>
        </p:grpSpPr>
        <p:sp>
          <p:nvSpPr>
            <p:cNvPr id="7" name="Rectangle 6"/>
            <p:cNvSpPr/>
            <p:nvPr/>
          </p:nvSpPr>
          <p:spPr>
            <a:xfrm>
              <a:off x="1" y="6557554"/>
              <a:ext cx="12192000" cy="3004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6334315"/>
              <a:ext cx="12192001" cy="22323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6638"/>
            <a:ext cx="10058400" cy="66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0513"/>
            <a:ext cx="10058400" cy="5216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58780-B70D-4BAD-BB2E-7034ECCF08BA}"/>
              </a:ext>
            </a:extLst>
          </p:cNvPr>
          <p:cNvGrpSpPr/>
          <p:nvPr userDrawn="1"/>
        </p:nvGrpSpPr>
        <p:grpSpPr>
          <a:xfrm>
            <a:off x="1064923" y="810381"/>
            <a:ext cx="10117339" cy="57944"/>
            <a:chOff x="1064923" y="1737845"/>
            <a:chExt cx="10117339" cy="57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1064923" y="1737845"/>
              <a:ext cx="996696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7A1E7E-F039-4EC0-9FA2-A2A026DC3C07}"/>
                </a:ext>
              </a:extLst>
            </p:cNvPr>
            <p:cNvCxnSpPr/>
            <p:nvPr userDrawn="1"/>
          </p:nvCxnSpPr>
          <p:spPr>
            <a:xfrm>
              <a:off x="1215302" y="1795789"/>
              <a:ext cx="996696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http://www.motachashma.com/images/exams/bennet-university-mba-admission.jpg">
            <a:extLst>
              <a:ext uri="{FF2B5EF4-FFF2-40B4-BE49-F238E27FC236}">
                <a16:creationId xmlns:a16="http://schemas.microsoft.com/office/drawing/2014/main" id="{9DD4D91D-B403-4D5F-AD7B-32CF13C0D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307" y="10888"/>
            <a:ext cx="863169" cy="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0616"/>
            <a:ext cx="4822804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57553"/>
            <a:ext cx="2472271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accent3">
                    <a:lumMod val="10000"/>
                    <a:lumOff val="90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Even </a:t>
            </a:r>
            <a:r>
              <a:rPr lang="en-US" dirty="0" err="1"/>
              <a:t>Semetser</a:t>
            </a:r>
            <a:r>
              <a:rPr lang="en-US" dirty="0"/>
              <a:t>,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57553"/>
            <a:ext cx="1312025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8B24-9528-482B-AF51-C1F12BD16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D6B3-8DC8-44EA-966E-0BA18617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000" dirty="0"/>
              <a:t>EPHY108L (2-0-2-3)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Ayan khan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0396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AE3F-BF5A-4735-B3D6-180312FC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in Plane Polar Coordinate-III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B8AA1-175C-4ED6-8764-CF0FEA7F6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can be computed as,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due </a:t>
                </a: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change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speed, </a:t>
                </a:r>
                <a:r>
                  <a:rPr lang="en-IN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in radial</a:t>
                </a:r>
                <a:r>
                  <a:rPr lang="en-IN" spc="1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</a:p>
              <a:p>
                <a:pPr marR="64769">
                  <a:lnSpc>
                    <a:spcPct val="100000"/>
                  </a:lnSpc>
                  <a:spcBef>
                    <a:spcPts val="95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sSup>
                      <m:sSupPr>
                        <m:ctrlPr>
                          <a:rPr lang="en-US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centripetal acceleration,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pointing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radially </a:t>
                </a:r>
                <a:r>
                  <a:rPr lang="en-US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inwards  </a:t>
                </a:r>
              </a:p>
              <a:p>
                <a:pPr marR="64769">
                  <a:lnSpc>
                    <a:spcPct val="100000"/>
                  </a:lnSpc>
                  <a:spcBef>
                    <a:spcPts val="95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acc>
                      <m:accPr>
                        <m:chr m:val="̇"/>
                        <m:ctrlPr>
                          <a:rPr lang="en-US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describes the Coriolis acceleration, </a:t>
                </a:r>
                <a:r>
                  <a:rPr lang="en-US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present </a:t>
                </a:r>
                <a:r>
                  <a:rPr lang="en-US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whenever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radial </a:t>
                </a:r>
                <a:r>
                  <a:rPr lang="en-US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</a:t>
                </a:r>
                <a:r>
                  <a:rPr lang="en-US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velocities</a:t>
                </a:r>
                <a:r>
                  <a:rPr lang="en-US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US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non</a:t>
                </a:r>
                <a:r>
                  <a:rPr lang="en-US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zero,</a:t>
                </a:r>
                <a:r>
                  <a:rPr lang="en-US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</a:t>
                </a:r>
                <a:r>
                  <a:rPr lang="en-US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</a:t>
                </a:r>
                <a:r>
                  <a:rPr lang="en-US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direction.</a:t>
                </a:r>
                <a:endParaRPr lang="en-US" i="1" spc="5" baseline="13888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marR="43180">
                  <a:lnSpc>
                    <a:spcPct val="100000"/>
                  </a:lnSpc>
                  <a:spcBef>
                    <a:spcPts val="25"/>
                  </a:spcBef>
                </a:pPr>
                <a:endParaRPr lang="en-US" i="1" spc="5" baseline="13888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43180">
                  <a:lnSpc>
                    <a:spcPct val="100000"/>
                  </a:lnSpc>
                  <a:spcBef>
                    <a:spcPts val="25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acc>
                      <m:accPr>
                        <m:chr m:val="̈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tangential </a:t>
                </a:r>
                <a:r>
                  <a:rPr lang="en-US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acceleration, </a:t>
                </a:r>
                <a:r>
                  <a:rPr lang="en-US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changing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 </a:t>
                </a:r>
                <a:r>
                  <a:rPr lang="en-US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velocity, </a:t>
                </a:r>
                <a:r>
                  <a:rPr lang="en-US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in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 </a:t>
                </a:r>
                <a:r>
                  <a:rPr lang="en-US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direction.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B8AA1-175C-4ED6-8764-CF0FEA7F6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9FA3-20C1-4400-80C4-5BBAD5AE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7F25-5B68-48B2-812E-38A0792F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F63A-3C85-4F12-A342-FB0B3B5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4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501-391E-4B88-9BA1-136E43A3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in Plane Polar Coordinate-IV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68BD6-447A-4BDF-8A98-3BF392BF7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bead </a:t>
                </a:r>
                <a:r>
                  <a:rPr lang="en-IN" sz="2200" spc="-1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spoke </a:t>
                </a:r>
                <a:r>
                  <a:rPr lang="en-IN" sz="2200" spc="-2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</a:t>
                </a:r>
                <a:r>
                  <a:rPr lang="en-IN" sz="2200" spc="15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wheel. Assume</a:t>
                </a:r>
              </a:p>
              <a:p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sz="2200" b="0" i="1" spc="-4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pc="-4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</m:oMath>
                </a14:m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constant. Calculate the velocity and acceleration of the </a:t>
                </a:r>
              </a:p>
              <a:p>
                <a:r>
                  <a:rPr lang="en-IN" sz="2200" spc="-4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bead in plane polar coordinates.</a:t>
                </a:r>
              </a:p>
              <a:p>
                <a:endParaRPr lang="en-IN" sz="2200" spc="-4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acc>
                      <m:accPr>
                        <m:chr m:val="̈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=0;</m:t>
                    </m:r>
                    <m:acc>
                      <m:accPr>
                        <m:chr m:val="̈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velocity  in polar coordinate is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in this case </a:t>
                </a:r>
                <a14:m>
                  <m:oMath xmlns:m="http://schemas.openxmlformats.org/officeDocument/2006/math">
                    <m:r>
                      <a:rPr lang="en-US" sz="2200" b="0" i="1" spc="-4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sz="2200" b="0" i="1" spc="-4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4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𝑢𝑡</m:t>
                    </m:r>
                  </m:oMath>
                </a14:m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hence,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𝑢𝑡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acceleration can now be computed as,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4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sSup>
                      <m:sSupPr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  <m:sup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+2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sSup>
                      <m:sSupPr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  <m:sup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𝑢𝑡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+2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𝜔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68BD6-447A-4BDF-8A98-3BF392BF7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AB99-B7CF-4775-813F-6358BF05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80F8-1B90-418E-AD9B-735863C5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6053-CE06-4A17-BF0B-0FB9D695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FC86AC7-BA91-4E00-8E94-033AFDE24B89}"/>
              </a:ext>
            </a:extLst>
          </p:cNvPr>
          <p:cNvSpPr/>
          <p:nvPr/>
        </p:nvSpPr>
        <p:spPr>
          <a:xfrm>
            <a:off x="9220565" y="998440"/>
            <a:ext cx="2454602" cy="243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202992-C013-43E9-808F-FDE57FE77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667-72C5-4F70-9375-2E722F7DEA7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18990-2AAE-404C-8FDC-340ADC75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318733-2A22-4893-857C-DD9740A0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</p:spTree>
    <p:extLst>
      <p:ext uri="{BB962C8B-B14F-4D97-AF65-F5344CB8AC3E}">
        <p14:creationId xmlns:p14="http://schemas.microsoft.com/office/powerpoint/2010/main" val="219402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BE9F-3A1E-4D19-9ABF-C505E5FA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Velocity and Acceleration-I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B2869-B3CB-4C7B-8107-43E61BE37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of a particle is defined as,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acceleration is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cartesian coordinates,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 for acceleration,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time,</a:t>
                </a:r>
                <a:r>
                  <a:rPr lang="en-IN" sz="22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US" sz="2200" b="0" i="1" spc="1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200" b="0" i="1" spc="1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2200" b="0" i="1" spc="1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then, h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22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2200" spc="-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time?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so-called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f>
                      <m:f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2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b="0" i="1" spc="-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B2869-B3CB-4C7B-8107-43E61BE37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2EF8-CDF4-4825-BD37-59767364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65B3-E881-4B8A-A2F9-7A0BB668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1076-4ABE-4C8F-9743-FE473CB2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ABF8-2D65-4A23-A97E-74C42444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Velocity and Acceleration-II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F1FFF-3215-4AE0-A27A-7DA314EF0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9560" marR="39179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integrate if fully we need to know the initial condition. </a:t>
                </a:r>
              </a:p>
              <a:p>
                <a:pPr marL="289560" marR="39179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at some initial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velocity of the particle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marR="39179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e>
                        </m:ac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9179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need to perform one more integration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9179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initial position of the particle.</a:t>
                </a:r>
              </a:p>
              <a:p>
                <a:pPr marL="289560" marR="39179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cartesian components of the acceleration equation can be noted 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marR="391795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three cartesian components of the velocity equation will be,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391795">
                  <a:lnSpc>
                    <a:spcPct val="102600"/>
                  </a:lnSpc>
                  <a:spcBef>
                    <a:spcPts val="300"/>
                  </a:spcBef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F1FFF-3215-4AE0-A27A-7DA314EF0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051" b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6564-5E90-4E69-8CB5-B1539943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2D7B-D1D4-4A0D-8361-F76A2FBE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C51F-1792-4AD8-B5DA-98A63CB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3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717B-2EA6-4CBC-A6CC-5584AC91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Velocity and Acceleration-III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F904B-1C6D-44EA-9ED7-4A6F7D921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particle is moving with constant acceleration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constants. Assume initial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initial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b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of motion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leads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three equations in three directions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14:m>
                  <m:oMath xmlns:m="http://schemas.openxmlformats.org/officeDocument/2006/math">
                    <m:r>
                      <a:rPr lang="fr-FR" sz="24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  <m:r>
                      <a:rPr lang="fr-FR" sz="2400" i="1" spc="-44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fr-FR" sz="2400" i="1" spc="-142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ctrlPr>
                          <a:rPr lang="fr-FR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r>
                          <a:rPr lang="fr-FR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  <m:r>
                      <a:rPr lang="fr-FR" sz="24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fr-FR" sz="2400" i="1" spc="-16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fr-FR" sz="2400" i="1" spc="-3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𝑢</m:t>
                    </m:r>
                    <m:r>
                      <a:rPr lang="fr-FR" sz="2400" i="1" spc="-44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fr-FR" sz="2400" i="1" spc="67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fr-FR" sz="24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fr-FR" sz="2400" i="1" spc="-24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fr-FR" sz="2400" i="1" spc="-5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fr-FR" sz="2400" i="1" spc="-75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fr-FR" sz="2400" i="1" spc="-142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fr-FR" sz="2400" i="1" spc="8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2400" b="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;</m:t>
                    </m:r>
                    <m:r>
                      <a:rPr lang="fr-FR" sz="2400" i="1" spc="8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fr-FR" sz="2400" i="1" spc="-4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  <m:r>
                      <a:rPr lang="fr-FR" sz="2400" i="1" spc="-60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fr-FR" sz="2400" i="1" spc="-172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fr-FR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fr-FR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fr-FR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fr-FR" sz="2400" i="1" spc="-1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fr-FR" sz="24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fr-FR" sz="2400" i="1" spc="-16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fr-FR" sz="2400" i="1" spc="-4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𝑢</m:t>
                    </m:r>
                    <m:r>
                      <a:rPr lang="fr-FR" sz="2400" i="1" spc="-67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fr-FR" sz="2400" i="1" spc="52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fr-FR" sz="24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fr-FR" sz="2400" i="1" spc="-24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fr-FR" sz="2400" i="1" spc="-6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fr-FR" sz="2400" i="1" spc="-97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fr-FR" sz="2400" i="1" spc="-165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fr-FR" sz="2400" i="1" spc="8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</m:oMath>
                </a14:m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combined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single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</m:oMath>
                </a14:m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lang="fr-FR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b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F904B-1C6D-44EA-9ED7-4A6F7D92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5662-B2CA-4F47-A127-59401DDB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574E6-D0B4-4527-BD04-575A275C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85B5-DEDF-48FC-A2C2-F5E27EEE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2786-E638-439B-B577-DF6DD558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Velocity and Acceleration-IV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8B774-7063-4AA3-8000-6CC645C49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x-component of the </a:t>
                </a:r>
                <a:r>
                  <a:rPr lang="fr-FR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fr-FR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lang="fr-FR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</a:t>
                </a:r>
                <a:r>
                  <a:rPr lang="fr-FR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fr-FR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written</a:t>
                </a:r>
                <a:r>
                  <a:rPr lang="fr-FR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𝑑𝑥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𝑑𝑥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𝑑𝑡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𝑑𝑡</m:t>
                    </m:r>
                  </m:oMath>
                </a14:m>
                <a:r>
                  <a:rPr lang="fr-FR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fr-FR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the y and z components can be expressed as,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vector equation will be,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net displacement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8B774-7063-4AA3-8000-6CC645C49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F037-7C7B-4FD5-85FC-0248C170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5D65-24F8-4BD5-A2AB-DAF686D8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E304-0FD7-4880-8437-156DC2CF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B95A-827B-4F96-9436-BA32A131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Velocity and Acceleration-V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14050-901B-4DFA-9055-B50D393BE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in an oscillating electric field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Imagine 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of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 </a:t>
                </a:r>
                <a14:m>
                  <m:oMath xmlns:m="http://schemas.openxmlformats.org/officeDocument/2006/math">
                    <m:r>
                      <a:rPr lang="en-IN" sz="20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sz="20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</m:oMath>
                </a14:m>
                <a:r>
                  <a:rPr lang="en-IN" sz="2000" i="1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mass </a:t>
                </a:r>
                <a14:m>
                  <m:oMath xmlns:m="http://schemas.openxmlformats.org/officeDocument/2006/math">
                    <m:r>
                      <a:rPr lang="en-IN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IN" sz="2000" i="1" spc="-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exposed 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electric</a:t>
                </a:r>
                <a:r>
                  <a:rPr lang="en-IN" sz="2000" spc="-1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</m:acc>
                    <m:r>
                      <a:rPr lang="en-US" sz="2000" b="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  <m: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func>
                    <m:r>
                      <a:rPr lang="en-US" sz="2000" b="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000" b="1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acting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electron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000" b="1" i="1" spc="17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0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r>
                      <a:rPr lang="en-IN" sz="2000" i="1" spc="2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  <m:acc>
                      <m:accPr>
                        <m:chr m:val="⃗"/>
                        <m:ctrlPr>
                          <a:rPr lang="en-US" sz="20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000" b="0" i="1" spc="2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den>
                    </m:f>
                    <m:r>
                      <a:rPr lang="en-US" sz="20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f>
                      <m:fPr>
                        <m:ctrlP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num>
                      <m:den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func>
                    <m:r>
                      <a:rPr lang="en-US" sz="20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endParaRPr lang="en-US" sz="2000" b="0" spc="-5" dirty="0">
                  <a:solidFill>
                    <a:srgbClr val="002060"/>
                  </a:solidFill>
                  <a:latin typeface="Times New Roman" panose="02020603050405020304" pitchFamily="18" charset="0"/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an initial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we consider 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IN" sz="200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IN" sz="200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0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rest, 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000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Effectively, </a:t>
                </a:r>
                <a:r>
                  <a:rPr lang="en-IN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0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1D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direction,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IN" sz="2000" spc="1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𝑑𝑣</m:t>
                        </m:r>
                      </m:num>
                      <m:den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</m:den>
                    </m:f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f>
                      <m:f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num>
                      <m:den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func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d>
                      <m:d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  <m:sSub>
                          <m:sSubPr>
                            <m:ctrlP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den>
                    </m:f>
                    <m:nary>
                      <m:nary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func>
                          <m:funcPr>
                            <m:ctrlP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𝜔</m:t>
                            </m:r>
                            <m:sSup>
                              <m:sSupPr>
                                <m:ctrlPr>
                                  <a:rPr lang="en-US" sz="2000" b="0" i="1" spc="-5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pc="-5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pc="-5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′</m:t>
                                </m:r>
                              </m:sup>
                            </m:sSup>
                          </m:e>
                        </m:func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</m:e>
                    </m:nary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  <m:sSub>
                          <m:sSubPr>
                            <m:ctrlP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pc="-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den>
                    </m:f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func>
                      <m:funcPr>
                        <m:ctrlP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  <m:r>
                          <a:rPr lang="en-US" sz="20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func>
                    <m:r>
                      <a:rPr lang="en-US" sz="2000" b="0" i="1" spc="-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−1)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−1)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obtain the trajectory by integrating the velocity equation,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𝜔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besides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oscillating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term, </a:t>
                </a:r>
                <a:r>
                  <a:rPr lang="en-IN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 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drift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electron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constant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velocity!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14050-901B-4DFA-9055-B50D393BE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85" r="-1515" b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C977-3919-40B1-9B1B-C09AC908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C091-8C59-4C9A-8701-76070501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496F-DFE5-4290-8504-B51BAAFB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3D10-222C-4DE8-BB27-45F675E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in Plane Polar Coordinate-I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43C95-C0FF-4804-B065-C3D09F20C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express velocity in plane polar coordinate as,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that, as the particle moves,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also changes so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we need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 basis vectors are fixed in direction thus they are constant w.r.t time.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̂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̂"/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b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30480">
                  <a:lnSpc>
                    <a:spcPct val="102699"/>
                  </a:lnSpc>
                  <a:spcBef>
                    <a:spcPts val="1095"/>
                  </a:spcBef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tangential)</a:t>
                </a:r>
                <a:r>
                  <a:rPr lang="en-IN" sz="2200" spc="-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components.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43C95-C0FF-4804-B065-C3D09F20C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3471-7EE8-43C2-B37A-7BC853D1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922A-6B79-461E-8158-D121A9A1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C155-A85D-4FD7-AFB0-BD3A6FF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2B8-5FD5-40B0-B9DE-EF1C5FF9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in Plane Polar Coordinate-II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59908-1699-4210-8E2F-7E6602DE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1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significance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IN" sz="210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en-US" sz="21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100" i="1" spc="-22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pc="-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IN" sz="2100" i="1" spc="-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  <m:sub>
                        <m:r>
                          <a:rPr lang="en-US" sz="2100" b="0" i="1" spc="-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N" sz="2100" i="1" spc="135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86360">
                  <a:lnSpc>
                    <a:spcPct val="101000"/>
                  </a:lnSpc>
                  <a:spcBef>
                    <a:spcPts val="80"/>
                  </a:spcBef>
                </a:pPr>
                <a:r>
                  <a:rPr lang="en-IN" sz="2100" b="1" u="sng" spc="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</a:t>
                </a:r>
                <a:r>
                  <a:rPr lang="en-IN" sz="2100" b="1" u="sng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IN" sz="2100" b="1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corresponds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direction, with </a:t>
                </a:r>
                <a14:m>
                  <m:oMath xmlns:m="http://schemas.openxmlformats.org/officeDocument/2006/math">
                    <m:r>
                      <a:rPr lang="en-IN" sz="21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1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held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</a:t>
                </a:r>
                <a:r>
                  <a:rPr lang="en-IN" sz="2100" spc="-229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100" i="1" spc="-229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100" i="1" spc="-345" baseline="1262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˙ </m:t>
                    </m:r>
                    <m:r>
                      <a:rPr lang="en-IN" sz="21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1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1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IN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1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30480">
                  <a:lnSpc>
                    <a:spcPct val="101000"/>
                  </a:lnSpc>
                  <a:spcBef>
                    <a:spcPts val="220"/>
                  </a:spcBef>
                </a:pPr>
                <a:r>
                  <a:rPr lang="en-IN" sz="2100" b="1" u="sng" spc="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</a:t>
                </a:r>
                <a:r>
                  <a:rPr lang="en-IN" sz="2100" b="1" u="sng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r>
                  <a:rPr lang="en-IN" sz="2100" b="1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1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radial </a:t>
                </a:r>
                <a:r>
                  <a:rPr lang="en-IN" sz="21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motion </a:t>
                </a:r>
                <a:r>
                  <a:rPr lang="en-IN" sz="2100" spc="-2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100" i="1" spc="-2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100" i="1" spc="-2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˙ </m:t>
                    </m:r>
                    <m:r>
                      <a:rPr lang="en-IN" sz="21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10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 will </a:t>
                </a:r>
                <a:r>
                  <a:rPr lang="en-IN" sz="21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 </a:t>
                </a:r>
                <a:r>
                  <a:rPr lang="en-IN" sz="21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1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1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</m:acc>
                    <m:r>
                      <a:rPr lang="en-US" sz="21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1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1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2100" baseline="1262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IN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100" b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59908-1699-4210-8E2F-7E6602DE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9192-2E98-484B-ABA7-479CAD42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DFE8-C09F-4364-B2CC-D70C8CEB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4881-7A0B-4170-BDBA-D4CB2D4F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9181680-A1CA-409E-938C-CFB36ABC6316}"/>
              </a:ext>
            </a:extLst>
          </p:cNvPr>
          <p:cNvSpPr/>
          <p:nvPr/>
        </p:nvSpPr>
        <p:spPr>
          <a:xfrm>
            <a:off x="3478625" y="1458242"/>
            <a:ext cx="5188298" cy="2451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442866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2060"/>
      </a:accent1>
      <a:accent2>
        <a:srgbClr val="C00000"/>
      </a:accent2>
      <a:accent3>
        <a:srgbClr val="002060"/>
      </a:accent3>
      <a:accent4>
        <a:srgbClr val="0070C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1411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Baskerville Old Face</vt:lpstr>
      <vt:lpstr>Bell MT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BU</vt:lpstr>
      <vt:lpstr>Mechanics</vt:lpstr>
      <vt:lpstr>Kinematics</vt:lpstr>
      <vt:lpstr>Velocity and Acceleration-I</vt:lpstr>
      <vt:lpstr>Velocity and Acceleration-II</vt:lpstr>
      <vt:lpstr>Velocity and Acceleration-III</vt:lpstr>
      <vt:lpstr>Velocity and Acceleration-IV</vt:lpstr>
      <vt:lpstr>Velocity and Acceleration-V</vt:lpstr>
      <vt:lpstr>Kinematics in Plane Polar Coordinate-I</vt:lpstr>
      <vt:lpstr>Kinematics in Plane Polar Coordinate-II</vt:lpstr>
      <vt:lpstr>Kinematics in Plane Polar Coordinate-III</vt:lpstr>
      <vt:lpstr>Kinematics in Plane Polar Coordinate-IV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is Hot!!!</dc:title>
  <dc:creator>Ayan Khan</dc:creator>
  <cp:lastModifiedBy>Ayan Khan</cp:lastModifiedBy>
  <cp:revision>52</cp:revision>
  <dcterms:created xsi:type="dcterms:W3CDTF">2020-10-01T07:55:32Z</dcterms:created>
  <dcterms:modified xsi:type="dcterms:W3CDTF">2021-03-23T16:42:29Z</dcterms:modified>
</cp:coreProperties>
</file>