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FC74-3BEE-4418-9D64-0126F1BA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Energy-III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DAF2A-DB4A-4F5E-B546-5FFFA7CD9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11557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computed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 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</a:t>
                </a:r>
                <a:r>
                  <a:rPr lang="en-IN" sz="22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say).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1557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7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en-IN" sz="2200" spc="9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</a:t>
                </a:r>
                <a:r>
                  <a:rPr lang="en-IN" sz="2200" spc="9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  <a:r>
                  <a:rPr lang="en-IN" sz="2200" spc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IN" sz="220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-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200" spc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</a:t>
                </a:r>
                <a:r>
                  <a:rPr lang="en-IN" sz="2200" spc="9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2200" spc="10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space?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1557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b>
                        <m: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IN" sz="2200" i="1" spc="7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normally taken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infinity.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1557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against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bringing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14:m>
                  <m:oMath xmlns:m="http://schemas.openxmlformats.org/officeDocument/2006/math">
                    <m:r>
                      <a:rPr lang="en-IN" sz="2200" i="1" spc="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𝑂</m:t>
                    </m:r>
                  </m:oMath>
                </a14:m>
                <a:r>
                  <a:rPr lang="en-IN" sz="2200" spc="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point</a:t>
                </a:r>
                <a:r>
                  <a:rPr lang="en-IN" sz="22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𝑂</m:t>
                            </m:r>
                          </m:sub>
                        </m:sSub>
                      </m:sub>
                      <m:sup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en-US" sz="2200" b="0" i="1" spc="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pc="2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2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marR="11557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1D conservative force,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marR="11557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points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𝑏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infinitesimally close to each other such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small.</a:t>
                </a: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DAF2A-DB4A-4F5E-B546-5FFFA7CD9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11D2-9FF6-4DF1-9F12-CF6C635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6BF6-A5EB-49C7-A09E-A3D31FA8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7239-7208-4F31-84CF-1E632F37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971C-73BD-4AAB-ACC5-B626305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Energy-IV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782D5-5301-4555-9BD2-4BE505276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Calibri"/>
                </a:endParaRP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for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𝑑𝑥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e>
                    </m:nary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∼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+⋅⋅⋅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Calibri"/>
                </a:endParaRP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≃−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Calibri"/>
                </a:endParaRP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limit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200" b="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 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</m:oMath>
                </a14:m>
                <a:r>
                  <a:rPr lang="en-IN" sz="2200" i="1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1D.  </a:t>
                </a: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question is, how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 </a:t>
                </a:r>
                <a:r>
                  <a:rPr lang="en-IN" sz="2200" spc="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IN" sz="2200" spc="-10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3D?</a:t>
                </a: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20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20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IN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 </a:t>
                </a:r>
                <a:r>
                  <a:rPr lang="en-IN" sz="2200" i="1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en-IN" sz="2200" i="1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sz="2200" spc="-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i="1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98450" indent="-342900">
                  <a:lnSpc>
                    <a:spcPct val="102699"/>
                  </a:lnSpc>
                  <a:spcBef>
                    <a:spcPts val="295"/>
                  </a:spcBef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782D5-5301-4555-9BD2-4BE505276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3DDE-D43E-432C-BFF2-7A48698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83A6-93A0-4EC9-950C-5B83CBE3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9C62-86F4-4B64-AE50-AC7FE45B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DE89-E2E2-46D2-A34A-B36EB19F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Energy-V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E9160-D711-489C-A7B2-AD1B26244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as before, let us assume,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endParaRPr lang="en-US" sz="2200" b="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infinitesimal displacement vector in 3D. Hence,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∼−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200" b="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compute,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Taylor expansion of multiple variables, 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E9160-D711-489C-A7B2-AD1B26244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646D-5C7E-496E-9C38-1495C727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069B-521E-4694-B196-830490AE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7989-4460-46AF-9849-56781CC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9FAC-F307-41C6-934E-EE3C4BD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Energy-VI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25617-7BFD-449D-80DE-AF84DBDA2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symbol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stands for “gradient of V” which is noted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2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den>
                    </m:f>
                    <m:r>
                      <a:rPr lang="en-US" sz="2200" b="0" i="1" spc="-4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f>
                      <m:fPr>
                        <m:ctrlP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den>
                    </m:f>
                    <m:r>
                      <a:rPr lang="en-US" sz="2200" b="0" i="1" spc="-4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f>
                      <m:fPr>
                        <m:ctrlP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“partial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derivatives”,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computed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variable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(say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treating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(say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IN" sz="2200" i="1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IN" sz="2200" spc="-1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field,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pt-BR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pt-BR" sz="2200" i="1" spc="-1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ctrlPr>
                          <a:rPr lang="pt-BR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pt-BR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  <m:r>
                          <a:rPr lang="pt-BR" sz="2200" b="1" i="1" spc="-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pt-BR" sz="2200" i="1" spc="-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+</m:t>
                        </m:r>
                        <m:r>
                          <a:rPr lang="pt-BR" sz="2200" i="1" spc="-2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 </m:t>
                        </m:r>
                        <m:r>
                          <a:rPr lang="pt-BR" sz="220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Verdana"/>
                              </a:rPr>
                            </m:ctrlPr>
                          </m:accPr>
                          <m:e>
                            <m:r>
                              <a:rPr lang="pt-BR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pt-BR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pt-BR" sz="22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pt-BR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pt-BR" sz="2200" i="1" spc="-1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ctrlPr>
                          <a:rPr lang="pt-BR" sz="220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-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pt-BR" sz="2200" b="0" i="1" spc="-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pt-BR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pt-BR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i="0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 Unicode MS"/>
                      </a:rPr>
                      <m:t>∇</m:t>
                    </m:r>
                    <m:r>
                      <a:rPr lang="pt-BR" sz="22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pt-BR" sz="220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pt-BR" sz="2200" i="1" spc="-3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r>
                      <a:rPr lang="pt-BR" sz="22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pt-BR" sz="2200" i="1" spc="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pt-BR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pt-BR" sz="2200" b="1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pt-BR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pt-BR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pt-BR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200" b="0" i="1" spc="-1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pt-BR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pt-BR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pt-BR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pt-BR" sz="2200" i="1" spc="-3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r>
                      <a:rPr lang="pt-BR" sz="220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pt-BR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pt-BR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sz="2200" b="0" i="1" spc="-20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0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200" b="0" i="1" spc="-20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20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pt-BR" sz="2200" i="1" spc="1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showing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written as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energy.</a:t>
                </a:r>
              </a:p>
              <a:p>
                <a:pPr marL="12700" marR="119380">
                  <a:lnSpc>
                    <a:spcPct val="102699"/>
                  </a:lnSpc>
                  <a:spcBef>
                    <a:spcPts val="295"/>
                  </a:spcBef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25617-7BFD-449D-80DE-AF84DBDA2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8729-4FB5-4F97-88C6-57B4291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1C60-AE8C-4A00-93D0-BA7C7B70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34EC-72D4-4BB4-BEA0-39F81C73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4D52E7-9C96-4B96-91D2-CAA568702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7A5E8-AE74-45FE-A524-6A11E8FC43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7148-39DD-4870-AE33-51AB5433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226021-B195-473A-BD93-B11E72EB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Energy Theorem</a:t>
            </a:r>
          </a:p>
        </p:txBody>
      </p:sp>
    </p:spTree>
    <p:extLst>
      <p:ext uri="{BB962C8B-B14F-4D97-AF65-F5344CB8AC3E}">
        <p14:creationId xmlns:p14="http://schemas.microsoft.com/office/powerpoint/2010/main" val="8098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89B4-F3F0-46BF-AF3D-798DA6EB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Newton’s Law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8F86D-B9C4-478D-89E9-07894371C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R="2349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first d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efine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</a:t>
                </a:r>
                <a:r>
                  <a:rPr lang="en-IN" sz="2400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6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400" i="1" spc="6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N" sz="2400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as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40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</m:acc>
                    <m:r>
                      <a:rPr lang="en-IN" sz="24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4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400" i="1" spc="-1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400" i="1" spc="-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400" b="0" i="1" spc="-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400" i="1" spc="-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N" sz="2400" i="1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4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4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system,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n-IN" sz="2400" b="1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velocity.  </a:t>
                </a:r>
              </a:p>
              <a:p>
                <a:pPr marR="2349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Newtons’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law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states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40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400" b="1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acting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4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</m:oMath>
                </a14:m>
                <a:endParaRPr lang="en-IN" sz="2400" spc="4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2349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and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applicable also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systems, such as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rocket, </a:t>
                </a:r>
                <a:r>
                  <a:rPr lang="en-IN" sz="24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r>
                      <a:rPr lang="en-IN" sz="24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4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IN" sz="2400" spc="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constant.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2349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4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change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time,  </a:t>
                </a:r>
                <a:r>
                  <a:rPr lang="en-IN" sz="24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4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familiar</a:t>
                </a:r>
                <a:r>
                  <a:rPr lang="en-IN" sz="2400" spc="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4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4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num>
                      <m:den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sz="24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4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f>
                      <m:fPr>
                        <m:ctrlP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4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4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</m:oMath>
                </a14:m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2349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4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</a:t>
                </a:r>
                <a:r>
                  <a:rPr lang="en-IN" sz="24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 </a:t>
                </a:r>
                <a:r>
                  <a:rPr lang="en-IN" sz="24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consequences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</a:t>
                </a:r>
                <a:r>
                  <a:rPr lang="en-IN" sz="2400" spc="-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</a:t>
                </a:r>
                <a:r>
                  <a:rPr lang="en-IN" sz="2400" u="heavy" spc="-20" dirty="0">
                    <a:solidFill>
                      <a:srgbClr val="002060"/>
                    </a:solidFill>
                    <a:uFill>
                      <a:solidFill>
                        <a:srgbClr val="ADADE0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8F86D-B9C4-478D-89E9-07894371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B0E5-75ED-437F-B5A4-D5B1D84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5A8A-2292-42D5-B3C9-DECDFEEB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785A-0477-458F-8A1A-E7BB4C55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0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5E6-5201-42B9-BFFB-61A360E8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581B6-0CF7-4505-84C9-675B4F14F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confined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direction. </a:t>
                </a: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acting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r>
                      <a:rPr lang="en-IN" sz="220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i="1" spc="-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𝐹</m:t>
                        </m:r>
                      </m:e>
                    </m:acc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IN" sz="2200" i="1" spc="-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200" i="1" spc="-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)</m:t>
                    </m:r>
                  </m:oMath>
                </a14:m>
                <a:r>
                  <a:rPr lang="en-IN" sz="2200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 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position.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14:m>
                  <m:oMath xmlns:m="http://schemas.openxmlformats.org/officeDocument/2006/math">
                    <m:r>
                      <a:rPr lang="en-IN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𝑑𝑊</m:t>
                    </m:r>
                    <m:r>
                      <a:rPr lang="en-IN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moving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 infinitesimal amount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i="1" spc="-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z="2200" spc="1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acc>
                  </m:oMath>
                </a14:m>
                <a:endParaRPr lang="en-IN" sz="2200" spc="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14:m>
                  <m:oMath xmlns:m="http://schemas.openxmlformats.org/officeDocument/2006/math"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𝑊</m:t>
                    </m:r>
                    <m:r>
                      <a:rPr lang="en-IN" sz="2200" i="1" spc="-30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𝑎𝑏</m:t>
                    </m:r>
                  </m:oMath>
                </a14:m>
                <a:r>
                  <a:rPr lang="en-IN" sz="2200" i="1" spc="-30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moving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en-IN" sz="2200" spc="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200" i="1" spc="-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IN" sz="2200" i="1" spc="-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above expression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𝑎𝑏</m:t>
                        </m:r>
                      </m:sub>
                    </m:sSub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  <m:d>
                          <m:dPr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𝑑𝑥</m:t>
                        </m:r>
                      </m:e>
                    </m:nary>
                    <m:r>
                      <a:rPr lang="en-US" sz="2200" b="0" i="0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𝑚𝑎</m:t>
                        </m:r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𝑑𝑥</m:t>
                        </m:r>
                      </m:e>
                    </m:nary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nary>
                      <m:nary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𝑑𝑣</m:t>
                            </m:r>
                          </m:num>
                          <m:den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𝑑𝑡</m:t>
                            </m:r>
                          </m:den>
                        </m:f>
                      </m:e>
                    </m:nary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in the above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𝑑𝑣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𝑑𝑡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𝑣𝑑𝑡</m:t>
                        </m:r>
                      </m:e>
                    </m:nary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𝑑𝑡</m:t>
                            </m:r>
                          </m:den>
                        </m:f>
                      </m:e>
                    </m:nary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</m:oMath>
                </a14:m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53086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581B6-0CF7-4505-84C9-675B4F14F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B4C1-68A2-4FDC-969A-094E27C5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EF2B-A13D-41E2-AC33-6155648E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97A9-40E5-4A58-ABDB-B537A65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C40-10EE-4A65-A91D-3A0B1028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E11CA-EB66-4949-AAE5-6D1D8F560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in 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:r>
                  <a:rPr lang="en-IN" sz="2200" spc="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nothing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 kinetic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journey</a:t>
                </a:r>
              </a:p>
              <a:p>
                <a:pPr marL="0" marR="225425" indent="0">
                  <a:lnSpc>
                    <a:spcPct val="102600"/>
                  </a:lnSpc>
                  <a:spcBef>
                    <a:spcPts val="55"/>
                  </a:spcBef>
                  <a:buNone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nothing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statement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work-energy </a:t>
                </a:r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 </a:t>
                </a:r>
                <a:r>
                  <a:rPr lang="en-IN" sz="2200" spc="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</a:t>
                </a:r>
              </a:p>
              <a:p>
                <a:pPr marL="0" marR="225425" indent="0">
                  <a:lnSpc>
                    <a:spcPct val="102600"/>
                  </a:lnSpc>
                  <a:spcBef>
                    <a:spcPts val="55"/>
                  </a:spcBef>
                  <a:buNone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nature,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displacements</a:t>
                </a:r>
              </a:p>
              <a:p>
                <a:pPr marL="0" marR="225425" indent="0">
                  <a:lnSpc>
                    <a:spcPct val="102600"/>
                  </a:lnSpc>
                  <a:spcBef>
                    <a:spcPts val="55"/>
                  </a:spcBef>
                  <a:buNone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3D case,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be written in Cartesian component as,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225425" indent="0">
                  <a:lnSpc>
                    <a:spcPct val="102600"/>
                  </a:lnSpc>
                  <a:spcBef>
                    <a:spcPts val="55"/>
                  </a:spcBef>
                  <a:buNone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component of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</a:t>
                </a: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</a:p>
              <a:p>
                <a:pPr marL="0" marR="225425" indent="0">
                  <a:lnSpc>
                    <a:spcPct val="102600"/>
                  </a:lnSpc>
                  <a:spcBef>
                    <a:spcPts val="55"/>
                  </a:spcBef>
                  <a:buNone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field.</a:t>
                </a: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E11CA-EB66-4949-AAE5-6D1D8F560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D23B-1C96-462F-BFD0-E8D4C7C2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2A82-B52C-4D1E-B635-CFFAC366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B5569-7C13-4F5C-AAD6-4F410957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6FB2-9786-490E-84A9-9B3598C6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1CAC7-5C42-4925-84F4-F2AEAB735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 infinitesimal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sz="22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𝑑𝑧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total work done will be </a:t>
                </a:r>
                <a14:m>
                  <m:oMath xmlns:m="http://schemas.openxmlformats.org/officeDocument/2006/math"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𝑑𝑊</m:t>
                    </m:r>
                    <m:r>
                      <a:rPr lang="en-US" sz="2200" i="1" spc="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4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3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US" sz="2200" i="1" spc="-52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200" i="1" spc="-150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𝑑𝑥</m:t>
                    </m:r>
                    <m:r>
                      <a:rPr lang="en-US" sz="22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4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3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US" sz="2200" i="1" spc="-52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200" i="1" spc="-127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𝑑𝑦</m:t>
                    </m:r>
                    <m:r>
                      <a:rPr lang="en-US" sz="2200" i="1" spc="-4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4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US" sz="2200" i="1" spc="-67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200" i="1" spc="-157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6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𝑑𝑧</m:t>
                    </m:r>
                    <m:r>
                      <a:rPr lang="en-US" sz="2200" i="1" spc="2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4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-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95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-9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r>
                      <a:rPr lang="en-US" sz="2200" b="0" i="1" spc="-9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  <m:r>
                      <a:rPr lang="en-US" sz="2200" b="0" i="1" spc="-204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amount,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𝑎𝑏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three-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integrals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integrals,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 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a</a:t>
                </a:r>
                <a:r>
                  <a:rPr lang="en-IN" sz="2200" spc="1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path.</a:t>
                </a: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the 1D case we have, </a:t>
                </a:r>
                <a14:m>
                  <m:oMath xmlns:m="http://schemas.openxmlformats.org/officeDocument/2006/math">
                    <m:r>
                      <a:rPr lang="en-US" sz="22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-1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pc="-1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f>
                          <m:f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𝑑𝑡</m:t>
                            </m:r>
                          </m:den>
                        </m:f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e>
                    </m:nary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𝑑𝑡</m:t>
                            </m:r>
                          </m:den>
                        </m:f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e>
                    </m:nary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b>
                      <m:sup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2542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Work-Energy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1CAC7-5C42-4925-84F4-F2AEAB735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501C-5391-48AB-82B0-BBE34217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C6C3-DD63-42D8-A87D-10962681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AD22-2EC7-45EE-9F5E-8E28923E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34A2-959A-44A9-BE5B-A6F6D717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Conservative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ECE0C-2A2A-46B4-A1AB-19AAE06C5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work done is expressed in terms of a line integral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it will in principle depend on the path connecting points A and B.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example,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paths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figure,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</a:t>
                </a:r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200" spc="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IN" sz="2200" spc="-7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forces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this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gravitational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electrostatic</a:t>
                </a:r>
                <a:r>
                  <a:rPr lang="en-IN" sz="2200" spc="-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 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displacement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Rather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 </a:t>
                </a:r>
                <a:r>
                  <a:rPr lang="en-IN" sz="22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case)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</a:t>
                </a:r>
                <a:r>
                  <a:rPr lang="en-IN" sz="2200" spc="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IN" sz="2200" b="1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</a:t>
                </a:r>
                <a:r>
                  <a:rPr lang="en-IN" sz="2200" b="1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Forces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ECE0C-2A2A-46B4-A1AB-19AAE06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2B31-4921-4EAF-A7B2-C1D38545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E544-1177-4BAD-9123-A5CE79D3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124B-1442-40C0-9246-6E23471C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6D959-8071-49C8-A5BE-10F29A28980C}"/>
              </a:ext>
            </a:extLst>
          </p:cNvPr>
          <p:cNvGrpSpPr/>
          <p:nvPr/>
        </p:nvGrpSpPr>
        <p:grpSpPr>
          <a:xfrm>
            <a:off x="9932501" y="1967948"/>
            <a:ext cx="1810077" cy="2198133"/>
            <a:chOff x="9852989" y="1967948"/>
            <a:chExt cx="1810077" cy="2198133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191D8C2D-156F-45C8-8D13-AFE6750E7C8D}"/>
                </a:ext>
              </a:extLst>
            </p:cNvPr>
            <p:cNvSpPr/>
            <p:nvPr/>
          </p:nvSpPr>
          <p:spPr>
            <a:xfrm>
              <a:off x="10098157" y="2315587"/>
              <a:ext cx="1564909" cy="1739578"/>
            </a:xfrm>
            <a:custGeom>
              <a:avLst/>
              <a:gdLst/>
              <a:ahLst/>
              <a:cxnLst/>
              <a:rect l="l" t="t" r="r" b="b"/>
              <a:pathLst>
                <a:path w="1160145" h="1257300">
                  <a:moveTo>
                    <a:pt x="159020" y="355687"/>
                  </a:moveTo>
                  <a:lnTo>
                    <a:pt x="294518" y="304873"/>
                  </a:lnTo>
                  <a:lnTo>
                    <a:pt x="277579" y="440373"/>
                  </a:lnTo>
                  <a:lnTo>
                    <a:pt x="294518" y="440373"/>
                  </a:lnTo>
                </a:path>
                <a:path w="1160145" h="1257300">
                  <a:moveTo>
                    <a:pt x="446951" y="508121"/>
                  </a:moveTo>
                  <a:lnTo>
                    <a:pt x="582446" y="457307"/>
                  </a:lnTo>
                  <a:lnTo>
                    <a:pt x="565512" y="592807"/>
                  </a:lnTo>
                  <a:lnTo>
                    <a:pt x="582446" y="592807"/>
                  </a:lnTo>
                </a:path>
                <a:path w="1160145" h="1257300">
                  <a:moveTo>
                    <a:pt x="938127" y="897672"/>
                  </a:moveTo>
                  <a:lnTo>
                    <a:pt x="1073621" y="846862"/>
                  </a:lnTo>
                  <a:lnTo>
                    <a:pt x="1056687" y="982357"/>
                  </a:lnTo>
                  <a:lnTo>
                    <a:pt x="1073621" y="982357"/>
                  </a:lnTo>
                </a:path>
                <a:path w="1160145" h="1257300">
                  <a:moveTo>
                    <a:pt x="6559" y="1151739"/>
                  </a:moveTo>
                  <a:lnTo>
                    <a:pt x="3691" y="1122701"/>
                  </a:lnTo>
                  <a:lnTo>
                    <a:pt x="1641" y="1093600"/>
                  </a:lnTo>
                  <a:lnTo>
                    <a:pt x="410" y="1064453"/>
                  </a:lnTo>
                  <a:lnTo>
                    <a:pt x="0" y="1035277"/>
                  </a:lnTo>
                  <a:lnTo>
                    <a:pt x="1096" y="987219"/>
                  </a:lnTo>
                  <a:lnTo>
                    <a:pt x="4355" y="939699"/>
                  </a:lnTo>
                  <a:lnTo>
                    <a:pt x="9729" y="892767"/>
                  </a:lnTo>
                  <a:lnTo>
                    <a:pt x="17173" y="846474"/>
                  </a:lnTo>
                  <a:lnTo>
                    <a:pt x="26640" y="800868"/>
                  </a:lnTo>
                  <a:lnTo>
                    <a:pt x="38082" y="755998"/>
                  </a:lnTo>
                  <a:lnTo>
                    <a:pt x="51454" y="711916"/>
                  </a:lnTo>
                  <a:lnTo>
                    <a:pt x="66710" y="668669"/>
                  </a:lnTo>
                  <a:lnTo>
                    <a:pt x="83802" y="626308"/>
                  </a:lnTo>
                  <a:lnTo>
                    <a:pt x="102684" y="584883"/>
                  </a:lnTo>
                  <a:lnTo>
                    <a:pt x="123310" y="544441"/>
                  </a:lnTo>
                  <a:lnTo>
                    <a:pt x="145633" y="505035"/>
                  </a:lnTo>
                  <a:lnTo>
                    <a:pt x="169607" y="466711"/>
                  </a:lnTo>
                  <a:lnTo>
                    <a:pt x="195185" y="429522"/>
                  </a:lnTo>
                  <a:lnTo>
                    <a:pt x="222320" y="393515"/>
                  </a:lnTo>
                  <a:lnTo>
                    <a:pt x="250967" y="358740"/>
                  </a:lnTo>
                  <a:lnTo>
                    <a:pt x="281078" y="325247"/>
                  </a:lnTo>
                  <a:lnTo>
                    <a:pt x="312607" y="293086"/>
                  </a:lnTo>
                  <a:lnTo>
                    <a:pt x="345508" y="262305"/>
                  </a:lnTo>
                  <a:lnTo>
                    <a:pt x="379734" y="232956"/>
                  </a:lnTo>
                  <a:lnTo>
                    <a:pt x="415238" y="205086"/>
                  </a:lnTo>
                  <a:lnTo>
                    <a:pt x="451975" y="178745"/>
                  </a:lnTo>
                  <a:lnTo>
                    <a:pt x="489897" y="153984"/>
                  </a:lnTo>
                  <a:lnTo>
                    <a:pt x="528959" y="130852"/>
                  </a:lnTo>
                  <a:lnTo>
                    <a:pt x="569112" y="109397"/>
                  </a:lnTo>
                  <a:lnTo>
                    <a:pt x="610312" y="89671"/>
                  </a:lnTo>
                  <a:lnTo>
                    <a:pt x="652512" y="71721"/>
                  </a:lnTo>
                  <a:lnTo>
                    <a:pt x="695664" y="55599"/>
                  </a:lnTo>
                  <a:lnTo>
                    <a:pt x="739723" y="41352"/>
                  </a:lnTo>
                  <a:lnTo>
                    <a:pt x="784642" y="29032"/>
                  </a:lnTo>
                  <a:lnTo>
                    <a:pt x="830375" y="18687"/>
                  </a:lnTo>
                  <a:lnTo>
                    <a:pt x="876874" y="10367"/>
                  </a:lnTo>
                  <a:lnTo>
                    <a:pt x="924094" y="4121"/>
                  </a:lnTo>
                  <a:lnTo>
                    <a:pt x="971988" y="0"/>
                  </a:lnTo>
                </a:path>
                <a:path w="1160145" h="1257300">
                  <a:moveTo>
                    <a:pt x="6584" y="1134819"/>
                  </a:moveTo>
                  <a:lnTo>
                    <a:pt x="47777" y="1159988"/>
                  </a:lnTo>
                  <a:lnTo>
                    <a:pt x="90355" y="1182357"/>
                  </a:lnTo>
                  <a:lnTo>
                    <a:pt x="134174" y="1201883"/>
                  </a:lnTo>
                  <a:lnTo>
                    <a:pt x="179092" y="1218523"/>
                  </a:lnTo>
                  <a:lnTo>
                    <a:pt x="224963" y="1232234"/>
                  </a:lnTo>
                  <a:lnTo>
                    <a:pt x="271645" y="1242973"/>
                  </a:lnTo>
                  <a:lnTo>
                    <a:pt x="318992" y="1250697"/>
                  </a:lnTo>
                  <a:lnTo>
                    <a:pt x="366862" y="1255363"/>
                  </a:lnTo>
                  <a:lnTo>
                    <a:pt x="415110" y="1256928"/>
                  </a:lnTo>
                  <a:lnTo>
                    <a:pt x="464057" y="1255345"/>
                  </a:lnTo>
                  <a:lnTo>
                    <a:pt x="512159" y="1250659"/>
                  </a:lnTo>
                  <a:lnTo>
                    <a:pt x="559317" y="1242971"/>
                  </a:lnTo>
                  <a:lnTo>
                    <a:pt x="605433" y="1232377"/>
                  </a:lnTo>
                  <a:lnTo>
                    <a:pt x="650410" y="1218976"/>
                  </a:lnTo>
                  <a:lnTo>
                    <a:pt x="694150" y="1202865"/>
                  </a:lnTo>
                  <a:lnTo>
                    <a:pt x="736553" y="1184143"/>
                  </a:lnTo>
                  <a:lnTo>
                    <a:pt x="777522" y="1162909"/>
                  </a:lnTo>
                  <a:lnTo>
                    <a:pt x="816960" y="1139259"/>
                  </a:lnTo>
                  <a:lnTo>
                    <a:pt x="854767" y="1113293"/>
                  </a:lnTo>
                  <a:lnTo>
                    <a:pt x="890846" y="1085108"/>
                  </a:lnTo>
                  <a:lnTo>
                    <a:pt x="925098" y="1054802"/>
                  </a:lnTo>
                  <a:lnTo>
                    <a:pt x="957426" y="1022474"/>
                  </a:lnTo>
                  <a:lnTo>
                    <a:pt x="987732" y="988221"/>
                  </a:lnTo>
                  <a:lnTo>
                    <a:pt x="1015917" y="952142"/>
                  </a:lnTo>
                  <a:lnTo>
                    <a:pt x="1041883" y="914335"/>
                  </a:lnTo>
                  <a:lnTo>
                    <a:pt x="1065532" y="874897"/>
                  </a:lnTo>
                  <a:lnTo>
                    <a:pt x="1086767" y="833927"/>
                  </a:lnTo>
                  <a:lnTo>
                    <a:pt x="1105488" y="791524"/>
                  </a:lnTo>
                  <a:lnTo>
                    <a:pt x="1121599" y="747784"/>
                  </a:lnTo>
                  <a:lnTo>
                    <a:pt x="1135000" y="702807"/>
                  </a:lnTo>
                  <a:lnTo>
                    <a:pt x="1145594" y="656690"/>
                  </a:lnTo>
                  <a:lnTo>
                    <a:pt x="1153282" y="609532"/>
                  </a:lnTo>
                  <a:lnTo>
                    <a:pt x="1157967" y="561430"/>
                  </a:lnTo>
                  <a:lnTo>
                    <a:pt x="1159551" y="512482"/>
                  </a:lnTo>
                  <a:lnTo>
                    <a:pt x="1157747" y="460681"/>
                  </a:lnTo>
                  <a:lnTo>
                    <a:pt x="1152383" y="409409"/>
                  </a:lnTo>
                  <a:lnTo>
                    <a:pt x="1143525" y="358840"/>
                  </a:lnTo>
                  <a:lnTo>
                    <a:pt x="1131242" y="309143"/>
                  </a:lnTo>
                  <a:lnTo>
                    <a:pt x="1115603" y="260488"/>
                  </a:lnTo>
                  <a:lnTo>
                    <a:pt x="1096674" y="213047"/>
                  </a:lnTo>
                  <a:lnTo>
                    <a:pt x="1074524" y="166989"/>
                  </a:lnTo>
                  <a:lnTo>
                    <a:pt x="1049222" y="122486"/>
                  </a:lnTo>
                  <a:lnTo>
                    <a:pt x="1020835" y="79709"/>
                  </a:lnTo>
                  <a:lnTo>
                    <a:pt x="989431" y="38827"/>
                  </a:lnTo>
                  <a:lnTo>
                    <a:pt x="955079" y="11"/>
                  </a:lnTo>
                </a:path>
                <a:path w="1160145" h="1257300">
                  <a:moveTo>
                    <a:pt x="6587" y="1151729"/>
                  </a:moveTo>
                  <a:lnTo>
                    <a:pt x="955061" y="5"/>
                  </a:lnTo>
                </a:path>
              </a:pathLst>
            </a:custGeom>
            <a:ln w="5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99D738-8125-403D-B63E-2E4F36786C1E}"/>
                </a:ext>
              </a:extLst>
            </p:cNvPr>
            <p:cNvSpPr txBox="1"/>
            <p:nvPr/>
          </p:nvSpPr>
          <p:spPr>
            <a:xfrm>
              <a:off x="10230678" y="247815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6727E2-9810-49C1-9DCD-85F2F59A23D7}"/>
                </a:ext>
              </a:extLst>
            </p:cNvPr>
            <p:cNvSpPr txBox="1"/>
            <p:nvPr/>
          </p:nvSpPr>
          <p:spPr>
            <a:xfrm>
              <a:off x="10383078" y="3452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890D83-76A6-467D-B6C3-60C6D157AF1E}"/>
                </a:ext>
              </a:extLst>
            </p:cNvPr>
            <p:cNvSpPr txBox="1"/>
            <p:nvPr/>
          </p:nvSpPr>
          <p:spPr>
            <a:xfrm>
              <a:off x="11337233" y="263055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AE294C-3E00-450A-BD91-9488A62210DE}"/>
                </a:ext>
              </a:extLst>
            </p:cNvPr>
            <p:cNvSpPr txBox="1"/>
            <p:nvPr/>
          </p:nvSpPr>
          <p:spPr>
            <a:xfrm>
              <a:off x="9852989" y="37967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BA43FE-0BB0-44BB-A04C-155ACAD581FD}"/>
                </a:ext>
              </a:extLst>
            </p:cNvPr>
            <p:cNvSpPr txBox="1"/>
            <p:nvPr/>
          </p:nvSpPr>
          <p:spPr>
            <a:xfrm>
              <a:off x="11257721" y="196794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63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01AB-E52B-4FAD-A42F-E8B4BBC4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Energy-I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8D5AE-C7EC-458C-B00B-E877EA52A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For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conservative forces,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mathematical function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-45" dirty="0">
                    <a:solidFill>
                      <a:srgbClr val="002060"/>
                    </a:solidFill>
                    <a:latin typeface="Verdana"/>
                    <a:cs typeface="Verdana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exists such</a:t>
                </a:r>
                <a:r>
                  <a:rPr lang="en-IN" sz="2200" spc="20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US" sz="2200" b="0" i="0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−(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sSub>
                      <m:sSub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</m:sSub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))</m:t>
                    </m:r>
                  </m:oMath>
                </a14:m>
                <a:endParaRPr lang="en-IN" sz="2200" spc="-5" dirty="0">
                  <a:solidFill>
                    <a:srgbClr val="002060"/>
                  </a:solidFill>
                  <a:latin typeface="Calibri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negative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sign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</a:t>
                </a:r>
                <a:r>
                  <a:rPr lang="en-IN" sz="2200" spc="90" dirty="0">
                    <a:solidFill>
                      <a:srgbClr val="002060"/>
                    </a:solidFill>
                    <a:latin typeface="Calibri"/>
                    <a:cs typeface="Calibri"/>
                  </a:rPr>
                  <a:t>RHS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chosen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as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matter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of 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convention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5" dirty="0">
                    <a:solidFill>
                      <a:srgbClr val="002060"/>
                    </a:solidFill>
                    <a:latin typeface="Calibri"/>
                    <a:cs typeface="Calibri"/>
                  </a:rPr>
                  <a:t>If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such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function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-45" dirty="0">
                    <a:solidFill>
                      <a:srgbClr val="002060"/>
                    </a:solidFill>
                    <a:latin typeface="Verdana"/>
                    <a:cs typeface="Verdana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did not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exist,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line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integral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will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always 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depend 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path connecting </a:t>
                </a:r>
                <a:r>
                  <a:rPr lang="en-IN" sz="2200" spc="80" dirty="0">
                    <a:solidFill>
                      <a:srgbClr val="002060"/>
                    </a:solidFill>
                    <a:latin typeface="Calibri"/>
                    <a:cs typeface="Calibri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and</a:t>
                </a:r>
                <a:r>
                  <a:rPr lang="en-IN" sz="2200" spc="155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r>
                  <a:rPr lang="en-IN" sz="2200" spc="120" dirty="0">
                    <a:solidFill>
                      <a:srgbClr val="002060"/>
                    </a:solidFill>
                    <a:latin typeface="Calibri"/>
                    <a:cs typeface="Calibri"/>
                  </a:rPr>
                  <a:t>B</a:t>
                </a:r>
                <a:endParaRPr lang="en-IN" sz="2200" dirty="0">
                  <a:solidFill>
                    <a:srgbClr val="002060"/>
                  </a:solidFill>
                  <a:latin typeface="Calibri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3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Thus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-45" dirty="0">
                    <a:solidFill>
                      <a:srgbClr val="002060"/>
                    </a:solidFill>
                    <a:latin typeface="Verdana"/>
                    <a:cs typeface="Verdana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guarantees </a:t>
                </a:r>
                <a:r>
                  <a:rPr lang="en-IN" sz="2200" dirty="0">
                    <a:solidFill>
                      <a:srgbClr val="002060"/>
                    </a:solidFill>
                    <a:latin typeface="Calibri"/>
                    <a:cs typeface="Calibri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work </a:t>
                </a:r>
                <a:r>
                  <a:rPr lang="en-IN" sz="2200" spc="-40" dirty="0">
                    <a:solidFill>
                      <a:srgbClr val="002060"/>
                    </a:solidFill>
                    <a:latin typeface="Calibri"/>
                    <a:cs typeface="Calibri"/>
                  </a:rPr>
                  <a:t>done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depends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only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on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endpoints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of the </a:t>
                </a:r>
                <a:r>
                  <a:rPr lang="en-IN" sz="2200" spc="-5" dirty="0">
                    <a:solidFill>
                      <a:srgbClr val="002060"/>
                    </a:solidFill>
                    <a:latin typeface="Calibri"/>
                    <a:cs typeface="Calibri"/>
                  </a:rPr>
                  <a:t>path,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and not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</a:t>
                </a:r>
                <a:r>
                  <a:rPr lang="en-IN" sz="2200" spc="-135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path itself</a:t>
                </a:r>
                <a:endParaRPr lang="en-IN" sz="2200" dirty="0">
                  <a:solidFill>
                    <a:srgbClr val="002060"/>
                  </a:solidFill>
                  <a:latin typeface="Calibri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3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function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-45" dirty="0">
                    <a:solidFill>
                      <a:srgbClr val="002060"/>
                    </a:solidFill>
                    <a:latin typeface="Verdana"/>
                    <a:cs typeface="Verdana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has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dimensions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of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energy,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and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called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the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potential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energy.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IN" sz="2200" spc="10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is a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scalar field, </a:t>
                </a:r>
                <a:r>
                  <a:rPr lang="en-IN" sz="2200" spc="-25" dirty="0">
                    <a:solidFill>
                      <a:srgbClr val="002060"/>
                    </a:solidFill>
                    <a:latin typeface="Calibri"/>
                    <a:cs typeface="Calibri"/>
                  </a:rPr>
                  <a:t>unlike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r>
                  <a:rPr lang="en-IN" sz="2200" spc="15" dirty="0">
                    <a:solidFill>
                      <a:srgbClr val="002060"/>
                    </a:solidFill>
                    <a:latin typeface="Calibri"/>
                    <a:cs typeface="Calibri"/>
                  </a:rPr>
                  <a:t>,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which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is a 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vector</a:t>
                </a:r>
                <a:r>
                  <a:rPr lang="en-IN" sz="2200" spc="105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field.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20" dirty="0">
                    <a:solidFill>
                      <a:srgbClr val="002060"/>
                    </a:solidFill>
                    <a:latin typeface="Calibri"/>
                    <a:cs typeface="Calibri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Calibri"/>
                    <a:cs typeface="Calibri"/>
                  </a:rPr>
                  <a:t>easier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deal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with scalars </a:t>
                </a:r>
                <a:r>
                  <a:rPr lang="en-IN" sz="2200" spc="-20" dirty="0">
                    <a:solidFill>
                      <a:srgbClr val="002060"/>
                    </a:solidFill>
                    <a:latin typeface="Calibri"/>
                    <a:cs typeface="Calibri"/>
                  </a:rPr>
                  <a:t>rather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than vectors,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because  </a:t>
                </a:r>
                <a:r>
                  <a:rPr lang="en-IN" sz="2200" spc="-45" dirty="0">
                    <a:solidFill>
                      <a:srgbClr val="002060"/>
                    </a:solidFill>
                    <a:latin typeface="Calibri"/>
                    <a:cs typeface="Calibri"/>
                  </a:rPr>
                  <a:t>one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doesn’t </a:t>
                </a:r>
                <a:r>
                  <a:rPr lang="en-IN" sz="2200" spc="-30" dirty="0">
                    <a:solidFill>
                      <a:srgbClr val="002060"/>
                    </a:solidFill>
                    <a:latin typeface="Calibri"/>
                    <a:cs typeface="Calibri"/>
                  </a:rPr>
                  <a:t>have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to </a:t>
                </a:r>
                <a:r>
                  <a:rPr lang="en-IN" sz="2200" spc="-40" dirty="0">
                    <a:solidFill>
                      <a:srgbClr val="002060"/>
                    </a:solidFill>
                    <a:latin typeface="Calibri"/>
                    <a:cs typeface="Calibri"/>
                  </a:rPr>
                  <a:t>worry </a:t>
                </a:r>
                <a:r>
                  <a:rPr lang="en-IN" sz="2200" spc="-10" dirty="0">
                    <a:solidFill>
                      <a:srgbClr val="002060"/>
                    </a:solidFill>
                    <a:latin typeface="Calibri"/>
                    <a:cs typeface="Calibri"/>
                  </a:rPr>
                  <a:t>about a</a:t>
                </a:r>
                <a:r>
                  <a:rPr lang="en-IN" sz="2200" spc="35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Calibri"/>
                    <a:cs typeface="Calibri"/>
                  </a:rPr>
                  <a:t>direction.</a:t>
                </a:r>
                <a:endParaRPr lang="en-IN" sz="2200" dirty="0">
                  <a:solidFill>
                    <a:srgbClr val="002060"/>
                  </a:solidFill>
                  <a:latin typeface="Calibri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For </a:t>
                </a:r>
                <a:r>
                  <a:rPr lang="en-IN" sz="22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conservative forces, </a:t>
                </a:r>
                <a:r>
                  <a:rPr lang="en-IN" sz="2200" spc="-35" dirty="0">
                    <a:solidFill>
                      <a:srgbClr val="C00000"/>
                    </a:solidFill>
                    <a:latin typeface="Calibri"/>
                    <a:cs typeface="Calibri"/>
                  </a:rPr>
                  <a:t>work </a:t>
                </a:r>
                <a:r>
                  <a:rPr lang="en-IN" sz="2200" spc="-40" dirty="0">
                    <a:solidFill>
                      <a:srgbClr val="C00000"/>
                    </a:solidFill>
                    <a:latin typeface="Calibri"/>
                    <a:cs typeface="Calibri"/>
                  </a:rPr>
                  <a:t>done </a:t>
                </a:r>
                <a:r>
                  <a:rPr lang="en-IN" sz="22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along a </a:t>
                </a:r>
                <a:r>
                  <a:rPr lang="en-IN" sz="22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closed </a:t>
                </a:r>
                <a:r>
                  <a:rPr lang="en-IN" sz="2200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path </a:t>
                </a:r>
                <a:r>
                  <a:rPr lang="en-IN" sz="2200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is </a:t>
                </a:r>
                <a:r>
                  <a:rPr lang="en-IN" sz="22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zero.</a:t>
                </a:r>
                <a:endParaRPr lang="en-IN" sz="2200" dirty="0">
                  <a:solidFill>
                    <a:srgbClr val="C00000"/>
                  </a:solidFill>
                  <a:latin typeface="Calibri"/>
                  <a:cs typeface="Calibri"/>
                </a:endParaRPr>
              </a:p>
              <a:p>
                <a:r>
                  <a:rPr lang="en-IN" sz="2200" spc="-5" dirty="0">
                    <a:solidFill>
                      <a:srgbClr val="002060"/>
                    </a:solidFill>
                    <a:latin typeface="Calibri"/>
                    <a:cs typeface="Calibri"/>
                  </a:rPr>
                  <a:t> </a:t>
                </a:r>
                <a:endParaRPr lang="en-IN" sz="2200" dirty="0">
                  <a:solidFill>
                    <a:srgbClr val="002060"/>
                  </a:solidFill>
                  <a:latin typeface="Calibri"/>
                  <a:cs typeface="Calibri"/>
                </a:endParaRPr>
              </a:p>
              <a:p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8D5AE-C7EC-458C-B00B-E877EA52A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69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35A4-7CE1-4F92-8B9E-067F4B3D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7809-DDD3-4947-B8B8-63D8B218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4846-531B-48F9-AA5F-43515FE4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9D6D-5F6B-462B-BBC2-8355890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Energy-II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B9914-1355-4B85-967C-2EE69B170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018" y="980513"/>
                <a:ext cx="10058400" cy="521628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closed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figure: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closed path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US" sz="2200" b="0" i="0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endParaRPr lang="en-US" sz="2200" i="1" spc="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  <m:d>
                          <m:d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  <m:d>
                          <m:d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d>
                      <m:d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  <m:d>
                          <m:d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  <m:d>
                          <m:d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pc="3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b="0" i="1" spc="3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consequence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work-energy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kinetic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energies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conserved.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IN" sz="2200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i="1" spc="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b>
                      <m:sup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US" sz="2200" i="1" spc="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i="1" spc="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i="1" spc="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200" i="1" spc="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200" i="1" spc="3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i="1" spc="3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3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 spc="3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suggests,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Conservation of Energy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why the force is named as “Conservative”.</a:t>
                </a:r>
              </a:p>
              <a:p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B9914-1355-4B85-967C-2EE69B170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018" y="980513"/>
                <a:ext cx="10058400" cy="5216288"/>
              </a:xfrm>
              <a:blipFill>
                <a:blip r:embed="rId2"/>
                <a:stretch>
                  <a:fillRect l="-1697" t="-1402" r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18AC-9C68-4EFF-91FC-28D04F66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EAFD-5337-47A3-9A78-ADA1D325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AA38-8E69-4F38-9C6E-8382D584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67B06-4D58-4497-8726-71FC97686C5E}"/>
              </a:ext>
            </a:extLst>
          </p:cNvPr>
          <p:cNvGrpSpPr/>
          <p:nvPr/>
        </p:nvGrpSpPr>
        <p:grpSpPr>
          <a:xfrm>
            <a:off x="9834658" y="341499"/>
            <a:ext cx="2794663" cy="2335440"/>
            <a:chOff x="2241159" y="1759479"/>
            <a:chExt cx="2887432" cy="2328321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EB6723C-BAB1-4479-876E-0A10B14B5979}"/>
                </a:ext>
              </a:extLst>
            </p:cNvPr>
            <p:cNvSpPr txBox="1"/>
            <p:nvPr/>
          </p:nvSpPr>
          <p:spPr>
            <a:xfrm>
              <a:off x="3248326" y="1759479"/>
              <a:ext cx="1880265" cy="622606"/>
            </a:xfrm>
            <a:prstGeom prst="rect">
              <a:avLst/>
            </a:prstGeom>
          </p:spPr>
          <p:txBody>
            <a:bodyPr vert="horz" wrap="square" lIns="0" tIns="698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2000" dirty="0">
                <a:latin typeface="Calibri"/>
                <a:cs typeface="Calibri"/>
              </a:endParaRPr>
            </a:p>
            <a:p>
              <a:pPr marR="822325" algn="ctr">
                <a:lnSpc>
                  <a:spcPct val="100000"/>
                </a:lnSpc>
              </a:pPr>
              <a:r>
                <a:rPr sz="2000" spc="-10" dirty="0">
                  <a:latin typeface="Times New Roman"/>
                  <a:cs typeface="Times New Roman"/>
                </a:rPr>
                <a:t>B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9D47DBB-E8A8-4564-B8EE-532151496F2D}"/>
                </a:ext>
              </a:extLst>
            </p:cNvPr>
            <p:cNvSpPr/>
            <p:nvPr/>
          </p:nvSpPr>
          <p:spPr>
            <a:xfrm>
              <a:off x="2686934" y="2332383"/>
              <a:ext cx="1614164" cy="1517959"/>
            </a:xfrm>
            <a:custGeom>
              <a:avLst/>
              <a:gdLst/>
              <a:ahLst/>
              <a:cxnLst/>
              <a:rect l="l" t="t" r="r" b="b"/>
              <a:pathLst>
                <a:path w="1014730" h="1099820">
                  <a:moveTo>
                    <a:pt x="139139" y="311219"/>
                  </a:moveTo>
                  <a:lnTo>
                    <a:pt x="257697" y="266758"/>
                  </a:lnTo>
                  <a:lnTo>
                    <a:pt x="242876" y="385318"/>
                  </a:lnTo>
                  <a:lnTo>
                    <a:pt x="257697" y="385318"/>
                  </a:lnTo>
                </a:path>
                <a:path w="1014730" h="1099820">
                  <a:moveTo>
                    <a:pt x="5739" y="1007750"/>
                  </a:moveTo>
                  <a:lnTo>
                    <a:pt x="3230" y="982343"/>
                  </a:lnTo>
                  <a:lnTo>
                    <a:pt x="1436" y="956879"/>
                  </a:lnTo>
                  <a:lnTo>
                    <a:pt x="359" y="931376"/>
                  </a:lnTo>
                  <a:lnTo>
                    <a:pt x="0" y="905848"/>
                  </a:lnTo>
                  <a:lnTo>
                    <a:pt x="1231" y="858226"/>
                  </a:lnTo>
                  <a:lnTo>
                    <a:pt x="4885" y="811216"/>
                  </a:lnTo>
                  <a:lnTo>
                    <a:pt x="10903" y="764883"/>
                  </a:lnTo>
                  <a:lnTo>
                    <a:pt x="19226" y="719289"/>
                  </a:lnTo>
                  <a:lnTo>
                    <a:pt x="29794" y="674497"/>
                  </a:lnTo>
                  <a:lnTo>
                    <a:pt x="42548" y="630570"/>
                  </a:lnTo>
                  <a:lnTo>
                    <a:pt x="57429" y="587572"/>
                  </a:lnTo>
                  <a:lnTo>
                    <a:pt x="74378" y="545566"/>
                  </a:lnTo>
                  <a:lnTo>
                    <a:pt x="93335" y="504614"/>
                  </a:lnTo>
                  <a:lnTo>
                    <a:pt x="114242" y="464780"/>
                  </a:lnTo>
                  <a:lnTo>
                    <a:pt x="137038" y="426127"/>
                  </a:lnTo>
                  <a:lnTo>
                    <a:pt x="161665" y="388718"/>
                  </a:lnTo>
                  <a:lnTo>
                    <a:pt x="188063" y="352616"/>
                  </a:lnTo>
                  <a:lnTo>
                    <a:pt x="216174" y="317884"/>
                  </a:lnTo>
                  <a:lnTo>
                    <a:pt x="245938" y="284585"/>
                  </a:lnTo>
                  <a:lnTo>
                    <a:pt x="277295" y="252783"/>
                  </a:lnTo>
                  <a:lnTo>
                    <a:pt x="310187" y="222540"/>
                  </a:lnTo>
                  <a:lnTo>
                    <a:pt x="344554" y="193920"/>
                  </a:lnTo>
                  <a:lnTo>
                    <a:pt x="380338" y="166985"/>
                  </a:lnTo>
                  <a:lnTo>
                    <a:pt x="417478" y="141799"/>
                  </a:lnTo>
                  <a:lnTo>
                    <a:pt x="455915" y="118425"/>
                  </a:lnTo>
                  <a:lnTo>
                    <a:pt x="495591" y="96926"/>
                  </a:lnTo>
                  <a:lnTo>
                    <a:pt x="536447" y="77364"/>
                  </a:lnTo>
                  <a:lnTo>
                    <a:pt x="578422" y="59804"/>
                  </a:lnTo>
                  <a:lnTo>
                    <a:pt x="621457" y="44308"/>
                  </a:lnTo>
                  <a:lnTo>
                    <a:pt x="665494" y="30939"/>
                  </a:lnTo>
                  <a:lnTo>
                    <a:pt x="710473" y="19761"/>
                  </a:lnTo>
                  <a:lnTo>
                    <a:pt x="756336" y="10836"/>
                  </a:lnTo>
                  <a:lnTo>
                    <a:pt x="803021" y="4228"/>
                  </a:lnTo>
                  <a:lnTo>
                    <a:pt x="850472" y="0"/>
                  </a:lnTo>
                </a:path>
                <a:path w="1014730" h="1099820">
                  <a:moveTo>
                    <a:pt x="5761" y="992945"/>
                  </a:moveTo>
                  <a:lnTo>
                    <a:pt x="46397" y="1017549"/>
                  </a:lnTo>
                  <a:lnTo>
                    <a:pt x="88547" y="1039046"/>
                  </a:lnTo>
                  <a:lnTo>
                    <a:pt x="132032" y="1057383"/>
                  </a:lnTo>
                  <a:lnTo>
                    <a:pt x="176674" y="1072506"/>
                  </a:lnTo>
                  <a:lnTo>
                    <a:pt x="222292" y="1084362"/>
                  </a:lnTo>
                  <a:lnTo>
                    <a:pt x="268707" y="1092896"/>
                  </a:lnTo>
                  <a:lnTo>
                    <a:pt x="315741" y="1098057"/>
                  </a:lnTo>
                  <a:lnTo>
                    <a:pt x="363213" y="1099789"/>
                  </a:lnTo>
                  <a:lnTo>
                    <a:pt x="411826" y="1098002"/>
                  </a:lnTo>
                  <a:lnTo>
                    <a:pt x="459468" y="1092726"/>
                  </a:lnTo>
                  <a:lnTo>
                    <a:pt x="506014" y="1084087"/>
                  </a:lnTo>
                  <a:lnTo>
                    <a:pt x="551338" y="1072210"/>
                  </a:lnTo>
                  <a:lnTo>
                    <a:pt x="595313" y="1057222"/>
                  </a:lnTo>
                  <a:lnTo>
                    <a:pt x="637815" y="1039248"/>
                  </a:lnTo>
                  <a:lnTo>
                    <a:pt x="678716" y="1018415"/>
                  </a:lnTo>
                  <a:lnTo>
                    <a:pt x="717892" y="994848"/>
                  </a:lnTo>
                  <a:lnTo>
                    <a:pt x="755215" y="968673"/>
                  </a:lnTo>
                  <a:lnTo>
                    <a:pt x="790561" y="940017"/>
                  </a:lnTo>
                  <a:lnTo>
                    <a:pt x="823803" y="909005"/>
                  </a:lnTo>
                  <a:lnTo>
                    <a:pt x="854814" y="875763"/>
                  </a:lnTo>
                  <a:lnTo>
                    <a:pt x="883471" y="840417"/>
                  </a:lnTo>
                  <a:lnTo>
                    <a:pt x="909645" y="803093"/>
                  </a:lnTo>
                  <a:lnTo>
                    <a:pt x="933212" y="763918"/>
                  </a:lnTo>
                  <a:lnTo>
                    <a:pt x="954045" y="723016"/>
                  </a:lnTo>
                  <a:lnTo>
                    <a:pt x="972019" y="680514"/>
                  </a:lnTo>
                  <a:lnTo>
                    <a:pt x="987007" y="636538"/>
                  </a:lnTo>
                  <a:lnTo>
                    <a:pt x="998883" y="591214"/>
                  </a:lnTo>
                  <a:lnTo>
                    <a:pt x="1007523" y="544668"/>
                  </a:lnTo>
                  <a:lnTo>
                    <a:pt x="1012799" y="497025"/>
                  </a:lnTo>
                  <a:lnTo>
                    <a:pt x="1014585" y="448413"/>
                  </a:lnTo>
                  <a:lnTo>
                    <a:pt x="1012677" y="398577"/>
                  </a:lnTo>
                  <a:lnTo>
                    <a:pt x="1007006" y="349322"/>
                  </a:lnTo>
                  <a:lnTo>
                    <a:pt x="997651" y="300846"/>
                  </a:lnTo>
                  <a:lnTo>
                    <a:pt x="984691" y="253347"/>
                  </a:lnTo>
                  <a:lnTo>
                    <a:pt x="968206" y="207025"/>
                  </a:lnTo>
                  <a:lnTo>
                    <a:pt x="948275" y="162077"/>
                  </a:lnTo>
                  <a:lnTo>
                    <a:pt x="924978" y="118703"/>
                  </a:lnTo>
                  <a:lnTo>
                    <a:pt x="898392" y="77102"/>
                  </a:lnTo>
                  <a:lnTo>
                    <a:pt x="868598" y="37471"/>
                  </a:lnTo>
                  <a:lnTo>
                    <a:pt x="835676" y="10"/>
                  </a:lnTo>
                </a:path>
                <a:path w="1014730" h="1099820">
                  <a:moveTo>
                    <a:pt x="880121" y="740988"/>
                  </a:moveTo>
                  <a:lnTo>
                    <a:pt x="850482" y="889183"/>
                  </a:lnTo>
                  <a:lnTo>
                    <a:pt x="969037" y="800267"/>
                  </a:lnTo>
                </a:path>
              </a:pathLst>
            </a:custGeom>
            <a:ln w="4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5169706-5132-4348-B390-F6B1F4914559}"/>
                </a:ext>
              </a:extLst>
            </p:cNvPr>
            <p:cNvSpPr txBox="1"/>
            <p:nvPr/>
          </p:nvSpPr>
          <p:spPr>
            <a:xfrm>
              <a:off x="4406487" y="3042436"/>
              <a:ext cx="73025" cy="31931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latin typeface="Times New Roman"/>
                  <a:cs typeface="Times New Roman"/>
                </a:rPr>
                <a:t>2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110725D-52FC-43AE-8DB4-BD254DDD8DB0}"/>
                </a:ext>
              </a:extLst>
            </p:cNvPr>
            <p:cNvSpPr txBox="1"/>
            <p:nvPr/>
          </p:nvSpPr>
          <p:spPr>
            <a:xfrm>
              <a:off x="2602055" y="2879420"/>
              <a:ext cx="73025" cy="31931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latin typeface="Times New Roman"/>
                  <a:cs typeface="Times New Roman"/>
                </a:rPr>
                <a:t>1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38E411A-8678-4F37-BEF5-7167DC20BC58}"/>
                </a:ext>
              </a:extLst>
            </p:cNvPr>
            <p:cNvSpPr txBox="1"/>
            <p:nvPr/>
          </p:nvSpPr>
          <p:spPr>
            <a:xfrm>
              <a:off x="2241159" y="3755017"/>
              <a:ext cx="2059939" cy="332783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377190">
                <a:lnSpc>
                  <a:spcPct val="100000"/>
                </a:lnSpc>
                <a:spcBef>
                  <a:spcPts val="195"/>
                </a:spcBef>
              </a:pPr>
              <a:r>
                <a:rPr sz="2000" spc="-10" dirty="0">
                  <a:latin typeface="Times New Roman"/>
                  <a:cs typeface="Times New Roman"/>
                </a:rPr>
                <a:t>A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27393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12381</TotalTime>
  <Words>1612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Algerian</vt:lpstr>
      <vt:lpstr>Arial</vt:lpstr>
      <vt:lpstr>Baskerville Old Face</vt:lpstr>
      <vt:lpstr>Bell MT</vt:lpstr>
      <vt:lpstr>Calibri</vt:lpstr>
      <vt:lpstr>Cambria Math</vt:lpstr>
      <vt:lpstr>Franklin Gothic Book</vt:lpstr>
      <vt:lpstr>Franklin Gothic Medium</vt:lpstr>
      <vt:lpstr>Times New Roman</vt:lpstr>
      <vt:lpstr>Verdana</vt:lpstr>
      <vt:lpstr>Wingdings</vt:lpstr>
      <vt:lpstr>BU</vt:lpstr>
      <vt:lpstr>Mechanics</vt:lpstr>
      <vt:lpstr>Work Energy Theorem</vt:lpstr>
      <vt:lpstr>Newton’s Law of Motion</vt:lpstr>
      <vt:lpstr>Work and Energy-I</vt:lpstr>
      <vt:lpstr>Work and Energy-II</vt:lpstr>
      <vt:lpstr>Work and Energy-III</vt:lpstr>
      <vt:lpstr>Conservative Forces</vt:lpstr>
      <vt:lpstr>Potential Energy-I</vt:lpstr>
      <vt:lpstr>Potential Energy-II</vt:lpstr>
      <vt:lpstr>Potential Energy-III</vt:lpstr>
      <vt:lpstr>Potential Energy-IV</vt:lpstr>
      <vt:lpstr>Potential Energy-V</vt:lpstr>
      <vt:lpstr>Potential Energy-VI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88</cp:revision>
  <dcterms:created xsi:type="dcterms:W3CDTF">2020-10-01T07:55:32Z</dcterms:created>
  <dcterms:modified xsi:type="dcterms:W3CDTF">2021-04-01T07:45:53Z</dcterms:modified>
</cp:coreProperties>
</file>