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302" r:id="rId3"/>
    <p:sldId id="295" r:id="rId4"/>
    <p:sldId id="296" r:id="rId5"/>
    <p:sldId id="297" r:id="rId6"/>
    <p:sldId id="298" r:id="rId7"/>
    <p:sldId id="299" r:id="rId8"/>
    <p:sldId id="301" r:id="rId9"/>
    <p:sldId id="300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95BDF-B4FB-4DAB-B972-0D4E900E70FA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20042-9130-4CD5-BC2F-8F37E9BA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570616"/>
            <a:ext cx="12188825" cy="287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335" y="6334316"/>
            <a:ext cx="12185665" cy="23630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210311"/>
            <a:ext cx="10058400" cy="16606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Write the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2249814"/>
            <a:ext cx="10058400" cy="251028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Name and affiliation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0BEBD1-5B81-427B-9FB4-829318B79043}"/>
              </a:ext>
            </a:extLst>
          </p:cNvPr>
          <p:cNvGrpSpPr/>
          <p:nvPr userDrawn="1"/>
        </p:nvGrpSpPr>
        <p:grpSpPr>
          <a:xfrm>
            <a:off x="1207658" y="2060408"/>
            <a:ext cx="10027920" cy="67992"/>
            <a:chOff x="1207658" y="2932609"/>
            <a:chExt cx="10027920" cy="6799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207658" y="2932609"/>
              <a:ext cx="9875520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F1EDE3-D180-414B-B7BA-6599DC0F9F81}"/>
                </a:ext>
              </a:extLst>
            </p:cNvPr>
            <p:cNvCxnSpPr/>
            <p:nvPr userDrawn="1"/>
          </p:nvCxnSpPr>
          <p:spPr>
            <a:xfrm>
              <a:off x="1360058" y="3000601"/>
              <a:ext cx="9875520" cy="0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careerlauncher.com/law-admissions-bennett-university/images/logo.png">
            <a:extLst>
              <a:ext uri="{FF2B5EF4-FFF2-40B4-BE49-F238E27FC236}">
                <a16:creationId xmlns:a16="http://schemas.microsoft.com/office/drawing/2014/main" id="{9F6CC91A-28FF-490A-A8D4-7709DD25D4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09" y="4760100"/>
            <a:ext cx="3112781" cy="148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Even Semester, 2020-21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570616"/>
            <a:ext cx="4822804" cy="267357"/>
          </a:xfrm>
        </p:spPr>
        <p:txBody>
          <a:bodyPr/>
          <a:lstStyle>
            <a:lvl1pPr>
              <a:defRPr sz="1200">
                <a:solidFill>
                  <a:schemeClr val="accent1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313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998806"/>
            <a:ext cx="4937760" cy="5233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998806"/>
            <a:ext cx="4937760" cy="5233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Even Semester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570616"/>
            <a:ext cx="4822804" cy="267357"/>
          </a:xfrm>
        </p:spPr>
        <p:txBody>
          <a:bodyPr/>
          <a:lstStyle>
            <a:lvl1pPr>
              <a:defRPr sz="120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37256-452D-45C4-9A2B-D7330CDA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648E-2F93-45A8-8DF8-1209A78545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Even Semetser, 2020-21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38761-C1EA-46BB-BA34-274AE1F8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F0106D-BB1F-4BFB-89FE-E2EA446EE2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2744"/>
            <a:ext cx="10058400" cy="11466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Brief Description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B57A-68A9-40F0-8A78-F7CD2334D856}"/>
              </a:ext>
            </a:extLst>
          </p:cNvPr>
          <p:cNvGrpSpPr/>
          <p:nvPr userDrawn="1"/>
        </p:nvGrpSpPr>
        <p:grpSpPr>
          <a:xfrm>
            <a:off x="1190171" y="1255486"/>
            <a:ext cx="4905829" cy="286935"/>
            <a:chOff x="1190171" y="1255486"/>
            <a:chExt cx="4905829" cy="286935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CFD2EF0-873C-4DA8-B9C9-0C59A3F73DFC}"/>
                </a:ext>
              </a:extLst>
            </p:cNvPr>
            <p:cNvSpPr/>
            <p:nvPr userDrawn="1"/>
          </p:nvSpPr>
          <p:spPr>
            <a:xfrm>
              <a:off x="1190171" y="1258842"/>
              <a:ext cx="1437728" cy="279677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1FE6B67-CA37-457D-A4EC-01524839CD07}"/>
                </a:ext>
              </a:extLst>
            </p:cNvPr>
            <p:cNvSpPr/>
            <p:nvPr userDrawn="1"/>
          </p:nvSpPr>
          <p:spPr>
            <a:xfrm>
              <a:off x="2364494" y="1257724"/>
              <a:ext cx="1437728" cy="279677"/>
            </a:xfrm>
            <a:prstGeom prst="parallelogram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7DF5070-D9D4-40ED-884B-9BC9556EAE9E}"/>
                </a:ext>
              </a:extLst>
            </p:cNvPr>
            <p:cNvSpPr/>
            <p:nvPr userDrawn="1"/>
          </p:nvSpPr>
          <p:spPr>
            <a:xfrm>
              <a:off x="3527843" y="1255486"/>
              <a:ext cx="1437728" cy="279677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B081236-4CAB-4969-ABEF-5617ADCFC6B9}"/>
                </a:ext>
              </a:extLst>
            </p:cNvPr>
            <p:cNvSpPr/>
            <p:nvPr userDrawn="1"/>
          </p:nvSpPr>
          <p:spPr>
            <a:xfrm>
              <a:off x="4658272" y="1256605"/>
              <a:ext cx="1437728" cy="285816"/>
            </a:xfrm>
            <a:prstGeom prst="parallelogram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1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F86E95-1606-40C6-AAE4-E39A4C9E5062}"/>
              </a:ext>
            </a:extLst>
          </p:cNvPr>
          <p:cNvGrpSpPr/>
          <p:nvPr userDrawn="1"/>
        </p:nvGrpSpPr>
        <p:grpSpPr>
          <a:xfrm>
            <a:off x="0" y="6334315"/>
            <a:ext cx="12192001" cy="523685"/>
            <a:chOff x="0" y="6334315"/>
            <a:chExt cx="12192001" cy="523685"/>
          </a:xfrm>
        </p:grpSpPr>
        <p:sp>
          <p:nvSpPr>
            <p:cNvPr id="7" name="Rectangle 6"/>
            <p:cNvSpPr/>
            <p:nvPr/>
          </p:nvSpPr>
          <p:spPr>
            <a:xfrm>
              <a:off x="1" y="6557554"/>
              <a:ext cx="12192000" cy="3004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0" y="6334315"/>
              <a:ext cx="12192001" cy="223237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6638"/>
            <a:ext cx="10058400" cy="669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980513"/>
            <a:ext cx="10058400" cy="52162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D58780-B70D-4BAD-BB2E-7034ECCF08BA}"/>
              </a:ext>
            </a:extLst>
          </p:cNvPr>
          <p:cNvGrpSpPr/>
          <p:nvPr userDrawn="1"/>
        </p:nvGrpSpPr>
        <p:grpSpPr>
          <a:xfrm>
            <a:off x="1064923" y="810381"/>
            <a:ext cx="10117339" cy="57944"/>
            <a:chOff x="1064923" y="1737845"/>
            <a:chExt cx="10117339" cy="579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1064923" y="1737845"/>
              <a:ext cx="9966960" cy="0"/>
            </a:xfrm>
            <a:prstGeom prst="line">
              <a:avLst/>
            </a:prstGeom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47A1E7E-F039-4EC0-9FA2-A2A026DC3C07}"/>
                </a:ext>
              </a:extLst>
            </p:cNvPr>
            <p:cNvCxnSpPr/>
            <p:nvPr userDrawn="1"/>
          </p:nvCxnSpPr>
          <p:spPr>
            <a:xfrm>
              <a:off x="1215302" y="1795789"/>
              <a:ext cx="996696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4" descr="http://www.motachashma.com/images/exams/bennet-university-mba-admission.jpg">
            <a:extLst>
              <a:ext uri="{FF2B5EF4-FFF2-40B4-BE49-F238E27FC236}">
                <a16:creationId xmlns:a16="http://schemas.microsoft.com/office/drawing/2014/main" id="{9DD4D91D-B403-4D5F-AD7B-32CF13C0D0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307" y="10888"/>
            <a:ext cx="863169" cy="8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570616"/>
            <a:ext cx="4822804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baseline="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Bennett university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557553"/>
            <a:ext cx="2472271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accent3">
                    <a:lumMod val="10000"/>
                    <a:lumOff val="90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 dirty="0"/>
              <a:t>Even </a:t>
            </a:r>
            <a:r>
              <a:rPr lang="en-US" dirty="0" err="1"/>
              <a:t>Semetser</a:t>
            </a:r>
            <a:r>
              <a:rPr lang="en-US" dirty="0"/>
              <a:t>,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557553"/>
            <a:ext cx="1312025" cy="26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3">
                    <a:lumMod val="10000"/>
                    <a:lumOff val="90000"/>
                  </a:schemeClr>
                </a:solidFill>
                <a:latin typeface="Bell MT" panose="02020503060305020303" pitchFamily="18" charset="0"/>
              </a:defRPr>
            </a:lvl1pPr>
          </a:lstStyle>
          <a:p>
            <a:fld id="{BDA10909-B56C-45AC-A9CA-18A782F1C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0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8B24-9528-482B-AF51-C1F12BD16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4D6B3-8DC8-44EA-966E-0BA186172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/>
          </a:p>
          <a:p>
            <a:pPr algn="ctr"/>
            <a:r>
              <a:rPr lang="en-US" sz="3000" dirty="0"/>
              <a:t>EPHY108L (2-0-2-3)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Ayan khan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203969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CEC6-3A0F-4154-B113-18002511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Curl-II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7FC2C-DA56-43FC-B639-FC28274E6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IN" sz="2200" b="1" i="1" spc="17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 </m:t>
                    </m:r>
                    <m:r>
                      <a:rPr lang="en-IN" sz="2200" i="1" spc="-3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𝐹</m:t>
                    </m:r>
                    <m:r>
                      <a:rPr lang="en-IN" sz="2200" i="1" spc="-52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IN" sz="2200" i="1" spc="-52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16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i="1" spc="-165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e>
                    </m:acc>
                    <m:r>
                      <a:rPr lang="en-IN" sz="2200" i="1" spc="-1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 </m:t>
                    </m:r>
                    <m:r>
                      <a:rPr lang="en-IN" sz="2200" i="1" spc="-3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𝐹</m:t>
                    </m:r>
                    <m:r>
                      <a:rPr lang="en-IN" sz="2200" i="1" spc="-52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IN" sz="2200" i="1" spc="-52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15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i="1" spc="-15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e>
                    </m:acc>
                    <m:r>
                      <a:rPr lang="en-IN" sz="2200" i="1" spc="-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 </m:t>
                    </m:r>
                    <m:r>
                      <a:rPr lang="en-IN" sz="2200" i="1" spc="-4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𝐹</m:t>
                    </m:r>
                    <m:r>
                      <a:rPr lang="en-IN" sz="2200" i="1" spc="-67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IN" sz="2200" i="1" spc="-67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2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200" i="1" spc="-2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200" spc="-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integral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a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infinitesimal rectangular path as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shown in the figure.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IN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𝐴𝐵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𝐵𝐶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𝐶𝐷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𝐷𝐴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according to the figure,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𝐴𝐵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=∫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⋅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𝑑𝑦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∼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e>
                    </m:d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Δy</m:t>
                    </m:r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2060"/>
                    </a:solidFill>
                    <a:cs typeface="Calibri"/>
                  </a:rPr>
                  <a:t>a</a:t>
                </a:r>
                <a:r>
                  <a:rPr lang="en-US" sz="2200" b="0" dirty="0">
                    <a:solidFill>
                      <a:srgbClr val="002060"/>
                    </a:solidFill>
                    <a:cs typeface="Calibri"/>
                  </a:rPr>
                  <a:t>nd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𝐵𝐶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=∫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⋅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𝑑𝑧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∼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e>
                    </m:d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Δz</m:t>
                    </m:r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Taylor expansion,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𝐴𝐵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𝐵𝐶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d>
                      <m:d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𝑦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200" b="0" i="0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𝑧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200" b="0" i="0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f>
                          <m:fPr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200" b="0" i="1" spc="2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pc="2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200" b="0" i="1" spc="2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𝑦</m:t>
                            </m:r>
                          </m:den>
                        </m:f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b="0" i="0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sz="2200" b="0" i="0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e>
                    </m:d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(by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integrating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9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IN" sz="2200" spc="-6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directions)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𝐶𝐷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𝐷𝐴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d>
                      <m:dPr>
                        <m:ctrlP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𝑦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200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𝑧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200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f>
                          <m:fPr>
                            <m:ctrlP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200" i="1" spc="2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200" i="1" spc="2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200" b="0" i="1" spc="2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𝑧</m:t>
                            </m:r>
                          </m:den>
                        </m:f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sz="2200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Δ</m:t>
                        </m:r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e>
                    </m:d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7FC2C-DA56-43FC-B639-FC28274E6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0FE1-9A65-4E99-AE38-42334E7E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EE21-1186-4737-A677-3EDC5A58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A2AA3-AA0D-4F75-9847-91DEB3A5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object 24">
            <a:extLst>
              <a:ext uri="{FF2B5EF4-FFF2-40B4-BE49-F238E27FC236}">
                <a16:creationId xmlns:a16="http://schemas.microsoft.com/office/drawing/2014/main" id="{0B3B4626-DDB9-4A95-9F2E-F7B6104E08BB}"/>
              </a:ext>
            </a:extLst>
          </p:cNvPr>
          <p:cNvSpPr/>
          <p:nvPr/>
        </p:nvSpPr>
        <p:spPr>
          <a:xfrm>
            <a:off x="8508989" y="1408439"/>
            <a:ext cx="3376758" cy="2646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87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0A6D-CACE-401D-91BF-5B7B6709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Curl-III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7A0E7-E7A7-4E93-9818-5BF027C3D7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add all the contributions we obtain,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IN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200" b="0" i="1" spc="2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⋅</m:t>
                          </m:r>
                          <m:r>
                            <a:rPr lang="en-US" sz="2200" b="0" i="1" spc="2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200" b="0" i="1" spc="2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2200" b="0" i="1" spc="2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2200" b="0" i="1" spc="2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d>
                        <m:dPr>
                          <m:ctrlPr>
                            <a:rPr lang="en-US" sz="2200" b="0" i="1" spc="2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 spc="2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sz="2200" b="0" i="1" spc="2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200" b="0" i="1" spc="20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pc="20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b="0" i="1" spc="20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200" b="0" i="1" spc="2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𝜕</m:t>
                              </m:r>
                              <m:r>
                                <a:rPr lang="en-US" sz="2200" b="0" i="1" spc="2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2200" b="0" i="1" spc="2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0" i="1" spc="2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sz="2200" b="0" i="1" spc="2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200" b="0" i="1" spc="20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pc="20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b="0" i="1" spc="20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200" b="0" i="1" spc="2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𝜕</m:t>
                              </m:r>
                              <m:r>
                                <a:rPr lang="en-US" sz="2200" b="0" i="1" spc="20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200" b="0" i="0" spc="2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Δ</m:t>
                      </m:r>
                      <m:sSub>
                        <m:sSubPr>
                          <m:ctrlPr>
                            <a:rPr lang="en-US" sz="2200" b="0" i="1" spc="2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2200" b="0" i="1" spc="2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2200" b="0" i="1" spc="2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02260" marR="43180" indent="-342900">
                  <a:lnSpc>
                    <a:spcPts val="1350"/>
                  </a:lnSpc>
                  <a:spcBef>
                    <a:spcPts val="110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∆</m:t>
                    </m:r>
                    <m:r>
                      <a:rPr lang="en-IN" sz="2200" i="1" spc="-1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𝑆</m:t>
                    </m:r>
                    <m:r>
                      <a:rPr lang="en-IN" sz="2200" i="1" spc="-15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IN" sz="2200" i="1" spc="-15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 </m:t>
                    </m:r>
                    <m:r>
                      <a:rPr lang="en-IN" sz="220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∆</m:t>
                    </m:r>
                    <m:r>
                      <a:rPr lang="en-IN" sz="220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IN" sz="220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∆</m:t>
                    </m:r>
                    <m:r>
                      <a:rPr lang="en-IN" sz="220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</m:oMath>
                </a14:m>
                <a:r>
                  <a:rPr lang="en-IN" sz="2200" i="1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infinitesimal loop,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directed 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axis. </a:t>
                </a: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</a:t>
                </a:r>
              </a:p>
              <a:p>
                <a:pPr marL="302260" marR="43180" indent="-342900">
                  <a:lnSpc>
                    <a:spcPts val="1350"/>
                  </a:lnSpc>
                  <a:spcBef>
                    <a:spcPts val="110"/>
                  </a:spcBef>
                  <a:buFont typeface="Wingdings" panose="05000000000000000000" pitchFamily="2" charset="2"/>
                  <a:buChar char="Ø"/>
                </a:pPr>
                <a:endParaRPr lang="en-IN" sz="2200" spc="-2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43180" indent="0">
                  <a:lnSpc>
                    <a:spcPts val="1350"/>
                  </a:lnSpc>
                  <a:spcBef>
                    <a:spcPts val="110"/>
                  </a:spcBef>
                  <a:buNone/>
                </a:pP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quantity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curl,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whose action can be noted as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IN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b="0" i="1" spc="2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pc="2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∇</m:t>
                                </m:r>
                              </m:e>
                            </m:acc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200" b="0" i="1" spc="2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pc="2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 b="0" i="0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</m:t>
                    </m:r>
                    <m:sSub>
                      <m:sSub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b>
                    </m:sSub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d>
                      <m:d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200" b="0" i="0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∇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⋅</m:t>
                    </m:r>
                    <m:r>
                      <m:rPr>
                        <m:sty m:val="p"/>
                      </m:rPr>
                      <a:rPr lang="en-US" sz="2200" b="0" i="0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</m:acc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7A0E7-E7A7-4E93-9818-5BF027C3D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CB86C-8DD0-4E73-812C-6BC5483D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9D47D-2ECC-4DA3-9FF7-3A291F54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D0336-20FB-4E30-9CCF-2C45DDF7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6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C7E0-968E-49B3-AD5E-3986CB02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Curl-IV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F63DC-EC3B-422C-A994-2B962A5910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898625"/>
                <a:ext cx="10058400" cy="521628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b="1" u="sng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Stokes’ </a:t>
                </a:r>
                <a:r>
                  <a:rPr lang="en-IN" sz="2200" b="1" u="sng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pc="17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17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IN" sz="2200" b="1" spc="1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integrated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a 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arbitrary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shape,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the line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integral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integral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curl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pc="9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9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IN" sz="2200" spc="9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evaluated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enclosed  by 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IN" sz="2200" spc="-6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IN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200" i="1" spc="2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⋅</m:t>
                          </m:r>
                          <m:r>
                            <a:rPr lang="en-US" sz="2200" i="1" spc="2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200" i="1" spc="2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2200" i="1" spc="2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2200" i="1" spc="2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200" i="1" spc="2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US" sz="2200" i="1" spc="2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200" i="1" spc="2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200" i="1" spc="20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spc="20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∇</m:t>
                                  </m:r>
                                </m:e>
                              </m:acc>
                              <m:r>
                                <a:rPr lang="en-US" sz="2200" i="1" spc="2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200" i="1" spc="20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 spc="20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</m:d>
                          <m:r>
                            <a:rPr lang="en-US" sz="2200" i="1" spc="2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⋅</m:t>
                          </m:r>
                          <m:r>
                            <a:rPr lang="en-US" sz="2200" i="1" spc="2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200" i="1" spc="2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2200" i="1" spc="2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enclosed by the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 </a:t>
                </a:r>
              </a:p>
              <a:p>
                <a:pPr marL="0" indent="0">
                  <a:buNone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infinitesimal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shown,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</a:t>
                </a:r>
              </a:p>
              <a:p>
                <a:pPr marL="0" indent="0">
                  <a:buNone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IN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b="0" i="1" spc="2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pc="2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∇</m:t>
                                </m:r>
                              </m:e>
                            </m:acc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200" b="0" i="1" spc="2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pc="2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 b="0" i="0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</m:t>
                    </m:r>
                    <m:sSub>
                      <m:sSub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b>
                    </m:sSub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d>
                      <m:d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200" b="0" i="0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∇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⋅</m:t>
                    </m:r>
                    <m:r>
                      <m:rPr>
                        <m:sty m:val="p"/>
                      </m:rPr>
                      <a:rPr lang="en-US" sz="2200" b="0" i="0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Δ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Upon  adding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contribution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 loops,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desired</a:t>
                </a:r>
                <a:r>
                  <a:rPr lang="en-IN" sz="22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IN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b="0" i="1" spc="2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pc="2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∇</m:t>
                                </m:r>
                              </m:e>
                            </m:acc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200" b="0" i="1" spc="2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pc="2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</m:acc>
                      </m:e>
                    </m:nary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line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integral,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contribution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boundary  of 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survive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the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contribution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cancelled from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adjacent</a:t>
                </a:r>
                <a:r>
                  <a:rPr lang="en-IN" sz="22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loops.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F63DC-EC3B-422C-A994-2B962A591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898625"/>
                <a:ext cx="10058400" cy="5216288"/>
              </a:xfrm>
              <a:blipFill>
                <a:blip r:embed="rId2"/>
                <a:stretch>
                  <a:fillRect l="-1576" t="-584" r="-1818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FDE12-D3FB-4738-80EE-EE353ABC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675BD-2AC6-42C0-91AC-7615EC85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B91C-813A-43D0-B14E-B6B585F8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object 24">
            <a:extLst>
              <a:ext uri="{FF2B5EF4-FFF2-40B4-BE49-F238E27FC236}">
                <a16:creationId xmlns:a16="http://schemas.microsoft.com/office/drawing/2014/main" id="{F1C11C3A-577F-47A9-AFB0-D24C0036D039}"/>
              </a:ext>
            </a:extLst>
          </p:cNvPr>
          <p:cNvSpPr/>
          <p:nvPr/>
        </p:nvSpPr>
        <p:spPr>
          <a:xfrm>
            <a:off x="8639033" y="1447124"/>
            <a:ext cx="3275147" cy="2592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70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111D-6FFC-4892-9C94-A0F2EB62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Curl-V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DCBF0-FF36-4307-B176-FE165A4D3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289560" indent="-342900">
                  <a:lnSpc>
                    <a:spcPts val="1664"/>
                  </a:lnSpc>
                  <a:spcBef>
                    <a:spcPts val="135"/>
                  </a:spcBef>
                  <a:buFont typeface="Wingdings" panose="05000000000000000000" pitchFamily="2" charset="2"/>
                  <a:buChar char="ü"/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en-IN" sz="2200" spc="-6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  <m:r>
                      <a:rPr lang="en-IN" sz="2200" b="1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IN" sz="2200" i="1" spc="-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200" i="1" spc="1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IN" sz="2200" i="1" spc="15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𝜌</m:t>
                    </m:r>
                    <m:r>
                      <a:rPr lang="en-IN" sz="2200" i="1" spc="-97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3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-3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𝜌</m:t>
                        </m:r>
                      </m:e>
                    </m:acc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IN" sz="220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200" i="1" spc="-2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IN" sz="2200" i="1" spc="-30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200" i="1" spc="-60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3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-3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IN" sz="220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2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IN" sz="2200" i="1" spc="-30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IN" sz="2200" i="1" spc="-172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172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200" b="0" i="1" spc="-172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IN" sz="22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cylindrical coordinate, the curl can be defined as, </a:t>
                </a:r>
              </a:p>
              <a:p>
                <a:pPr marL="289560" indent="-342900">
                  <a:lnSpc>
                    <a:spcPts val="1664"/>
                  </a:lnSpc>
                  <a:spcBef>
                    <a:spcPts val="135"/>
                  </a:spcBef>
                  <a:buFont typeface="Wingdings" panose="05000000000000000000" pitchFamily="2" charset="2"/>
                  <a:buChar char="ü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ts val="1664"/>
                  </a:lnSpc>
                  <a:spcBef>
                    <a:spcPts val="135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∇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d>
                      <m:dPr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𝜌</m:t>
                            </m:r>
                          </m:den>
                        </m:f>
                        <m:f>
                          <m:f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𝜕𝜃</m:t>
                            </m:r>
                          </m:den>
                        </m:f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𝑧</m:t>
                            </m:r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𝜌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d>
                      <m:dPr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𝜌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𝑧</m:t>
                            </m:r>
                          </m:den>
                        </m:f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𝜕𝜌</m:t>
                            </m:r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f>
                      <m:fPr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𝜌</m:t>
                        </m:r>
                      </m:den>
                    </m:f>
                    <m:d>
                      <m:dPr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𝜕𝜌</m:t>
                            </m:r>
                          </m:den>
                        </m:f>
                        <m:d>
                          <m:d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𝜌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𝜕𝜃</m:t>
                            </m:r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e>
                    </m:acc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ts val="1664"/>
                  </a:lnSpc>
                  <a:spcBef>
                    <a:spcPts val="135"/>
                  </a:spcBef>
                  <a:buFont typeface="Wingdings" panose="05000000000000000000" pitchFamily="2" charset="2"/>
                  <a:buChar char="ü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ts val="1664"/>
                  </a:lnSpc>
                  <a:spcBef>
                    <a:spcPts val="135"/>
                  </a:spcBef>
                  <a:buFont typeface="Wingdings" panose="05000000000000000000" pitchFamily="2" charset="2"/>
                  <a:buChar char="ü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ts val="1664"/>
                  </a:lnSpc>
                  <a:spcBef>
                    <a:spcPts val="135"/>
                  </a:spcBef>
                  <a:buFont typeface="Wingdings" panose="05000000000000000000" pitchFamily="2" charset="2"/>
                  <a:buChar char="ü"/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en-IN" sz="2200" spc="-6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1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  <m:r>
                      <a:rPr lang="en-IN" sz="2200" b="1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IN" sz="2200" i="1" spc="-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sSub>
                      <m:sSubPr>
                        <m:ctrlPr>
                          <a:rPr lang="en-US" sz="2200" b="0" i="1" spc="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IN" sz="2200" i="1" spc="1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en-US" sz="2200" b="0" i="1" spc="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𝑟</m:t>
                        </m:r>
                      </m:sub>
                    </m:sSub>
                    <m:r>
                      <a:rPr lang="en-IN" sz="2200" i="1" spc="-97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3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3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IN" sz="220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200" i="1" spc="-2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IN" sz="2200" i="1" spc="-30" baseline="-10416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  <m:r>
                      <a:rPr lang="en-IN" sz="2200" i="1" spc="-60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3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-3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  <m:r>
                      <a:rPr lang="en-IN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IN" sz="220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sSub>
                      <m:sSubPr>
                        <m:ctrlPr>
                          <a:rPr lang="en-US" sz="2200" b="0" i="1" spc="-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IN" sz="2200" i="1" spc="-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en-US" sz="2200" b="0" i="1" spc="-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𝜙</m:t>
                        </m:r>
                      </m:sub>
                    </m:sSub>
                    <m:r>
                      <a:rPr lang="en-IN" sz="2200" i="1" spc="-172" baseline="-10416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172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200" b="0" i="1" spc="-172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spherical polar coordinate, the curl can be defined as, </a:t>
                </a:r>
              </a:p>
              <a:p>
                <a:pPr marL="289560" indent="-342900">
                  <a:lnSpc>
                    <a:spcPts val="1664"/>
                  </a:lnSpc>
                  <a:spcBef>
                    <a:spcPts val="135"/>
                  </a:spcBef>
                  <a:buFont typeface="Wingdings" panose="05000000000000000000" pitchFamily="2" charset="2"/>
                  <a:buChar char="ü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ts val="1664"/>
                  </a:lnSpc>
                  <a:spcBef>
                    <a:spcPts val="135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∇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  <m:func>
                          <m:func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𝜃</m:t>
                            </m:r>
                          </m:e>
                        </m:func>
                      </m:den>
                    </m:f>
                    <m:d>
                      <m:dPr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𝜕𝜃</m:t>
                            </m:r>
                          </m:den>
                        </m:f>
                        <m:r>
                          <a:rPr lang="en-US" sz="2200" i="1" spc="-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 spc="-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200" i="1" spc="-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 spc="-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𝜙</m:t>
                            </m:r>
                          </m:sub>
                        </m:sSub>
                        <m:func>
                          <m:funcPr>
                            <m:ctrlPr>
                              <a:rPr lang="en-US" sz="2200" i="1" spc="-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spc="-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200" i="1" spc="-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𝜃</m:t>
                            </m:r>
                            <m:r>
                              <a:rPr lang="en-US" sz="2200" i="1" spc="-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)</m:t>
                            </m:r>
                          </m:e>
                        </m:func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𝜕𝜙</m:t>
                            </m:r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f>
                      <m:fPr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  <m:f>
                          <m:f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𝜕𝜙</m:t>
                            </m:r>
                          </m:den>
                        </m:f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den>
                        </m:f>
                        <m:d>
                          <m:d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𝜙</m:t>
                                </m:r>
                              </m:sub>
                            </m:sSub>
                          </m:e>
                        </m:d>
                      </m:e>
                    </m:d>
                    <m:acc>
                      <m:accPr>
                        <m:chr m:val="̂"/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1664"/>
                  </a:lnSpc>
                  <a:spcBef>
                    <a:spcPts val="135"/>
                  </a:spcBef>
                  <a:buNone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ts val="1664"/>
                  </a:lnSpc>
                  <a:spcBef>
                    <a:spcPts val="135"/>
                  </a:spcBef>
                  <a:buNone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den>
                        </m:f>
                        <m:d>
                          <m:d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b="0" i="1" spc="-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b="0" i="1" spc="-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𝜕𝜃</m:t>
                            </m:r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marL="289560" indent="-342900">
                  <a:lnSpc>
                    <a:spcPts val="1664"/>
                  </a:lnSpc>
                  <a:spcBef>
                    <a:spcPts val="135"/>
                  </a:spcBef>
                  <a:buFont typeface="Wingdings" panose="05000000000000000000" pitchFamily="2" charset="2"/>
                  <a:buChar char="ü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9560" indent="-342900">
                  <a:lnSpc>
                    <a:spcPts val="1664"/>
                  </a:lnSpc>
                  <a:spcBef>
                    <a:spcPts val="135"/>
                  </a:spcBef>
                  <a:buFont typeface="Wingdings" panose="05000000000000000000" pitchFamily="2" charset="2"/>
                  <a:buChar char="ü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664"/>
                  </a:lnSpc>
                  <a:spcBef>
                    <a:spcPts val="135"/>
                  </a:spcBef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p>
                      <m:sSupPr>
                        <m:ctrlP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p>
                        <m: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∇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</m:oMath>
                </a14:m>
                <a:endParaRPr lang="en-IN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664"/>
                  </a:lnSpc>
                  <a:spcBef>
                    <a:spcPts val="135"/>
                  </a:spcBef>
                  <a:buFont typeface="Wingdings" panose="05000000000000000000" pitchFamily="2" charset="2"/>
                  <a:buChar char="ü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1664"/>
                  </a:lnSpc>
                  <a:spcBef>
                    <a:spcPts val="135"/>
                  </a:spcBef>
                  <a:buNone/>
                </a:pPr>
                <a:r>
                  <a:rPr lang="en-US" sz="2200" b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+2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ts val="1664"/>
                  </a:lnSpc>
                  <a:spcBef>
                    <a:spcPts val="135"/>
                  </a:spcBef>
                  <a:buFont typeface="Wingdings" panose="05000000000000000000" pitchFamily="2" charset="2"/>
                  <a:buChar char="ü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664"/>
                  </a:lnSpc>
                  <a:spcBef>
                    <a:spcPts val="135"/>
                  </a:spcBef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∇</m:t>
                        </m:r>
                      </m:e>
                    </m:acc>
                    <m:r>
                      <a:rPr lang="en-US" sz="2200" b="0" i="1" spc="-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endParaRPr lang="en-IN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664"/>
                  </a:lnSpc>
                  <a:spcBef>
                    <a:spcPts val="135"/>
                  </a:spcBef>
                  <a:buFont typeface="Wingdings" panose="05000000000000000000" pitchFamily="2" charset="2"/>
                  <a:buChar char="ü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1664"/>
                  </a:lnSpc>
                  <a:spcBef>
                    <a:spcPts val="135"/>
                  </a:spcBef>
                  <a:buNone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DCBF0-FF36-4307-B176-FE165A4D3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804" b="-4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DD90-546C-42D4-A7B3-3AF0649A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F493-7263-4914-AF61-BFBC2C24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ACC1E-4293-4A9F-A48E-92890CC1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9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F293-58FC-455D-8D00-2437A070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Curl-VI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F1B6D-F031-4C06-B9A5-F2811283A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a 2D vector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a closed loop as shown in the figure.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objective is to verify Stokes’ theorem,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IN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i="1" spc="2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2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spc="2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∇</m:t>
                                </m:r>
                              </m:e>
                            </m:acc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200" i="1" spc="2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2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</m:acc>
                      </m:e>
                    </m:nary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LHS of Stokes theorem can be noted as,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IN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𝑂𝐴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𝐴𝐵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𝐵𝐶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𝐶𝑂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𝑂𝐴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=∫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⋅</m:t>
                    </m:r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𝑑𝑥</m:t>
                    </m:r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  <m:sup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p>
                      <m:e>
                        <m:d>
                          <m:dPr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𝑦</m:t>
                            </m:r>
                          </m:e>
                        </m:d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𝑑𝑥</m:t>
                        </m:r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𝐴𝐵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=∫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⋅</m:t>
                    </m:r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𝑑𝑦</m:t>
                    </m:r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  <m:sup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p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𝑥𝑑𝑦</m:t>
                        </m:r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𝐵𝐶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=∫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⋅</m:t>
                    </m:r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𝑑𝑥</m:t>
                    </m:r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b>
                      <m:sup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p>
                      <m:e>
                        <m:d>
                          <m:dPr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𝑦</m:t>
                            </m:r>
                          </m:e>
                        </m:d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𝑑𝑥</m:t>
                        </m:r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𝐶𝑂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=∫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⋅</m:t>
                    </m:r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𝑑𝑦</m:t>
                    </m:r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sub>
                      <m:sup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p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𝑑𝑦</m:t>
                        </m:r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F1B6D-F031-4C06-B9A5-F2811283A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701" b="-3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2DB6-16A5-4B63-9656-6CE09DB3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9DF6-9A92-44D9-8A65-253BDE6F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4DAB-9700-4AB8-AFE0-8D3E5802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A4DC28-2B6F-4B3E-A350-7B477E9C9669}"/>
              </a:ext>
            </a:extLst>
          </p:cNvPr>
          <p:cNvGrpSpPr/>
          <p:nvPr/>
        </p:nvGrpSpPr>
        <p:grpSpPr>
          <a:xfrm>
            <a:off x="8892208" y="944614"/>
            <a:ext cx="2843056" cy="2644893"/>
            <a:chOff x="8892208" y="944614"/>
            <a:chExt cx="2843056" cy="2644893"/>
          </a:xfrm>
        </p:grpSpPr>
        <p:grpSp>
          <p:nvGrpSpPr>
            <p:cNvPr id="22" name="object 6">
              <a:extLst>
                <a:ext uri="{FF2B5EF4-FFF2-40B4-BE49-F238E27FC236}">
                  <a16:creationId xmlns:a16="http://schemas.microsoft.com/office/drawing/2014/main" id="{2A0477A8-D8C7-4D4E-84D9-DC369A02A6CE}"/>
                </a:ext>
              </a:extLst>
            </p:cNvPr>
            <p:cNvGrpSpPr/>
            <p:nvPr/>
          </p:nvGrpSpPr>
          <p:grpSpPr>
            <a:xfrm>
              <a:off x="9120924" y="1177673"/>
              <a:ext cx="2342366" cy="2149125"/>
              <a:chOff x="1082670" y="1429466"/>
              <a:chExt cx="1194435" cy="1056640"/>
            </a:xfrm>
          </p:grpSpPr>
          <p:sp>
            <p:nvSpPr>
              <p:cNvPr id="28" name="object 7">
                <a:extLst>
                  <a:ext uri="{FF2B5EF4-FFF2-40B4-BE49-F238E27FC236}">
                    <a16:creationId xmlns:a16="http://schemas.microsoft.com/office/drawing/2014/main" id="{9BDF8E33-484D-4B9D-8144-A85446AF4CFC}"/>
                  </a:ext>
                </a:extLst>
              </p:cNvPr>
              <p:cNvSpPr/>
              <p:nvPr/>
            </p:nvSpPr>
            <p:spPr>
              <a:xfrm>
                <a:off x="1094168" y="2471812"/>
                <a:ext cx="66929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669289" h="5714">
                    <a:moveTo>
                      <a:pt x="658789" y="0"/>
                    </a:moveTo>
                    <a:lnTo>
                      <a:pt x="0" y="0"/>
                    </a:lnTo>
                    <a:lnTo>
                      <a:pt x="0" y="5109"/>
                    </a:lnTo>
                    <a:lnTo>
                      <a:pt x="658791" y="5109"/>
                    </a:lnTo>
                    <a:lnTo>
                      <a:pt x="669010" y="2554"/>
                    </a:lnTo>
                    <a:lnTo>
                      <a:pt x="65878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8">
                <a:extLst>
                  <a:ext uri="{FF2B5EF4-FFF2-40B4-BE49-F238E27FC236}">
                    <a16:creationId xmlns:a16="http://schemas.microsoft.com/office/drawing/2014/main" id="{C2E21DD7-9960-4F07-8F7A-CF61B0C1E2C6}"/>
                  </a:ext>
                </a:extLst>
              </p:cNvPr>
              <p:cNvSpPr/>
              <p:nvPr/>
            </p:nvSpPr>
            <p:spPr>
              <a:xfrm>
                <a:off x="1722300" y="2464150"/>
                <a:ext cx="4127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41275" h="20955">
                    <a:moveTo>
                      <a:pt x="0" y="0"/>
                    </a:moveTo>
                    <a:lnTo>
                      <a:pt x="0" y="20437"/>
                    </a:lnTo>
                    <a:lnTo>
                      <a:pt x="40877" y="102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9">
                <a:extLst>
                  <a:ext uri="{FF2B5EF4-FFF2-40B4-BE49-F238E27FC236}">
                    <a16:creationId xmlns:a16="http://schemas.microsoft.com/office/drawing/2014/main" id="{57A5D304-6997-4A99-AD90-B07BE6F40E65}"/>
                  </a:ext>
                </a:extLst>
              </p:cNvPr>
              <p:cNvSpPr/>
              <p:nvPr/>
            </p:nvSpPr>
            <p:spPr>
              <a:xfrm>
                <a:off x="1722300" y="2464150"/>
                <a:ext cx="4127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41275" h="20955">
                    <a:moveTo>
                      <a:pt x="0" y="20437"/>
                    </a:moveTo>
                    <a:lnTo>
                      <a:pt x="40877" y="10217"/>
                    </a:lnTo>
                    <a:lnTo>
                      <a:pt x="0" y="0"/>
                    </a:lnTo>
                    <a:lnTo>
                      <a:pt x="0" y="20437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10">
                <a:extLst>
                  <a:ext uri="{FF2B5EF4-FFF2-40B4-BE49-F238E27FC236}">
                    <a16:creationId xmlns:a16="http://schemas.microsoft.com/office/drawing/2014/main" id="{286F44B2-F44C-4BC7-A05A-7B5BC02C6AB3}"/>
                  </a:ext>
                </a:extLst>
              </p:cNvPr>
              <p:cNvSpPr/>
              <p:nvPr/>
            </p:nvSpPr>
            <p:spPr>
              <a:xfrm>
                <a:off x="1752021" y="1912660"/>
                <a:ext cx="3175" cy="56197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561975">
                    <a:moveTo>
                      <a:pt x="1277" y="0"/>
                    </a:moveTo>
                    <a:lnTo>
                      <a:pt x="0" y="5108"/>
                    </a:lnTo>
                    <a:lnTo>
                      <a:pt x="0" y="561707"/>
                    </a:lnTo>
                    <a:lnTo>
                      <a:pt x="2554" y="561707"/>
                    </a:lnTo>
                    <a:lnTo>
                      <a:pt x="2554" y="5108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11">
                <a:extLst>
                  <a:ext uri="{FF2B5EF4-FFF2-40B4-BE49-F238E27FC236}">
                    <a16:creationId xmlns:a16="http://schemas.microsoft.com/office/drawing/2014/main" id="{9401B798-22E7-4B5E-90E0-120BAA04BB7A}"/>
                  </a:ext>
                </a:extLst>
              </p:cNvPr>
              <p:cNvSpPr/>
              <p:nvPr/>
            </p:nvSpPr>
            <p:spPr>
              <a:xfrm>
                <a:off x="1743077" y="1912660"/>
                <a:ext cx="2095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41275">
                    <a:moveTo>
                      <a:pt x="10220" y="0"/>
                    </a:moveTo>
                    <a:lnTo>
                      <a:pt x="0" y="40872"/>
                    </a:lnTo>
                    <a:lnTo>
                      <a:pt x="20441" y="40872"/>
                    </a:lnTo>
                    <a:lnTo>
                      <a:pt x="102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12">
                <a:extLst>
                  <a:ext uri="{FF2B5EF4-FFF2-40B4-BE49-F238E27FC236}">
                    <a16:creationId xmlns:a16="http://schemas.microsoft.com/office/drawing/2014/main" id="{22D7DF50-B596-4C6D-9A2C-068BD78AA79E}"/>
                  </a:ext>
                </a:extLst>
              </p:cNvPr>
              <p:cNvSpPr/>
              <p:nvPr/>
            </p:nvSpPr>
            <p:spPr>
              <a:xfrm>
                <a:off x="1743077" y="1912660"/>
                <a:ext cx="2095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41275">
                    <a:moveTo>
                      <a:pt x="20441" y="40872"/>
                    </a:moveTo>
                    <a:lnTo>
                      <a:pt x="10220" y="0"/>
                    </a:lnTo>
                    <a:lnTo>
                      <a:pt x="0" y="40872"/>
                    </a:lnTo>
                    <a:lnTo>
                      <a:pt x="20441" y="40872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13">
                <a:extLst>
                  <a:ext uri="{FF2B5EF4-FFF2-40B4-BE49-F238E27FC236}">
                    <a16:creationId xmlns:a16="http://schemas.microsoft.com/office/drawing/2014/main" id="{638BF1D6-D699-495E-9E9C-BE72BBEF0ADE}"/>
                  </a:ext>
                </a:extLst>
              </p:cNvPr>
              <p:cNvSpPr/>
              <p:nvPr/>
            </p:nvSpPr>
            <p:spPr>
              <a:xfrm>
                <a:off x="1100569" y="1906333"/>
                <a:ext cx="652780" cy="2540"/>
              </a:xfrm>
              <a:custGeom>
                <a:avLst/>
                <a:gdLst/>
                <a:ahLst/>
                <a:cxnLst/>
                <a:rect l="l" t="t" r="r" b="b"/>
                <a:pathLst>
                  <a:path w="652780" h="2539">
                    <a:moveTo>
                      <a:pt x="652716" y="0"/>
                    </a:moveTo>
                    <a:lnTo>
                      <a:pt x="0" y="0"/>
                    </a:lnTo>
                    <a:lnTo>
                      <a:pt x="0" y="1270"/>
                    </a:lnTo>
                    <a:lnTo>
                      <a:pt x="3162" y="1270"/>
                    </a:lnTo>
                    <a:lnTo>
                      <a:pt x="3162" y="2540"/>
                    </a:lnTo>
                    <a:lnTo>
                      <a:pt x="652716" y="2540"/>
                    </a:lnTo>
                    <a:lnTo>
                      <a:pt x="652716" y="1270"/>
                    </a:lnTo>
                    <a:lnTo>
                      <a:pt x="65271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14">
                <a:extLst>
                  <a:ext uri="{FF2B5EF4-FFF2-40B4-BE49-F238E27FC236}">
                    <a16:creationId xmlns:a16="http://schemas.microsoft.com/office/drawing/2014/main" id="{582C2C11-9F66-4F23-83A4-EF42557415FF}"/>
                  </a:ext>
                </a:extLst>
              </p:cNvPr>
              <p:cNvSpPr/>
              <p:nvPr/>
            </p:nvSpPr>
            <p:spPr>
              <a:xfrm>
                <a:off x="1099618" y="1896988"/>
                <a:ext cx="4127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41275" h="20955">
                    <a:moveTo>
                      <a:pt x="40875" y="0"/>
                    </a:moveTo>
                    <a:lnTo>
                      <a:pt x="0" y="10220"/>
                    </a:lnTo>
                    <a:lnTo>
                      <a:pt x="40875" y="20436"/>
                    </a:lnTo>
                    <a:lnTo>
                      <a:pt x="4087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15">
                <a:extLst>
                  <a:ext uri="{FF2B5EF4-FFF2-40B4-BE49-F238E27FC236}">
                    <a16:creationId xmlns:a16="http://schemas.microsoft.com/office/drawing/2014/main" id="{CC39D84F-9B02-4757-AAA3-AFDABC2E82C9}"/>
                  </a:ext>
                </a:extLst>
              </p:cNvPr>
              <p:cNvSpPr/>
              <p:nvPr/>
            </p:nvSpPr>
            <p:spPr>
              <a:xfrm>
                <a:off x="1099618" y="1896988"/>
                <a:ext cx="4127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41275" h="20955">
                    <a:moveTo>
                      <a:pt x="40875" y="0"/>
                    </a:moveTo>
                    <a:lnTo>
                      <a:pt x="0" y="10220"/>
                    </a:lnTo>
                    <a:lnTo>
                      <a:pt x="40875" y="20436"/>
                    </a:lnTo>
                    <a:lnTo>
                      <a:pt x="40875" y="0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16">
                <a:extLst>
                  <a:ext uri="{FF2B5EF4-FFF2-40B4-BE49-F238E27FC236}">
                    <a16:creationId xmlns:a16="http://schemas.microsoft.com/office/drawing/2014/main" id="{C7F3BE21-C009-4676-B462-2D1FFEF71A73}"/>
                  </a:ext>
                </a:extLst>
              </p:cNvPr>
              <p:cNvSpPr/>
              <p:nvPr/>
            </p:nvSpPr>
            <p:spPr>
              <a:xfrm>
                <a:off x="1092885" y="1907603"/>
                <a:ext cx="3175" cy="546100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546100">
                    <a:moveTo>
                      <a:pt x="2552" y="0"/>
                    </a:moveTo>
                    <a:lnTo>
                      <a:pt x="0" y="0"/>
                    </a:lnTo>
                    <a:lnTo>
                      <a:pt x="0" y="541020"/>
                    </a:lnTo>
                    <a:lnTo>
                      <a:pt x="673" y="541020"/>
                    </a:lnTo>
                    <a:lnTo>
                      <a:pt x="673" y="546100"/>
                    </a:lnTo>
                    <a:lnTo>
                      <a:pt x="1879" y="546100"/>
                    </a:lnTo>
                    <a:lnTo>
                      <a:pt x="1879" y="541020"/>
                    </a:lnTo>
                    <a:lnTo>
                      <a:pt x="2552" y="541020"/>
                    </a:lnTo>
                    <a:lnTo>
                      <a:pt x="255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17">
                <a:extLst>
                  <a:ext uri="{FF2B5EF4-FFF2-40B4-BE49-F238E27FC236}">
                    <a16:creationId xmlns:a16="http://schemas.microsoft.com/office/drawing/2014/main" id="{0B04ED30-51AB-4DC9-B96A-9551E5E885F5}"/>
                  </a:ext>
                </a:extLst>
              </p:cNvPr>
              <p:cNvSpPr/>
              <p:nvPr/>
            </p:nvSpPr>
            <p:spPr>
              <a:xfrm>
                <a:off x="1083947" y="2412712"/>
                <a:ext cx="2095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41275">
                    <a:moveTo>
                      <a:pt x="20437" y="0"/>
                    </a:moveTo>
                    <a:lnTo>
                      <a:pt x="0" y="0"/>
                    </a:lnTo>
                    <a:lnTo>
                      <a:pt x="10220" y="40877"/>
                    </a:lnTo>
                    <a:lnTo>
                      <a:pt x="2043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18">
                <a:extLst>
                  <a:ext uri="{FF2B5EF4-FFF2-40B4-BE49-F238E27FC236}">
                    <a16:creationId xmlns:a16="http://schemas.microsoft.com/office/drawing/2014/main" id="{CFDC4B11-535B-47F8-8656-502C10536E3B}"/>
                  </a:ext>
                </a:extLst>
              </p:cNvPr>
              <p:cNvSpPr/>
              <p:nvPr/>
            </p:nvSpPr>
            <p:spPr>
              <a:xfrm>
                <a:off x="1083947" y="2412712"/>
                <a:ext cx="2095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41275">
                    <a:moveTo>
                      <a:pt x="0" y="0"/>
                    </a:moveTo>
                    <a:lnTo>
                      <a:pt x="10220" y="40877"/>
                    </a:lnTo>
                    <a:lnTo>
                      <a:pt x="2043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19">
                <a:extLst>
                  <a:ext uri="{FF2B5EF4-FFF2-40B4-BE49-F238E27FC236}">
                    <a16:creationId xmlns:a16="http://schemas.microsoft.com/office/drawing/2014/main" id="{C20CD19A-966C-4B34-BA30-1854B0EEE53F}"/>
                  </a:ext>
                </a:extLst>
              </p:cNvPr>
              <p:cNvSpPr/>
              <p:nvPr/>
            </p:nvSpPr>
            <p:spPr>
              <a:xfrm>
                <a:off x="1094168" y="1432021"/>
                <a:ext cx="1180465" cy="1042669"/>
              </a:xfrm>
              <a:custGeom>
                <a:avLst/>
                <a:gdLst/>
                <a:ahLst/>
                <a:cxnLst/>
                <a:rect l="l" t="t" r="r" b="b"/>
                <a:pathLst>
                  <a:path w="1180464" h="1042669">
                    <a:moveTo>
                      <a:pt x="0" y="0"/>
                    </a:moveTo>
                    <a:lnTo>
                      <a:pt x="0" y="1042346"/>
                    </a:lnTo>
                    <a:lnTo>
                      <a:pt x="1180305" y="1042346"/>
                    </a:lnTo>
                  </a:path>
                </a:pathLst>
              </a:custGeom>
              <a:ln w="510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E7D5714-A356-4547-8467-53C13C21498E}"/>
                </a:ext>
              </a:extLst>
            </p:cNvPr>
            <p:cNvGrpSpPr/>
            <p:nvPr/>
          </p:nvGrpSpPr>
          <p:grpSpPr>
            <a:xfrm>
              <a:off x="8892208" y="944614"/>
              <a:ext cx="2843056" cy="2644893"/>
              <a:chOff x="8892208" y="944614"/>
              <a:chExt cx="2843056" cy="2644893"/>
            </a:xfrm>
          </p:grpSpPr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604BB748-0E14-4E00-B185-86A65C075749}"/>
                  </a:ext>
                </a:extLst>
              </p:cNvPr>
              <p:cNvSpPr txBox="1"/>
              <p:nvPr/>
            </p:nvSpPr>
            <p:spPr>
              <a:xfrm>
                <a:off x="10314748" y="3328539"/>
                <a:ext cx="188037" cy="26096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1600" b="1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bject 21">
                <a:extLst>
                  <a:ext uri="{FF2B5EF4-FFF2-40B4-BE49-F238E27FC236}">
                    <a16:creationId xmlns:a16="http://schemas.microsoft.com/office/drawing/2014/main" id="{2EAE09CF-014C-4F19-82FF-43E6D91387E4}"/>
                  </a:ext>
                </a:extLst>
              </p:cNvPr>
              <p:cNvSpPr txBox="1"/>
              <p:nvPr/>
            </p:nvSpPr>
            <p:spPr>
              <a:xfrm>
                <a:off x="9022145" y="3297363"/>
                <a:ext cx="188037" cy="26096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1600" b="1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bject 22">
                <a:extLst>
                  <a:ext uri="{FF2B5EF4-FFF2-40B4-BE49-F238E27FC236}">
                    <a16:creationId xmlns:a16="http://schemas.microsoft.com/office/drawing/2014/main" id="{DAA08BFE-8FBD-4D13-A381-487BAA054A72}"/>
                  </a:ext>
                </a:extLst>
              </p:cNvPr>
              <p:cNvSpPr txBox="1"/>
              <p:nvPr/>
            </p:nvSpPr>
            <p:spPr>
              <a:xfrm>
                <a:off x="10445302" y="1956739"/>
                <a:ext cx="674940" cy="26096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1600" b="1" spc="15" baseline="-740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sz="1600" b="1" spc="-22" baseline="-740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sz="1600" b="1" spc="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(a,a)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bject 24">
                <a:extLst>
                  <a:ext uri="{FF2B5EF4-FFF2-40B4-BE49-F238E27FC236}">
                    <a16:creationId xmlns:a16="http://schemas.microsoft.com/office/drawing/2014/main" id="{D023B780-5600-40BD-A1BC-1849C952AE4A}"/>
                  </a:ext>
                </a:extLst>
              </p:cNvPr>
              <p:cNvSpPr txBox="1"/>
              <p:nvPr/>
            </p:nvSpPr>
            <p:spPr>
              <a:xfrm>
                <a:off x="8931965" y="1987919"/>
                <a:ext cx="178075" cy="26096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1600" b="1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bject 25">
                <a:extLst>
                  <a:ext uri="{FF2B5EF4-FFF2-40B4-BE49-F238E27FC236}">
                    <a16:creationId xmlns:a16="http://schemas.microsoft.com/office/drawing/2014/main" id="{A166CC42-53E4-4E0F-91A9-23881D2B955B}"/>
                  </a:ext>
                </a:extLst>
              </p:cNvPr>
              <p:cNvSpPr txBox="1"/>
              <p:nvPr/>
            </p:nvSpPr>
            <p:spPr>
              <a:xfrm>
                <a:off x="11547227" y="3141477"/>
                <a:ext cx="188037" cy="26096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1600" b="1" spc="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759CA17-A3B8-4EC3-9878-239574B577F4}"/>
                  </a:ext>
                </a:extLst>
              </p:cNvPr>
              <p:cNvSpPr txBox="1"/>
              <p:nvPr/>
            </p:nvSpPr>
            <p:spPr>
              <a:xfrm>
                <a:off x="8892208" y="944614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653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8013-6222-4400-B773-30B03BE7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Curl-VII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9E120-0224-4E6D-995B-1867AF670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Stoke theorem yields,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IN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i="1" spc="2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sz="2200" i="1" spc="2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p>
                      <m:sSupPr>
                        <m:ctrlP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sz="2200" i="1" spc="2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=2</m:t>
                    </m:r>
                    <m:sSup>
                      <m:sSupPr>
                        <m:ctrlP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let us calculate RHS,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20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2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spc="2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∇</m:t>
                                </m:r>
                              </m:e>
                            </m:acc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200" i="1" spc="2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2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𝑑𝑥𝑑𝑦</m:t>
                    </m:r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20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i="1" spc="2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spc="2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∇</m:t>
                                </m:r>
                              </m:e>
                            </m:acc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200" i="1" spc="2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accPr>
                              <m:e>
                                <m:r>
                                  <a:rPr lang="en-US" sz="2200" i="1" spc="2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</m:acc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=2∫</m:t>
                    </m:r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𝑑𝑥</m:t>
                    </m:r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∫</m:t>
                    </m:r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𝑑𝑦</m:t>
                    </m:r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=2</m:t>
                    </m:r>
                    <m:sSup>
                      <m:sSup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clearly shows that LHS=RHS, therefore Stokes’ theorem is verified.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9E120-0224-4E6D-995B-1867AF670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350" b="-5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58B86-7B19-4F19-8D46-612DDCDC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EBA2-AC66-4C2A-AB41-3C241716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6495-00E1-43A6-A06C-1466FF7F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6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D022-4F1B-42E9-85BD-709BC577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Curl and Conservative Force-I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F192-8F64-4CBD-AC93-EC8401ED2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17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IN" sz="2200" b="1" spc="1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conservative force,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en-IN" sz="2200" spc="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 that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IN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</m:acc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⋅</m:t>
                        </m:r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enclosed by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loop, in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general,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nonzero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conservative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IN" sz="2200" spc="9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Stokes’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</a:t>
                </a:r>
                <a:r>
                  <a:rPr lang="en-IN" sz="22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pc="-2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∇</m:t>
                        </m:r>
                      </m:e>
                    </m:acc>
                    <m:r>
                      <a:rPr lang="en-US" sz="2200" b="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spc="-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  <m:r>
                      <a:rPr lang="en-US" sz="2200" b="0" i="1" spc="-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i="1" spc="3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IN" sz="2200" i="1" spc="-2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conservative </a:t>
                </a:r>
                <a:r>
                  <a:rPr lang="en-IN" sz="2200" i="1" spc="-3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 have </a:t>
                </a:r>
                <a:r>
                  <a:rPr lang="en-IN" sz="2200" i="1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vanishing</a:t>
                </a:r>
                <a:r>
                  <a:rPr lang="en-IN" sz="2200" i="1" spc="4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i="1" spc="-5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curl.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Moreover,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pc="-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</m:acc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</m:acc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200" b="0" i="1" spc="5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b="0" i="1" spc="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pc="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200" b="0" i="1" spc="5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 spc="5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 spc="5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200" i="1" spc="5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 spc="5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 spc="5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200" i="1" spc="5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 spc="5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 spc="5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200" i="1" spc="5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 spc="5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 spc="5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200" i="1" spc="5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 spc="5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 spc="5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200" i="1" spc="5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F192-8F64-4CBD-AC93-EC8401ED2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BCDA1-4166-4F77-B350-B992E79A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AF41-58D6-4919-BB40-D832455F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A86D8-6C49-4011-82CF-5AF657A0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7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84AF-661E-4357-AFA2-C301388D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Curl and Conservative Force-II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12A40-0103-4678-8421-1B51DA137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obtain the above result </a:t>
                </a:r>
                <a:r>
                  <a:rPr lang="en-IN" sz="22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pc="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 spc="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200" i="1" spc="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i="1" spc="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 spc="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i="1" spc="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pc="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200" i="1" spc="5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 spc="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200" i="1" spc="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 spc="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so on.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obtained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above: </a:t>
                </a:r>
                <a:r>
                  <a:rPr lang="en-IN" sz="2200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Curl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conservative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vanishes,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general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result: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curl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scalar function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vanishes i.e.,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pc="-2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∇</m:t>
                        </m:r>
                      </m:e>
                    </m:acc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×</m:t>
                    </m:r>
                    <m:d>
                      <m:dPr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200" b="0" i="0" spc="5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∇</m:t>
                            </m:r>
                          </m:e>
                        </m:acc>
                        <m: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</m:d>
                    <m:r>
                      <a:rPr lang="en-US" sz="2200" b="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𝜙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scalar function.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can we obtain potential from force?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done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integrating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partial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  equation</a:t>
                </a:r>
                <a:r>
                  <a:rPr lang="en-IN" sz="22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(PDE) </a:t>
                </a:r>
                <a14:m>
                  <m:oMath xmlns:m="http://schemas.openxmlformats.org/officeDocument/2006/math">
                    <m:r>
                      <a:rPr lang="en-US" sz="2200" b="0" i="0" spc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200" b="0" i="1" spc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pc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∇</m:t>
                        </m:r>
                      </m:e>
                    </m:acc>
                    <m:r>
                      <a:rPr lang="en-US" sz="2200" b="0" i="1" spc="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US" sz="2200" b="0" i="1" spc="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pc="1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1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leads to the fact that,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;</m:t>
                    </m:r>
                    <m:f>
                      <m:f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den>
                    </m:f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;</m:t>
                    </m:r>
                    <m:f>
                      <m:f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den>
                    </m:f>
                    <m:r>
                      <a:rPr lang="en-US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sub>
                    </m:sSub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illustrate the method in 2D. The force is defined as,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check whether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not.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one can not find 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satisfies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</m:ac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12A40-0103-4678-8421-1B51DA137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3ECC-E72B-4598-AB8F-52ADB623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BD2D4-E913-4B3D-BD93-D4EEA428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5B6D-DA35-4837-9CC1-18DFF9B7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9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98BF-00F7-499A-9EC6-68A2F418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Curl and Conservative Force-III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10DF0-7F01-456C-A5DF-D56FDDA73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954009"/>
                <a:ext cx="10058400" cy="521628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</m:acc>
                    <m:r>
                      <a:rPr lang="en-US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n-US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𝐴𝑦</m:t>
                              </m:r>
                            </m:e>
                            <m:e>
                              <m:r>
                                <a:rPr lang="en-US" sz="2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conservative and we can write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𝐴𝑦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integrating the first equation we obtain,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unknown function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Substituting this result in the second equation we have,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𝐴𝑦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𝐴𝑦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10DF0-7F01-456C-A5DF-D56FDDA73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954009"/>
                <a:ext cx="10058400" cy="5216288"/>
              </a:xfrm>
              <a:blipFill>
                <a:blip r:embed="rId2"/>
                <a:stretch>
                  <a:fillRect l="-1576" t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E09D-202F-4BA7-B36F-BF5521D5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7A889-CF92-43B0-B45B-D9434857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754A-30D8-48BD-8A33-786CD89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8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C777FA-DC0F-4BC4-B997-0BA2FA6060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86708-2D6F-4048-A64B-20CFDCD00C6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Even Semetser, 2020-21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84D77-F962-414A-AD78-1CA9017B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FC6815-5882-40B9-89A8-2DA8B29C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Gradient, Divergence and Curl</a:t>
            </a:r>
          </a:p>
        </p:txBody>
      </p:sp>
    </p:spTree>
    <p:extLst>
      <p:ext uri="{BB962C8B-B14F-4D97-AF65-F5344CB8AC3E}">
        <p14:creationId xmlns:p14="http://schemas.microsoft.com/office/powerpoint/2010/main" val="1800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087-5AFF-41A2-B8DF-7B5D8208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Gradient-I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26C54-D582-4111-AC7A-82DADF3D9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i="1" spc="2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𝑓</m:t>
                    </m:r>
                    <m:r>
                      <a:rPr lang="en-US" sz="2200" i="1" spc="-7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r>
                      <a:rPr lang="en-US" sz="2200" i="1" spc="-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2200" i="1" spc="-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,</m:t>
                    </m:r>
                    <m:r>
                      <a:rPr lang="en-US" sz="2200" i="1" spc="-21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2200" i="1" spc="-2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2200" i="1" spc="-2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,</m:t>
                    </m:r>
                    <m:r>
                      <a:rPr lang="en-US" sz="2200" i="1" spc="-21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2200" i="1" spc="-8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US" sz="2200" i="1" spc="-21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8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  <m:r>
                      <a:rPr lang="en-US" sz="2200" i="1" spc="-1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US" sz="2200" i="1" spc="-1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US" sz="2200" i="1" spc="-19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22" baseline="27777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sz="2200" i="1" spc="165" baseline="27777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US" sz="2200" i="1" spc="-14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2200" i="1" spc="-21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22" baseline="27777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sz="2200" i="1" spc="30" baseline="27777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200" i="1" spc="-23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5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2200" i="1" spc="-19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22" baseline="27777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sz="2200" i="1" spc="30" baseline="27777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200" i="1" spc="-235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8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US" sz="2200" i="1" spc="-21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67" baseline="27777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6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i="0" spc="65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  <m:t>∇</m:t>
                        </m:r>
                      </m:e>
                    </m:acc>
                    <m:r>
                      <a:rPr lang="en-US" sz="2200" i="1" spc="65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/>
                      </a:rPr>
                      <m:t>𝑓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6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i="0" spc="6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  <m:t>∇</m:t>
                        </m:r>
                      </m:e>
                    </m:acc>
                    <m:r>
                      <a:rPr lang="en-US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𝑓</m:t>
                    </m:r>
                    <m:r>
                      <a:rPr lang="en-US" sz="2200" i="1" spc="1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US" sz="2200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en-US" sz="2200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r>
                      <a:rPr lang="en-US" sz="2200" i="1" spc="-15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2200" b="1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i="1" spc="-1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200" b="0" i="1" spc="-1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e>
                    </m:acc>
                    <m:r>
                      <a:rPr lang="en-US" sz="2200" b="1" i="1" spc="-1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200" i="1" spc="-2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204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2200" b="1" i="1" spc="-204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204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200" b="0" i="1" spc="-204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e>
                    </m:acc>
                    <m:r>
                      <a:rPr lang="en-US" sz="2200" b="1" i="1" spc="-19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20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US" sz="2200" b="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200" b="0" i="1" spc="-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e>
                    </m:acc>
                    <m:r>
                      <a:rPr lang="en-US" sz="2200" i="1" spc="-2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  <m:r>
                      <a:rPr lang="en-US" sz="2200" i="1" spc="-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US" sz="2200" i="1" spc="-1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3000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Video Upload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26C54-D582-4111-AC7A-82DADF3D9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FDB3-D7C2-4E9E-9FFC-49207F27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5F18-9BCF-4005-9F40-69A8B30E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72C39-1B26-4342-B1CE-3E17B887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1367-D217-4544-9BF0-E7CD3508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3C874-9628-4C45-A321-95CCD5F7B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14960" indent="-342900">
                  <a:lnSpc>
                    <a:spcPct val="100000"/>
                  </a:lnSpc>
                  <a:spcBef>
                    <a:spcPts val="330"/>
                  </a:spcBef>
                  <a:buFont typeface="Wingdings" panose="05000000000000000000" pitchFamily="2" charset="2"/>
                  <a:buChar char="Ø"/>
                </a:pPr>
                <a:r>
                  <a:rPr lang="en-US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:r>
                  <a:rPr lang="en-US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scalar function </a:t>
                </a:r>
                <a14:m>
                  <m:oMath xmlns:m="http://schemas.openxmlformats.org/officeDocument/2006/math">
                    <m:r>
                      <a:rPr lang="en-US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  <m:r>
                      <a:rPr lang="en-US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d>
                      <m:dPr>
                        <m:ctrlPr>
                          <a:rPr lang="en-US" sz="220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dPr>
                      <m:e>
                        <m:r>
                          <a:rPr lang="en-US" sz="220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  <m:r>
                          <a:rPr lang="en-US" sz="220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, </m:t>
                        </m:r>
                        <m:r>
                          <a:rPr lang="en-US" sz="2200" i="1" spc="-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  <m:r>
                          <a:rPr lang="en-US" sz="2200" i="1" spc="-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,</m:t>
                        </m:r>
                        <m:r>
                          <a:rPr lang="en-US" sz="2200" i="1" spc="-2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 </m:t>
                        </m:r>
                        <m:r>
                          <a:rPr lang="en-US" sz="2200" i="1" spc="-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en-US" sz="2200" i="1" spc="-8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e>
                    </m:d>
                  </m:oMath>
                </a14:m>
                <a:endParaRPr lang="en-US" sz="2200" spc="-80" dirty="0">
                  <a:solidFill>
                    <a:srgbClr val="002060"/>
                  </a:solidFill>
                  <a:latin typeface="Times New Roman" panose="02020603050405020304" pitchFamily="18" charset="0"/>
                  <a:cs typeface="Verdana"/>
                </a:endParaRPr>
              </a:p>
              <a:p>
                <a:pPr marL="314960" indent="-342900">
                  <a:lnSpc>
                    <a:spcPct val="100000"/>
                  </a:lnSpc>
                  <a:spcBef>
                    <a:spcPts val="330"/>
                  </a:spcBef>
                  <a:buFont typeface="Wingdings" panose="05000000000000000000" pitchFamily="2" charset="2"/>
                  <a:buChar char="Ø"/>
                </a:pPr>
                <a:r>
                  <a:rPr lang="en-US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want </a:t>
                </a:r>
                <a:r>
                  <a:rPr lang="en-US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</a:t>
                </a:r>
                <a:r>
                  <a:rPr lang="en-US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</a:t>
                </a:r>
                <a:r>
                  <a:rPr lang="en-US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US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</a:t>
                </a:r>
                <a:r>
                  <a:rPr lang="en-US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:r>
                  <a:rPr lang="en-US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 </a:t>
                </a:r>
                <a:r>
                  <a:rPr lang="en-US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1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≡ </m:t>
                    </m:r>
                    <m:r>
                      <a:rPr lang="en-US" sz="2200" i="1" spc="-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r>
                      <a:rPr lang="en-US" sz="2200" i="1" spc="-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2200" i="1" spc="-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, </m:t>
                    </m:r>
                    <m:r>
                      <a:rPr lang="en-US" sz="22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22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, </m:t>
                    </m:r>
                    <m:r>
                      <a:rPr lang="en-US" sz="22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US" sz="22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)</m:t>
                    </m:r>
                  </m:oMath>
                </a14:m>
                <a:r>
                  <a:rPr lang="en-US" sz="2200" spc="-8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infinitesimally </a:t>
                </a:r>
                <a:r>
                  <a:rPr lang="en-US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200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200" spc="10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</a:t>
                </a: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-9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200" b="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200" b="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b="0" i="1" spc="2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1" i="1" spc="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≡</m:t>
                    </m:r>
                    <m:r>
                      <a:rPr lang="en-US" sz="2200" i="1" spc="-1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en-US" sz="2200" i="1" spc="-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r>
                      <a:rPr lang="en-US" sz="2200" i="1" spc="-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20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𝑑𝑥</m:t>
                    </m:r>
                    <m:r>
                      <a:rPr lang="en-US" sz="2200" i="1" spc="-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,</m:t>
                    </m:r>
                    <m:r>
                      <a:rPr lang="en-US" sz="2200" i="1" spc="-2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2200" i="1" spc="-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20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3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𝑑𝑦</m:t>
                    </m:r>
                    <m:r>
                      <a:rPr lang="en-US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,</m:t>
                    </m:r>
                    <m:r>
                      <a:rPr lang="en-US" sz="2200" i="1" spc="-2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 </m:t>
                    </m:r>
                    <m:r>
                      <a:rPr lang="en-US" sz="22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US" sz="2200" i="1" spc="-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20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6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𝑑𝑧</m:t>
                    </m:r>
                    <m:r>
                      <a:rPr lang="en-US" sz="2200" i="1" spc="-2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4960" indent="-342900">
                  <a:lnSpc>
                    <a:spcPct val="100000"/>
                  </a:lnSpc>
                  <a:spcBef>
                    <a:spcPts val="330"/>
                  </a:spcBef>
                  <a:buFont typeface="Wingdings" panose="05000000000000000000" pitchFamily="2" charset="2"/>
                  <a:buChar char="Ø"/>
                </a:pPr>
                <a:r>
                  <a:rPr lang="en-US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:r>
                  <a:rPr lang="en-US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Taylor </a:t>
                </a:r>
                <a:r>
                  <a:rPr lang="en-US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expansion </a:t>
                </a: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(for </a:t>
                </a:r>
                <a:r>
                  <a:rPr lang="en-US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multi-variables), </a:t>
                </a:r>
                <a:r>
                  <a:rPr lang="en-US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retaining  </a:t>
                </a:r>
                <a:r>
                  <a:rPr lang="en-US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 up </a:t>
                </a:r>
                <a:r>
                  <a:rPr lang="en-US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</a:t>
                </a:r>
                <a:r>
                  <a:rPr lang="en-US" sz="2200" spc="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</a:t>
                </a:r>
              </a:p>
              <a:p>
                <a:pPr marL="63500" marR="389255">
                  <a:lnSpc>
                    <a:spcPct val="102600"/>
                  </a:lnSpc>
                  <a:spcBef>
                    <a:spcPts val="200"/>
                  </a:spcBef>
                </a:pPr>
                <a:r>
                  <a:rPr lang="en-US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write, </a:t>
                </a: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1030"/>
                  </a:lnSpc>
                </a:pPr>
                <a14:m>
                  <m:oMath xmlns:m="http://schemas.openxmlformats.org/officeDocument/2006/math">
                    <m:r>
                      <a:rPr lang="en-US" sz="22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d>
                      <m:dPr>
                        <m:ctrlP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pc="-1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1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  <m: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-1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1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2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d>
                      <m:dPr>
                        <m:ctrlP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pc="-1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-15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2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US" sz="22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𝑑𝑥</m:t>
                    </m:r>
                    <m:f>
                      <m:fPr>
                        <m:ctrlP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num>
                      <m:den>
                        <m: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den>
                    </m:f>
                    <m:r>
                      <a:rPr lang="en-US" sz="2200" i="1" spc="-15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US" sz="2200" i="1" spc="-15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𝑑𝑦</m:t>
                    </m:r>
                    <m:f>
                      <m:fPr>
                        <m:ctrlPr>
                          <a:rPr lang="en-US" sz="2200" i="1" spc="-15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i="1" spc="-15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i="1" spc="-15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num>
                      <m:den>
                        <m:r>
                          <a:rPr lang="en-US" sz="2200" i="1" spc="-15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den>
                    </m:f>
                    <m:r>
                      <a:rPr lang="en-US" sz="22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US" sz="2200" i="1" spc="-15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r>
                      <a:rPr lang="en-US" sz="22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𝑧</m:t>
                    </m:r>
                    <m:f>
                      <m:fPr>
                        <m:ctrlPr>
                          <a:rPr lang="en-US" sz="2200" i="1" spc="-15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i="1" spc="-15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i="1" spc="-15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num>
                      <m:den>
                        <m:r>
                          <a:rPr lang="en-US" sz="2200" i="1" spc="-15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den>
                    </m:f>
                    <m:r>
                      <a:rPr lang="en-US" sz="22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</m:oMath>
                </a14:m>
                <a:r>
                  <a:rPr lang="en-US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 </a:t>
                </a:r>
                <a:r>
                  <a:rPr lang="en-US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</a:t>
                </a:r>
                <a:r>
                  <a:rPr lang="en-US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spc="-25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</a:t>
                </a: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425"/>
                  </a:spcBef>
                  <a:buFont typeface="Wingdings" panose="05000000000000000000" pitchFamily="2" charset="2"/>
                  <a:buChar char="Ø"/>
                </a:pPr>
                <a:r>
                  <a:rPr lang="en-US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</a:t>
                </a:r>
                <a:r>
                  <a:rPr lang="en-US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</a:t>
                </a:r>
                <a:r>
                  <a:rPr lang="en-US" sz="2200" spc="-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</a:t>
                </a:r>
                <a:r>
                  <a:rPr lang="en-US" sz="2200" spc="-1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terms,</a:t>
                </a: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86485">
                  <a:lnSpc>
                    <a:spcPct val="100000"/>
                  </a:lnSpc>
                  <a:spcBef>
                    <a:spcPts val="925"/>
                  </a:spcBef>
                </a:pPr>
                <a14:m>
                  <m:oMath xmlns:m="http://schemas.openxmlformats.org/officeDocument/2006/math">
                    <m:r>
                      <a:rPr lang="en-US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  <m:r>
                      <a:rPr lang="en-US" sz="2200" i="1" spc="-1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-8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200" b="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200" b="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b="0" i="1" spc="-1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  <m:r>
                      <a:rPr lang="en-US" sz="2200" i="1" spc="-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US" sz="2200" i="1" spc="-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  <m:r>
                      <a:rPr lang="en-US" sz="2200" i="1" spc="-1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200" b="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200" b="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i="1" spc="-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  <m:r>
                      <a:rPr lang="en-US" sz="2200" i="1" spc="-2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20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b="0" i="1" spc="2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2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-8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200" b="0" i="1" spc="-3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·</m:t>
                    </m:r>
                    <m:r>
                      <a:rPr lang="en-US" sz="2200" b="0" i="1" spc="-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200" b="0" i="1" spc="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pc="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  <m:t>∇</m:t>
                        </m:r>
                      </m:e>
                    </m:acc>
                    <m:r>
                      <a:rPr lang="en-US" sz="2200" b="0" i="1" spc="8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925"/>
                  </a:spcBef>
                  <a:buFont typeface="Wingdings" panose="05000000000000000000" pitchFamily="2" charset="2"/>
                  <a:buChar char="Ø"/>
                </a:pPr>
                <a:r>
                  <a:rPr lang="en-US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sz="2200" b="0" i="1" spc="-3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3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𝑑𝑥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𝑑𝑦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𝑑𝑧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200" baseline="12626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∇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𝑇</m:t>
                    </m:r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f>
                      <m:fPr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fPr>
                      <m:num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𝜕</m:t>
                        </m:r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𝑇</m:t>
                        </m:r>
                      </m:num>
                      <m:den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𝜕</m:t>
                        </m:r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𝑥</m:t>
                        </m:r>
                      </m:den>
                    </m:f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𝑖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f>
                      <m:fPr>
                        <m:ctrlPr>
                          <a:rPr lang="en-US" sz="2200" i="1" spc="-1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fPr>
                      <m:num>
                        <m:r>
                          <a:rPr lang="en-US" sz="2200" i="1" spc="-1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𝜕</m:t>
                        </m:r>
                        <m:r>
                          <a:rPr lang="en-US" sz="2200" i="1" spc="-1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𝑇</m:t>
                        </m:r>
                      </m:num>
                      <m:den>
                        <m:r>
                          <a:rPr lang="en-US" sz="2200" i="1" spc="-1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𝜕</m:t>
                        </m:r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𝑦</m:t>
                        </m:r>
                      </m:den>
                    </m:f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𝑗</m:t>
                        </m:r>
                      </m:e>
                    </m:acc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f>
                      <m:fPr>
                        <m:ctrlPr>
                          <a:rPr lang="en-US" sz="2200" i="1" spc="-1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fPr>
                      <m:num>
                        <m:r>
                          <a:rPr lang="en-US" sz="2200" i="1" spc="-1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𝜕</m:t>
                        </m:r>
                        <m:r>
                          <a:rPr lang="en-US" sz="2200" i="1" spc="-1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𝑇</m:t>
                        </m:r>
                      </m:num>
                      <m:den>
                        <m:r>
                          <a:rPr lang="en-US" sz="2200" i="1" spc="-1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𝜕</m:t>
                        </m:r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𝑧</m:t>
                        </m:r>
                      </m:den>
                    </m:f>
                    <m:r>
                      <a:rPr lang="en-US" sz="22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accPr>
                      <m:e>
                        <m: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𝑘</m:t>
                        </m:r>
                      </m:e>
                    </m:acc>
                  </m:oMath>
                </a14:m>
                <a:endParaRPr lang="en-US" sz="2200" baseline="12626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90"/>
                  </a:spcBef>
                  <a:buFont typeface="Wingdings" panose="05000000000000000000" pitchFamily="2" charset="2"/>
                  <a:buChar char="Ø"/>
                </a:pPr>
                <a:r>
                  <a:rPr lang="en-IN" sz="24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Defining</a:t>
                </a:r>
                <a:r>
                  <a:rPr lang="en-IN" sz="24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  <m:r>
                      <a:rPr lang="en-IN" sz="2400" i="1" spc="-1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400" i="1" spc="-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4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4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400" b="0" i="1" spc="-8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400" b="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IN" sz="2400" b="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400" b="0" i="1" spc="-1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400" b="0" i="1" spc="-1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4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  <m:r>
                      <a:rPr lang="en-IN" sz="2400" i="1" spc="-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4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IN" sz="2400" i="1" spc="-1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4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  <m:r>
                      <a:rPr lang="en-IN" sz="2400" i="1" spc="-16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IN" sz="2400" i="1" spc="-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400" b="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IN" sz="2400" b="0" i="1" spc="-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400" i="1" spc="-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  <m:r>
                      <a:rPr lang="en-IN" sz="240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4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IN" sz="2400" i="1" spc="-2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IN" sz="2400" i="1" spc="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𝑑𝑇</m:t>
                    </m:r>
                  </m:oMath>
                </a14:m>
                <a:r>
                  <a:rPr lang="en-IN" sz="2400" i="1" spc="-16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IN" sz="2400" spc="1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en-IN" sz="2400" spc="-6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conclude </a:t>
                </a:r>
                <a14:m>
                  <m:oMath xmlns:m="http://schemas.openxmlformats.org/officeDocument/2006/math">
                    <m:r>
                      <a:rPr lang="en-IN" sz="2400" i="1" spc="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𝑑𝑇</m:t>
                    </m:r>
                    <m:r>
                      <a:rPr lang="en-IN" sz="2400" i="1" spc="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= </m:t>
                    </m:r>
                    <m:r>
                      <a:rPr lang="en-IN" sz="2400" b="0" i="1" spc="2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400" b="0" i="1" spc="2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400" b="1" i="1" spc="-114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IN" sz="2400" i="1" spc="-39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·</m:t>
                    </m:r>
                    <m:r>
                      <a:rPr lang="en-IN" sz="2400" i="1" spc="-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spc="7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400" i="0" spc="7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  <m:t>∇</m:t>
                        </m:r>
                      </m:e>
                    </m:acc>
                    <m:r>
                      <a:rPr lang="en-IN" sz="2400" i="1" spc="7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  <m:r>
                      <a:rPr lang="en-IN" sz="2400" i="1" spc="7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rebuchet MS"/>
                      </a:rPr>
                      <m:t>,</m:t>
                    </m:r>
                  </m:oMath>
                </a14:m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 marR="5080">
                  <a:lnSpc>
                    <a:spcPct val="101000"/>
                  </a:lnSpc>
                  <a:spcBef>
                    <a:spcPts val="1015"/>
                  </a:spcBef>
                </a:pPr>
                <a:r>
                  <a:rPr lang="en-IN" sz="24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pc="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400" i="0" spc="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  <m:t>∇</m:t>
                        </m:r>
                      </m:e>
                    </m:acc>
                    <m:r>
                      <a:rPr lang="en-US" sz="2400" b="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 Unicode MS"/>
                      </a:rPr>
                      <m:t> </m:t>
                    </m:r>
                    <m:r>
                      <a:rPr lang="en-IN" sz="2400" i="1" spc="8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IN" sz="2400" i="1" spc="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above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</a:t>
                </a:r>
                <a:r>
                  <a:rPr lang="en-IN" sz="24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scalar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</a:t>
                </a:r>
                <a14:m>
                  <m:oMath xmlns:m="http://schemas.openxmlformats.org/officeDocument/2006/math">
                    <m:r>
                      <a:rPr lang="en-IN" sz="24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IN" sz="2400" i="1" spc="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marR="5080" indent="-342900">
                  <a:lnSpc>
                    <a:spcPct val="101000"/>
                  </a:lnSpc>
                  <a:spcBef>
                    <a:spcPts val="1015"/>
                  </a:spcBef>
                  <a:buFont typeface="Wingdings" panose="05000000000000000000" pitchFamily="2" charset="2"/>
                  <a:buChar char="Ø"/>
                </a:pPr>
                <a:r>
                  <a:rPr lang="en-IN" sz="24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pc="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400" i="0" spc="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  <m:t>∇</m:t>
                        </m:r>
                      </m:e>
                    </m:acc>
                    <m:r>
                      <a:rPr lang="en-IN" sz="2400" i="1" spc="8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IN" sz="2400" i="1" spc="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defines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scalar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4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coordinates,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itself </a:t>
                </a:r>
                <a:r>
                  <a:rPr lang="en-IN" sz="24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4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 </a:t>
                </a:r>
                <a:r>
                  <a:rPr lang="en-IN" sz="24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quantity</a:t>
                </a:r>
                <a:endParaRPr lang="en-I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925"/>
                  </a:spcBef>
                </a:pPr>
                <a:endParaRPr lang="en-US" sz="2200" baseline="12626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3C874-9628-4C45-A321-95CCD5F7B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285" b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8DF5-BB5D-4A96-A6EB-41AA96FA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E6A95-3227-409F-A472-F7809143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B374-5DF6-40FB-9AEB-27EB0EDE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4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41EC-2C28-49BE-ABF2-35729D4A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Gradient-III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776F09-1B2B-4679-A562-F235E5B53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scalar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</a:t>
                </a:r>
                <a:r>
                  <a:rPr lang="en-IN" sz="2200" spc="204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endParaRPr lang="en-IN" sz="2200" spc="3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figure, </a:t>
                </a:r>
                <a:r>
                  <a:rPr lang="en-IN" sz="2200" spc="-7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scalar</a:t>
                </a:r>
                <a:r>
                  <a:rPr lang="en-IN" sz="2200" spc="6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field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35"/>
                  </a:spcBef>
                  <a:buNone/>
                </a:pPr>
                <a:r>
                  <a:rPr lang="en-IN" sz="2200" spc="10" dirty="0">
                    <a:solidFill>
                      <a:srgbClr val="002060"/>
                    </a:solidFill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IN" sz="2200" i="1" spc="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𝑑𝑇</m:t>
                    </m:r>
                  </m:oMath>
                </a14:m>
                <a:r>
                  <a:rPr lang="en-IN" sz="2200" i="1" spc="19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2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𝑑𝑇</m:t>
                    </m:r>
                    <m:r>
                      <a:rPr lang="en-US" sz="22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200" b="0" i="1" spc="-15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∇</m:t>
                        </m:r>
                      </m:e>
                    </m:ac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200" b="0" i="0" spc="2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∇</m:t>
                            </m:r>
                          </m:e>
                        </m:acc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e>
                    </m:d>
                    <m:func>
                      <m:func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64160" indent="-342900">
                  <a:lnSpc>
                    <a:spcPct val="100000"/>
                  </a:lnSpc>
                  <a:spcBef>
                    <a:spcPts val="35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possibilities: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020" indent="-342900">
                  <a:lnSpc>
                    <a:spcPts val="1200"/>
                  </a:lnSpc>
                  <a:spcBef>
                    <a:spcPts val="47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20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b="1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along a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</a:t>
                </a:r>
                <a14:m>
                  <m:oMath xmlns:m="http://schemas.openxmlformats.org/officeDocument/2006/math">
                    <m:r>
                      <a:rPr lang="en-IN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IN" sz="2200" i="1" spc="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020" indent="-342900">
                  <a:lnSpc>
                    <a:spcPts val="12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200" i="1" spc="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b="1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arbitrary</a:t>
                </a:r>
                <a:r>
                  <a:rPr lang="en-IN" sz="2200" spc="-1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ct val="100000"/>
                  </a:lnSpc>
                  <a:spcBef>
                    <a:spcPts val="35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20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b="1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along a constant </a:t>
                </a:r>
                <a14:m>
                  <m:oMath xmlns:m="http://schemas.openxmlformats.org/officeDocument/2006/math">
                    <m:r>
                      <a:rPr lang="en-IN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IN" sz="2200" i="1" spc="6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IN" sz="2200" i="1" spc="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𝑑𝑇</m:t>
                    </m:r>
                    <m:r>
                      <a:rPr lang="en-IN" sz="2200" i="1" spc="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= 0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IN" sz="2200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i="1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200" spc="2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∇</m:t>
                            </m:r>
                          </m:e>
                        </m:acc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e>
                    </m:d>
                    <m:func>
                      <m:funcPr>
                        <m:ctrlP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n-US" sz="2200" i="1" spc="2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=0⇒</m:t>
                    </m:r>
                    <m:func>
                      <m:funcPr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  <m:r>
                      <a:rPr lang="en-US" sz="2200" b="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02260" marR="190500" indent="-342900">
                  <a:lnSpc>
                    <a:spcPct val="102600"/>
                  </a:lnSpc>
                  <a:spcBef>
                    <a:spcPts val="905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i="0" spc="8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 Unicode MS"/>
                      </a:rPr>
                      <m:t>∇</m:t>
                    </m:r>
                    <m:r>
                      <a:rPr lang="en-IN" sz="2200" i="1" spc="8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IN" sz="2200" i="1" spc="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a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200" i="1" spc="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b="1" spc="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always 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perpendicular to the constant </a:t>
                </a:r>
                <a14:m>
                  <m:oMath xmlns:m="http://schemas.openxmlformats.org/officeDocument/2006/math">
                    <m:r>
                      <a:rPr lang="en-IN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IN" sz="2200" i="1" spc="6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surface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passing through that  point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02260" marR="445770" indent="-342900">
                  <a:lnSpc>
                    <a:spcPct val="110400"/>
                  </a:lnSpc>
                  <a:spcBef>
                    <a:spcPts val="100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IN" sz="2200" i="1" spc="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2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b="1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an arbitrary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direction.  </a:t>
                </a:r>
              </a:p>
              <a:p>
                <a:pPr marL="302260" marR="445770" indent="-342900">
                  <a:lnSpc>
                    <a:spcPct val="110400"/>
                  </a:lnSpc>
                  <a:spcBef>
                    <a:spcPts val="100"/>
                  </a:spcBef>
                  <a:buFont typeface="Wingdings" panose="05000000000000000000" pitchFamily="2" charset="2"/>
                  <a:buChar char="Ø"/>
                </a:pPr>
                <a:r>
                  <a:rPr lang="en-IN" sz="2200" spc="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IN" sz="2200" i="1" spc="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𝑑𝑇</m:t>
                    </m:r>
                    <m:r>
                      <a:rPr lang="en-IN" sz="2200" i="1" spc="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= |</m:t>
                    </m:r>
                    <m:r>
                      <a:rPr lang="en-IN" sz="2200" b="0" i="1" spc="-15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b="0" i="1" spc="-15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IN" sz="22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200" i="0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  <m:t>∇</m:t>
                        </m:r>
                      </m:e>
                    </m:acc>
                    <m:r>
                      <a:rPr lang="en-IN" sz="22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  <m:r>
                      <a:rPr lang="en-IN" sz="2200" i="1" spc="-1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| </m:t>
                    </m:r>
                    <m:r>
                      <m:rPr>
                        <m:sty m:val="p"/>
                      </m:rPr>
                      <a:rPr lang="en-IN" sz="22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cos</m:t>
                    </m:r>
                    <m:r>
                      <a:rPr lang="en-IN" sz="2200" i="1" spc="-2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⁡</m:t>
                    </m:r>
                    <m:r>
                      <a:rPr lang="en-IN" sz="2200" i="1" spc="-5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𝜃</m:t>
                    </m:r>
                  </m:oMath>
                </a14:m>
                <a:r>
                  <a:rPr lang="en-IN" sz="2200" i="1" spc="-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obvious </a:t>
                </a: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magnitude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IN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IN" sz="2200" i="1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200" i="1" spc="-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𝑑𝑇</m:t>
                    </m:r>
                    <m:r>
                      <a:rPr lang="en-US" sz="2200" i="1" spc="-7" baseline="-10416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𝑚𝑎𝑥</m:t>
                    </m:r>
                    <m:r>
                      <a:rPr lang="en-US" sz="2200" i="1" spc="-7" baseline="-10416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5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 </m:t>
                    </m:r>
                    <m:r>
                      <a:rPr lang="en-US" sz="2200" i="1" spc="-1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|</m:t>
                    </m:r>
                    <m:r>
                      <a:rPr lang="en-US" sz="2200" b="0" i="1" spc="-15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-15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  <m:r>
                      <a:rPr lang="en-US" sz="2200" i="1" spc="-1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sz="2200" b="0" i="1" spc="-1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i="0" spc="-15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  <m:t>∇</m:t>
                        </m:r>
                      </m:e>
                    </m:acc>
                    <m:r>
                      <a:rPr lang="en-US" sz="2200" i="1" spc="-1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  <m:r>
                      <a:rPr lang="en-US" sz="2200" i="1" spc="-11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11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|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i.e., 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func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=1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64160" indent="-342900">
                  <a:lnSpc>
                    <a:spcPct val="100000"/>
                  </a:lnSpc>
                  <a:spcBef>
                    <a:spcPts val="35"/>
                  </a:spcBef>
                  <a:buFont typeface="Wingdings" panose="05000000000000000000" pitchFamily="2" charset="2"/>
                  <a:buChar char="Ø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4160" indent="-342900">
                  <a:lnSpc>
                    <a:spcPct val="100000"/>
                  </a:lnSpc>
                  <a:spcBef>
                    <a:spcPts val="35"/>
                  </a:spcBef>
                  <a:buFont typeface="Wingdings" panose="05000000000000000000" pitchFamily="2" charset="2"/>
                  <a:buChar char="Ø"/>
                </a:pP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776F09-1B2B-4679-A562-F235E5B53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479E-F72E-40EE-99CD-38DBA82F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AC6A-CF7E-4765-B549-72B5F317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9F52-70F3-4A96-8085-B92D28BB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4DFCF28D-609C-4671-9B1F-7C28FE4C612F}"/>
              </a:ext>
            </a:extLst>
          </p:cNvPr>
          <p:cNvSpPr/>
          <p:nvPr/>
        </p:nvSpPr>
        <p:spPr>
          <a:xfrm>
            <a:off x="8508989" y="959296"/>
            <a:ext cx="3310644" cy="198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190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744F-B2E1-4626-BB37-6608B283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Gradient-IV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396C4-2B5B-4608-8FD3-EE4390D92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41020" marR="5080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ü"/>
                </a:pPr>
                <a:r>
                  <a:rPr lang="en-IN" sz="2200" spc="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spc="8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 Unicode MS"/>
                      </a:rPr>
                      <m:t>∇</m:t>
                    </m:r>
                    <m:r>
                      <a:rPr lang="en-IN" sz="2200" i="1" spc="8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IN" sz="2200" i="1" spc="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also the direction of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in the scalar function </a:t>
                </a:r>
                <a14:m>
                  <m:oMath xmlns:m="http://schemas.openxmlformats.org/officeDocument/2006/math">
                    <m:r>
                      <a:rPr lang="en-IN" sz="2200" i="1" spc="65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IN" sz="2200" i="1" spc="-17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020" marR="5080" indent="-34290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ü"/>
                </a:pPr>
                <a:r>
                  <a:rPr lang="en-IN" sz="2200" spc="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:r>
                  <a:rPr lang="en-IN" sz="2200" spc="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IN" sz="220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sz="2200" spc="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sz="2200" spc="-4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moves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200" i="0" spc="8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  <m:t>∇</m:t>
                        </m:r>
                      </m:e>
                    </m:acc>
                    <m:r>
                      <a:rPr lang="en-IN" sz="2200" i="1" spc="8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IN" sz="2200" i="1" spc="8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in </a:t>
                </a:r>
                <a14:m>
                  <m:oMath xmlns:m="http://schemas.openxmlformats.org/officeDocument/2006/math">
                    <m:r>
                      <a:rPr lang="en-IN" sz="2200" i="1" spc="6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𝑇</m:t>
                    </m:r>
                  </m:oMath>
                </a14:m>
                <a:r>
                  <a:rPr lang="en-IN" sz="2200" i="1" spc="6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</a:t>
                </a:r>
                <a:r>
                  <a:rPr lang="en-IN" sz="22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place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020" marR="2717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ü"/>
                </a:pPr>
                <a:r>
                  <a:rPr lang="en-IN" sz="2200" spc="4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 of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IN" sz="2200" spc="-3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problems  </a:t>
                </a:r>
                <a:r>
                  <a:rPr lang="en-IN" sz="2200" spc="-1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involving location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maxima/minima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scalar</a:t>
                </a:r>
                <a:r>
                  <a:rPr lang="en-IN" sz="2200" spc="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functions.</a:t>
                </a:r>
              </a:p>
              <a:p>
                <a:pPr marL="541020" marR="2717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ü"/>
                </a:pP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in cartesian coordinate the gradient operator can be denoted as, </a:t>
                </a:r>
              </a:p>
              <a:p>
                <a:pPr marL="198120" marR="271780" indent="0">
                  <a:lnSpc>
                    <a:spcPct val="102600"/>
                  </a:lnSpc>
                  <a:spcBef>
                    <a:spcPts val="300"/>
                  </a:spcBef>
                  <a:buNone/>
                </a:pPr>
                <a:r>
                  <a:rPr lang="en-IN" sz="2200" b="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pc="-15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∇</m:t>
                        </m:r>
                      </m:e>
                    </m:acc>
                    <m:r>
                      <m:rPr>
                        <m:nor/>
                      </m:rPr>
                      <a:rPr lang="en-US" sz="2200" spc="-3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≡</m:t>
                    </m:r>
                    <m:f>
                      <m:f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</m:num>
                      <m:den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f>
                      <m:f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</m:num>
                      <m:den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f>
                      <m:f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</m:num>
                      <m:den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𝑧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396C4-2B5B-4608-8FD3-EE4390D92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296C-6CB3-425A-A74C-7243732E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9432-7191-4F57-901A-580CCBCF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9317-4A75-48AE-AF02-13B3C48D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7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420A-518A-499B-8601-8A6F9981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Gradient-V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4A0AD1-BBC4-49C4-A494-73AF74D89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41020" marR="2717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ü"/>
                </a:pPr>
                <a:r>
                  <a:rPr lang="en-IN" sz="2200" spc="-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IN" sz="2200" spc="-2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curvilinear coordinates </a:t>
                </a:r>
                <a:r>
                  <a:rPr lang="en-IN" sz="2200" spc="-2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200" spc="-15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</a:t>
                </a:r>
                <a:r>
                  <a:rPr lang="en-IN" sz="2200" spc="-3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operator can be defined as </a:t>
                </a:r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020" marR="2717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ü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cylindrical coordinate,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∇</m:t>
                        </m:r>
                      </m:e>
                    </m:acc>
                    <m:r>
                      <m:rPr>
                        <m:nor/>
                      </m:rPr>
                      <a:rPr lang="en-US" sz="2200" spc="-3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≡</m:t>
                    </m:r>
                    <m:f>
                      <m:fPr>
                        <m:ctrlP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fPr>
                      <m:num>
                        <m: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𝜕</m:t>
                        </m:r>
                      </m:num>
                      <m:den>
                        <m: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𝜕𝜌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𝜌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+</m:t>
                    </m:r>
                    <m:f>
                      <m:f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fPr>
                      <m:num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1</m:t>
                        </m:r>
                      </m:num>
                      <m:den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𝜌</m:t>
                        </m:r>
                      </m:den>
                    </m:f>
                    <m:f>
                      <m:f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fPr>
                      <m:num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𝜕</m:t>
                        </m:r>
                      </m:num>
                      <m:den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𝜕𝜃</m:t>
                        </m:r>
                      </m:den>
                    </m:f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𝜃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+</m:t>
                    </m:r>
                    <m:f>
                      <m:f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fPr>
                      <m:num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𝜕</m:t>
                        </m:r>
                      </m:num>
                      <m:den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𝜕</m:t>
                        </m:r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𝑧</m:t>
                        </m:r>
                      </m:den>
                    </m:f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𝑘</m:t>
                        </m:r>
                      </m:e>
                    </m:acc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1020" marR="271780" indent="-342900">
                  <a:lnSpc>
                    <a:spcPct val="102600"/>
                  </a:lnSpc>
                  <a:spcBef>
                    <a:spcPts val="300"/>
                  </a:spcBef>
                  <a:buFont typeface="Wingdings" panose="05000000000000000000" pitchFamily="2" charset="2"/>
                  <a:buChar char="ü"/>
                </a:pPr>
                <a:r>
                  <a:rPr lang="en-IN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spherical coordinate,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∇</m:t>
                        </m:r>
                      </m:e>
                    </m:acc>
                    <m:r>
                      <m:rPr>
                        <m:nor/>
                      </m:rPr>
                      <a:rPr lang="en-US" sz="2200" spc="-3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sz="2200" b="0" i="0" spc="-3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fPr>
                      <m:num>
                        <m: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𝜕</m:t>
                        </m:r>
                      </m:num>
                      <m:den>
                        <m: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𝜕</m:t>
                        </m:r>
                        <m: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𝑟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n-US" sz="2200" b="0" i="1" spc="-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𝑟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+</m:t>
                    </m:r>
                    <m:f>
                      <m:f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fPr>
                      <m:num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1</m:t>
                        </m:r>
                      </m:num>
                      <m:den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𝑟</m:t>
                        </m:r>
                      </m:den>
                    </m:f>
                    <m:f>
                      <m:f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fPr>
                      <m:num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𝜕</m:t>
                        </m:r>
                      </m:num>
                      <m:den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𝜕𝜃</m:t>
                        </m:r>
                      </m:den>
                    </m:f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𝜃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+</m:t>
                    </m:r>
                    <m:f>
                      <m:f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fPr>
                      <m:num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1</m:t>
                        </m:r>
                      </m:num>
                      <m:den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𝑟</m:t>
                        </m:r>
                        <m:func>
                          <m:funcPr>
                            <m:ctrlP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Lucida Sans Unicode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Lucida Sans Unicode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200" b="0" i="1" spc="3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Lucida Sans Unicode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fPr>
                      <m:num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𝜕</m:t>
                        </m:r>
                      </m:num>
                      <m:den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𝜕𝜙</m:t>
                        </m:r>
                      </m:den>
                    </m:f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accPr>
                      <m:e>
                        <m:r>
                          <a:rPr lang="en-US" sz="2200" b="0" i="1" spc="3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𝜙</m:t>
                        </m:r>
                      </m:e>
                    </m:acc>
                  </m:oMath>
                </a14:m>
                <a:endParaRPr lang="en-IN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98120" marR="271780" indent="0">
                  <a:lnSpc>
                    <a:spcPct val="102600"/>
                  </a:lnSpc>
                  <a:spcBef>
                    <a:spcPts val="300"/>
                  </a:spcBef>
                  <a:buNone/>
                </a:pPr>
                <a:r>
                  <a:rPr lang="en-IN" sz="2200" b="1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Properties of Gradient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i="0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  <m:t>∇</m:t>
                        </m:r>
                      </m:e>
                    </m:acc>
                    <m:r>
                      <a:rPr lang="en-US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r>
                      <a:rPr lang="en-US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  <m:r>
                      <a:rPr lang="en-US" sz="22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200" i="1" spc="-2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en-US" sz="2200" i="1" spc="-1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  <m:r>
                      <a:rPr lang="en-US" sz="2200" i="1" spc="-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US" sz="2200" i="1" spc="-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2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i="0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  <m:t>∇</m:t>
                        </m:r>
                      </m:e>
                    </m:acc>
                    <m:r>
                      <a:rPr lang="en-US" sz="2200" i="1" spc="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  <m:r>
                      <a:rPr lang="en-US" sz="22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200" i="1" spc="-2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200" b="0" i="1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i="0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  <m:t>∇</m:t>
                        </m:r>
                      </m:e>
                    </m:acc>
                    <m:r>
                      <a:rPr lang="en-US" sz="220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i="0" spc="-1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  <m:t>∇</m:t>
                        </m:r>
                      </m:e>
                    </m:acc>
                    <m:r>
                      <a:rPr lang="en-US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(</m:t>
                    </m:r>
                    <m:r>
                      <a:rPr lang="en-US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𝑈𝑉</m:t>
                    </m:r>
                    <m:r>
                      <a:rPr lang="en-US" sz="2200" i="1" spc="-1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8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)</m:t>
                    </m:r>
                    <m:r>
                      <a:rPr lang="en-US" sz="2200" i="1" spc="-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US" sz="2200" i="1" spc="-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  <m:acc>
                      <m:accPr>
                        <m:chr m:val="⃗"/>
                        <m:ctrlPr>
                          <a:rPr lang="en-US" sz="2200" b="0" i="1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i="0" spc="4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  <m:t>∇</m:t>
                        </m:r>
                      </m:e>
                    </m:acc>
                    <m:r>
                      <a:rPr lang="en-US" sz="2200" i="1" spc="4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en-US" sz="2200" i="1" spc="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+</m:t>
                    </m:r>
                    <m:r>
                      <a:rPr lang="en-US" sz="2200" i="1" spc="-24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 </m:t>
                    </m:r>
                    <m:r>
                      <a:rPr lang="en-US" sz="2200" i="1" spc="-1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en-US" sz="2200" i="1" spc="-13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200" b="0" i="1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i="0" spc="2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  <m:t>∇</m:t>
                        </m:r>
                      </m:e>
                    </m:acc>
                    <m:r>
                      <a:rPr lang="en-US" sz="2200" i="1" spc="2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</m:oMath>
                </a14:m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200" i="0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 Unicode MS"/>
                          </a:rPr>
                          <m:t>∇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 Unicode MS"/>
                      </a:rPr>
                      <m:t> </m:t>
                    </m:r>
                    <m:d>
                      <m:dPr>
                        <m:ctrlPr>
                          <a:rPr lang="pt-BR" sz="220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dPr>
                      <m:e>
                        <m:r>
                          <a:rPr lang="pt-BR" sz="2200" i="1" spc="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  <m:r>
                          <a:rPr lang="pt-BR" sz="2200" i="1" spc="-14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pt-BR" sz="2200" i="1" spc="-22" baseline="3125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e>
                    </m:d>
                    <m:r>
                      <a:rPr lang="pt-BR" sz="2200" i="1" spc="-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=</m:t>
                    </m:r>
                    <m:r>
                      <a:rPr lang="en-US" sz="2200" b="0" i="1" spc="-155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𝑛</m:t>
                    </m:r>
                    <m:sSup>
                      <m:sSupPr>
                        <m:ctrlPr>
                          <a:rPr lang="en-US" sz="2200" b="0" i="1" spc="-15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sSupPr>
                      <m:e>
                        <m:r>
                          <a:rPr lang="en-US" sz="2200" b="0" i="1" spc="-15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𝑉</m:t>
                        </m:r>
                      </m:e>
                      <m:sup>
                        <m:r>
                          <a:rPr lang="en-US" sz="2200" b="0" i="1" spc="-15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  <m:r>
                          <a:rPr lang="en-US" sz="2200" b="0" i="1" spc="-15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200" b="0" i="1" spc="-15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200" b="0" i="0" spc="-155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Verdana"/>
                          </a:rPr>
                          <m:t>∇</m:t>
                        </m:r>
                      </m:e>
                    </m:acc>
                    <m:r>
                      <a:rPr lang="en-US" sz="2200" b="0" i="1" spc="3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Verdana"/>
                      </a:rPr>
                      <m:t>𝑉</m:t>
                    </m:r>
                  </m:oMath>
                </a14:m>
                <a:endParaRPr lang="pt-BR" sz="2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4A0AD1-BBC4-49C4-A494-73AF74D89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8E44-8212-418C-AEAA-D0A23678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6894-5417-4AF9-9FB3-B17C8EFB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EF02-581C-4C2E-81A4-304774D9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3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9688-2E07-4D08-B7D0-9DBE4E8C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Divergence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620E-D423-4F30-BC1C-5CE5231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A600-8503-4542-B5B2-0BEF5760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CAF8-4B55-4C90-85A3-9D2C8D2B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7906C2-9122-4A48-9C5A-04470853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A0D8F-39CC-44C3-BFF9-7585C819EC7D}"/>
              </a:ext>
            </a:extLst>
          </p:cNvPr>
          <p:cNvSpPr txBox="1"/>
          <p:nvPr/>
        </p:nvSpPr>
        <p:spPr>
          <a:xfrm>
            <a:off x="3048000" y="3214517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Video Upload</a:t>
            </a:r>
          </a:p>
        </p:txBody>
      </p:sp>
    </p:spTree>
    <p:extLst>
      <p:ext uri="{BB962C8B-B14F-4D97-AF65-F5344CB8AC3E}">
        <p14:creationId xmlns:p14="http://schemas.microsoft.com/office/powerpoint/2010/main" val="27464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992B-FC8F-4E18-8AA1-3F0F2BC5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Curl-I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8BD1-C830-46CF-987C-DD5C00F3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Even Semester, 2020-21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FB68-9F90-4996-97EA-9B84177A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Bennett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9160-85A8-4E46-9843-3034211C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0909-B56C-45AC-A9CA-18A782F1C49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640515-B65F-4653-BDF9-6E239C97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FF602-D5DA-4382-8BDB-CB3F9D7088A2}"/>
              </a:ext>
            </a:extLst>
          </p:cNvPr>
          <p:cNvSpPr txBox="1"/>
          <p:nvPr/>
        </p:nvSpPr>
        <p:spPr>
          <a:xfrm>
            <a:off x="3048000" y="3214517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Video Upload</a:t>
            </a:r>
          </a:p>
        </p:txBody>
      </p:sp>
    </p:spTree>
    <p:extLst>
      <p:ext uri="{BB962C8B-B14F-4D97-AF65-F5344CB8AC3E}">
        <p14:creationId xmlns:p14="http://schemas.microsoft.com/office/powerpoint/2010/main" val="924812396"/>
      </p:ext>
    </p:extLst>
  </p:cSld>
  <p:clrMapOvr>
    <a:masterClrMapping/>
  </p:clrMapOvr>
</p:sld>
</file>

<file path=ppt/theme/theme1.xml><?xml version="1.0" encoding="utf-8"?>
<a:theme xmlns:a="http://schemas.openxmlformats.org/drawingml/2006/main" name="BU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2060"/>
      </a:accent1>
      <a:accent2>
        <a:srgbClr val="C00000"/>
      </a:accent2>
      <a:accent3>
        <a:srgbClr val="002060"/>
      </a:accent3>
      <a:accent4>
        <a:srgbClr val="0070C0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14714</TotalTime>
  <Words>1741</Words>
  <Application>Microsoft Office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Algerian</vt:lpstr>
      <vt:lpstr>Arial</vt:lpstr>
      <vt:lpstr>Baskerville Old Face</vt:lpstr>
      <vt:lpstr>Bell MT</vt:lpstr>
      <vt:lpstr>Calibri</vt:lpstr>
      <vt:lpstr>Cambria Math</vt:lpstr>
      <vt:lpstr>Franklin Gothic Book</vt:lpstr>
      <vt:lpstr>Franklin Gothic Medium</vt:lpstr>
      <vt:lpstr>Times New Roman</vt:lpstr>
      <vt:lpstr>Wingdings</vt:lpstr>
      <vt:lpstr>BU</vt:lpstr>
      <vt:lpstr>Mechanics</vt:lpstr>
      <vt:lpstr>Gradient, Divergence and Curl</vt:lpstr>
      <vt:lpstr>Gradient-I</vt:lpstr>
      <vt:lpstr>Gradient-II</vt:lpstr>
      <vt:lpstr>Gradient-III</vt:lpstr>
      <vt:lpstr>Gradient-IV</vt:lpstr>
      <vt:lpstr>Gradient-V</vt:lpstr>
      <vt:lpstr>Divergence</vt:lpstr>
      <vt:lpstr>Curl-I</vt:lpstr>
      <vt:lpstr>Curl-II</vt:lpstr>
      <vt:lpstr>Curl-III</vt:lpstr>
      <vt:lpstr>Curl-IV</vt:lpstr>
      <vt:lpstr>Curl-V</vt:lpstr>
      <vt:lpstr>Curl-VI</vt:lpstr>
      <vt:lpstr>Curl-VII</vt:lpstr>
      <vt:lpstr>Curl and Conservative Force-I</vt:lpstr>
      <vt:lpstr>Curl and Conservative Force-II</vt:lpstr>
      <vt:lpstr>Curl and Conservative Force-III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is Hot!!!</dc:title>
  <dc:creator>Ayan Khan</dc:creator>
  <cp:lastModifiedBy>Ayan Khan</cp:lastModifiedBy>
  <cp:revision>110</cp:revision>
  <dcterms:created xsi:type="dcterms:W3CDTF">2020-10-01T07:55:32Z</dcterms:created>
  <dcterms:modified xsi:type="dcterms:W3CDTF">2021-04-08T17:25:32Z</dcterms:modified>
</cp:coreProperties>
</file>