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3" r:id="rId4"/>
    <p:sldId id="257" r:id="rId5"/>
    <p:sldId id="269" r:id="rId6"/>
    <p:sldId id="270" r:id="rId7"/>
    <p:sldId id="258" r:id="rId8"/>
    <p:sldId id="264" r:id="rId9"/>
    <p:sldId id="259" r:id="rId10"/>
    <p:sldId id="266" r:id="rId11"/>
    <p:sldId id="260" r:id="rId12"/>
    <p:sldId id="261" r:id="rId13"/>
    <p:sldId id="267" r:id="rId14"/>
    <p:sldId id="262" r:id="rId15"/>
    <p:sldId id="268" r:id="rId16"/>
    <p:sldId id="271"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68" d="100"/>
          <a:sy n="68"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37C0-6F87-4FC4-BA6D-9B6041C49823}"/>
              </a:ext>
            </a:extLst>
          </p:cNvPr>
          <p:cNvSpPr>
            <a:spLocks noGrp="1"/>
          </p:cNvSpPr>
          <p:nvPr>
            <p:ph type="ctrTitle"/>
          </p:nvPr>
        </p:nvSpPr>
        <p:spPr/>
        <p:txBody>
          <a:bodyPr/>
          <a:lstStyle/>
          <a:p>
            <a:r>
              <a:rPr lang="en-IN" dirty="0"/>
              <a:t>SQL Joins </a:t>
            </a:r>
          </a:p>
        </p:txBody>
      </p:sp>
      <p:sp>
        <p:nvSpPr>
          <p:cNvPr id="3" name="Subtitle 2">
            <a:extLst>
              <a:ext uri="{FF2B5EF4-FFF2-40B4-BE49-F238E27FC236}">
                <a16:creationId xmlns:a16="http://schemas.microsoft.com/office/drawing/2014/main" id="{4A31AE2F-133F-4F1F-8DE2-22AF4E4C46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5524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D10C-3D71-4983-A979-20610F3EA182}"/>
              </a:ext>
            </a:extLst>
          </p:cNvPr>
          <p:cNvSpPr>
            <a:spLocks noGrp="1"/>
          </p:cNvSpPr>
          <p:nvPr>
            <p:ph type="title"/>
          </p:nvPr>
        </p:nvSpPr>
        <p:spPr/>
        <p:txBody>
          <a:bodyPr/>
          <a:lstStyle/>
          <a:p>
            <a:r>
              <a:rPr lang="en-IN" dirty="0"/>
              <a:t>LEFT JOIN (or LEFT OUTER JOIN)</a:t>
            </a:r>
          </a:p>
        </p:txBody>
      </p:sp>
      <p:sp>
        <p:nvSpPr>
          <p:cNvPr id="3" name="Content Placeholder 2">
            <a:extLst>
              <a:ext uri="{FF2B5EF4-FFF2-40B4-BE49-F238E27FC236}">
                <a16:creationId xmlns:a16="http://schemas.microsoft.com/office/drawing/2014/main" id="{DA50F150-939D-4F46-811D-22A557D072C8}"/>
              </a:ext>
            </a:extLst>
          </p:cNvPr>
          <p:cNvSpPr>
            <a:spLocks noGrp="1"/>
          </p:cNvSpPr>
          <p:nvPr>
            <p:ph idx="1"/>
          </p:nvPr>
        </p:nvSpPr>
        <p:spPr/>
        <p:txBody>
          <a:bodyPr>
            <a:normAutofit fontScale="85000" lnSpcReduction="20000"/>
          </a:bodyPr>
          <a:lstStyle/>
          <a:p>
            <a:r>
              <a:rPr kumimoji="0" lang="en-US" altLang="en-US" sz="2400" b="0" i="0" u="none" strike="noStrike" cap="none" normalizeH="0" baseline="0" dirty="0">
                <a:ln>
                  <a:noFill/>
                </a:ln>
                <a:solidFill>
                  <a:srgbClr val="000000"/>
                </a:solidFill>
                <a:effectLst/>
              </a:rPr>
              <a:t>The LEFT JOIN keyword returns all records from the left table (table1), and the matched records from the right table (table2).</a:t>
            </a:r>
          </a:p>
          <a:p>
            <a:r>
              <a:rPr kumimoji="0" lang="en-US" altLang="en-US" sz="2400" b="0" i="0" u="none" strike="noStrike" cap="none" normalizeH="0" baseline="0" dirty="0">
                <a:ln>
                  <a:noFill/>
                </a:ln>
                <a:solidFill>
                  <a:srgbClr val="000000"/>
                </a:solidFill>
                <a:effectLst/>
              </a:rPr>
              <a:t>The result is NULL from the right side, if there is no match.</a:t>
            </a:r>
            <a:endParaRPr kumimoji="0" lang="en-US" altLang="en-US" sz="4000" b="0" i="0" u="none" strike="noStrike" cap="none" normalizeH="0" baseline="0" dirty="0">
              <a:ln>
                <a:noFill/>
              </a:ln>
              <a:solidFill>
                <a:srgbClr val="000000"/>
              </a:solidFill>
              <a:effectLst/>
              <a:cs typeface="Segoe UI" panose="020B0502040204020203" pitchFamily="34" charset="0"/>
            </a:endParaRPr>
          </a:p>
          <a:p>
            <a:pPr marL="0" indent="0">
              <a:buNone/>
            </a:pPr>
            <a:r>
              <a:rPr lang="en-US" dirty="0">
                <a:solidFill>
                  <a:srgbClr val="000000"/>
                </a:solidFill>
              </a:rPr>
              <a:t>Left Join Syntax:</a:t>
            </a:r>
          </a:p>
          <a:p>
            <a:pPr marL="0" indent="0">
              <a:buNone/>
            </a:pPr>
            <a:r>
              <a:rPr kumimoji="0" lang="en-US" altLang="en-US" sz="2400" b="0" i="0" u="none" strike="noStrike" cap="none" normalizeH="0" baseline="0" dirty="0">
                <a:ln>
                  <a:noFill/>
                </a:ln>
                <a:solidFill>
                  <a:srgbClr val="0000CD"/>
                </a:solidFill>
                <a:effectLst/>
              </a:rPr>
              <a:t>SELECT</a:t>
            </a:r>
            <a:r>
              <a:rPr kumimoji="0" lang="en-US" altLang="en-US" sz="2400" b="0" i="0" u="none" strike="noStrike" cap="none" normalizeH="0" baseline="0" dirty="0">
                <a:ln>
                  <a:noFill/>
                </a:ln>
                <a:solidFill>
                  <a:srgbClr val="000000"/>
                </a:solidFill>
                <a:effectLst/>
              </a:rPr>
              <a:t> </a:t>
            </a:r>
            <a:r>
              <a:rPr kumimoji="0" lang="en-US" altLang="en-US" sz="2400" b="0" i="1" u="none" strike="noStrike" cap="none" normalizeH="0" baseline="0" dirty="0" err="1">
                <a:ln>
                  <a:noFill/>
                </a:ln>
                <a:solidFill>
                  <a:srgbClr val="000000"/>
                </a:solidFill>
                <a:effectLst/>
              </a:rPr>
              <a:t>column_name</a:t>
            </a:r>
            <a:r>
              <a:rPr kumimoji="0" lang="en-US" altLang="en-US" sz="2400" b="0" i="1" u="none" strike="noStrike" cap="none" normalizeH="0" baseline="0" dirty="0">
                <a:ln>
                  <a:noFill/>
                </a:ln>
                <a:solidFill>
                  <a:srgbClr val="000000"/>
                </a:solidFill>
                <a:effectLst/>
              </a:rPr>
              <a:t>(s)</a:t>
            </a:r>
            <a:br>
              <a:rPr kumimoji="0" lang="en-US" altLang="en-US" sz="2400" b="0" i="0" u="none" strike="noStrike" cap="none" normalizeH="0" baseline="0" dirty="0">
                <a:ln>
                  <a:noFill/>
                </a:ln>
                <a:solidFill>
                  <a:srgbClr val="000000"/>
                </a:solidFill>
                <a:effectLst/>
              </a:rPr>
            </a:br>
            <a:r>
              <a:rPr kumimoji="0" lang="en-US" altLang="en-US" sz="2400" b="0" i="0" u="none" strike="noStrike" cap="none" normalizeH="0" baseline="0" dirty="0">
                <a:ln>
                  <a:noFill/>
                </a:ln>
                <a:solidFill>
                  <a:srgbClr val="0000CD"/>
                </a:solidFill>
                <a:effectLst/>
              </a:rPr>
              <a:t>FROM</a:t>
            </a:r>
            <a:r>
              <a:rPr kumimoji="0" lang="en-US" altLang="en-US" sz="2400" b="0" i="0" u="none" strike="noStrike" cap="none" normalizeH="0" baseline="0" dirty="0">
                <a:ln>
                  <a:noFill/>
                </a:ln>
                <a:solidFill>
                  <a:srgbClr val="000000"/>
                </a:solidFill>
                <a:effectLst/>
              </a:rPr>
              <a:t> </a:t>
            </a:r>
            <a:r>
              <a:rPr kumimoji="0" lang="en-US" altLang="en-US" sz="2400" b="0" i="1" u="none" strike="noStrike" cap="none" normalizeH="0" baseline="0" dirty="0">
                <a:ln>
                  <a:noFill/>
                </a:ln>
                <a:solidFill>
                  <a:srgbClr val="000000"/>
                </a:solidFill>
                <a:effectLst/>
              </a:rPr>
              <a:t>table1</a:t>
            </a:r>
            <a:br>
              <a:rPr kumimoji="0" lang="en-US" altLang="en-US" sz="2400" b="0" i="0" u="none" strike="noStrike" cap="none" normalizeH="0" baseline="0" dirty="0">
                <a:ln>
                  <a:noFill/>
                </a:ln>
                <a:solidFill>
                  <a:srgbClr val="000000"/>
                </a:solidFill>
                <a:effectLst/>
              </a:rPr>
            </a:br>
            <a:r>
              <a:rPr kumimoji="0" lang="en-US" altLang="en-US" sz="2400" b="0" i="0" u="none" strike="noStrike" cap="none" normalizeH="0" baseline="0" dirty="0">
                <a:ln>
                  <a:noFill/>
                </a:ln>
                <a:solidFill>
                  <a:srgbClr val="0000CD"/>
                </a:solidFill>
                <a:effectLst/>
              </a:rPr>
              <a:t>LEFT</a:t>
            </a:r>
            <a:r>
              <a:rPr kumimoji="0" lang="en-US" altLang="en-US" sz="2400" b="0" i="0" u="none" strike="noStrike" cap="none" normalizeH="0" baseline="0" dirty="0">
                <a:ln>
                  <a:noFill/>
                </a:ln>
                <a:solidFill>
                  <a:srgbClr val="000000"/>
                </a:solidFill>
                <a:effectLst/>
              </a:rPr>
              <a:t> </a:t>
            </a:r>
            <a:r>
              <a:rPr kumimoji="0" lang="en-US" altLang="en-US" sz="2400" b="0" i="0" u="none" strike="noStrike" cap="none" normalizeH="0" baseline="0" dirty="0">
                <a:ln>
                  <a:noFill/>
                </a:ln>
                <a:solidFill>
                  <a:srgbClr val="0000CD"/>
                </a:solidFill>
                <a:effectLst/>
              </a:rPr>
              <a:t>JOIN</a:t>
            </a:r>
            <a:r>
              <a:rPr kumimoji="0" lang="en-US" altLang="en-US" sz="2400" b="0" i="0" u="none" strike="noStrike" cap="none" normalizeH="0" baseline="0" dirty="0">
                <a:ln>
                  <a:noFill/>
                </a:ln>
                <a:solidFill>
                  <a:srgbClr val="000000"/>
                </a:solidFill>
                <a:effectLst/>
              </a:rPr>
              <a:t> </a:t>
            </a:r>
            <a:r>
              <a:rPr kumimoji="0" lang="en-US" altLang="en-US" sz="2400" b="0" i="1" u="none" strike="noStrike" cap="none" normalizeH="0" baseline="0" dirty="0">
                <a:ln>
                  <a:noFill/>
                </a:ln>
                <a:solidFill>
                  <a:srgbClr val="000000"/>
                </a:solidFill>
                <a:effectLst/>
              </a:rPr>
              <a:t>table2</a:t>
            </a:r>
            <a:br>
              <a:rPr kumimoji="0" lang="en-US" altLang="en-US" sz="2400" b="0" i="1" u="none" strike="noStrike" cap="none" normalizeH="0" baseline="0" dirty="0">
                <a:ln>
                  <a:noFill/>
                </a:ln>
                <a:solidFill>
                  <a:srgbClr val="000000"/>
                </a:solidFill>
                <a:effectLst/>
              </a:rPr>
            </a:br>
            <a:r>
              <a:rPr kumimoji="0" lang="en-US" altLang="en-US" sz="2400" b="0" i="0" u="none" strike="noStrike" cap="none" normalizeH="0" baseline="0" dirty="0">
                <a:ln>
                  <a:noFill/>
                </a:ln>
                <a:solidFill>
                  <a:srgbClr val="0000CD"/>
                </a:solidFill>
                <a:effectLst/>
              </a:rPr>
              <a:t>ON</a:t>
            </a:r>
            <a:r>
              <a:rPr kumimoji="0" lang="en-US" altLang="en-US" sz="2400" b="0" i="0" u="none" strike="noStrike" cap="none" normalizeH="0" baseline="0" dirty="0">
                <a:ln>
                  <a:noFill/>
                </a:ln>
                <a:solidFill>
                  <a:srgbClr val="000000"/>
                </a:solidFill>
                <a:effectLst/>
              </a:rPr>
              <a:t> </a:t>
            </a:r>
            <a:r>
              <a:rPr kumimoji="0" lang="en-US" altLang="en-US" sz="2400" b="0" i="1" u="none" strike="noStrike" cap="none" normalizeH="0" baseline="0" dirty="0">
                <a:ln>
                  <a:noFill/>
                </a:ln>
                <a:solidFill>
                  <a:srgbClr val="000000"/>
                </a:solidFill>
                <a:effectLst/>
              </a:rPr>
              <a:t>table1.column_name </a:t>
            </a:r>
            <a:r>
              <a:rPr kumimoji="0" lang="en-US" altLang="en-US" sz="2400" b="0" i="0" u="none" strike="noStrike" cap="none" normalizeH="0" baseline="0" dirty="0">
                <a:ln>
                  <a:noFill/>
                </a:ln>
                <a:solidFill>
                  <a:srgbClr val="000000"/>
                </a:solidFill>
                <a:effectLst/>
              </a:rPr>
              <a:t>=</a:t>
            </a:r>
            <a:r>
              <a:rPr kumimoji="0" lang="en-US" altLang="en-US" sz="2400" b="0" i="1" u="none" strike="noStrike" cap="none" normalizeH="0" baseline="0" dirty="0">
                <a:ln>
                  <a:noFill/>
                </a:ln>
                <a:solidFill>
                  <a:srgbClr val="000000"/>
                </a:solidFill>
                <a:effectLst/>
              </a:rPr>
              <a:t> table2.column_name</a:t>
            </a:r>
            <a:r>
              <a:rPr kumimoji="0" lang="en-US" altLang="en-US" sz="2400" b="0" i="0" u="none" strike="noStrike" cap="none" normalizeH="0" baseline="0" dirty="0">
                <a:ln>
                  <a:noFill/>
                </a:ln>
                <a:solidFill>
                  <a:srgbClr val="000000"/>
                </a:solidFill>
                <a:effectLst/>
              </a:rPr>
              <a:t>;</a:t>
            </a:r>
          </a:p>
          <a:p>
            <a:pPr marL="0" indent="0">
              <a:buNone/>
            </a:pPr>
            <a:endParaRPr kumimoji="0" lang="en-US" altLang="en-US" sz="2400" b="0" i="0" u="none" strike="noStrike" cap="none" normalizeH="0" baseline="0" dirty="0">
              <a:ln>
                <a:noFill/>
              </a:ln>
              <a:solidFill>
                <a:srgbClr val="000000"/>
              </a:solidFill>
              <a:effectLst/>
            </a:endParaRPr>
          </a:p>
          <a:p>
            <a:pPr marL="0" indent="0">
              <a:buNone/>
            </a:pPr>
            <a:r>
              <a:rPr kumimoji="0" lang="en-US" altLang="en-US" sz="2400" b="0" i="0" u="none" strike="noStrike" cap="none" normalizeH="0" baseline="0" dirty="0">
                <a:ln>
                  <a:noFill/>
                </a:ln>
                <a:solidFill>
                  <a:srgbClr val="000000"/>
                </a:solidFill>
                <a:effectLst/>
              </a:rPr>
              <a:t>In some databases LEFT JOIN is called LEFT OUTER JOIN.</a:t>
            </a:r>
            <a:endParaRPr kumimoji="0" lang="en-US" altLang="en-US" sz="2400" b="0" i="0" u="none" strike="noStrike" cap="none" normalizeH="0" baseline="0" dirty="0">
              <a:ln>
                <a:noFill/>
              </a:ln>
              <a:solidFill>
                <a:schemeClr val="tx1"/>
              </a:solidFill>
              <a:effectLst/>
            </a:endParaRPr>
          </a:p>
          <a:p>
            <a:pPr marL="0" indent="0">
              <a:buNone/>
            </a:pPr>
            <a:endParaRPr kumimoji="0" lang="en-US" altLang="en-US" sz="2400" b="0" i="0" u="none" strike="noStrike" cap="none" normalizeH="0" baseline="0" dirty="0">
              <a:ln>
                <a:noFill/>
              </a:ln>
              <a:solidFill>
                <a:schemeClr val="tx1"/>
              </a:solidFill>
              <a:effectLst/>
            </a:endParaRPr>
          </a:p>
          <a:p>
            <a:pPr marL="0" indent="0">
              <a:buNone/>
            </a:pPr>
            <a:endParaRPr lang="en-IN" dirty="0"/>
          </a:p>
        </p:txBody>
      </p:sp>
      <p:pic>
        <p:nvPicPr>
          <p:cNvPr id="6146" name="Picture 2" descr="SQL LEFT JOIN">
            <a:extLst>
              <a:ext uri="{FF2B5EF4-FFF2-40B4-BE49-F238E27FC236}">
                <a16:creationId xmlns:a16="http://schemas.microsoft.com/office/drawing/2014/main" id="{52862BA9-1AA0-401A-B08B-0398D908F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5287" y="3525837"/>
            <a:ext cx="2782956" cy="2132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32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5D642-21EE-4C3F-B56B-E7C63FFD51EE}"/>
              </a:ext>
            </a:extLst>
          </p:cNvPr>
          <p:cNvSpPr txBox="1"/>
          <p:nvPr/>
        </p:nvSpPr>
        <p:spPr>
          <a:xfrm>
            <a:off x="765313" y="1202132"/>
            <a:ext cx="5025887" cy="2031325"/>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member1</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LEFT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a:t>
            </a:r>
            <a:r>
              <a:rPr lang="en-US" b="1" i="0" dirty="0">
                <a:solidFill>
                  <a:srgbClr val="333333"/>
                </a:solidFill>
                <a:effectLst/>
                <a:latin typeface="Courier New" panose="02070309020205020404" pitchFamily="49" charset="0"/>
              </a:rPr>
              <a:t>USING</a:t>
            </a:r>
            <a:r>
              <a:rPr lang="en-US" b="0" i="0" dirty="0">
                <a:solidFill>
                  <a:srgbClr val="333333"/>
                </a:solidFill>
                <a:effectLst/>
                <a:latin typeface="Courier New" panose="02070309020205020404" pitchFamily="49" charset="0"/>
              </a:rPr>
              <a:t>(</a:t>
            </a:r>
            <a:r>
              <a:rPr lang="en-US" b="1" i="0" dirty="0">
                <a:solidFill>
                  <a:srgbClr val="333333"/>
                </a:solidFill>
                <a:effectLst/>
                <a:latin typeface="Courier New" panose="02070309020205020404" pitchFamily="49" charset="0"/>
              </a:rPr>
              <a:t>name</a:t>
            </a:r>
            <a:r>
              <a:rPr lang="en-US" b="0" i="0" dirty="0">
                <a:solidFill>
                  <a:srgbClr val="333333"/>
                </a:solidFill>
                <a:effectLst/>
                <a:latin typeface="Courier New" panose="02070309020205020404" pitchFamily="49" charset="0"/>
              </a:rPr>
              <a:t>);</a:t>
            </a:r>
            <a:endParaRPr lang="en-IN" dirty="0"/>
          </a:p>
        </p:txBody>
      </p:sp>
      <p:sp>
        <p:nvSpPr>
          <p:cNvPr id="5" name="TextBox 4">
            <a:extLst>
              <a:ext uri="{FF2B5EF4-FFF2-40B4-BE49-F238E27FC236}">
                <a16:creationId xmlns:a16="http://schemas.microsoft.com/office/drawing/2014/main" id="{17E9D6D8-C5C3-4B1D-B573-50FFA4989F98}"/>
              </a:ext>
            </a:extLst>
          </p:cNvPr>
          <p:cNvSpPr txBox="1"/>
          <p:nvPr/>
        </p:nvSpPr>
        <p:spPr>
          <a:xfrm>
            <a:off x="765313" y="3779680"/>
            <a:ext cx="4588565" cy="2308324"/>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member1</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LEFT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 m.name;</a:t>
            </a:r>
            <a:endParaRPr lang="en-IN" dirty="0"/>
          </a:p>
        </p:txBody>
      </p:sp>
      <p:pic>
        <p:nvPicPr>
          <p:cNvPr id="7" name="Picture 6" descr="MySQL Join - left Join example">
            <a:extLst>
              <a:ext uri="{FF2B5EF4-FFF2-40B4-BE49-F238E27FC236}">
                <a16:creationId xmlns:a16="http://schemas.microsoft.com/office/drawing/2014/main" id="{316762E4-2783-4AD6-BCC4-8E47C4547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2" y="1310001"/>
            <a:ext cx="4532239" cy="20313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1338798-2579-4797-93C4-669657F60157}"/>
              </a:ext>
            </a:extLst>
          </p:cNvPr>
          <p:cNvSpPr txBox="1"/>
          <p:nvPr/>
        </p:nvSpPr>
        <p:spPr>
          <a:xfrm>
            <a:off x="8513070" y="1336110"/>
            <a:ext cx="145774" cy="307777"/>
          </a:xfrm>
          <a:prstGeom prst="rect">
            <a:avLst/>
          </a:prstGeom>
          <a:noFill/>
        </p:spPr>
        <p:txBody>
          <a:bodyPr wrap="square" rtlCol="0">
            <a:spAutoFit/>
          </a:bodyPr>
          <a:lstStyle/>
          <a:p>
            <a:r>
              <a:rPr lang="en-IN" sz="1400" dirty="0"/>
              <a:t>1</a:t>
            </a:r>
          </a:p>
        </p:txBody>
      </p:sp>
      <p:pic>
        <p:nvPicPr>
          <p:cNvPr id="2050" name="Picture 2" descr="mysql join - left join">
            <a:extLst>
              <a:ext uri="{FF2B5EF4-FFF2-40B4-BE49-F238E27FC236}">
                <a16:creationId xmlns:a16="http://schemas.microsoft.com/office/drawing/2014/main" id="{3D83AF93-F385-4B9D-B925-784487671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2" y="3621031"/>
            <a:ext cx="3762375" cy="21526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52481AF-18B4-43FF-AE8B-12686FAA1004}"/>
              </a:ext>
            </a:extLst>
          </p:cNvPr>
          <p:cNvSpPr txBox="1"/>
          <p:nvPr/>
        </p:nvSpPr>
        <p:spPr>
          <a:xfrm>
            <a:off x="4806326" y="622058"/>
            <a:ext cx="3188952" cy="707886"/>
          </a:xfrm>
          <a:prstGeom prst="rect">
            <a:avLst/>
          </a:prstGeom>
          <a:noFill/>
        </p:spPr>
        <p:txBody>
          <a:bodyPr wrap="square" rtlCol="0">
            <a:spAutoFit/>
          </a:bodyPr>
          <a:lstStyle/>
          <a:p>
            <a:r>
              <a:rPr lang="en-IN" sz="4000" dirty="0"/>
              <a:t>LEFT JOIN</a:t>
            </a:r>
          </a:p>
        </p:txBody>
      </p:sp>
    </p:spTree>
    <p:extLst>
      <p:ext uri="{BB962C8B-B14F-4D97-AF65-F5344CB8AC3E}">
        <p14:creationId xmlns:p14="http://schemas.microsoft.com/office/powerpoint/2010/main" val="205660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73879D-F421-4A12-8A2F-747BC22807D4}"/>
              </a:ext>
            </a:extLst>
          </p:cNvPr>
          <p:cNvSpPr>
            <a:spLocks noChangeArrowheads="1"/>
          </p:cNvSpPr>
          <p:nvPr/>
        </p:nvSpPr>
        <p:spPr bwMode="auto">
          <a:xfrm>
            <a:off x="982638" y="2072532"/>
            <a:ext cx="4195379" cy="258532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n-lt"/>
              </a:rPr>
              <a:t>SELECT</a:t>
            </a:r>
            <a:r>
              <a:rPr kumimoji="0" lang="en-US" altLang="en-US" b="0" i="0" u="none" strike="noStrike" cap="none" normalizeH="0" baseline="0" dirty="0">
                <a:ln>
                  <a:noFill/>
                </a:ln>
                <a:solidFill>
                  <a:srgbClr val="333333"/>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33"/>
                </a:solidFill>
                <a:effectLst/>
                <a:latin typeface="+mn-lt"/>
              </a:rPr>
              <a:t>m.member_id</a:t>
            </a:r>
            <a:r>
              <a:rPr kumimoji="0" lang="en-US" altLang="en-US" b="0" i="0" u="none" strike="noStrike" cap="none" normalizeH="0" baseline="0" dirty="0">
                <a:ln>
                  <a:noFill/>
                </a:ln>
                <a:solidFill>
                  <a:srgbClr val="333333"/>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m.name </a:t>
            </a:r>
            <a:r>
              <a:rPr kumimoji="0" lang="en-US" altLang="en-US" b="1" i="0" u="none" strike="noStrike" cap="none" normalizeH="0" baseline="0" dirty="0">
                <a:ln>
                  <a:noFill/>
                </a:ln>
                <a:solidFill>
                  <a:srgbClr val="333333"/>
                </a:solidFill>
                <a:effectLst/>
                <a:latin typeface="+mn-lt"/>
              </a:rPr>
              <a:t>member</a:t>
            </a:r>
            <a:r>
              <a:rPr kumimoji="0" lang="en-US" altLang="en-US" b="0" i="0" u="none" strike="noStrike" cap="none" normalizeH="0" baseline="0" dirty="0">
                <a:ln>
                  <a:noFill/>
                </a:ln>
                <a:solidFill>
                  <a:srgbClr val="333333"/>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33333"/>
                </a:solidFill>
                <a:effectLst/>
                <a:latin typeface="+mn-lt"/>
              </a:rPr>
              <a:t>c.committee_id</a:t>
            </a:r>
            <a:r>
              <a:rPr kumimoji="0" lang="en-US" altLang="en-US" b="0" i="0" u="none" strike="noStrike" cap="none" normalizeH="0" baseline="0" dirty="0">
                <a:ln>
                  <a:noFill/>
                </a:ln>
                <a:solidFill>
                  <a:srgbClr val="333333"/>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n-lt"/>
              </a:rPr>
              <a:t>c.name committee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n-lt"/>
              </a:rPr>
              <a:t>FROM</a:t>
            </a:r>
            <a:r>
              <a:rPr kumimoji="0" lang="en-US" altLang="en-US" b="0" i="0" u="none" strike="noStrike" cap="none" normalizeH="0" baseline="0" dirty="0">
                <a:ln>
                  <a:noFill/>
                </a:ln>
                <a:solidFill>
                  <a:srgbClr val="333333"/>
                </a:solidFill>
                <a:effectLst/>
                <a:latin typeface="+mn-lt"/>
              </a:rPr>
              <a:t> members 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n-lt"/>
              </a:rPr>
              <a:t>LEFT</a:t>
            </a:r>
            <a:r>
              <a:rPr kumimoji="0" lang="en-US" altLang="en-US" b="0" i="0" u="none" strike="noStrike" cap="none" normalizeH="0" baseline="0" dirty="0">
                <a:ln>
                  <a:noFill/>
                </a:ln>
                <a:solidFill>
                  <a:srgbClr val="333333"/>
                </a:solidFill>
                <a:effectLst/>
                <a:latin typeface="+mn-lt"/>
              </a:rPr>
              <a:t> </a:t>
            </a:r>
            <a:r>
              <a:rPr kumimoji="0" lang="en-US" altLang="en-US" b="1" i="0" u="none" strike="noStrike" cap="none" normalizeH="0" baseline="0" dirty="0">
                <a:ln>
                  <a:noFill/>
                </a:ln>
                <a:solidFill>
                  <a:srgbClr val="333333"/>
                </a:solidFill>
                <a:effectLst/>
                <a:latin typeface="+mn-lt"/>
              </a:rPr>
              <a:t>JOIN</a:t>
            </a:r>
            <a:r>
              <a:rPr kumimoji="0" lang="en-US" altLang="en-US" b="0" i="0" u="none" strike="noStrike" cap="none" normalizeH="0" baseline="0" dirty="0">
                <a:ln>
                  <a:noFill/>
                </a:ln>
                <a:solidFill>
                  <a:srgbClr val="333333"/>
                </a:solidFill>
                <a:effectLst/>
                <a:latin typeface="+mn-lt"/>
              </a:rPr>
              <a:t> committees c </a:t>
            </a:r>
            <a:r>
              <a:rPr kumimoji="0" lang="en-US" altLang="en-US" b="1" i="0" u="none" strike="noStrike" cap="none" normalizeH="0" baseline="0" dirty="0">
                <a:ln>
                  <a:noFill/>
                </a:ln>
                <a:solidFill>
                  <a:srgbClr val="333333"/>
                </a:solidFill>
                <a:effectLst/>
                <a:latin typeface="+mn-lt"/>
              </a:rPr>
              <a:t>USING</a:t>
            </a:r>
            <a:r>
              <a:rPr kumimoji="0" lang="en-US" altLang="en-US" b="0" i="0" u="none" strike="noStrike" cap="none" normalizeH="0" baseline="0" dirty="0">
                <a:ln>
                  <a:noFill/>
                </a:ln>
                <a:solidFill>
                  <a:srgbClr val="333333"/>
                </a:solidFill>
                <a:effectLst/>
                <a:latin typeface="+mn-lt"/>
              </a:rPr>
              <a:t>(</a:t>
            </a:r>
            <a:r>
              <a:rPr kumimoji="0" lang="en-US" altLang="en-US" b="1" i="0" u="none" strike="noStrike" cap="none" normalizeH="0" baseline="0" dirty="0">
                <a:ln>
                  <a:noFill/>
                </a:ln>
                <a:solidFill>
                  <a:srgbClr val="333333"/>
                </a:solidFill>
                <a:effectLst/>
                <a:latin typeface="+mn-lt"/>
              </a:rPr>
              <a:t>name</a:t>
            </a:r>
            <a:r>
              <a:rPr kumimoji="0" lang="en-US" altLang="en-US" b="0" i="0" u="none" strike="noStrike" cap="none" normalizeH="0" baseline="0" dirty="0">
                <a:ln>
                  <a:noFill/>
                </a:ln>
                <a:solidFill>
                  <a:srgbClr val="333333"/>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mn-lt"/>
              </a:rPr>
              <a:t>WHERE</a:t>
            </a: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err="1">
                <a:ln>
                  <a:noFill/>
                </a:ln>
                <a:solidFill>
                  <a:srgbClr val="333333"/>
                </a:solidFill>
                <a:effectLst/>
                <a:latin typeface="+mn-lt"/>
              </a:rPr>
              <a:t>c.committee_id</a:t>
            </a:r>
            <a:r>
              <a:rPr kumimoji="0" lang="en-US" altLang="en-US" b="0" i="0" u="none" strike="noStrike" cap="none" normalizeH="0" baseline="0" dirty="0">
                <a:ln>
                  <a:noFill/>
                </a:ln>
                <a:solidFill>
                  <a:srgbClr val="333333"/>
                </a:solidFill>
                <a:effectLst/>
                <a:latin typeface="+mn-lt"/>
              </a:rPr>
              <a:t> </a:t>
            </a:r>
            <a:r>
              <a:rPr kumimoji="0" lang="en-US" altLang="en-US" b="1" i="0" u="none" strike="noStrike" cap="none" normalizeH="0" baseline="0" dirty="0">
                <a:ln>
                  <a:noFill/>
                </a:ln>
                <a:solidFill>
                  <a:srgbClr val="333333"/>
                </a:solidFill>
                <a:effectLst/>
                <a:latin typeface="+mn-lt"/>
              </a:rPr>
              <a:t>IS</a:t>
            </a:r>
            <a:r>
              <a:rPr kumimoji="0" lang="en-US" altLang="en-US" b="0" i="0" u="none" strike="noStrike" cap="none" normalizeH="0" baseline="0" dirty="0">
                <a:ln>
                  <a:noFill/>
                </a:ln>
                <a:solidFill>
                  <a:srgbClr val="333333"/>
                </a:solidFill>
                <a:effectLst/>
                <a:latin typeface="+mn-lt"/>
              </a:rPr>
              <a:t> </a:t>
            </a:r>
            <a:r>
              <a:rPr kumimoji="0" lang="en-US" altLang="en-US" b="0" i="0" u="none" strike="noStrike" cap="none" normalizeH="0" baseline="0" dirty="0">
                <a:ln>
                  <a:noFill/>
                </a:ln>
                <a:solidFill>
                  <a:srgbClr val="008080"/>
                </a:solidFill>
                <a:effectLst/>
                <a:latin typeface="+mn-lt"/>
              </a:rPr>
              <a:t>NULL</a:t>
            </a:r>
            <a:r>
              <a:rPr kumimoji="0" lang="en-US" altLang="en-US" b="0" i="0" u="none" strike="noStrike" cap="none" normalizeH="0" baseline="0" dirty="0">
                <a:ln>
                  <a:noFill/>
                </a:ln>
                <a:solidFill>
                  <a:srgbClr val="333333"/>
                </a:solidFill>
                <a:effectLst/>
                <a:latin typeface="+mn-lt"/>
              </a:rPr>
              <a: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rPr>
              <a:t>                         </a:t>
            </a:r>
          </a:p>
        </p:txBody>
      </p:sp>
      <p:pic>
        <p:nvPicPr>
          <p:cNvPr id="3074" name="Picture 2">
            <a:extLst>
              <a:ext uri="{FF2B5EF4-FFF2-40B4-BE49-F238E27FC236}">
                <a16:creationId xmlns:a16="http://schemas.microsoft.com/office/drawing/2014/main" id="{CBE5F39B-0EB8-428E-AFB9-5012755AD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91524"/>
            <a:ext cx="3484728" cy="106554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mysql join - left join - only rows in the left table">
            <a:extLst>
              <a:ext uri="{FF2B5EF4-FFF2-40B4-BE49-F238E27FC236}">
                <a16:creationId xmlns:a16="http://schemas.microsoft.com/office/drawing/2014/main" id="{A6016ACD-27D5-4971-A3A1-607DC7B4A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3333750"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5FFA11-E74D-4781-AF17-763A36FFEB51}"/>
              </a:ext>
            </a:extLst>
          </p:cNvPr>
          <p:cNvSpPr txBox="1"/>
          <p:nvPr/>
        </p:nvSpPr>
        <p:spPr>
          <a:xfrm>
            <a:off x="4894874" y="702439"/>
            <a:ext cx="3188952" cy="707886"/>
          </a:xfrm>
          <a:prstGeom prst="rect">
            <a:avLst/>
          </a:prstGeom>
          <a:noFill/>
        </p:spPr>
        <p:txBody>
          <a:bodyPr wrap="square" rtlCol="0">
            <a:spAutoFit/>
          </a:bodyPr>
          <a:lstStyle/>
          <a:p>
            <a:r>
              <a:rPr lang="en-IN" sz="4000" dirty="0"/>
              <a:t>LEFT JOIN</a:t>
            </a:r>
          </a:p>
        </p:txBody>
      </p:sp>
    </p:spTree>
    <p:extLst>
      <p:ext uri="{BB962C8B-B14F-4D97-AF65-F5344CB8AC3E}">
        <p14:creationId xmlns:p14="http://schemas.microsoft.com/office/powerpoint/2010/main" val="395938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5818-F972-46EB-8B8A-B1A947643DF2}"/>
              </a:ext>
            </a:extLst>
          </p:cNvPr>
          <p:cNvSpPr>
            <a:spLocks noGrp="1"/>
          </p:cNvSpPr>
          <p:nvPr>
            <p:ph type="title"/>
          </p:nvPr>
        </p:nvSpPr>
        <p:spPr/>
        <p:txBody>
          <a:bodyPr/>
          <a:lstStyle/>
          <a:p>
            <a:r>
              <a:rPr lang="en-IN" dirty="0"/>
              <a:t>RIGHT JOIN (or RIGHT OUTER JOIN)</a:t>
            </a:r>
          </a:p>
        </p:txBody>
      </p:sp>
      <p:sp>
        <p:nvSpPr>
          <p:cNvPr id="3" name="Content Placeholder 2">
            <a:extLst>
              <a:ext uri="{FF2B5EF4-FFF2-40B4-BE49-F238E27FC236}">
                <a16:creationId xmlns:a16="http://schemas.microsoft.com/office/drawing/2014/main" id="{97911AF6-8368-4D10-9148-4B99BE40FCBE}"/>
              </a:ext>
            </a:extLst>
          </p:cNvPr>
          <p:cNvSpPr>
            <a:spLocks noGrp="1"/>
          </p:cNvSpPr>
          <p:nvPr>
            <p:ph idx="1"/>
          </p:nvPr>
        </p:nvSpPr>
        <p:spPr>
          <a:xfrm>
            <a:off x="1427924" y="2556931"/>
            <a:ext cx="9601196" cy="3631833"/>
          </a:xfrm>
        </p:spPr>
        <p:txBody>
          <a:bodyPr>
            <a:normAutofit lnSpcReduction="10000"/>
          </a:bodyPr>
          <a:lstStyle/>
          <a:p>
            <a:r>
              <a:rPr lang="en-US" b="0" i="0" dirty="0">
                <a:solidFill>
                  <a:srgbClr val="000000"/>
                </a:solidFill>
                <a:effectLst/>
              </a:rPr>
              <a:t>The RIGHT JOIN keyword returns all records from the right table (table2), and the matched records from the left table (table1). The result is NULL from the left side, when there is no match.</a:t>
            </a:r>
          </a:p>
          <a:p>
            <a:pPr marL="0" indent="0">
              <a:buNone/>
            </a:pPr>
            <a:r>
              <a:rPr lang="en-US" b="1" i="0" dirty="0">
                <a:solidFill>
                  <a:schemeClr val="tx1"/>
                </a:solidFill>
                <a:effectLst/>
              </a:rPr>
              <a:t>Syntax:</a:t>
            </a:r>
          </a:p>
          <a:p>
            <a:r>
              <a:rPr lang="en-US" b="0" i="0" dirty="0">
                <a:solidFill>
                  <a:srgbClr val="0000CD"/>
                </a:solidFill>
                <a:effectLst/>
              </a:rPr>
              <a:t>SELECT</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(s)</a:t>
            </a:r>
            <a:br>
              <a:rPr lang="en-US" dirty="0"/>
            </a:br>
            <a:r>
              <a:rPr lang="en-US" b="0" i="0" dirty="0">
                <a:solidFill>
                  <a:srgbClr val="0000CD"/>
                </a:solidFill>
                <a:effectLst/>
              </a:rPr>
              <a:t>FROM</a:t>
            </a:r>
            <a:r>
              <a:rPr lang="en-US" b="0" i="0" dirty="0">
                <a:solidFill>
                  <a:srgbClr val="000000"/>
                </a:solidFill>
                <a:effectLst/>
              </a:rPr>
              <a:t> </a:t>
            </a:r>
            <a:r>
              <a:rPr lang="en-US" b="0" i="1" dirty="0">
                <a:solidFill>
                  <a:srgbClr val="000000"/>
                </a:solidFill>
                <a:effectLst/>
              </a:rPr>
              <a:t>table1</a:t>
            </a:r>
            <a:br>
              <a:rPr lang="en-US" dirty="0"/>
            </a:br>
            <a:r>
              <a:rPr lang="en-US" b="0" i="0" dirty="0">
                <a:solidFill>
                  <a:srgbClr val="0000CD"/>
                </a:solidFill>
                <a:effectLst/>
              </a:rPr>
              <a:t>RIGHT</a:t>
            </a:r>
            <a:r>
              <a:rPr lang="en-US" b="0" i="0" dirty="0">
                <a:solidFill>
                  <a:srgbClr val="000000"/>
                </a:solidFill>
                <a:effectLst/>
              </a:rPr>
              <a:t> </a:t>
            </a:r>
            <a:r>
              <a:rPr lang="en-US" b="0" i="0" dirty="0">
                <a:solidFill>
                  <a:srgbClr val="0000CD"/>
                </a:solidFill>
                <a:effectLst/>
              </a:rPr>
              <a:t>JOIN</a:t>
            </a:r>
            <a:r>
              <a:rPr lang="en-US" b="0" i="0" dirty="0">
                <a:solidFill>
                  <a:srgbClr val="000000"/>
                </a:solidFill>
                <a:effectLst/>
              </a:rPr>
              <a:t> </a:t>
            </a:r>
            <a:r>
              <a:rPr lang="en-US" b="0" i="1" dirty="0">
                <a:solidFill>
                  <a:srgbClr val="000000"/>
                </a:solidFill>
                <a:effectLst/>
              </a:rPr>
              <a:t>table2</a:t>
            </a:r>
            <a:br>
              <a:rPr lang="en-US" b="0" i="1" dirty="0">
                <a:solidFill>
                  <a:srgbClr val="000000"/>
                </a:solidFill>
                <a:effectLst/>
              </a:rPr>
            </a:br>
            <a:r>
              <a:rPr lang="en-US" b="0" i="0" dirty="0">
                <a:solidFill>
                  <a:srgbClr val="0000CD"/>
                </a:solidFill>
                <a:effectLst/>
              </a:rPr>
              <a:t>ON</a:t>
            </a:r>
            <a:r>
              <a:rPr lang="en-US" b="0" i="0" dirty="0">
                <a:solidFill>
                  <a:srgbClr val="000000"/>
                </a:solidFill>
                <a:effectLst/>
              </a:rPr>
              <a:t> </a:t>
            </a:r>
            <a:r>
              <a:rPr lang="en-US" b="0" i="1" dirty="0">
                <a:solidFill>
                  <a:srgbClr val="000000"/>
                </a:solidFill>
                <a:effectLst/>
              </a:rPr>
              <a:t>table1.column_name </a:t>
            </a:r>
            <a:r>
              <a:rPr lang="en-US" b="0" i="0" dirty="0">
                <a:solidFill>
                  <a:srgbClr val="000000"/>
                </a:solidFill>
                <a:effectLst/>
              </a:rPr>
              <a:t>=</a:t>
            </a:r>
            <a:r>
              <a:rPr lang="en-US" b="0" i="1" dirty="0">
                <a:solidFill>
                  <a:srgbClr val="000000"/>
                </a:solidFill>
                <a:effectLst/>
              </a:rPr>
              <a:t> table2.column_name</a:t>
            </a:r>
            <a:r>
              <a:rPr lang="en-US" b="0" i="0" dirty="0">
                <a:solidFill>
                  <a:srgbClr val="000000"/>
                </a:solidFill>
                <a:effectLst/>
              </a:rPr>
              <a:t>;</a:t>
            </a:r>
          </a:p>
          <a:p>
            <a:r>
              <a:rPr lang="en-IN" dirty="0"/>
              <a:t>It is also called RIGHT OUTER JOIN</a:t>
            </a:r>
          </a:p>
        </p:txBody>
      </p:sp>
      <p:pic>
        <p:nvPicPr>
          <p:cNvPr id="7170" name="Picture 2" descr="SQL RIGHT JOIN">
            <a:extLst>
              <a:ext uri="{FF2B5EF4-FFF2-40B4-BE49-F238E27FC236}">
                <a16:creationId xmlns:a16="http://schemas.microsoft.com/office/drawing/2014/main" id="{214AB831-A1CB-44C9-81F8-4925AEF7D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6591" y="3755493"/>
            <a:ext cx="2587485" cy="1942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1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761A1C-3126-473A-9118-DD8FBCCBF1EC}"/>
              </a:ext>
            </a:extLst>
          </p:cNvPr>
          <p:cNvSpPr txBox="1"/>
          <p:nvPr/>
        </p:nvSpPr>
        <p:spPr>
          <a:xfrm>
            <a:off x="765313" y="1533435"/>
            <a:ext cx="3766930" cy="2308324"/>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RIGHT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 m.name;</a:t>
            </a:r>
            <a:endParaRPr lang="en-IN" dirty="0"/>
          </a:p>
        </p:txBody>
      </p:sp>
      <p:sp>
        <p:nvSpPr>
          <p:cNvPr id="5" name="TextBox 4">
            <a:extLst>
              <a:ext uri="{FF2B5EF4-FFF2-40B4-BE49-F238E27FC236}">
                <a16:creationId xmlns:a16="http://schemas.microsoft.com/office/drawing/2014/main" id="{0C986AF1-5CF4-4F7C-8610-843791DFDC16}"/>
              </a:ext>
            </a:extLst>
          </p:cNvPr>
          <p:cNvSpPr txBox="1"/>
          <p:nvPr/>
        </p:nvSpPr>
        <p:spPr>
          <a:xfrm>
            <a:off x="765313" y="4124236"/>
            <a:ext cx="4244009" cy="2031325"/>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r>
              <a:rPr lang="en-US" b="1" i="0" dirty="0">
                <a:solidFill>
                  <a:srgbClr val="333333"/>
                </a:solidFill>
                <a:effectLst/>
                <a:latin typeface="Courier New" panose="02070309020205020404" pitchFamily="49" charset="0"/>
              </a:rPr>
              <a:t>RIGHT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committees c </a:t>
            </a:r>
            <a:r>
              <a:rPr lang="en-US" b="1" i="0" dirty="0">
                <a:solidFill>
                  <a:srgbClr val="333333"/>
                </a:solidFill>
                <a:effectLst/>
                <a:latin typeface="Courier New" panose="02070309020205020404" pitchFamily="49" charset="0"/>
              </a:rPr>
              <a:t>USING</a:t>
            </a:r>
            <a:r>
              <a:rPr lang="en-US" b="0" i="0" dirty="0">
                <a:solidFill>
                  <a:srgbClr val="333333"/>
                </a:solidFill>
                <a:effectLst/>
                <a:latin typeface="Courier New" panose="02070309020205020404" pitchFamily="49" charset="0"/>
              </a:rPr>
              <a:t>(</a:t>
            </a:r>
            <a:r>
              <a:rPr lang="en-US" b="1" i="0" dirty="0">
                <a:solidFill>
                  <a:srgbClr val="333333"/>
                </a:solidFill>
                <a:effectLst/>
                <a:latin typeface="Courier New" panose="02070309020205020404" pitchFamily="49" charset="0"/>
              </a:rPr>
              <a:t>name</a:t>
            </a:r>
            <a:r>
              <a:rPr lang="en-US" b="0" i="0" dirty="0">
                <a:solidFill>
                  <a:srgbClr val="333333"/>
                </a:solidFill>
                <a:effectLst/>
                <a:latin typeface="Courier New" panose="02070309020205020404" pitchFamily="49" charset="0"/>
              </a:rPr>
              <a:t>);</a:t>
            </a:r>
            <a:endParaRPr lang="en-IN" dirty="0"/>
          </a:p>
        </p:txBody>
      </p:sp>
      <p:pic>
        <p:nvPicPr>
          <p:cNvPr id="4098" name="Picture 2" descr="mysql join - right join">
            <a:extLst>
              <a:ext uri="{FF2B5EF4-FFF2-40B4-BE49-F238E27FC236}">
                <a16:creationId xmlns:a16="http://schemas.microsoft.com/office/drawing/2014/main" id="{3875BCE8-7044-4C8B-BE2F-E2223C3D1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680" y="3841759"/>
            <a:ext cx="3400425" cy="2095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ySQL Join - right Join example">
            <a:extLst>
              <a:ext uri="{FF2B5EF4-FFF2-40B4-BE49-F238E27FC236}">
                <a16:creationId xmlns:a16="http://schemas.microsoft.com/office/drawing/2014/main" id="{9ED10B35-8323-438D-B936-CBF29E97E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679" y="2239921"/>
            <a:ext cx="3400425" cy="13779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3B03DF-F293-46E2-BD61-65BB361F2067}"/>
              </a:ext>
            </a:extLst>
          </p:cNvPr>
          <p:cNvSpPr txBox="1"/>
          <p:nvPr/>
        </p:nvSpPr>
        <p:spPr>
          <a:xfrm>
            <a:off x="4894874" y="702439"/>
            <a:ext cx="3188952" cy="707886"/>
          </a:xfrm>
          <a:prstGeom prst="rect">
            <a:avLst/>
          </a:prstGeom>
          <a:noFill/>
        </p:spPr>
        <p:txBody>
          <a:bodyPr wrap="square" rtlCol="0">
            <a:spAutoFit/>
          </a:bodyPr>
          <a:lstStyle/>
          <a:p>
            <a:r>
              <a:rPr lang="en-IN" sz="4000" dirty="0"/>
              <a:t>RIGHT JOIN</a:t>
            </a:r>
          </a:p>
        </p:txBody>
      </p:sp>
    </p:spTree>
    <p:extLst>
      <p:ext uri="{BB962C8B-B14F-4D97-AF65-F5344CB8AC3E}">
        <p14:creationId xmlns:p14="http://schemas.microsoft.com/office/powerpoint/2010/main" val="424667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94FC-D6D8-4F89-BC02-DE1288732958}"/>
              </a:ext>
            </a:extLst>
          </p:cNvPr>
          <p:cNvSpPr>
            <a:spLocks noGrp="1"/>
          </p:cNvSpPr>
          <p:nvPr>
            <p:ph type="title"/>
          </p:nvPr>
        </p:nvSpPr>
        <p:spPr/>
        <p:txBody>
          <a:bodyPr/>
          <a:lstStyle/>
          <a:p>
            <a:r>
              <a:rPr lang="en-US" b="0" i="0" dirty="0">
                <a:solidFill>
                  <a:srgbClr val="000000"/>
                </a:solidFill>
                <a:effectLst/>
              </a:rPr>
              <a:t>FULL OUTER JOIN</a:t>
            </a:r>
            <a:endParaRPr lang="en-IN" dirty="0"/>
          </a:p>
        </p:txBody>
      </p:sp>
      <p:sp>
        <p:nvSpPr>
          <p:cNvPr id="3" name="Content Placeholder 2">
            <a:extLst>
              <a:ext uri="{FF2B5EF4-FFF2-40B4-BE49-F238E27FC236}">
                <a16:creationId xmlns:a16="http://schemas.microsoft.com/office/drawing/2014/main" id="{3611222E-02E7-4453-BCA8-25429BD5745E}"/>
              </a:ext>
            </a:extLst>
          </p:cNvPr>
          <p:cNvSpPr>
            <a:spLocks noGrp="1"/>
          </p:cNvSpPr>
          <p:nvPr>
            <p:ph idx="1"/>
          </p:nvPr>
        </p:nvSpPr>
        <p:spPr>
          <a:xfrm>
            <a:off x="1401419" y="2556932"/>
            <a:ext cx="9601196" cy="3318936"/>
          </a:xfrm>
        </p:spPr>
        <p:txBody>
          <a:bodyPr>
            <a:normAutofit fontScale="62500" lnSpcReduction="20000"/>
          </a:bodyPr>
          <a:lstStyle/>
          <a:p>
            <a:pPr algn="l"/>
            <a:r>
              <a:rPr lang="en-US" sz="3400" dirty="0">
                <a:solidFill>
                  <a:srgbClr val="000000"/>
                </a:solidFill>
              </a:rPr>
              <a:t>It</a:t>
            </a:r>
            <a:r>
              <a:rPr lang="en-US" sz="3400" b="0" i="0" dirty="0">
                <a:solidFill>
                  <a:srgbClr val="000000"/>
                </a:solidFill>
                <a:effectLst/>
              </a:rPr>
              <a:t> returns all records when there is a match in left (table1) or right (table2) table records.</a:t>
            </a:r>
          </a:p>
          <a:p>
            <a:pPr algn="l"/>
            <a:r>
              <a:rPr lang="en-US" sz="3400" b="1" i="0" dirty="0">
                <a:solidFill>
                  <a:srgbClr val="000000"/>
                </a:solidFill>
                <a:effectLst/>
              </a:rPr>
              <a:t>Note:</a:t>
            </a:r>
            <a:r>
              <a:rPr lang="en-US" sz="3400" b="0" i="0" dirty="0">
                <a:solidFill>
                  <a:srgbClr val="000000"/>
                </a:solidFill>
                <a:effectLst/>
              </a:rPr>
              <a:t> FULL OUTER JOIN can potentially return very large result-sets!</a:t>
            </a:r>
          </a:p>
          <a:p>
            <a:pPr algn="l"/>
            <a:r>
              <a:rPr lang="en-US" sz="3400" b="1" i="0" dirty="0">
                <a:solidFill>
                  <a:srgbClr val="000000"/>
                </a:solidFill>
                <a:effectLst/>
              </a:rPr>
              <a:t>Tip:</a:t>
            </a:r>
            <a:r>
              <a:rPr lang="en-US" sz="3400" b="0" i="0" dirty="0">
                <a:solidFill>
                  <a:srgbClr val="000000"/>
                </a:solidFill>
                <a:effectLst/>
              </a:rPr>
              <a:t> FULL OUTER JOIN and FULL JOIN are the same.</a:t>
            </a:r>
          </a:p>
          <a:p>
            <a:pPr marL="0" indent="0" algn="l">
              <a:buNone/>
            </a:pPr>
            <a:r>
              <a:rPr lang="en-US" sz="3400" b="1" i="0" dirty="0">
                <a:solidFill>
                  <a:srgbClr val="000000"/>
                </a:solidFill>
                <a:effectLst/>
              </a:rPr>
              <a:t>Syntax</a:t>
            </a:r>
          </a:p>
          <a:p>
            <a:pPr algn="l"/>
            <a:r>
              <a:rPr lang="en-US" sz="3400" b="0" i="0" dirty="0">
                <a:solidFill>
                  <a:srgbClr val="0000CD"/>
                </a:solidFill>
                <a:effectLst/>
              </a:rPr>
              <a:t>SELECT</a:t>
            </a:r>
            <a:r>
              <a:rPr lang="en-US" sz="3400" b="0" i="0" dirty="0">
                <a:solidFill>
                  <a:srgbClr val="000000"/>
                </a:solidFill>
                <a:effectLst/>
              </a:rPr>
              <a:t> </a:t>
            </a:r>
            <a:r>
              <a:rPr lang="en-US" sz="3400" b="0" i="1" dirty="0" err="1">
                <a:solidFill>
                  <a:srgbClr val="000000"/>
                </a:solidFill>
                <a:effectLst/>
              </a:rPr>
              <a:t>column_name</a:t>
            </a:r>
            <a:r>
              <a:rPr lang="en-US" sz="3400" b="0" i="1" dirty="0">
                <a:solidFill>
                  <a:srgbClr val="000000"/>
                </a:solidFill>
                <a:effectLst/>
              </a:rPr>
              <a:t>(s)</a:t>
            </a:r>
            <a:br>
              <a:rPr lang="en-US" sz="3400" dirty="0"/>
            </a:br>
            <a:r>
              <a:rPr lang="en-US" sz="3400" b="0" i="0" dirty="0">
                <a:solidFill>
                  <a:srgbClr val="0000CD"/>
                </a:solidFill>
                <a:effectLst/>
              </a:rPr>
              <a:t>FROM</a:t>
            </a:r>
            <a:r>
              <a:rPr lang="en-US" sz="3400" b="0" i="0" dirty="0">
                <a:solidFill>
                  <a:srgbClr val="000000"/>
                </a:solidFill>
                <a:effectLst/>
              </a:rPr>
              <a:t> </a:t>
            </a:r>
            <a:r>
              <a:rPr lang="en-US" sz="3400" b="0" i="1" dirty="0">
                <a:solidFill>
                  <a:srgbClr val="000000"/>
                </a:solidFill>
                <a:effectLst/>
              </a:rPr>
              <a:t>table1</a:t>
            </a:r>
            <a:br>
              <a:rPr lang="en-US" sz="3400" dirty="0"/>
            </a:br>
            <a:r>
              <a:rPr lang="en-US" sz="3400" b="0" i="0" dirty="0">
                <a:solidFill>
                  <a:srgbClr val="0000CD"/>
                </a:solidFill>
                <a:effectLst/>
              </a:rPr>
              <a:t>FULL</a:t>
            </a:r>
            <a:r>
              <a:rPr lang="en-US" sz="3400" b="0" i="0" dirty="0">
                <a:solidFill>
                  <a:srgbClr val="000000"/>
                </a:solidFill>
                <a:effectLst/>
              </a:rPr>
              <a:t> </a:t>
            </a:r>
            <a:r>
              <a:rPr lang="en-US" sz="3400" b="0" i="0" dirty="0">
                <a:solidFill>
                  <a:srgbClr val="0000CD"/>
                </a:solidFill>
                <a:effectLst/>
              </a:rPr>
              <a:t>OUTER</a:t>
            </a:r>
            <a:r>
              <a:rPr lang="en-US" sz="3400" b="0" i="0" dirty="0">
                <a:solidFill>
                  <a:srgbClr val="000000"/>
                </a:solidFill>
                <a:effectLst/>
              </a:rPr>
              <a:t> </a:t>
            </a:r>
            <a:r>
              <a:rPr lang="en-US" sz="3400" b="0" i="0" dirty="0">
                <a:solidFill>
                  <a:srgbClr val="0000CD"/>
                </a:solidFill>
                <a:effectLst/>
              </a:rPr>
              <a:t>JOIN</a:t>
            </a:r>
            <a:r>
              <a:rPr lang="en-US" sz="3400" b="0" i="0" dirty="0">
                <a:solidFill>
                  <a:srgbClr val="000000"/>
                </a:solidFill>
                <a:effectLst/>
              </a:rPr>
              <a:t> </a:t>
            </a:r>
            <a:r>
              <a:rPr lang="en-US" sz="3400" b="0" i="1" dirty="0">
                <a:solidFill>
                  <a:srgbClr val="000000"/>
                </a:solidFill>
                <a:effectLst/>
              </a:rPr>
              <a:t>table2</a:t>
            </a:r>
            <a:br>
              <a:rPr lang="en-US" sz="3400" b="0" i="1" dirty="0">
                <a:solidFill>
                  <a:srgbClr val="000000"/>
                </a:solidFill>
                <a:effectLst/>
              </a:rPr>
            </a:br>
            <a:r>
              <a:rPr lang="en-US" sz="3400" b="0" i="0" dirty="0">
                <a:solidFill>
                  <a:srgbClr val="0000CD"/>
                </a:solidFill>
                <a:effectLst/>
              </a:rPr>
              <a:t>ON</a:t>
            </a:r>
            <a:r>
              <a:rPr lang="en-US" sz="3400" b="0" i="0" dirty="0">
                <a:solidFill>
                  <a:srgbClr val="000000"/>
                </a:solidFill>
                <a:effectLst/>
              </a:rPr>
              <a:t> </a:t>
            </a:r>
            <a:r>
              <a:rPr lang="en-US" sz="3400" b="0" i="1" dirty="0">
                <a:solidFill>
                  <a:srgbClr val="000000"/>
                </a:solidFill>
                <a:effectLst/>
              </a:rPr>
              <a:t>table1.column_name </a:t>
            </a:r>
            <a:r>
              <a:rPr lang="en-US" sz="3400" b="0" i="0" dirty="0">
                <a:solidFill>
                  <a:srgbClr val="000000"/>
                </a:solidFill>
                <a:effectLst/>
              </a:rPr>
              <a:t>=</a:t>
            </a:r>
            <a:r>
              <a:rPr lang="en-US" sz="3400" b="0" i="1" dirty="0">
                <a:solidFill>
                  <a:srgbClr val="000000"/>
                </a:solidFill>
                <a:effectLst/>
              </a:rPr>
              <a:t> table2.column_name</a:t>
            </a:r>
            <a:br>
              <a:rPr lang="en-US" sz="3400" b="0" i="1" dirty="0">
                <a:solidFill>
                  <a:srgbClr val="000000"/>
                </a:solidFill>
                <a:effectLst/>
              </a:rPr>
            </a:br>
            <a:r>
              <a:rPr lang="en-US" sz="3400" b="0" i="0" dirty="0">
                <a:solidFill>
                  <a:srgbClr val="0000CD"/>
                </a:solidFill>
                <a:effectLst/>
              </a:rPr>
              <a:t>WHERE</a:t>
            </a:r>
            <a:r>
              <a:rPr lang="en-US" sz="3400" b="0" i="0" dirty="0">
                <a:solidFill>
                  <a:srgbClr val="000000"/>
                </a:solidFill>
                <a:effectLst/>
              </a:rPr>
              <a:t> </a:t>
            </a:r>
            <a:r>
              <a:rPr lang="en-US" sz="3400" b="0" i="1" dirty="0">
                <a:solidFill>
                  <a:srgbClr val="000000"/>
                </a:solidFill>
                <a:effectLst/>
              </a:rPr>
              <a:t>condition</a:t>
            </a:r>
            <a:r>
              <a:rPr lang="en-US" sz="3400" b="0" i="0" dirty="0">
                <a:solidFill>
                  <a:srgbClr val="000000"/>
                </a:solidFill>
                <a:effectLst/>
              </a:rPr>
              <a:t>;</a:t>
            </a:r>
          </a:p>
          <a:p>
            <a:endParaRPr lang="en-IN" dirty="0"/>
          </a:p>
        </p:txBody>
      </p:sp>
      <p:pic>
        <p:nvPicPr>
          <p:cNvPr id="8194" name="Picture 2" descr="SQL FULL OUTER JOIN">
            <a:extLst>
              <a:ext uri="{FF2B5EF4-FFF2-40B4-BE49-F238E27FC236}">
                <a16:creationId xmlns:a16="http://schemas.microsoft.com/office/drawing/2014/main" id="{69B329BF-20DD-4F7B-B714-4BBC30024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648" y="3783466"/>
            <a:ext cx="2304933" cy="183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5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D226-F9DB-4B08-8C39-0AE457ABCEE7}"/>
              </a:ext>
            </a:extLst>
          </p:cNvPr>
          <p:cNvSpPr>
            <a:spLocks noGrp="1"/>
          </p:cNvSpPr>
          <p:nvPr>
            <p:ph type="title"/>
          </p:nvPr>
        </p:nvSpPr>
        <p:spPr/>
        <p:txBody>
          <a:bodyPr/>
          <a:lstStyle/>
          <a:p>
            <a:r>
              <a:rPr lang="en-IN" dirty="0"/>
              <a:t>CROSS JOIN</a:t>
            </a:r>
          </a:p>
        </p:txBody>
      </p:sp>
      <p:sp>
        <p:nvSpPr>
          <p:cNvPr id="4" name="Rectangle 1">
            <a:extLst>
              <a:ext uri="{FF2B5EF4-FFF2-40B4-BE49-F238E27FC236}">
                <a16:creationId xmlns:a16="http://schemas.microsoft.com/office/drawing/2014/main" id="{F02A6CE5-BADC-4097-84F2-394E9D2B0AA9}"/>
              </a:ext>
            </a:extLst>
          </p:cNvPr>
          <p:cNvSpPr>
            <a:spLocks noGrp="1" noChangeArrowheads="1"/>
          </p:cNvSpPr>
          <p:nvPr>
            <p:ph idx="1"/>
          </p:nvPr>
        </p:nvSpPr>
        <p:spPr bwMode="auto">
          <a:xfrm>
            <a:off x="1345100" y="2490326"/>
            <a:ext cx="9551498" cy="34470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pPr>
            <a:r>
              <a:rPr kumimoji="0" lang="en-US" altLang="en-US" b="0" i="0" u="none" strike="noStrike" cap="none" normalizeH="0" baseline="0" dirty="0">
                <a:ln>
                  <a:noFill/>
                </a:ln>
                <a:solidFill>
                  <a:srgbClr val="000000"/>
                </a:solidFill>
                <a:effectLst/>
                <a:latin typeface="+mn-lt"/>
              </a:rPr>
              <a:t>The cross join makes a Cartesian product of rows from the joined tables.</a:t>
            </a:r>
          </a:p>
          <a:p>
            <a:pPr defTabSz="914400">
              <a:buClrTx/>
              <a:buSzTx/>
            </a:pPr>
            <a:r>
              <a:rPr kumimoji="0" lang="en-US" altLang="en-US" b="0" i="0" u="none" strike="noStrike" cap="none" normalizeH="0" baseline="0" dirty="0">
                <a:ln>
                  <a:noFill/>
                </a:ln>
                <a:solidFill>
                  <a:srgbClr val="000000"/>
                </a:solidFill>
                <a:effectLst/>
                <a:latin typeface="+mn-lt"/>
              </a:rPr>
              <a:t>The cross join combines each row from the first table with every row from the right table to make the result set.</a:t>
            </a:r>
            <a:endParaRPr lang="en-US" altLang="en-US" dirty="0">
              <a:latin typeface="+mn-lt"/>
            </a:endParaRPr>
          </a:p>
          <a:p>
            <a:pPr defTabSz="914400">
              <a:buClrTx/>
              <a:buSzTx/>
            </a:pPr>
            <a:r>
              <a:rPr kumimoji="0" lang="en-US" altLang="en-US" b="0" i="0" u="none" strike="noStrike" cap="none" normalizeH="0" baseline="0" dirty="0">
                <a:ln>
                  <a:noFill/>
                </a:ln>
                <a:solidFill>
                  <a:srgbClr val="000000"/>
                </a:solidFill>
                <a:effectLst/>
                <a:latin typeface="+mn-lt"/>
              </a:rPr>
              <a:t>Suppose the first table has </a:t>
            </a:r>
            <a:r>
              <a:rPr kumimoji="0" lang="en-US" altLang="en-US" b="1" i="0" u="none" strike="noStrike" cap="none" normalizeH="0" baseline="0" dirty="0">
                <a:ln>
                  <a:noFill/>
                </a:ln>
                <a:solidFill>
                  <a:srgbClr val="000000"/>
                </a:solidFill>
                <a:effectLst/>
                <a:latin typeface="+mn-lt"/>
                <a:cs typeface="Courier New" panose="02070309020205020404" pitchFamily="49" charset="0"/>
              </a:rPr>
              <a:t>n</a:t>
            </a:r>
            <a:r>
              <a:rPr kumimoji="0" lang="en-US" altLang="en-US" b="0" i="0" u="none" strike="noStrike" cap="none" normalizeH="0" baseline="0" dirty="0">
                <a:ln>
                  <a:noFill/>
                </a:ln>
                <a:solidFill>
                  <a:srgbClr val="000000"/>
                </a:solidFill>
                <a:effectLst/>
                <a:latin typeface="+mn-lt"/>
              </a:rPr>
              <a:t> rows and the second table has </a:t>
            </a:r>
            <a:r>
              <a:rPr kumimoji="0" lang="en-US" altLang="en-US" b="1" i="0" u="none" strike="noStrike" cap="none" normalizeH="0" baseline="0" dirty="0">
                <a:ln>
                  <a:noFill/>
                </a:ln>
                <a:solidFill>
                  <a:srgbClr val="000000"/>
                </a:solidFill>
                <a:effectLst/>
                <a:latin typeface="+mn-lt"/>
                <a:cs typeface="Courier New" panose="02070309020205020404" pitchFamily="49" charset="0"/>
              </a:rPr>
              <a:t>m</a:t>
            </a:r>
            <a:r>
              <a:rPr kumimoji="0" lang="en-US" altLang="en-US" b="0" i="0" u="none" strike="noStrike" cap="none" normalizeH="0" baseline="0" dirty="0">
                <a:ln>
                  <a:noFill/>
                </a:ln>
                <a:solidFill>
                  <a:srgbClr val="000000"/>
                </a:solidFill>
                <a:effectLst/>
                <a:latin typeface="+mn-lt"/>
              </a:rPr>
              <a:t> rows. </a:t>
            </a:r>
          </a:p>
          <a:p>
            <a:pPr defTabSz="914400">
              <a:buClrTx/>
              <a:buSzTx/>
            </a:pPr>
            <a:r>
              <a:rPr kumimoji="0" lang="en-US" altLang="en-US" b="0" i="0" u="none" strike="noStrike" cap="none" normalizeH="0" baseline="0" dirty="0">
                <a:ln>
                  <a:noFill/>
                </a:ln>
                <a:solidFill>
                  <a:srgbClr val="000000"/>
                </a:solidFill>
                <a:effectLst/>
                <a:latin typeface="+mn-lt"/>
              </a:rPr>
              <a:t>The cross join that joins the first with the second table will return </a:t>
            </a:r>
            <a:r>
              <a:rPr kumimoji="0" lang="en-US" altLang="en-US" b="1" i="0" u="none" strike="noStrike" cap="none" normalizeH="0" baseline="0" dirty="0" err="1">
                <a:ln>
                  <a:noFill/>
                </a:ln>
                <a:solidFill>
                  <a:srgbClr val="000000"/>
                </a:solidFill>
                <a:effectLst/>
                <a:latin typeface="+mn-lt"/>
                <a:cs typeface="Courier New" panose="02070309020205020404" pitchFamily="49" charset="0"/>
              </a:rPr>
              <a:t>nxm</a:t>
            </a:r>
            <a:r>
              <a:rPr kumimoji="0" lang="en-US" altLang="en-US" b="0" i="0" u="none" strike="noStrike" cap="none" normalizeH="0" baseline="0" dirty="0">
                <a:ln>
                  <a:noFill/>
                </a:ln>
                <a:solidFill>
                  <a:srgbClr val="000000"/>
                </a:solidFill>
                <a:effectLst/>
                <a:latin typeface="+mn-lt"/>
              </a:rPr>
              <a:t> rows.</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mn-lt"/>
              </a:rPr>
              <a:t>Syntax:</a:t>
            </a:r>
            <a:endParaRPr kumimoji="0" lang="en-US" altLang="en-US" b="1" i="0" u="none" strike="noStrike" cap="none" normalizeH="0" baseline="0" dirty="0">
              <a:ln>
                <a:noFill/>
              </a:ln>
              <a:solidFill>
                <a:srgbClr val="000000"/>
              </a:solidFill>
              <a:effectLst/>
              <a:latin typeface="+mn-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33333"/>
                </a:solidFill>
                <a:effectLst/>
                <a:latin typeface="+mn-lt"/>
                <a:cs typeface="Courier New" panose="02070309020205020404" pitchFamily="49" charset="0"/>
              </a:rPr>
              <a:t>SELECT </a:t>
            </a:r>
            <a:r>
              <a:rPr kumimoji="0" lang="en-US" altLang="en-US" sz="2000" i="0" u="none" strike="noStrike" cap="none" normalizeH="0" baseline="0" dirty="0" err="1">
                <a:ln>
                  <a:noFill/>
                </a:ln>
                <a:solidFill>
                  <a:srgbClr val="333333"/>
                </a:solidFill>
                <a:effectLst/>
                <a:latin typeface="+mn-lt"/>
                <a:cs typeface="Courier New" panose="02070309020205020404" pitchFamily="49" charset="0"/>
              </a:rPr>
              <a:t>select_list</a:t>
            </a:r>
            <a:r>
              <a:rPr kumimoji="0" lang="en-US" altLang="en-US" sz="2000" i="0" u="none" strike="noStrike" cap="none" normalizeH="0" baseline="0" dirty="0">
                <a:ln>
                  <a:noFill/>
                </a:ln>
                <a:solidFill>
                  <a:srgbClr val="333333"/>
                </a:solidFill>
                <a:effectLst/>
                <a:latin typeface="+mn-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33333"/>
                </a:solidFill>
                <a:effectLst/>
                <a:latin typeface="+mn-lt"/>
                <a:cs typeface="Courier New" panose="02070309020205020404" pitchFamily="49" charset="0"/>
              </a:rPr>
              <a:t>FROM table_1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33333"/>
                </a:solidFill>
                <a:effectLst/>
                <a:latin typeface="+mn-lt"/>
                <a:cs typeface="Courier New" panose="02070309020205020404" pitchFamily="49" charset="0"/>
              </a:rPr>
              <a:t>CROSS JOIN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33333"/>
                </a:solidFill>
                <a:effectLst/>
                <a:latin typeface="+mn-lt"/>
                <a:cs typeface="Courier New" panose="02070309020205020404" pitchFamily="49" charset="0"/>
              </a:rPr>
              <a:t>table_2;</a:t>
            </a:r>
            <a:endParaRPr kumimoji="0" lang="en-US" altLang="en-US" sz="20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35372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DF117-D1F5-4D8C-969D-7D5F0118A7E0}"/>
              </a:ext>
            </a:extLst>
          </p:cNvPr>
          <p:cNvSpPr txBox="1"/>
          <p:nvPr/>
        </p:nvSpPr>
        <p:spPr>
          <a:xfrm>
            <a:off x="1639957" y="2119918"/>
            <a:ext cx="3515139" cy="2031325"/>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CROSS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a:t>
            </a:r>
            <a:endParaRPr lang="en-IN" dirty="0"/>
          </a:p>
        </p:txBody>
      </p:sp>
      <p:pic>
        <p:nvPicPr>
          <p:cNvPr id="5122" name="Picture 2" descr="MySQL Join - cross join example">
            <a:extLst>
              <a:ext uri="{FF2B5EF4-FFF2-40B4-BE49-F238E27FC236}">
                <a16:creationId xmlns:a16="http://schemas.microsoft.com/office/drawing/2014/main" id="{F89FE02D-731A-4956-95DC-F59732625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487" y="1616764"/>
            <a:ext cx="3773556" cy="45562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8439A79-FC91-4BC0-8023-F54992B39FC7}"/>
              </a:ext>
            </a:extLst>
          </p:cNvPr>
          <p:cNvSpPr txBox="1"/>
          <p:nvPr/>
        </p:nvSpPr>
        <p:spPr>
          <a:xfrm>
            <a:off x="3655944" y="684985"/>
            <a:ext cx="3515139" cy="707886"/>
          </a:xfrm>
          <a:prstGeom prst="rect">
            <a:avLst/>
          </a:prstGeom>
          <a:noFill/>
        </p:spPr>
        <p:txBody>
          <a:bodyPr wrap="square">
            <a:spAutoFit/>
          </a:bodyPr>
          <a:lstStyle/>
          <a:p>
            <a:r>
              <a:rPr lang="en-IN" sz="4000" dirty="0"/>
              <a:t>CROSS JOIN</a:t>
            </a:r>
          </a:p>
        </p:txBody>
      </p:sp>
    </p:spTree>
    <p:extLst>
      <p:ext uri="{BB962C8B-B14F-4D97-AF65-F5344CB8AC3E}">
        <p14:creationId xmlns:p14="http://schemas.microsoft.com/office/powerpoint/2010/main" val="42108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A21E-D2F7-4497-969A-D97FC3C6FC2B}"/>
              </a:ext>
            </a:extLst>
          </p:cNvPr>
          <p:cNvSpPr>
            <a:spLocks noGrp="1"/>
          </p:cNvSpPr>
          <p:nvPr>
            <p:ph type="title"/>
          </p:nvPr>
        </p:nvSpPr>
        <p:spPr/>
        <p:txBody>
          <a:bodyPr>
            <a:normAutofit fontScale="90000"/>
          </a:bodyPr>
          <a:lstStyle/>
          <a:p>
            <a:r>
              <a:rPr lang="en-IN" dirty="0"/>
              <a:t>RECAP</a:t>
            </a:r>
            <a:br>
              <a:rPr lang="en-IN" dirty="0"/>
            </a:br>
            <a:r>
              <a:rPr lang="en-IN" dirty="0"/>
              <a:t>(order of execution)</a:t>
            </a:r>
          </a:p>
        </p:txBody>
      </p:sp>
      <p:sp>
        <p:nvSpPr>
          <p:cNvPr id="3" name="Content Placeholder 2">
            <a:extLst>
              <a:ext uri="{FF2B5EF4-FFF2-40B4-BE49-F238E27FC236}">
                <a16:creationId xmlns:a16="http://schemas.microsoft.com/office/drawing/2014/main" id="{BAACEF31-3E64-4BAF-9F99-1A4B8A0FB904}"/>
              </a:ext>
            </a:extLst>
          </p:cNvPr>
          <p:cNvSpPr>
            <a:spLocks noGrp="1"/>
          </p:cNvSpPr>
          <p:nvPr>
            <p:ph idx="1"/>
          </p:nvPr>
        </p:nvSpPr>
        <p:spPr>
          <a:xfrm>
            <a:off x="1295402" y="2416256"/>
            <a:ext cx="9016216" cy="3318936"/>
          </a:xfrm>
        </p:spPr>
        <p:txBody>
          <a:bodyPr>
            <a:normAutofit lnSpcReduction="10000"/>
          </a:bodyPr>
          <a:lstStyle/>
          <a:p>
            <a:pPr marL="457200" indent="-457200">
              <a:buFont typeface="+mj-lt"/>
              <a:buAutoNum type="arabicPeriod"/>
            </a:pPr>
            <a:r>
              <a:rPr lang="en-IN" dirty="0"/>
              <a:t>Select</a:t>
            </a:r>
          </a:p>
          <a:p>
            <a:pPr marL="457200" indent="-457200">
              <a:buFont typeface="+mj-lt"/>
              <a:buAutoNum type="arabicPeriod"/>
            </a:pPr>
            <a:r>
              <a:rPr lang="en-IN" dirty="0"/>
              <a:t>Distinct A1,A2,….</a:t>
            </a:r>
          </a:p>
          <a:p>
            <a:pPr marL="457200" indent="-457200">
              <a:buFont typeface="+mj-lt"/>
              <a:buAutoNum type="arabicPeriod"/>
            </a:pPr>
            <a:r>
              <a:rPr lang="en-IN" dirty="0"/>
              <a:t>From r1,r2,r3……</a:t>
            </a:r>
          </a:p>
          <a:p>
            <a:pPr marL="457200" indent="-457200">
              <a:buFont typeface="+mj-lt"/>
              <a:buAutoNum type="arabicPeriod"/>
            </a:pPr>
            <a:r>
              <a:rPr lang="en-IN" dirty="0"/>
              <a:t>Where p</a:t>
            </a:r>
          </a:p>
          <a:p>
            <a:pPr marL="457200" indent="-457200">
              <a:buFont typeface="+mj-lt"/>
              <a:buAutoNum type="arabicPeriod"/>
            </a:pPr>
            <a:r>
              <a:rPr lang="en-IN" dirty="0"/>
              <a:t>Group by (attribute set)</a:t>
            </a:r>
          </a:p>
          <a:p>
            <a:pPr marL="457200" indent="-457200">
              <a:buFont typeface="+mj-lt"/>
              <a:buAutoNum type="arabicPeriod"/>
            </a:pPr>
            <a:r>
              <a:rPr lang="en-IN" dirty="0"/>
              <a:t>Having condition</a:t>
            </a:r>
          </a:p>
          <a:p>
            <a:pPr marL="457200" indent="-457200">
              <a:buFont typeface="+mj-lt"/>
              <a:buAutoNum type="arabicPeriod"/>
            </a:pPr>
            <a:r>
              <a:rPr lang="en-IN" dirty="0"/>
              <a:t>Order by attribute set</a:t>
            </a:r>
          </a:p>
        </p:txBody>
      </p:sp>
    </p:spTree>
    <p:extLst>
      <p:ext uri="{BB962C8B-B14F-4D97-AF65-F5344CB8AC3E}">
        <p14:creationId xmlns:p14="http://schemas.microsoft.com/office/powerpoint/2010/main" val="279938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A21E-D2F7-4497-969A-D97FC3C6FC2B}"/>
              </a:ext>
            </a:extLst>
          </p:cNvPr>
          <p:cNvSpPr>
            <a:spLocks noGrp="1"/>
          </p:cNvSpPr>
          <p:nvPr>
            <p:ph type="title"/>
          </p:nvPr>
        </p:nvSpPr>
        <p:spPr/>
        <p:txBody>
          <a:bodyPr/>
          <a:lstStyle/>
          <a:p>
            <a:r>
              <a:rPr lang="en-IN" dirty="0"/>
              <a:t>RECAP</a:t>
            </a:r>
          </a:p>
        </p:txBody>
      </p:sp>
      <p:sp>
        <p:nvSpPr>
          <p:cNvPr id="3" name="Content Placeholder 2">
            <a:extLst>
              <a:ext uri="{FF2B5EF4-FFF2-40B4-BE49-F238E27FC236}">
                <a16:creationId xmlns:a16="http://schemas.microsoft.com/office/drawing/2014/main" id="{BAACEF31-3E64-4BAF-9F99-1A4B8A0FB904}"/>
              </a:ext>
            </a:extLst>
          </p:cNvPr>
          <p:cNvSpPr>
            <a:spLocks noGrp="1"/>
          </p:cNvSpPr>
          <p:nvPr>
            <p:ph idx="1"/>
          </p:nvPr>
        </p:nvSpPr>
        <p:spPr>
          <a:xfrm>
            <a:off x="1295402" y="2416256"/>
            <a:ext cx="9016216" cy="3318936"/>
          </a:xfrm>
        </p:spPr>
        <p:txBody>
          <a:bodyPr>
            <a:normAutofit lnSpcReduction="10000"/>
          </a:bodyPr>
          <a:lstStyle/>
          <a:p>
            <a:pPr marL="457200" indent="-457200">
              <a:buFont typeface="+mj-lt"/>
              <a:buAutoNum type="arabicPeriod"/>
            </a:pPr>
            <a:r>
              <a:rPr lang="en-IN" dirty="0"/>
              <a:t>Select						</a:t>
            </a:r>
            <a:r>
              <a:rPr lang="en-IN" b="1" dirty="0">
                <a:solidFill>
                  <a:srgbClr val="FF0000"/>
                </a:solidFill>
              </a:rPr>
              <a:t>5</a:t>
            </a:r>
          </a:p>
          <a:p>
            <a:pPr marL="457200" indent="-457200">
              <a:buFont typeface="+mj-lt"/>
              <a:buAutoNum type="arabicPeriod"/>
            </a:pPr>
            <a:r>
              <a:rPr lang="en-IN" dirty="0"/>
              <a:t>Distinct A1,A2,….			</a:t>
            </a:r>
            <a:r>
              <a:rPr lang="en-IN" b="1" dirty="0">
                <a:solidFill>
                  <a:srgbClr val="FF0000"/>
                </a:solidFill>
              </a:rPr>
              <a:t>6</a:t>
            </a:r>
          </a:p>
          <a:p>
            <a:pPr marL="457200" indent="-457200">
              <a:buFont typeface="+mj-lt"/>
              <a:buAutoNum type="arabicPeriod"/>
            </a:pPr>
            <a:r>
              <a:rPr lang="en-IN" dirty="0"/>
              <a:t>From r1,r2,r3……			</a:t>
            </a:r>
            <a:r>
              <a:rPr lang="en-IN" b="1" dirty="0">
                <a:solidFill>
                  <a:srgbClr val="FF0000"/>
                </a:solidFill>
              </a:rPr>
              <a:t>1</a:t>
            </a:r>
            <a:endParaRPr lang="en-IN" dirty="0"/>
          </a:p>
          <a:p>
            <a:pPr marL="457200" indent="-457200">
              <a:buFont typeface="+mj-lt"/>
              <a:buAutoNum type="arabicPeriod"/>
            </a:pPr>
            <a:r>
              <a:rPr lang="en-IN" dirty="0"/>
              <a:t>Where p					</a:t>
            </a:r>
            <a:r>
              <a:rPr lang="en-IN" b="1" dirty="0">
                <a:solidFill>
                  <a:srgbClr val="FF0000"/>
                </a:solidFill>
              </a:rPr>
              <a:t>2</a:t>
            </a:r>
          </a:p>
          <a:p>
            <a:pPr marL="457200" indent="-457200">
              <a:buFont typeface="+mj-lt"/>
              <a:buAutoNum type="arabicPeriod"/>
            </a:pPr>
            <a:r>
              <a:rPr lang="en-IN" dirty="0"/>
              <a:t>Group by (attribute set)	</a:t>
            </a:r>
            <a:r>
              <a:rPr lang="en-IN" b="1" dirty="0">
                <a:solidFill>
                  <a:srgbClr val="FF0000"/>
                </a:solidFill>
              </a:rPr>
              <a:t>3	</a:t>
            </a:r>
            <a:r>
              <a:rPr lang="en-IN" dirty="0"/>
              <a:t>	</a:t>
            </a:r>
          </a:p>
          <a:p>
            <a:pPr marL="457200" indent="-457200">
              <a:buFont typeface="+mj-lt"/>
              <a:buAutoNum type="arabicPeriod"/>
            </a:pPr>
            <a:r>
              <a:rPr lang="en-IN" dirty="0"/>
              <a:t>Having condition			</a:t>
            </a:r>
            <a:r>
              <a:rPr lang="en-IN" b="1" dirty="0">
                <a:solidFill>
                  <a:srgbClr val="FF0000"/>
                </a:solidFill>
              </a:rPr>
              <a:t>4</a:t>
            </a:r>
          </a:p>
          <a:p>
            <a:pPr marL="457200" indent="-457200">
              <a:buFont typeface="+mj-lt"/>
              <a:buAutoNum type="arabicPeriod"/>
            </a:pPr>
            <a:r>
              <a:rPr lang="en-IN" dirty="0"/>
              <a:t>Order by attribute set		</a:t>
            </a:r>
            <a:r>
              <a:rPr lang="en-IN" b="1" dirty="0">
                <a:solidFill>
                  <a:srgbClr val="FF0000"/>
                </a:solidFill>
              </a:rPr>
              <a:t>7</a:t>
            </a:r>
          </a:p>
        </p:txBody>
      </p:sp>
    </p:spTree>
    <p:extLst>
      <p:ext uri="{BB962C8B-B14F-4D97-AF65-F5344CB8AC3E}">
        <p14:creationId xmlns:p14="http://schemas.microsoft.com/office/powerpoint/2010/main" val="197359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3A21E-D2F7-4497-969A-D97FC3C6FC2B}"/>
              </a:ext>
            </a:extLst>
          </p:cNvPr>
          <p:cNvSpPr>
            <a:spLocks noGrp="1"/>
          </p:cNvSpPr>
          <p:nvPr>
            <p:ph type="title"/>
          </p:nvPr>
        </p:nvSpPr>
        <p:spPr/>
        <p:txBody>
          <a:bodyPr/>
          <a:lstStyle/>
          <a:p>
            <a:r>
              <a:rPr lang="en-IN" dirty="0"/>
              <a:t>SQL Joins</a:t>
            </a:r>
          </a:p>
        </p:txBody>
      </p:sp>
      <p:sp>
        <p:nvSpPr>
          <p:cNvPr id="3" name="Content Placeholder 2">
            <a:extLst>
              <a:ext uri="{FF2B5EF4-FFF2-40B4-BE49-F238E27FC236}">
                <a16:creationId xmlns:a16="http://schemas.microsoft.com/office/drawing/2014/main" id="{BAACEF31-3E64-4BAF-9F99-1A4B8A0FB904}"/>
              </a:ext>
            </a:extLst>
          </p:cNvPr>
          <p:cNvSpPr>
            <a:spLocks noGrp="1"/>
          </p:cNvSpPr>
          <p:nvPr>
            <p:ph idx="1"/>
          </p:nvPr>
        </p:nvSpPr>
        <p:spPr>
          <a:xfrm>
            <a:off x="1295401" y="2556932"/>
            <a:ext cx="6793522" cy="3318936"/>
          </a:xfrm>
        </p:spPr>
        <p:txBody>
          <a:bodyPr>
            <a:normAutofit fontScale="85000" lnSpcReduction="10000"/>
          </a:bodyPr>
          <a:lstStyle/>
          <a:p>
            <a:r>
              <a:rPr lang="en-US" b="0" i="0" dirty="0">
                <a:solidFill>
                  <a:srgbClr val="000000"/>
                </a:solidFill>
                <a:effectLst/>
              </a:rPr>
              <a:t>A join is a method of linking data between one or more tables based on values of the common column between the tables.</a:t>
            </a:r>
          </a:p>
          <a:p>
            <a:pPr algn="l"/>
            <a:r>
              <a:rPr lang="en-US" b="0" i="0" dirty="0">
                <a:solidFill>
                  <a:srgbClr val="000000"/>
                </a:solidFill>
                <a:effectLst/>
              </a:rPr>
              <a:t>MySQL supports the following types of joins:</a:t>
            </a:r>
          </a:p>
          <a:p>
            <a:pPr lvl="1"/>
            <a:r>
              <a:rPr lang="en-US" b="0" i="0" dirty="0">
                <a:solidFill>
                  <a:srgbClr val="000000"/>
                </a:solidFill>
                <a:effectLst/>
              </a:rPr>
              <a:t>Self Join</a:t>
            </a:r>
          </a:p>
          <a:p>
            <a:pPr lvl="1"/>
            <a:r>
              <a:rPr lang="en-US" b="0" i="0" dirty="0">
                <a:solidFill>
                  <a:srgbClr val="000000"/>
                </a:solidFill>
                <a:effectLst/>
              </a:rPr>
              <a:t>Inner join</a:t>
            </a:r>
          </a:p>
          <a:p>
            <a:pPr lvl="1"/>
            <a:r>
              <a:rPr lang="en-US" b="0" i="0" dirty="0">
                <a:solidFill>
                  <a:srgbClr val="000000"/>
                </a:solidFill>
                <a:effectLst/>
              </a:rPr>
              <a:t>Left outer join</a:t>
            </a:r>
          </a:p>
          <a:p>
            <a:pPr lvl="1"/>
            <a:r>
              <a:rPr lang="en-US" b="0" i="0" dirty="0">
                <a:solidFill>
                  <a:srgbClr val="000000"/>
                </a:solidFill>
                <a:effectLst/>
              </a:rPr>
              <a:t>Right outer join</a:t>
            </a:r>
          </a:p>
          <a:p>
            <a:pPr lvl="1"/>
            <a:r>
              <a:rPr lang="en-US" b="0" i="0" dirty="0">
                <a:solidFill>
                  <a:srgbClr val="000000"/>
                </a:solidFill>
                <a:effectLst/>
              </a:rPr>
              <a:t>Full outer join</a:t>
            </a:r>
          </a:p>
          <a:p>
            <a:pPr lvl="1"/>
            <a:r>
              <a:rPr lang="en-US" b="0" i="0" dirty="0">
                <a:solidFill>
                  <a:srgbClr val="000000"/>
                </a:solidFill>
                <a:effectLst/>
              </a:rPr>
              <a:t>Cross join</a:t>
            </a:r>
            <a:endParaRPr lang="en-IN" dirty="0"/>
          </a:p>
        </p:txBody>
      </p:sp>
    </p:spTree>
    <p:extLst>
      <p:ext uri="{BB962C8B-B14F-4D97-AF65-F5344CB8AC3E}">
        <p14:creationId xmlns:p14="http://schemas.microsoft.com/office/powerpoint/2010/main" val="209655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591E-6392-4008-896D-92542D297B52}"/>
              </a:ext>
            </a:extLst>
          </p:cNvPr>
          <p:cNvSpPr>
            <a:spLocks noGrp="1"/>
          </p:cNvSpPr>
          <p:nvPr>
            <p:ph type="title"/>
          </p:nvPr>
        </p:nvSpPr>
        <p:spPr/>
        <p:txBody>
          <a:bodyPr/>
          <a:lstStyle/>
          <a:p>
            <a:r>
              <a:rPr lang="en-IN" dirty="0"/>
              <a:t>SELF JOIN</a:t>
            </a:r>
          </a:p>
        </p:txBody>
      </p:sp>
      <p:sp>
        <p:nvSpPr>
          <p:cNvPr id="3" name="Content Placeholder 2">
            <a:extLst>
              <a:ext uri="{FF2B5EF4-FFF2-40B4-BE49-F238E27FC236}">
                <a16:creationId xmlns:a16="http://schemas.microsoft.com/office/drawing/2014/main" id="{C02E1C9F-D146-4620-89BF-666CC36CB93E}"/>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A self JOIN is a regular join, but the table is joined with itself.</a:t>
            </a:r>
          </a:p>
          <a:p>
            <a:pPr algn="l"/>
            <a:r>
              <a:rPr lang="en-US" b="0" i="0" dirty="0">
                <a:solidFill>
                  <a:srgbClr val="000000"/>
                </a:solidFill>
                <a:effectLst/>
                <a:latin typeface="Segoe UI" panose="020B0502040204020203" pitchFamily="34" charset="0"/>
              </a:rPr>
              <a:t>Self JOIN Syntax</a:t>
            </a:r>
          </a:p>
          <a:p>
            <a:pPr marL="0" indent="0">
              <a:buNone/>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 T1, table1 T2</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98525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28D46-649A-46E5-B452-D4A024442536}"/>
              </a:ext>
            </a:extLst>
          </p:cNvPr>
          <p:cNvSpPr>
            <a:spLocks noGrp="1"/>
          </p:cNvSpPr>
          <p:nvPr>
            <p:ph idx="4294967295"/>
          </p:nvPr>
        </p:nvSpPr>
        <p:spPr>
          <a:xfrm>
            <a:off x="2293257" y="1455741"/>
            <a:ext cx="8113485" cy="2386229"/>
          </a:xfrm>
        </p:spPr>
        <p:txBody>
          <a:bodyPr>
            <a:normAutofit/>
          </a:bodyPr>
          <a:lstStyle/>
          <a:p>
            <a:pPr marL="0" indent="0">
              <a:buNone/>
            </a:pPr>
            <a:r>
              <a:rPr lang="en-US" sz="1800" b="1" i="0" dirty="0">
                <a:solidFill>
                  <a:srgbClr val="000000"/>
                </a:solidFill>
                <a:effectLst/>
              </a:rPr>
              <a:t>The following SQL statement matches customers that are from the same city:</a:t>
            </a:r>
            <a:endParaRPr lang="en-US" sz="1800" b="1" dirty="0"/>
          </a:p>
          <a:p>
            <a:pPr marL="0" indent="0">
              <a:buNone/>
            </a:pPr>
            <a:r>
              <a:rPr lang="en-US" sz="1800" dirty="0"/>
              <a:t>select </a:t>
            </a:r>
            <a:r>
              <a:rPr lang="en-US" sz="1800" dirty="0" err="1"/>
              <a:t>A.CustomerName</a:t>
            </a:r>
            <a:r>
              <a:rPr lang="en-US" sz="1800" dirty="0"/>
              <a:t> as CN1, </a:t>
            </a:r>
            <a:r>
              <a:rPr lang="en-US" sz="1800" dirty="0" err="1"/>
              <a:t>B.CustomerName</a:t>
            </a:r>
            <a:r>
              <a:rPr lang="en-US" sz="1800" dirty="0"/>
              <a:t> as CN2, </a:t>
            </a:r>
            <a:r>
              <a:rPr lang="en-US" sz="1800" dirty="0" err="1"/>
              <a:t>A.City</a:t>
            </a:r>
            <a:endParaRPr lang="en-US" sz="1800" dirty="0"/>
          </a:p>
          <a:p>
            <a:pPr marL="0" indent="0">
              <a:buNone/>
            </a:pPr>
            <a:r>
              <a:rPr lang="en-US" sz="1800" dirty="0"/>
              <a:t>from Customers A, Customers B</a:t>
            </a:r>
          </a:p>
          <a:p>
            <a:pPr marL="0" indent="0">
              <a:buNone/>
            </a:pPr>
            <a:r>
              <a:rPr lang="en-US" sz="1800" dirty="0"/>
              <a:t>where </a:t>
            </a:r>
            <a:r>
              <a:rPr lang="en-US" sz="1800" dirty="0" err="1"/>
              <a:t>A.CustomerID</a:t>
            </a:r>
            <a:r>
              <a:rPr lang="en-US" sz="1800" dirty="0"/>
              <a:t> &lt;&gt; </a:t>
            </a:r>
            <a:r>
              <a:rPr lang="en-US" sz="1800" dirty="0" err="1"/>
              <a:t>B.CustomerID</a:t>
            </a:r>
            <a:r>
              <a:rPr lang="en-US" sz="1800" dirty="0"/>
              <a:t> and </a:t>
            </a:r>
          </a:p>
          <a:p>
            <a:pPr marL="0" indent="0">
              <a:buNone/>
            </a:pPr>
            <a:r>
              <a:rPr lang="en-US" sz="1800" dirty="0" err="1"/>
              <a:t>A.City</a:t>
            </a:r>
            <a:r>
              <a:rPr lang="en-US" sz="1800" dirty="0"/>
              <a:t> = </a:t>
            </a:r>
            <a:r>
              <a:rPr lang="en-US" sz="1800" dirty="0" err="1"/>
              <a:t>B.City</a:t>
            </a:r>
            <a:r>
              <a:rPr lang="en-US" sz="1800" dirty="0"/>
              <a:t> limit 5;</a:t>
            </a:r>
            <a:endParaRPr lang="en-IN" sz="1800" dirty="0"/>
          </a:p>
        </p:txBody>
      </p:sp>
      <p:pic>
        <p:nvPicPr>
          <p:cNvPr id="7" name="Picture 6" descr="A screenshot of a cell phone&#10;&#10;Description automatically generated">
            <a:extLst>
              <a:ext uri="{FF2B5EF4-FFF2-40B4-BE49-F238E27FC236}">
                <a16:creationId xmlns:a16="http://schemas.microsoft.com/office/drawing/2014/main" id="{0C46FBF5-7F2F-412C-A1BA-8F6A2F3C8C7D}"/>
              </a:ext>
            </a:extLst>
          </p:cNvPr>
          <p:cNvPicPr>
            <a:picLocks noChangeAspect="1"/>
          </p:cNvPicPr>
          <p:nvPr/>
        </p:nvPicPr>
        <p:blipFill>
          <a:blip r:embed="rId2"/>
          <a:stretch>
            <a:fillRect/>
          </a:stretch>
        </p:blipFill>
        <p:spPr>
          <a:xfrm>
            <a:off x="2413532" y="3841970"/>
            <a:ext cx="5743496" cy="2046514"/>
          </a:xfrm>
          <a:prstGeom prst="rect">
            <a:avLst/>
          </a:prstGeom>
        </p:spPr>
      </p:pic>
      <p:sp>
        <p:nvSpPr>
          <p:cNvPr id="11" name="TextBox 10">
            <a:extLst>
              <a:ext uri="{FF2B5EF4-FFF2-40B4-BE49-F238E27FC236}">
                <a16:creationId xmlns:a16="http://schemas.microsoft.com/office/drawing/2014/main" id="{44332595-72A8-4969-A168-A6C4DE27241F}"/>
              </a:ext>
            </a:extLst>
          </p:cNvPr>
          <p:cNvSpPr txBox="1"/>
          <p:nvPr/>
        </p:nvSpPr>
        <p:spPr>
          <a:xfrm>
            <a:off x="4894874" y="702439"/>
            <a:ext cx="3188952" cy="707886"/>
          </a:xfrm>
          <a:prstGeom prst="rect">
            <a:avLst/>
          </a:prstGeom>
          <a:noFill/>
        </p:spPr>
        <p:txBody>
          <a:bodyPr wrap="square" rtlCol="0">
            <a:spAutoFit/>
          </a:bodyPr>
          <a:lstStyle/>
          <a:p>
            <a:r>
              <a:rPr lang="en-IN" sz="4000" dirty="0"/>
              <a:t>SELF JOIN</a:t>
            </a:r>
          </a:p>
        </p:txBody>
      </p:sp>
    </p:spTree>
    <p:extLst>
      <p:ext uri="{BB962C8B-B14F-4D97-AF65-F5344CB8AC3E}">
        <p14:creationId xmlns:p14="http://schemas.microsoft.com/office/powerpoint/2010/main" val="375681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A26250-6938-444B-9E52-705DD702AC3F}"/>
              </a:ext>
            </a:extLst>
          </p:cNvPr>
          <p:cNvSpPr txBox="1"/>
          <p:nvPr/>
        </p:nvSpPr>
        <p:spPr>
          <a:xfrm>
            <a:off x="822369" y="1885456"/>
            <a:ext cx="4694582" cy="2862322"/>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CREATE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TABLE</a:t>
            </a:r>
            <a:r>
              <a:rPr lang="en-US" b="0" i="0" dirty="0">
                <a:solidFill>
                  <a:srgbClr val="333333"/>
                </a:solidFill>
                <a:effectLst/>
                <a:latin typeface="Courier New" panose="02070309020205020404" pitchFamily="49" charset="0"/>
              </a:rPr>
              <a:t> members ( </a:t>
            </a:r>
          </a:p>
          <a:p>
            <a:r>
              <a:rPr lang="en-US" b="0" i="0" dirty="0" err="1">
                <a:solidFill>
                  <a:srgbClr val="333333"/>
                </a:solidFill>
                <a:effectLst/>
                <a:latin typeface="Courier New" panose="02070309020205020404" pitchFamily="49" charset="0"/>
              </a:rPr>
              <a:t>member_id</a:t>
            </a:r>
            <a:r>
              <a:rPr lang="en-US" b="0" i="0" dirty="0">
                <a:solidFill>
                  <a:srgbClr val="333333"/>
                </a:solidFill>
                <a:effectLst/>
                <a:latin typeface="Courier New" panose="02070309020205020404" pitchFamily="49" charset="0"/>
              </a:rPr>
              <a:t> </a:t>
            </a:r>
            <a:r>
              <a:rPr lang="en-US" b="0" i="0" dirty="0">
                <a:solidFill>
                  <a:srgbClr val="0086B3"/>
                </a:solidFill>
                <a:effectLst/>
                <a:latin typeface="Courier New" panose="02070309020205020404" pitchFamily="49" charset="0"/>
              </a:rPr>
              <a:t>INT</a:t>
            </a:r>
            <a:r>
              <a:rPr lang="en-US" b="0" i="0" dirty="0">
                <a:solidFill>
                  <a:srgbClr val="333333"/>
                </a:solidFill>
                <a:effectLst/>
                <a:latin typeface="Courier New" panose="02070309020205020404" pitchFamily="49" charset="0"/>
              </a:rPr>
              <a:t> AUTO_INCREMENT, </a:t>
            </a:r>
          </a:p>
          <a:p>
            <a:r>
              <a:rPr lang="en-US" b="1" i="0" dirty="0">
                <a:solidFill>
                  <a:srgbClr val="333333"/>
                </a:solidFill>
                <a:effectLst/>
                <a:latin typeface="Courier New" panose="02070309020205020404" pitchFamily="49" charset="0"/>
              </a:rPr>
              <a:t>name</a:t>
            </a:r>
            <a:r>
              <a:rPr lang="en-US" b="0" i="0" dirty="0">
                <a:solidFill>
                  <a:srgbClr val="333333"/>
                </a:solidFill>
                <a:effectLst/>
                <a:latin typeface="Courier New" panose="02070309020205020404" pitchFamily="49" charset="0"/>
              </a:rPr>
              <a:t> </a:t>
            </a:r>
            <a:r>
              <a:rPr lang="en-US" b="0" i="0" dirty="0">
                <a:solidFill>
                  <a:srgbClr val="0086B3"/>
                </a:solidFill>
                <a:effectLst/>
                <a:latin typeface="Courier New" panose="02070309020205020404" pitchFamily="49" charset="0"/>
              </a:rPr>
              <a:t>VARCHAR</a:t>
            </a:r>
            <a:r>
              <a:rPr lang="en-US" b="0" i="0" dirty="0">
                <a:solidFill>
                  <a:srgbClr val="333333"/>
                </a:solidFill>
                <a:effectLst/>
                <a:latin typeface="Courier New" panose="02070309020205020404" pitchFamily="49" charset="0"/>
              </a:rPr>
              <a:t>(</a:t>
            </a:r>
            <a:r>
              <a:rPr lang="en-US" b="0" i="0" dirty="0">
                <a:solidFill>
                  <a:srgbClr val="008080"/>
                </a:solidFill>
                <a:effectLst/>
                <a:latin typeface="Courier New" panose="02070309020205020404" pitchFamily="49" charset="0"/>
              </a:rPr>
              <a:t>100</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PRIMARY </a:t>
            </a:r>
            <a:r>
              <a:rPr lang="en-US" b="1" i="0" dirty="0">
                <a:solidFill>
                  <a:srgbClr val="333333"/>
                </a:solidFill>
                <a:effectLst/>
                <a:latin typeface="Courier New" panose="02070309020205020404" pitchFamily="49" charset="0"/>
              </a:rPr>
              <a:t>KEY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member_id</a:t>
            </a:r>
            <a:r>
              <a:rPr lang="en-US" b="0" i="0" dirty="0">
                <a:solidFill>
                  <a:srgbClr val="333333"/>
                </a:solidFill>
                <a:effectLst/>
                <a:latin typeface="Courier New" panose="02070309020205020404" pitchFamily="49" charset="0"/>
              </a:rPr>
              <a:t>) ); </a:t>
            </a:r>
          </a:p>
          <a:p>
            <a:endParaRPr lang="en-US" dirty="0">
              <a:solidFill>
                <a:srgbClr val="333333"/>
              </a:solidFill>
              <a:latin typeface="Courier New" panose="02070309020205020404" pitchFamily="49" charset="0"/>
            </a:endParaRPr>
          </a:p>
          <a:p>
            <a:endParaRPr lang="en-US" b="1" i="0" dirty="0">
              <a:solidFill>
                <a:srgbClr val="333333"/>
              </a:solidFill>
              <a:effectLst/>
              <a:latin typeface="Courier New" panose="02070309020205020404" pitchFamily="49" charset="0"/>
            </a:endParaRPr>
          </a:p>
          <a:p>
            <a:r>
              <a:rPr lang="en-US" b="1" i="0" dirty="0">
                <a:solidFill>
                  <a:srgbClr val="333333"/>
                </a:solidFill>
                <a:effectLst/>
                <a:latin typeface="Courier New" panose="02070309020205020404" pitchFamily="49" charset="0"/>
              </a:rPr>
              <a:t>CREATE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TABLE</a:t>
            </a:r>
            <a:r>
              <a:rPr lang="en-US" b="0" i="0" dirty="0">
                <a:solidFill>
                  <a:srgbClr val="333333"/>
                </a:solidFill>
                <a:effectLst/>
                <a:latin typeface="Courier New" panose="02070309020205020404" pitchFamily="49" charset="0"/>
              </a:rPr>
              <a:t> committees ( </a:t>
            </a:r>
          </a:p>
          <a:p>
            <a:r>
              <a:rPr lang="en-US" b="0" i="0" dirty="0" err="1">
                <a:solidFill>
                  <a:srgbClr val="333333"/>
                </a:solidFill>
                <a:effectLst/>
                <a:latin typeface="Courier New" panose="02070309020205020404" pitchFamily="49" charset="0"/>
              </a:rPr>
              <a:t>committee_id</a:t>
            </a:r>
            <a:r>
              <a:rPr lang="en-US" b="0" i="0" dirty="0">
                <a:solidFill>
                  <a:srgbClr val="333333"/>
                </a:solidFill>
                <a:effectLst/>
                <a:latin typeface="Courier New" panose="02070309020205020404" pitchFamily="49" charset="0"/>
              </a:rPr>
              <a:t> </a:t>
            </a:r>
            <a:r>
              <a:rPr lang="en-US" b="0" i="0" dirty="0">
                <a:solidFill>
                  <a:srgbClr val="0086B3"/>
                </a:solidFill>
                <a:effectLst/>
                <a:latin typeface="Courier New" panose="02070309020205020404" pitchFamily="49" charset="0"/>
              </a:rPr>
              <a:t>INT</a:t>
            </a:r>
            <a:r>
              <a:rPr lang="en-US" b="0" i="0" dirty="0">
                <a:solidFill>
                  <a:srgbClr val="333333"/>
                </a:solidFill>
                <a:effectLst/>
                <a:latin typeface="Courier New" panose="02070309020205020404" pitchFamily="49" charset="0"/>
              </a:rPr>
              <a:t> AUTO_INCREMENT, </a:t>
            </a:r>
          </a:p>
          <a:p>
            <a:r>
              <a:rPr lang="en-US" b="1" i="0" dirty="0">
                <a:solidFill>
                  <a:srgbClr val="333333"/>
                </a:solidFill>
                <a:effectLst/>
                <a:latin typeface="Courier New" panose="02070309020205020404" pitchFamily="49" charset="0"/>
              </a:rPr>
              <a:t>name</a:t>
            </a:r>
            <a:r>
              <a:rPr lang="en-US" b="0" i="0" dirty="0">
                <a:solidFill>
                  <a:srgbClr val="333333"/>
                </a:solidFill>
                <a:effectLst/>
                <a:latin typeface="Courier New" panose="02070309020205020404" pitchFamily="49" charset="0"/>
              </a:rPr>
              <a:t> </a:t>
            </a:r>
            <a:r>
              <a:rPr lang="en-US" b="0" i="0" dirty="0">
                <a:solidFill>
                  <a:srgbClr val="0086B3"/>
                </a:solidFill>
                <a:effectLst/>
                <a:latin typeface="Courier New" panose="02070309020205020404" pitchFamily="49" charset="0"/>
              </a:rPr>
              <a:t>VARCHAR</a:t>
            </a:r>
            <a:r>
              <a:rPr lang="en-US" b="0" i="0" dirty="0">
                <a:solidFill>
                  <a:srgbClr val="333333"/>
                </a:solidFill>
                <a:effectLst/>
                <a:latin typeface="Courier New" panose="02070309020205020404" pitchFamily="49" charset="0"/>
              </a:rPr>
              <a:t>(</a:t>
            </a:r>
            <a:r>
              <a:rPr lang="en-US" b="0" i="0" dirty="0">
                <a:solidFill>
                  <a:srgbClr val="008080"/>
                </a:solidFill>
                <a:effectLst/>
                <a:latin typeface="Courier New" panose="02070309020205020404" pitchFamily="49" charset="0"/>
              </a:rPr>
              <a:t>100</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PRIMARY </a:t>
            </a:r>
            <a:r>
              <a:rPr lang="en-US" b="1" i="0" dirty="0">
                <a:solidFill>
                  <a:srgbClr val="333333"/>
                </a:solidFill>
                <a:effectLst/>
                <a:latin typeface="Courier New" panose="02070309020205020404" pitchFamily="49" charset="0"/>
              </a:rPr>
              <a:t>KEY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committee_id</a:t>
            </a:r>
            <a:r>
              <a:rPr lang="en-US" b="0" i="0" dirty="0">
                <a:solidFill>
                  <a:srgbClr val="333333"/>
                </a:solidFill>
                <a:effectLst/>
                <a:latin typeface="Courier New" panose="02070309020205020404" pitchFamily="49" charset="0"/>
              </a:rPr>
              <a:t>) );</a:t>
            </a:r>
            <a:endParaRPr lang="en-IN" dirty="0"/>
          </a:p>
        </p:txBody>
      </p:sp>
      <p:sp>
        <p:nvSpPr>
          <p:cNvPr id="9" name="TextBox 8">
            <a:extLst>
              <a:ext uri="{FF2B5EF4-FFF2-40B4-BE49-F238E27FC236}">
                <a16:creationId xmlns:a16="http://schemas.microsoft.com/office/drawing/2014/main" id="{D9B16CEC-E925-4BC0-89A7-D87AE5265BAF}"/>
              </a:ext>
            </a:extLst>
          </p:cNvPr>
          <p:cNvSpPr txBox="1"/>
          <p:nvPr/>
        </p:nvSpPr>
        <p:spPr>
          <a:xfrm>
            <a:off x="5516951" y="1759782"/>
            <a:ext cx="6115878" cy="1754326"/>
          </a:xfrm>
          <a:prstGeom prst="rect">
            <a:avLst/>
          </a:prstGeom>
          <a:noFill/>
        </p:spPr>
        <p:txBody>
          <a:bodyPr wrap="square">
            <a:spAutoFit/>
          </a:bodyPr>
          <a:lstStyle/>
          <a:p>
            <a:r>
              <a:rPr lang="en-IN" b="1" i="0" dirty="0">
                <a:solidFill>
                  <a:srgbClr val="333333"/>
                </a:solidFill>
                <a:effectLst/>
                <a:latin typeface="Courier New" panose="02070309020205020404" pitchFamily="49" charset="0"/>
              </a:rPr>
              <a:t>INSERT</a:t>
            </a:r>
            <a:r>
              <a:rPr lang="en-IN" b="0" i="0" dirty="0">
                <a:solidFill>
                  <a:srgbClr val="333333"/>
                </a:solidFill>
                <a:effectLst/>
                <a:latin typeface="Courier New" panose="02070309020205020404" pitchFamily="49" charset="0"/>
              </a:rPr>
              <a:t> </a:t>
            </a:r>
            <a:r>
              <a:rPr lang="en-IN" b="1" i="0" dirty="0">
                <a:solidFill>
                  <a:srgbClr val="333333"/>
                </a:solidFill>
                <a:effectLst/>
                <a:latin typeface="Courier New" panose="02070309020205020404" pitchFamily="49" charset="0"/>
              </a:rPr>
              <a:t>INTO</a:t>
            </a:r>
            <a:r>
              <a:rPr lang="en-IN" b="0" i="0" dirty="0">
                <a:solidFill>
                  <a:srgbClr val="333333"/>
                </a:solidFill>
                <a:effectLst/>
                <a:latin typeface="Courier New" panose="02070309020205020404" pitchFamily="49" charset="0"/>
              </a:rPr>
              <a:t> members(</a:t>
            </a:r>
            <a:r>
              <a:rPr lang="en-IN" b="1" i="0" dirty="0">
                <a:solidFill>
                  <a:srgbClr val="333333"/>
                </a:solidFill>
                <a:effectLst/>
                <a:latin typeface="Courier New" panose="02070309020205020404" pitchFamily="49" charset="0"/>
              </a:rPr>
              <a:t>name</a:t>
            </a:r>
            <a:r>
              <a:rPr lang="en-IN" b="0" i="0" dirty="0">
                <a:solidFill>
                  <a:srgbClr val="333333"/>
                </a:solidFill>
                <a:effectLst/>
                <a:latin typeface="Courier New" panose="02070309020205020404" pitchFamily="49" charset="0"/>
              </a:rPr>
              <a:t>) </a:t>
            </a:r>
            <a:r>
              <a:rPr lang="en-IN" b="1" i="0" dirty="0">
                <a:solidFill>
                  <a:srgbClr val="333333"/>
                </a:solidFill>
                <a:effectLst/>
                <a:latin typeface="Courier New" panose="02070309020205020404" pitchFamily="49" charset="0"/>
              </a:rPr>
              <a:t>VALUES</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'John'</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'Jane'</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'Mary'</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'David'</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'Amelia’</a:t>
            </a:r>
            <a:r>
              <a:rPr lang="en-IN" b="0" i="0" dirty="0">
                <a:solidFill>
                  <a:srgbClr val="333333"/>
                </a:solidFill>
                <a:effectLst/>
                <a:latin typeface="Courier New" panose="02070309020205020404" pitchFamily="49" charset="0"/>
              </a:rPr>
              <a:t>); </a:t>
            </a:r>
          </a:p>
          <a:p>
            <a:endParaRPr lang="en-IN" dirty="0">
              <a:solidFill>
                <a:srgbClr val="333333"/>
              </a:solidFill>
              <a:latin typeface="Courier New" panose="02070309020205020404" pitchFamily="49" charset="0"/>
            </a:endParaRPr>
          </a:p>
          <a:p>
            <a:r>
              <a:rPr lang="en-IN" b="1" i="0" dirty="0">
                <a:solidFill>
                  <a:srgbClr val="333333"/>
                </a:solidFill>
                <a:effectLst/>
                <a:latin typeface="Courier New" panose="02070309020205020404" pitchFamily="49" charset="0"/>
              </a:rPr>
              <a:t>INSERT</a:t>
            </a:r>
            <a:r>
              <a:rPr lang="en-IN" b="0" i="0" dirty="0">
                <a:solidFill>
                  <a:srgbClr val="333333"/>
                </a:solidFill>
                <a:effectLst/>
                <a:latin typeface="Courier New" panose="02070309020205020404" pitchFamily="49" charset="0"/>
              </a:rPr>
              <a:t> </a:t>
            </a:r>
            <a:r>
              <a:rPr lang="en-IN" b="1" i="0" dirty="0">
                <a:solidFill>
                  <a:srgbClr val="333333"/>
                </a:solidFill>
                <a:effectLst/>
                <a:latin typeface="Courier New" panose="02070309020205020404" pitchFamily="49" charset="0"/>
              </a:rPr>
              <a:t>INTO</a:t>
            </a:r>
            <a:r>
              <a:rPr lang="en-IN" b="0" i="0" dirty="0">
                <a:solidFill>
                  <a:srgbClr val="333333"/>
                </a:solidFill>
                <a:effectLst/>
                <a:latin typeface="Courier New" panose="02070309020205020404" pitchFamily="49" charset="0"/>
              </a:rPr>
              <a:t> committees(</a:t>
            </a:r>
            <a:r>
              <a:rPr lang="en-IN" b="1" i="0" dirty="0">
                <a:solidFill>
                  <a:srgbClr val="333333"/>
                </a:solidFill>
                <a:effectLst/>
                <a:latin typeface="Courier New" panose="02070309020205020404" pitchFamily="49" charset="0"/>
              </a:rPr>
              <a:t>name</a:t>
            </a:r>
            <a:r>
              <a:rPr lang="en-IN" b="0" i="0" dirty="0">
                <a:solidFill>
                  <a:srgbClr val="333333"/>
                </a:solidFill>
                <a:effectLst/>
                <a:latin typeface="Courier New" panose="02070309020205020404" pitchFamily="49" charset="0"/>
              </a:rPr>
              <a:t>) </a:t>
            </a:r>
            <a:r>
              <a:rPr lang="en-IN" b="1" i="0" dirty="0">
                <a:solidFill>
                  <a:srgbClr val="333333"/>
                </a:solidFill>
                <a:effectLst/>
                <a:latin typeface="Courier New" panose="02070309020205020404" pitchFamily="49" charset="0"/>
              </a:rPr>
              <a:t>VALUES</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'John'</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'Mary'</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'Amelia'</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'Joe'</a:t>
            </a:r>
            <a:r>
              <a:rPr lang="en-IN" b="0" i="0" dirty="0">
                <a:solidFill>
                  <a:srgbClr val="333333"/>
                </a:solidFill>
                <a:effectLst/>
                <a:latin typeface="Courier New" panose="02070309020205020404" pitchFamily="49" charset="0"/>
              </a:rPr>
              <a:t>);</a:t>
            </a:r>
            <a:endParaRPr lang="en-IN" dirty="0"/>
          </a:p>
        </p:txBody>
      </p:sp>
      <p:sp>
        <p:nvSpPr>
          <p:cNvPr id="13" name="TextBox 12">
            <a:extLst>
              <a:ext uri="{FF2B5EF4-FFF2-40B4-BE49-F238E27FC236}">
                <a16:creationId xmlns:a16="http://schemas.microsoft.com/office/drawing/2014/main" id="{AD8C5DAF-9F01-4DDB-86B9-6797BFC4097F}"/>
              </a:ext>
            </a:extLst>
          </p:cNvPr>
          <p:cNvSpPr txBox="1"/>
          <p:nvPr/>
        </p:nvSpPr>
        <p:spPr>
          <a:xfrm>
            <a:off x="924340" y="5005371"/>
            <a:ext cx="4111486" cy="646331"/>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 * from members;</a:t>
            </a:r>
          </a:p>
          <a:p>
            <a:r>
              <a:rPr lang="en-US" b="1" dirty="0">
                <a:solidFill>
                  <a:srgbClr val="333333"/>
                </a:solidFill>
                <a:latin typeface="Courier New" panose="02070309020205020404" pitchFamily="49" charset="0"/>
              </a:rPr>
              <a:t>Select * from committee;</a:t>
            </a:r>
          </a:p>
        </p:txBody>
      </p:sp>
      <p:pic>
        <p:nvPicPr>
          <p:cNvPr id="15" name="Picture 2" descr="MySQL Join - members table">
            <a:extLst>
              <a:ext uri="{FF2B5EF4-FFF2-40B4-BE49-F238E27FC236}">
                <a16:creationId xmlns:a16="http://schemas.microsoft.com/office/drawing/2014/main" id="{F702522A-6F0D-4F1A-86F4-DB44E3952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088" y="3843854"/>
            <a:ext cx="1816666" cy="18078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MySQL Join - committees table">
            <a:extLst>
              <a:ext uri="{FF2B5EF4-FFF2-40B4-BE49-F238E27FC236}">
                <a16:creationId xmlns:a16="http://schemas.microsoft.com/office/drawing/2014/main" id="{6F047A0E-2897-4934-9DBD-C2C0F6AE0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976" y="3843855"/>
            <a:ext cx="1981865" cy="180784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2CA005E-E304-4C95-9EFA-AD20F65163EC}"/>
              </a:ext>
            </a:extLst>
          </p:cNvPr>
          <p:cNvSpPr txBox="1"/>
          <p:nvPr/>
        </p:nvSpPr>
        <p:spPr>
          <a:xfrm>
            <a:off x="3689660" y="722149"/>
            <a:ext cx="4885230" cy="707886"/>
          </a:xfrm>
          <a:prstGeom prst="rect">
            <a:avLst/>
          </a:prstGeom>
          <a:noFill/>
        </p:spPr>
        <p:txBody>
          <a:bodyPr wrap="square" rtlCol="0">
            <a:spAutoFit/>
          </a:bodyPr>
          <a:lstStyle/>
          <a:p>
            <a:r>
              <a:rPr lang="en-IN" sz="4000" dirty="0"/>
              <a:t>SAMPLE DATABASE</a:t>
            </a:r>
          </a:p>
        </p:txBody>
      </p:sp>
    </p:spTree>
    <p:extLst>
      <p:ext uri="{BB962C8B-B14F-4D97-AF65-F5344CB8AC3E}">
        <p14:creationId xmlns:p14="http://schemas.microsoft.com/office/powerpoint/2010/main" val="407477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3000-87F7-4CA3-999B-5BF02B5BC5E6}"/>
              </a:ext>
            </a:extLst>
          </p:cNvPr>
          <p:cNvSpPr>
            <a:spLocks noGrp="1"/>
          </p:cNvSpPr>
          <p:nvPr>
            <p:ph type="title"/>
          </p:nvPr>
        </p:nvSpPr>
        <p:spPr>
          <a:xfrm>
            <a:off x="1295402" y="982132"/>
            <a:ext cx="9601196" cy="1303867"/>
          </a:xfrm>
        </p:spPr>
        <p:txBody>
          <a:bodyPr>
            <a:normAutofit/>
          </a:bodyPr>
          <a:lstStyle/>
          <a:p>
            <a:r>
              <a:rPr lang="en-IN" dirty="0">
                <a:solidFill>
                  <a:srgbClr val="262626"/>
                </a:solidFill>
              </a:rPr>
              <a:t>INNER JOIN</a:t>
            </a:r>
          </a:p>
        </p:txBody>
      </p:sp>
      <p:sp>
        <p:nvSpPr>
          <p:cNvPr id="3" name="Content Placeholder 2">
            <a:extLst>
              <a:ext uri="{FF2B5EF4-FFF2-40B4-BE49-F238E27FC236}">
                <a16:creationId xmlns:a16="http://schemas.microsoft.com/office/drawing/2014/main" id="{2D754AAD-CF53-4EB9-951D-BA67D8529167}"/>
              </a:ext>
            </a:extLst>
          </p:cNvPr>
          <p:cNvSpPr>
            <a:spLocks noGrp="1"/>
          </p:cNvSpPr>
          <p:nvPr>
            <p:ph idx="1"/>
          </p:nvPr>
        </p:nvSpPr>
        <p:spPr>
          <a:xfrm>
            <a:off x="1295402" y="2556932"/>
            <a:ext cx="6256866" cy="3318936"/>
          </a:xfrm>
        </p:spPr>
        <p:txBody>
          <a:bodyPr>
            <a:normAutofit/>
          </a:bodyPr>
          <a:lstStyle/>
          <a:p>
            <a:pPr>
              <a:lnSpc>
                <a:spcPct val="90000"/>
              </a:lnSpc>
            </a:pPr>
            <a:r>
              <a:rPr lang="en-US" sz="2200" b="0" i="0" dirty="0">
                <a:solidFill>
                  <a:srgbClr val="262626"/>
                </a:solidFill>
                <a:effectLst/>
              </a:rPr>
              <a:t>The INNER JOIN keyword selects records that have matching values in both tables.</a:t>
            </a:r>
          </a:p>
          <a:p>
            <a:pPr marL="0" indent="0">
              <a:lnSpc>
                <a:spcPct val="90000"/>
              </a:lnSpc>
              <a:buNone/>
            </a:pPr>
            <a:r>
              <a:rPr lang="en-US" sz="2200" b="0" i="0" dirty="0">
                <a:solidFill>
                  <a:srgbClr val="262626"/>
                </a:solidFill>
                <a:effectLst/>
              </a:rPr>
              <a:t>INNER JOIN Syntax</a:t>
            </a:r>
          </a:p>
          <a:p>
            <a:pPr>
              <a:lnSpc>
                <a:spcPct val="90000"/>
              </a:lnSpc>
            </a:pPr>
            <a:r>
              <a:rPr lang="en-US" sz="2200" b="0" i="0" dirty="0">
                <a:solidFill>
                  <a:srgbClr val="262626"/>
                </a:solidFill>
                <a:effectLst/>
              </a:rPr>
              <a:t>SELECT </a:t>
            </a:r>
            <a:r>
              <a:rPr lang="en-US" sz="2200" b="0" i="1" dirty="0" err="1">
                <a:solidFill>
                  <a:srgbClr val="262626"/>
                </a:solidFill>
                <a:effectLst/>
              </a:rPr>
              <a:t>column_name</a:t>
            </a:r>
            <a:r>
              <a:rPr lang="en-US" sz="2200" b="0" i="1" dirty="0">
                <a:solidFill>
                  <a:srgbClr val="262626"/>
                </a:solidFill>
                <a:effectLst/>
              </a:rPr>
              <a:t>(s)</a:t>
            </a:r>
            <a:br>
              <a:rPr lang="en-US" sz="2200" b="0" i="0" dirty="0">
                <a:solidFill>
                  <a:srgbClr val="262626"/>
                </a:solidFill>
                <a:effectLst/>
              </a:rPr>
            </a:br>
            <a:r>
              <a:rPr lang="en-US" sz="2200" b="0" i="0" dirty="0">
                <a:solidFill>
                  <a:srgbClr val="262626"/>
                </a:solidFill>
                <a:effectLst/>
              </a:rPr>
              <a:t>FROM </a:t>
            </a:r>
            <a:r>
              <a:rPr lang="en-US" sz="2200" b="0" i="1" dirty="0">
                <a:solidFill>
                  <a:srgbClr val="262626"/>
                </a:solidFill>
                <a:effectLst/>
              </a:rPr>
              <a:t>table1</a:t>
            </a:r>
            <a:br>
              <a:rPr lang="en-US" sz="2200" b="0" i="0" dirty="0">
                <a:solidFill>
                  <a:srgbClr val="262626"/>
                </a:solidFill>
                <a:effectLst/>
              </a:rPr>
            </a:br>
            <a:r>
              <a:rPr lang="en-US" sz="2200" b="0" i="0" dirty="0">
                <a:solidFill>
                  <a:srgbClr val="262626"/>
                </a:solidFill>
                <a:effectLst/>
              </a:rPr>
              <a:t>INNER JOIN </a:t>
            </a:r>
            <a:r>
              <a:rPr lang="en-US" sz="2200" b="0" i="1" dirty="0">
                <a:solidFill>
                  <a:srgbClr val="262626"/>
                </a:solidFill>
                <a:effectLst/>
              </a:rPr>
              <a:t>table2</a:t>
            </a:r>
            <a:br>
              <a:rPr lang="en-US" sz="2200" b="0" i="1" dirty="0">
                <a:solidFill>
                  <a:srgbClr val="262626"/>
                </a:solidFill>
                <a:effectLst/>
              </a:rPr>
            </a:br>
            <a:r>
              <a:rPr lang="en-US" sz="2200" b="0" i="0" dirty="0">
                <a:solidFill>
                  <a:srgbClr val="262626"/>
                </a:solidFill>
                <a:effectLst/>
              </a:rPr>
              <a:t>ON </a:t>
            </a:r>
            <a:r>
              <a:rPr lang="en-US" sz="2200" b="0" i="1" dirty="0">
                <a:solidFill>
                  <a:srgbClr val="262626"/>
                </a:solidFill>
                <a:effectLst/>
              </a:rPr>
              <a:t>table1.column_name </a:t>
            </a:r>
            <a:r>
              <a:rPr lang="en-US" sz="2200" b="0" i="0" dirty="0">
                <a:solidFill>
                  <a:srgbClr val="262626"/>
                </a:solidFill>
                <a:effectLst/>
              </a:rPr>
              <a:t>=</a:t>
            </a:r>
            <a:r>
              <a:rPr lang="en-US" sz="2200" b="0" i="1" dirty="0">
                <a:solidFill>
                  <a:srgbClr val="262626"/>
                </a:solidFill>
                <a:effectLst/>
              </a:rPr>
              <a:t> table2.column_name</a:t>
            </a:r>
            <a:r>
              <a:rPr lang="en-US" sz="2200" b="0" i="0" dirty="0">
                <a:solidFill>
                  <a:srgbClr val="262626"/>
                </a:solidFill>
                <a:effectLst/>
              </a:rPr>
              <a:t>;</a:t>
            </a:r>
          </a:p>
          <a:p>
            <a:pPr>
              <a:lnSpc>
                <a:spcPct val="90000"/>
              </a:lnSpc>
            </a:pPr>
            <a:endParaRPr lang="en-IN" sz="2200" dirty="0">
              <a:solidFill>
                <a:srgbClr val="262626"/>
              </a:solidFill>
            </a:endParaRPr>
          </a:p>
        </p:txBody>
      </p:sp>
      <p:pic>
        <p:nvPicPr>
          <p:cNvPr id="5" name="Picture 4" descr="A picture containing necklace, drawing&#10;&#10;Description automatically generated">
            <a:extLst>
              <a:ext uri="{FF2B5EF4-FFF2-40B4-BE49-F238E27FC236}">
                <a16:creationId xmlns:a16="http://schemas.microsoft.com/office/drawing/2014/main" id="{420EE8C1-2CC5-4DD1-AB54-8B608150E70A}"/>
              </a:ext>
            </a:extLst>
          </p:cNvPr>
          <p:cNvPicPr>
            <a:picLocks noChangeAspect="1"/>
          </p:cNvPicPr>
          <p:nvPr/>
        </p:nvPicPr>
        <p:blipFill>
          <a:blip r:embed="rId3"/>
          <a:stretch>
            <a:fillRect/>
          </a:stretch>
        </p:blipFill>
        <p:spPr>
          <a:xfrm>
            <a:off x="8085026" y="3134349"/>
            <a:ext cx="2739728" cy="1986302"/>
          </a:xfrm>
          <a:prstGeom prst="rect">
            <a:avLst/>
          </a:prstGeom>
          <a:ln w="57150" cmpd="thickThin">
            <a:solidFill>
              <a:srgbClr val="7F7F7F"/>
            </a:solidFill>
            <a:miter lim="800000"/>
          </a:ln>
        </p:spPr>
      </p:pic>
    </p:spTree>
    <p:extLst>
      <p:ext uri="{BB962C8B-B14F-4D97-AF65-F5344CB8AC3E}">
        <p14:creationId xmlns:p14="http://schemas.microsoft.com/office/powerpoint/2010/main" val="33822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027E28-8434-4096-B824-F30FE961D4D6}"/>
              </a:ext>
            </a:extLst>
          </p:cNvPr>
          <p:cNvSpPr txBox="1"/>
          <p:nvPr/>
        </p:nvSpPr>
        <p:spPr>
          <a:xfrm>
            <a:off x="1021865" y="1306059"/>
            <a:ext cx="3833191" cy="2308324"/>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members1</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INNER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 m.name;</a:t>
            </a:r>
            <a:endParaRPr lang="en-IN" dirty="0"/>
          </a:p>
        </p:txBody>
      </p:sp>
      <p:pic>
        <p:nvPicPr>
          <p:cNvPr id="5" name="Picture 4" descr="A screenshot of a cell phone&#10;&#10;Description automatically generated">
            <a:extLst>
              <a:ext uri="{FF2B5EF4-FFF2-40B4-BE49-F238E27FC236}">
                <a16:creationId xmlns:a16="http://schemas.microsoft.com/office/drawing/2014/main" id="{CCA0C3D3-1B80-40F6-A92D-9F561CCAEC26}"/>
              </a:ext>
            </a:extLst>
          </p:cNvPr>
          <p:cNvPicPr>
            <a:picLocks noChangeAspect="1"/>
          </p:cNvPicPr>
          <p:nvPr/>
        </p:nvPicPr>
        <p:blipFill>
          <a:blip r:embed="rId2"/>
          <a:stretch>
            <a:fillRect/>
          </a:stretch>
        </p:blipFill>
        <p:spPr>
          <a:xfrm>
            <a:off x="6574323" y="1478798"/>
            <a:ext cx="3833191" cy="1298921"/>
          </a:xfrm>
          <a:prstGeom prst="rect">
            <a:avLst/>
          </a:prstGeom>
        </p:spPr>
      </p:pic>
      <p:pic>
        <p:nvPicPr>
          <p:cNvPr id="7" name="Picture 6" descr="A picture containing drawing, device&#10;&#10;Description automatically generated">
            <a:extLst>
              <a:ext uri="{FF2B5EF4-FFF2-40B4-BE49-F238E27FC236}">
                <a16:creationId xmlns:a16="http://schemas.microsoft.com/office/drawing/2014/main" id="{F8D7E7F4-4E25-42A2-A16F-BC9053B0F0FB}"/>
              </a:ext>
            </a:extLst>
          </p:cNvPr>
          <p:cNvPicPr>
            <a:picLocks noChangeAspect="1"/>
          </p:cNvPicPr>
          <p:nvPr/>
        </p:nvPicPr>
        <p:blipFill>
          <a:blip r:embed="rId3"/>
          <a:stretch>
            <a:fillRect/>
          </a:stretch>
        </p:blipFill>
        <p:spPr>
          <a:xfrm>
            <a:off x="6574323" y="3429000"/>
            <a:ext cx="3419475" cy="2200275"/>
          </a:xfrm>
          <a:prstGeom prst="rect">
            <a:avLst/>
          </a:prstGeom>
        </p:spPr>
      </p:pic>
      <p:sp>
        <p:nvSpPr>
          <p:cNvPr id="9" name="TextBox 8">
            <a:extLst>
              <a:ext uri="{FF2B5EF4-FFF2-40B4-BE49-F238E27FC236}">
                <a16:creationId xmlns:a16="http://schemas.microsoft.com/office/drawing/2014/main" id="{786BF44D-632A-4F45-AC3B-D39256F85100}"/>
              </a:ext>
            </a:extLst>
          </p:cNvPr>
          <p:cNvSpPr txBox="1"/>
          <p:nvPr/>
        </p:nvSpPr>
        <p:spPr>
          <a:xfrm>
            <a:off x="1021865" y="3853301"/>
            <a:ext cx="3833191" cy="2308324"/>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members1</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INNER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using (name);</a:t>
            </a:r>
            <a:endParaRPr lang="en-IN" dirty="0"/>
          </a:p>
        </p:txBody>
      </p:sp>
      <p:sp>
        <p:nvSpPr>
          <p:cNvPr id="10" name="TextBox 9">
            <a:extLst>
              <a:ext uri="{FF2B5EF4-FFF2-40B4-BE49-F238E27FC236}">
                <a16:creationId xmlns:a16="http://schemas.microsoft.com/office/drawing/2014/main" id="{044D1360-5EF0-4378-A3D4-8DCC1BA66B01}"/>
              </a:ext>
            </a:extLst>
          </p:cNvPr>
          <p:cNvSpPr txBox="1"/>
          <p:nvPr/>
        </p:nvSpPr>
        <p:spPr>
          <a:xfrm>
            <a:off x="8309113" y="1490171"/>
            <a:ext cx="145774" cy="307777"/>
          </a:xfrm>
          <a:prstGeom prst="rect">
            <a:avLst/>
          </a:prstGeom>
          <a:noFill/>
        </p:spPr>
        <p:txBody>
          <a:bodyPr wrap="square" rtlCol="0">
            <a:spAutoFit/>
          </a:bodyPr>
          <a:lstStyle/>
          <a:p>
            <a:r>
              <a:rPr lang="en-IN" sz="1400" dirty="0"/>
              <a:t>1</a:t>
            </a:r>
          </a:p>
        </p:txBody>
      </p:sp>
      <p:sp>
        <p:nvSpPr>
          <p:cNvPr id="12" name="TextBox 11">
            <a:extLst>
              <a:ext uri="{FF2B5EF4-FFF2-40B4-BE49-F238E27FC236}">
                <a16:creationId xmlns:a16="http://schemas.microsoft.com/office/drawing/2014/main" id="{5DEAEEF1-811F-457E-8436-3925E41361A8}"/>
              </a:ext>
            </a:extLst>
          </p:cNvPr>
          <p:cNvSpPr txBox="1"/>
          <p:nvPr/>
        </p:nvSpPr>
        <p:spPr>
          <a:xfrm>
            <a:off x="4894874" y="702439"/>
            <a:ext cx="3188952" cy="707886"/>
          </a:xfrm>
          <a:prstGeom prst="rect">
            <a:avLst/>
          </a:prstGeom>
          <a:noFill/>
        </p:spPr>
        <p:txBody>
          <a:bodyPr wrap="square" rtlCol="0">
            <a:spAutoFit/>
          </a:bodyPr>
          <a:lstStyle/>
          <a:p>
            <a:r>
              <a:rPr lang="en-IN" sz="4000" dirty="0"/>
              <a:t>INNER JOIN</a:t>
            </a:r>
          </a:p>
        </p:txBody>
      </p:sp>
    </p:spTree>
    <p:extLst>
      <p:ext uri="{BB962C8B-B14F-4D97-AF65-F5344CB8AC3E}">
        <p14:creationId xmlns:p14="http://schemas.microsoft.com/office/powerpoint/2010/main" val="32944033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6442C60F1F644FA08056F4AD00DE68" ma:contentTypeVersion="10" ma:contentTypeDescription="Create a new document." ma:contentTypeScope="" ma:versionID="4c82a7d1ea5d7cc758bc61e35813d85c">
  <xsd:schema xmlns:xsd="http://www.w3.org/2001/XMLSchema" xmlns:xs="http://www.w3.org/2001/XMLSchema" xmlns:p="http://schemas.microsoft.com/office/2006/metadata/properties" xmlns:ns2="a8cfd040-50b8-4dd6-afa2-12e7357a3bb6" xmlns:ns3="c0cd3506-5f03-4dee-acae-551bfdfd6d68" targetNamespace="http://schemas.microsoft.com/office/2006/metadata/properties" ma:root="true" ma:fieldsID="b17f00b937a1a950175b7885a8032c4b" ns2:_="" ns3:_="">
    <xsd:import namespace="a8cfd040-50b8-4dd6-afa2-12e7357a3bb6"/>
    <xsd:import namespace="c0cd3506-5f03-4dee-acae-551bfdfd6d6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cfd040-50b8-4dd6-afa2-12e7357a3bb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0cd3506-5f03-4dee-acae-551bfdfd6d6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B79ED9-1B12-4B7A-8FA2-AD40A4441ADB}"/>
</file>

<file path=customXml/itemProps2.xml><?xml version="1.0" encoding="utf-8"?>
<ds:datastoreItem xmlns:ds="http://schemas.openxmlformats.org/officeDocument/2006/customXml" ds:itemID="{BD462842-54D7-4FE8-995F-FC44A1A14CF4}"/>
</file>

<file path=customXml/itemProps3.xml><?xml version="1.0" encoding="utf-8"?>
<ds:datastoreItem xmlns:ds="http://schemas.openxmlformats.org/officeDocument/2006/customXml" ds:itemID="{03716217-AD4F-4095-8AFE-9452879C9083}"/>
</file>

<file path=docProps/app.xml><?xml version="1.0" encoding="utf-8"?>
<Properties xmlns="http://schemas.openxmlformats.org/officeDocument/2006/extended-properties" xmlns:vt="http://schemas.openxmlformats.org/officeDocument/2006/docPropsVTypes">
  <TotalTime>443</TotalTime>
  <Words>1025</Words>
  <Application>Microsoft Office PowerPoint</Application>
  <PresentationFormat>Widescreen</PresentationFormat>
  <Paragraphs>152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Courier New</vt:lpstr>
      <vt:lpstr>Garamond</vt:lpstr>
      <vt:lpstr>Segoe UI</vt:lpstr>
      <vt:lpstr>Verdana</vt:lpstr>
      <vt:lpstr>Organic</vt:lpstr>
      <vt:lpstr>SQL Joins </vt:lpstr>
      <vt:lpstr>RECAP (order of execution)</vt:lpstr>
      <vt:lpstr>RECAP</vt:lpstr>
      <vt:lpstr>SQL Joins</vt:lpstr>
      <vt:lpstr>SELF JOIN</vt:lpstr>
      <vt:lpstr>PowerPoint Presentation</vt:lpstr>
      <vt:lpstr>PowerPoint Presentation</vt:lpstr>
      <vt:lpstr>INNER JOIN</vt:lpstr>
      <vt:lpstr>PowerPoint Presentation</vt:lpstr>
      <vt:lpstr>LEFT JOIN (or LEFT OUTER JOIN)</vt:lpstr>
      <vt:lpstr>PowerPoint Presentation</vt:lpstr>
      <vt:lpstr>PowerPoint Presentation</vt:lpstr>
      <vt:lpstr>RIGHT JOIN (or RIGHT OUTER JOIN)</vt:lpstr>
      <vt:lpstr>PowerPoint Presentation</vt:lpstr>
      <vt:lpstr>FULL OUTER JOIN</vt:lpstr>
      <vt:lpstr>CROSS JOIN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 </dc:title>
  <dc:creator>SUCHI KUMARI</dc:creator>
  <cp:lastModifiedBy>Mohit Sajwan</cp:lastModifiedBy>
  <cp:revision>15</cp:revision>
  <dcterms:created xsi:type="dcterms:W3CDTF">2020-08-28T11:52:15Z</dcterms:created>
  <dcterms:modified xsi:type="dcterms:W3CDTF">2020-09-02T03:44:07Z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0x0101007E6442C60F1F644FA08056F4AD00DE68</vt:lpwstr>
  </property>
</Properties>
</file>