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20" r:id="rId6"/>
    <p:sldId id="33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32" r:id="rId15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-480" y="-96"/>
      </p:cViewPr>
      <p:guideLst>
        <p:guide orient="horz" pos="2160"/>
        <p:guide pos="2860"/>
      </p:guideLst>
    </p:cSldViewPr>
  </p:slideViewPr>
  <p:outlineViewPr>
    <p:cViewPr varScale="1">
      <p:scale>
        <a:sx n="170" d="200"/>
        <a:sy n="170" d="200"/>
      </p:scale>
      <p:origin x="0" y="236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MS PGothic" charset="0"/>
                <a:cs typeface="Arial Unicode MS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MS PGothic" charset="0"/>
                <a:cs typeface="Arial Unicode MS" charset="0"/>
              </a:rPr>
              <a:t>02/15/11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MS PGothic" charset="0"/>
              <a:cs typeface="Arial Unicode MS" charset="0"/>
            </a:endParaRPr>
          </a:p>
        </p:txBody>
      </p:sp>
      <p:sp>
        <p:nvSpPr>
          <p:cNvPr id="27656" name="Rectangl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5650" cy="34226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-1" charset="0"/>
              <a:ea typeface="MS PGothic" charset="0"/>
              <a:cs typeface="MS PGothic" charset="-128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/>
          <a:p>
            <a:pPr lvl="0" algn="r" defTabSz="457200" eaLnBrk="1" hangingPunct="1">
              <a:buClr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  <a:latin typeface="Calibri" charset="0"/>
              </a:rPr>
            </a:fld>
            <a:endParaRPr lang="en-US" altLang="x-none" sz="12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defRPr sz="1200" kern="1200">
        <a:solidFill>
          <a:srgbClr val="000000"/>
        </a:solidFill>
        <a:latin typeface="Times New Roman" panose="02020603050405020304" pitchFamily="-1" charset="0"/>
        <a:ea typeface="MS PGothic" charset="0"/>
        <a:cs typeface="MS PGothic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defRPr sz="1200" kern="1200">
        <a:solidFill>
          <a:srgbClr val="000000"/>
        </a:solidFill>
        <a:latin typeface="Times New Roman" panose="02020603050405020304" pitchFamily="-1" charset="0"/>
        <a:ea typeface="MS PGothic" charset="0"/>
        <a:cs typeface="MS PGothic" charset="-128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defRPr sz="1200" kern="1200">
        <a:solidFill>
          <a:srgbClr val="000000"/>
        </a:solidFill>
        <a:latin typeface="Times New Roman" panose="02020603050405020304" pitchFamily="-1" charset="0"/>
        <a:ea typeface="MS PGothic" charset="0"/>
        <a:cs typeface="MS PGothic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defRPr sz="1200" kern="1200">
        <a:solidFill>
          <a:srgbClr val="000000"/>
        </a:solidFill>
        <a:latin typeface="Times New Roman" panose="02020603050405020304" pitchFamily="-1" charset="0"/>
        <a:ea typeface="MS PGothic" charset="0"/>
        <a:cs typeface="MS PGothic" charset="-128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-1" charset="0"/>
      <a:defRPr sz="1200" kern="1200">
        <a:solidFill>
          <a:srgbClr val="000000"/>
        </a:solidFill>
        <a:latin typeface="Times New Roman" panose="02020603050405020304" pitchFamily="-1" charset="0"/>
        <a:ea typeface="MS PGothic" charset="0"/>
        <a:cs typeface="MS PGothic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6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 algn="r" eaLnBrk="1" hangingPunct="1">
              <a:buClr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>
                <a:solidFill>
                  <a:srgbClr val="000000"/>
                </a:solidFill>
                <a:latin typeface="Calibri" charset="0"/>
              </a:rPr>
              <a:t>02/15/11</a:t>
            </a:r>
            <a:endParaRPr lang="en-US" altLang="x-none" sz="1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9699" name="Rectangle 10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 eaLnBrk="1" hangingPunct="1">
              <a:buClr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  <a:latin typeface="Calibri" charset="0"/>
              </a:rPr>
            </a:fld>
            <a:endParaRPr lang="en-US" altLang="x-none" sz="1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9700" name="Text Box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0" tIns="0" rIns="0" bIns="0" numCol="1" anchor="ctr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-1" charset="0"/>
              <a:ea typeface="MS PGothic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60419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33795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35843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37891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39939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41987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44035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46083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Text Box 1"/>
          <p:cNvSpPr txBox="1"/>
          <p:nvPr/>
        </p:nvSpPr>
        <p:spPr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2058" tIns="41029" rIns="82058" bIns="41029" anchor="ctr" anchorCtr="0"/>
          <a:p>
            <a:pPr lvl="0" eaLnBrk="1" hangingPunct="1"/>
            <a:endParaRPr lang="en-US" altLang="x-none" dirty="0"/>
          </a:p>
        </p:txBody>
      </p:sp>
      <p:sp>
        <p:nvSpPr>
          <p:cNvPr id="48131" name="Text Box 2"/>
          <p:cNvSpPr/>
          <p:nvPr>
            <p:ph type="body"/>
          </p:nvPr>
        </p:nvSpPr>
        <p:spPr>
          <a:xfrm>
            <a:off x="1046163" y="4352925"/>
            <a:ext cx="4770437" cy="3478213"/>
          </a:xfrm>
          <a:ln/>
        </p:spPr>
        <p:txBody>
          <a:bodyPr wrap="none" lIns="0" tIns="0" rIns="0" bIns="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7538" y="6350"/>
            <a:ext cx="2170112" cy="592137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357938" cy="592137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"/>
            <a:ext cx="8680450" cy="1136650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403350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403350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7538" y="6350"/>
            <a:ext cx="2170112" cy="592137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357938" cy="592137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"/>
            <a:ext cx="8680450" cy="1136650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403350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403350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  <a:p>
            <a:pPr lvl="1"/>
            <a:r>
              <a:rPr lang="da-DK" smtClean="0"/>
              <a:t>Second level</a:t>
            </a:r>
            <a:endParaRPr lang="da-DK" smtClean="0"/>
          </a:p>
          <a:p>
            <a:pPr lvl="2"/>
            <a:r>
              <a:rPr lang="da-DK" smtClean="0"/>
              <a:t>Third level</a:t>
            </a:r>
            <a:endParaRPr lang="da-DK" smtClean="0"/>
          </a:p>
          <a:p>
            <a:pPr lvl="3"/>
            <a:r>
              <a:rPr lang="da-DK" smtClean="0"/>
              <a:t>Fourth level</a:t>
            </a:r>
            <a:endParaRPr lang="da-DK" smtClean="0"/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  <a:endParaRPr lang="da-DK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"/>
          <p:cNvGrpSpPr/>
          <p:nvPr userDrawn="1"/>
        </p:nvGrpSpPr>
        <p:grpSpPr>
          <a:xfrm>
            <a:off x="401638" y="-23812"/>
            <a:ext cx="8791575" cy="1243012"/>
            <a:chOff x="253" y="-15"/>
            <a:chExt cx="5538" cy="783"/>
          </a:xfrm>
        </p:grpSpPr>
        <p:pic>
          <p:nvPicPr>
            <p:cNvPr id="1030" name="Picture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3" y="-15"/>
              <a:ext cx="5538" cy="7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88" y="4"/>
              <a:ext cx="5468" cy="7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2880" tIns="46800" rIns="90000" bIns="46800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/>
              </a:pPr>
              <a:endParaRPr kumimoji="0" lang="da-DK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7" name="Rectangle 1"/>
          <p:cNvSpPr>
            <a:spLocks noGrp="1"/>
          </p:cNvSpPr>
          <p:nvPr>
            <p:ph type="title"/>
          </p:nvPr>
        </p:nvSpPr>
        <p:spPr>
          <a:xfrm>
            <a:off x="457200" y="6350"/>
            <a:ext cx="8680450" cy="1136650"/>
          </a:xfrm>
          <a:prstGeom prst="rect">
            <a:avLst/>
          </a:prstGeom>
          <a:noFill/>
          <a:ln w="9525">
            <a:noFill/>
          </a:ln>
        </p:spPr>
        <p:txBody>
          <a:bodyPr lIns="182880" tIns="46800" rIns="90000" bIns="46800" anchor="ctr" anchorCtr="0"/>
          <a:p>
            <a:pPr lvl="0"/>
            <a:r>
              <a:rPr dirty="0"/>
              <a:t>Click to edit the title text format</a:t>
            </a:r>
            <a:endParaRPr dirty="0"/>
          </a:p>
        </p:txBody>
      </p:sp>
      <p:sp>
        <p:nvSpPr>
          <p:cNvPr id="1028" name="Rectangle 2"/>
          <p:cNvSpPr>
            <a:spLocks noGrp="1"/>
          </p:cNvSpPr>
          <p:nvPr>
            <p:ph type="body" idx="1"/>
          </p:nvPr>
        </p:nvSpPr>
        <p:spPr>
          <a:xfrm>
            <a:off x="514350" y="1403350"/>
            <a:ext cx="8426450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dirty="0"/>
              <a:t>Click to edit the outline text format</a:t>
            </a:r>
            <a:endParaRPr dirty="0"/>
          </a:p>
          <a:p>
            <a:pPr lvl="1"/>
            <a:r>
              <a:rPr dirty="0"/>
              <a:t>Second Outline Level</a:t>
            </a:r>
            <a:endParaRPr dirty="0"/>
          </a:p>
          <a:p>
            <a:pPr lvl="2"/>
            <a:r>
              <a:rPr dirty="0"/>
              <a:t>Third Outline Level</a:t>
            </a:r>
            <a:endParaRPr dirty="0"/>
          </a:p>
          <a:p>
            <a:pPr lvl="3"/>
            <a:r>
              <a:rPr dirty="0"/>
              <a:t>Fourth Outline Level</a:t>
            </a:r>
            <a:endParaRPr dirty="0"/>
          </a:p>
          <a:p>
            <a:pPr lvl="4"/>
            <a:r>
              <a:rPr dirty="0"/>
              <a:t>Fifth Outline Level</a:t>
            </a:r>
            <a:endParaRPr dirty="0"/>
          </a:p>
          <a:p>
            <a:pPr lvl="4"/>
            <a:r>
              <a:rPr dirty="0"/>
              <a:t>Sixth Outline Level</a:t>
            </a:r>
            <a:endParaRPr dirty="0"/>
          </a:p>
          <a:p>
            <a:pPr lvl="4"/>
            <a:r>
              <a:rPr dirty="0"/>
              <a:t>Seventh Outline Level</a:t>
            </a:r>
            <a:endParaRPr dirty="0"/>
          </a:p>
          <a:p>
            <a:pPr lvl="4"/>
            <a:r>
              <a:rPr dirty="0"/>
              <a:t>Eighth Outline Level</a:t>
            </a:r>
            <a:endParaRPr dirty="0"/>
          </a:p>
          <a:p>
            <a:pPr lvl="4"/>
            <a:r>
              <a:rPr dirty="0"/>
              <a:t>Ninth Outline Level</a:t>
            </a:r>
            <a:endParaRPr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gradFill rotWithShape="0">
            <a:gsLst>
              <a:gs pos="0">
                <a:srgbClr val="5E0000"/>
              </a:gs>
              <a:gs pos="100000">
                <a:srgbClr val="CC0000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Rectangle 1"/>
          <p:cNvSpPr>
            <a:spLocks noChangeArrowheads="1"/>
          </p:cNvSpPr>
          <p:nvPr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gradFill rotWithShape="0">
            <a:gsLst>
              <a:gs pos="0">
                <a:srgbClr val="5E0000"/>
              </a:gs>
              <a:gs pos="100000">
                <a:srgbClr val="CC0000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-6350"/>
            <a:ext cx="91567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3"/>
          <p:cNvSpPr>
            <a:spLocks noGrp="1"/>
          </p:cNvSpPr>
          <p:nvPr>
            <p:ph type="title"/>
          </p:nvPr>
        </p:nvSpPr>
        <p:spPr>
          <a:xfrm>
            <a:off x="457200" y="6350"/>
            <a:ext cx="8680450" cy="1136650"/>
          </a:xfrm>
          <a:prstGeom prst="rect">
            <a:avLst/>
          </a:prstGeom>
          <a:noFill/>
          <a:ln w="9525">
            <a:noFill/>
          </a:ln>
        </p:spPr>
        <p:txBody>
          <a:bodyPr lIns="182880" tIns="46800" rIns="90000" bIns="46800" anchor="ctr" anchorCtr="0"/>
          <a:p>
            <a:pPr lvl="0"/>
            <a:r>
              <a:rPr dirty="0"/>
              <a:t>Click to edit the title text format</a:t>
            </a:r>
            <a:endParaRPr dirty="0"/>
          </a:p>
        </p:txBody>
      </p:sp>
      <p:sp>
        <p:nvSpPr>
          <p:cNvPr id="14341" name="Rectangle 4"/>
          <p:cNvSpPr>
            <a:spLocks noGrp="1"/>
          </p:cNvSpPr>
          <p:nvPr>
            <p:ph type="body" idx="1"/>
          </p:nvPr>
        </p:nvSpPr>
        <p:spPr>
          <a:xfrm>
            <a:off x="514350" y="1403350"/>
            <a:ext cx="8426450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dirty="0"/>
              <a:t>Click to edit the outline text format</a:t>
            </a:r>
            <a:endParaRPr dirty="0"/>
          </a:p>
          <a:p>
            <a:pPr lvl="1"/>
            <a:r>
              <a:rPr dirty="0"/>
              <a:t>Second Outline Level</a:t>
            </a:r>
            <a:endParaRPr dirty="0"/>
          </a:p>
          <a:p>
            <a:pPr lvl="2"/>
            <a:r>
              <a:rPr dirty="0"/>
              <a:t>Third Outline Level</a:t>
            </a:r>
            <a:endParaRPr dirty="0"/>
          </a:p>
          <a:p>
            <a:pPr lvl="3"/>
            <a:r>
              <a:rPr dirty="0"/>
              <a:t>Fourth Outline Level</a:t>
            </a:r>
            <a:endParaRPr dirty="0"/>
          </a:p>
          <a:p>
            <a:pPr lvl="4"/>
            <a:r>
              <a:rPr dirty="0"/>
              <a:t>Fifth Outline Level</a:t>
            </a:r>
            <a:endParaRPr dirty="0"/>
          </a:p>
          <a:p>
            <a:pPr lvl="4"/>
            <a:r>
              <a:rPr dirty="0"/>
              <a:t>Sixth Outline Level</a:t>
            </a:r>
            <a:endParaRPr dirty="0"/>
          </a:p>
          <a:p>
            <a:pPr lvl="4"/>
            <a:r>
              <a:rPr dirty="0"/>
              <a:t>Seventh Outline Level</a:t>
            </a:r>
            <a:endParaRPr dirty="0"/>
          </a:p>
          <a:p>
            <a:pPr lvl="4"/>
            <a:r>
              <a:rPr dirty="0"/>
              <a:t>Eighth Outline Level</a:t>
            </a:r>
            <a:endParaRPr dirty="0"/>
          </a:p>
          <a:p>
            <a:pPr lvl="4"/>
            <a:r>
              <a:rPr dirty="0"/>
              <a:t>Ninth Outline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4000" b="1">
          <a:solidFill>
            <a:srgbClr val="000000"/>
          </a:solidFill>
          <a:latin typeface="Arial" panose="020B0604020202020204" pitchFamily="34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-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3951288"/>
            <a:ext cx="7772400" cy="1470025"/>
          </a:xfrm>
          <a:prstGeom prst="rect">
            <a:avLst/>
          </a:prstGeom>
          <a:solidFill>
            <a:srgbClr val="FFFFFF">
              <a:alpha val="25000"/>
            </a:srgbClr>
          </a:solidFill>
          <a:ln w="9360">
            <a:solidFill>
              <a:srgbClr val="BE4B48"/>
            </a:solidFill>
            <a:miter lim="800000"/>
          </a:ln>
          <a:effectLst>
            <a:outerShdw blurRad="63500" dist="74769" dir="938535" algn="ctr" rotWithShape="0">
              <a:srgbClr val="000000">
                <a:alpha val="38034"/>
              </a:srgbClr>
            </a:outerShdw>
          </a:effectLst>
        </p:spPr>
        <p:txBody>
          <a:bodyPr lIns="18288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1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da-D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Getting</a:t>
            </a:r>
            <a:r>
              <a:rPr kumimoji="0" lang="da-D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 </a:t>
            </a:r>
            <a:r>
              <a:rPr kumimoji="0" lang="da-D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Started</a:t>
            </a:r>
            <a:r>
              <a:rPr kumimoji="0" lang="da-D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 </a:t>
            </a:r>
            <a:r>
              <a:rPr kumimoji="0" lang="da-D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with</a:t>
            </a:r>
            <a:r>
              <a:rPr kumimoji="0" lang="da-D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MS PGothic" charset="0"/>
              </a:rPr>
              <a:t> Linux</a:t>
            </a:r>
            <a:endParaRPr kumimoji="0" lang="da-DK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1339850" y="179388"/>
            <a:ext cx="6400800" cy="35766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defTabSz="457200">
              <a:spcBef>
                <a:spcPts val="800"/>
              </a:spcBef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s-ES" altLang="x-none" sz="4400" b="1">
                <a:solidFill>
                  <a:srgbClr val="FFFFFF"/>
                </a:solidFill>
                <a:latin typeface="Arial" panose="020B0604020202020204" pitchFamily="34" charset="0"/>
              </a:rPr>
              <a:t>Linux System Administration</a:t>
            </a:r>
            <a:br>
              <a:rPr lang="es-ES" altLang="x-none" sz="4400" b="1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s-ES" altLang="x-none" sz="4400" b="1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" altLang="es-ES" sz="4400" b="1">
                <a:solidFill>
                  <a:srgbClr val="FFFFFF"/>
                </a:solidFill>
                <a:latin typeface="Arial" panose="020B0604020202020204" pitchFamily="34" charset="0"/>
              </a:rPr>
              <a:t>vi </a:t>
            </a:r>
            <a:r>
              <a:rPr lang="es-ES" altLang="x-none" sz="4400" b="1">
                <a:solidFill>
                  <a:srgbClr val="FFFFFF"/>
                </a:solidFill>
                <a:latin typeface="Arial" panose="020B0604020202020204" pitchFamily="34" charset="0"/>
              </a:rPr>
              <a:t>Editor</a:t>
            </a:r>
            <a:endParaRPr lang="es-ES" altLang="x-none" sz="44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800"/>
              </a:spcBef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s-ES" altLang="x-none" sz="32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800"/>
              </a:spcBef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s-ES" altLang="x-none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882650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Speed things up some more!</a:t>
            </a:r>
            <a:endParaRPr dirty="0"/>
          </a:p>
        </p:txBody>
      </p:sp>
      <p:sp>
        <p:nvSpPr>
          <p:cNvPr id="47107" name="Rectangle 2"/>
          <p:cNvSpPr>
            <a:spLocks noGrp="1"/>
          </p:cNvSpPr>
          <p:nvPr>
            <p:ph idx="1"/>
          </p:nvPr>
        </p:nvSpPr>
        <p:spPr>
          <a:xfrm>
            <a:off x="508000" y="1644650"/>
            <a:ext cx="8483600" cy="4603750"/>
          </a:xfrm>
          <a:ln/>
        </p:spPr>
        <p:txBody>
          <a:bodyPr vert="horz" wrap="square" lIns="90000" tIns="54403" rIns="90000" bIns="46800" anchor="t" anchorCtr="0"/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In vi press the </a:t>
            </a:r>
            <a:r>
              <a:rPr sz="2500" i="1" dirty="0"/>
              <a:t>ESC</a:t>
            </a:r>
            <a:r>
              <a:rPr sz="2500" dirty="0"/>
              <a:t>ape key to verify you are in</a:t>
            </a:r>
            <a:br>
              <a:rPr sz="2500" dirty="0"/>
            </a:br>
            <a:r>
              <a:rPr sz="2500" dirty="0"/>
              <a:t> command mode.</a:t>
            </a:r>
            <a:endParaRPr sz="2500" dirty="0"/>
          </a:p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</a:t>
            </a:r>
            <a:r>
              <a:rPr sz="2500" dirty="0">
                <a:solidFill>
                  <a:srgbClr val="0000FF"/>
                </a:solidFill>
              </a:rPr>
              <a:t>Go directly to a specific line number</a:t>
            </a:r>
            <a:endParaRPr sz="2500" dirty="0">
              <a:solidFill>
                <a:srgbClr val="0000FF"/>
              </a:solidFill>
            </a:endParaRPr>
          </a:p>
          <a:p>
            <a:pPr marL="1173480" lvl="2" indent="-195580" defTabSz="457200" eaLnBrk="1">
              <a:lnSpc>
                <a:spcPct val="94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>
                <a:latin typeface="Courier New" panose="02070309020205020404" pitchFamily="-1" charset="0"/>
              </a:rPr>
              <a:t>:NN</a:t>
            </a:r>
            <a:r>
              <a:rPr b="1" dirty="0"/>
              <a:t> </a:t>
            </a:r>
            <a:r>
              <a:rPr dirty="0"/>
              <a:t>	→ press &lt;ENTER&gt;. If NN=100, go to line 100</a:t>
            </a:r>
            <a:endParaRPr dirty="0"/>
          </a:p>
          <a:p>
            <a:pPr marL="389255" indent="-294005" defTabSz="457200" eaLnBrk="1">
              <a:lnSpc>
                <a:spcPct val="83000"/>
              </a:lnSpc>
              <a:buFont typeface="StarSymbol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</a:t>
            </a:r>
            <a:r>
              <a:rPr sz="2500" dirty="0">
                <a:solidFill>
                  <a:srgbClr val="0000FF"/>
                </a:solidFill>
              </a:rPr>
              <a:t>Go to start/end of a line</a:t>
            </a:r>
            <a:endParaRPr sz="2500" dirty="0">
              <a:solidFill>
                <a:srgbClr val="0000FF"/>
              </a:solidFill>
            </a:endParaRPr>
          </a:p>
          <a:p>
            <a:pPr marL="1173480" lvl="2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dirty="0"/>
              <a:t>press </a:t>
            </a:r>
            <a:r>
              <a:rPr i="1" dirty="0"/>
              <a:t>Home</a:t>
            </a:r>
            <a:r>
              <a:rPr dirty="0"/>
              <a:t> or press </a:t>
            </a:r>
            <a:r>
              <a:rPr i="1" dirty="0"/>
              <a:t>End </a:t>
            </a:r>
            <a:r>
              <a:rPr dirty="0"/>
              <a:t>on your keyboard</a:t>
            </a:r>
            <a:endParaRPr dirty="0"/>
          </a:p>
          <a:p>
            <a:pPr marL="389255" indent="-294005" defTabSz="457200" eaLnBrk="1">
              <a:lnSpc>
                <a:spcPct val="83000"/>
              </a:lnSpc>
              <a:buFont typeface="StarSymbol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</a:t>
            </a:r>
            <a:r>
              <a:rPr sz="2500" dirty="0">
                <a:solidFill>
                  <a:srgbClr val="0000FF"/>
                </a:solidFill>
              </a:rPr>
              <a:t>Go to top/bottom of a file:</a:t>
            </a:r>
            <a:endParaRPr sz="2500" dirty="0">
              <a:solidFill>
                <a:srgbClr val="0000FF"/>
              </a:solidFill>
            </a:endParaRPr>
          </a:p>
          <a:p>
            <a:pPr marL="1173480" lvl="2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dirty="0"/>
              <a:t>press </a:t>
            </a:r>
            <a:r>
              <a:rPr i="1" dirty="0"/>
              <a:t>ctrl-Home</a:t>
            </a:r>
            <a:r>
              <a:rPr dirty="0"/>
              <a:t> or press </a:t>
            </a:r>
            <a:r>
              <a:rPr i="1" dirty="0"/>
              <a:t>ctrl-End </a:t>
            </a:r>
            <a:r>
              <a:rPr dirty="0"/>
              <a:t>on your keyboard</a:t>
            </a:r>
            <a:endParaRPr dirty="0"/>
          </a:p>
          <a:p>
            <a:pPr marL="389255" indent="-294005" defTabSz="457200" eaLnBrk="1">
              <a:lnSpc>
                <a:spcPct val="83000"/>
              </a:lnSpc>
              <a:buFont typeface="StarSymbol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</a:t>
            </a:r>
            <a:r>
              <a:rPr sz="2500" dirty="0">
                <a:solidFill>
                  <a:srgbClr val="0000FF"/>
                </a:solidFill>
              </a:rPr>
              <a:t>Undo the last change you made (in command mode)</a:t>
            </a:r>
            <a:endParaRPr sz="2500" dirty="0">
              <a:solidFill>
                <a:srgbClr val="0000FF"/>
              </a:solidFill>
            </a:endParaRPr>
          </a:p>
          <a:p>
            <a:pPr marL="1173480" lvl="2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/>
              <a:t>press “u”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1"/>
          <p:cNvSpPr>
            <a:spLocks noGrp="1"/>
          </p:cNvSpPr>
          <p:nvPr>
            <p:ph type="title"/>
          </p:nvPr>
        </p:nvSpPr>
        <p:spPr>
          <a:xfrm>
            <a:off x="671513" y="76200"/>
            <a:ext cx="7807325" cy="1146175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Excercise </a:t>
            </a:r>
            <a:endParaRPr lang="" dirty="0"/>
          </a:p>
        </p:txBody>
      </p:sp>
      <p:sp>
        <p:nvSpPr>
          <p:cNvPr id="59395" name="Rectangle 2"/>
          <p:cNvSpPr>
            <a:spLocks noGrp="1"/>
          </p:cNvSpPr>
          <p:nvPr>
            <p:ph idx="1"/>
          </p:nvPr>
        </p:nvSpPr>
        <p:spPr>
          <a:xfrm>
            <a:off x="671513" y="1808163"/>
            <a:ext cx="8167687" cy="4367212"/>
          </a:xfrm>
          <a:ln/>
        </p:spPr>
        <p:txBody>
          <a:bodyPr vert="horz" wrap="square" lIns="90000" tIns="51204" rIns="90000" bIns="46800" anchor="t" anchorCtr="0"/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Type following c program using vi and run it.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#include&lt;stdio.h&gt;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void main()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{printf(“hello Linux”);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}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use gcc compiler to execute it. 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$gcc file_name </a:t>
            </a:r>
            <a:endParaRPr lang="" dirty="0"/>
          </a:p>
          <a:p>
            <a:pPr defTabSz="457200" eaLnBrk="1">
              <a:lnSpc>
                <a:spcPct val="86000"/>
              </a:lnSpc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./a.out</a:t>
            </a:r>
            <a:endParaRPr lang="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1"/>
          <p:cNvSpPr>
            <a:spLocks noGrp="1"/>
          </p:cNvSpPr>
          <p:nvPr>
            <p:ph type="title"/>
          </p:nvPr>
        </p:nvSpPr>
        <p:spPr>
          <a:xfrm>
            <a:off x="671513" y="76200"/>
            <a:ext cx="7807325" cy="1146175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vi Philosophy</a:t>
            </a:r>
            <a:endParaRPr dirty="0"/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671830" y="1222375"/>
            <a:ext cx="8375650" cy="4821555"/>
          </a:xfrm>
          <a:ln/>
        </p:spPr>
        <p:txBody>
          <a:bodyPr vert="horz" wrap="square" lIns="90000" tIns="62176" rIns="90000" bIns="46800" anchor="t" anchorCtr="0"/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800" dirty="0"/>
              <a:t>It's available! </a:t>
            </a:r>
            <a:r>
              <a:rPr lang="" sz="2800" i="1" dirty="0"/>
              <a:t>like everywhere.</a:t>
            </a:r>
            <a:endParaRPr lang="" sz="2800" i="1" dirty="0"/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lang="" sz="2800" i="1" dirty="0"/>
              <a:t>It was old ( developed when the earth started to cool down)</a:t>
            </a:r>
            <a:endParaRPr lang="" sz="2800" i="1" dirty="0"/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lang="" sz="2800" i="1" dirty="0"/>
              <a:t>Its very easy and fun to work with!!! </a:t>
            </a:r>
            <a:r>
              <a:rPr lang="" sz="2800" i="1" dirty="0">
                <a:solidFill>
                  <a:srgbClr val="FF0000"/>
                </a:solidFill>
              </a:rPr>
              <a:t>We will see...</a:t>
            </a:r>
            <a:endParaRPr lang="" sz="2800" i="1" dirty="0">
              <a:solidFill>
                <a:srgbClr val="FF0000"/>
              </a:solidFill>
            </a:endParaRPr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lang="" sz="2800" i="1" dirty="0">
                <a:solidFill>
                  <a:srgbClr val="FF0000"/>
                </a:solidFill>
              </a:rPr>
              <a:t>Somebody says its user friendly...SOMEBODY says it. </a:t>
            </a:r>
            <a:endParaRPr sz="2800" dirty="0">
              <a:solidFill>
                <a:srgbClr val="FF0000"/>
              </a:solidFill>
            </a:endParaRPr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800" dirty="0"/>
              <a:t>It's has some very powerful features.</a:t>
            </a:r>
            <a:endParaRPr sz="2800" dirty="0"/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800" dirty="0"/>
              <a:t>VIM stands for Vi IMproved</a:t>
            </a:r>
            <a:r>
              <a:rPr lang="" sz="2800" dirty="0"/>
              <a:t>, New version</a:t>
            </a:r>
            <a:endParaRPr sz="2800" dirty="0"/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800" dirty="0"/>
              <a:t>Not that hard to learn after initial learning curve. </a:t>
            </a:r>
            <a:r>
              <a:rPr lang="" sz="2800" dirty="0"/>
              <a:t>(</a:t>
            </a:r>
            <a:r>
              <a:rPr lang="" sz="2800" i="1" dirty="0">
                <a:solidFill>
                  <a:srgbClr val="FF0000"/>
                </a:solidFill>
              </a:rPr>
              <a:t>Just like quantum mechanics</a:t>
            </a:r>
            <a:r>
              <a:rPr lang="" sz="2800" dirty="0">
                <a:solidFill>
                  <a:srgbClr val="FF0000"/>
                </a:solidFill>
              </a:rPr>
              <a:t>.) </a:t>
            </a:r>
            <a:endParaRPr sz="2800" dirty="0"/>
          </a:p>
          <a:p>
            <a:pPr marL="389255" indent="-294005" defTabSz="457200" eaLnBrk="1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800" dirty="0"/>
              <a:t>Impress your friends and family with your arcane knowledge of computers. </a:t>
            </a:r>
            <a:r>
              <a:rPr lang="" sz="2800" dirty="0"/>
              <a:t>(</a:t>
            </a:r>
            <a:r>
              <a:rPr lang="" sz="2800" i="1" dirty="0">
                <a:solidFill>
                  <a:srgbClr val="FF0000"/>
                </a:solidFill>
              </a:rPr>
              <a:t>or torture them</a:t>
            </a:r>
            <a:r>
              <a:rPr lang="" sz="2800" dirty="0"/>
              <a:t> )</a:t>
            </a:r>
            <a:endParaRPr lang="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Why Learn Vi editor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" altLang="en-US">
                <a:solidFill>
                  <a:srgbClr val="FF0000"/>
                </a:solidFill>
              </a:rPr>
              <a:t>Bcause hard time makes us stronger.</a:t>
            </a:r>
            <a:endParaRPr lang="" altLang="en-US">
              <a:solidFill>
                <a:srgbClr val="FF0000"/>
              </a:solidFill>
            </a:endParaRPr>
          </a:p>
          <a:p>
            <a:pPr algn="l"/>
            <a:r>
              <a:rPr lang="" altLang="en-US">
                <a:solidFill>
                  <a:schemeClr val="tx1"/>
                </a:solidFill>
              </a:rPr>
              <a:t>On serious note:</a:t>
            </a:r>
            <a:endParaRPr lang="" altLang="en-US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runs over terminal only</a:t>
            </a:r>
            <a:endParaRPr lang="" altLang="en-US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very low bandwidth and resources requirment, fast.</a:t>
            </a:r>
            <a:endParaRPr lang="" altLang="en-US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servers mostly accessed remotly via SSH terminal only thus vi is defacto choice.</a:t>
            </a:r>
            <a:r>
              <a:rPr lang="" altLang="en-US">
                <a:solidFill>
                  <a:srgbClr val="FF0000"/>
                </a:solidFill>
              </a:rPr>
              <a:t> (do not worry less painful things are also there) </a:t>
            </a:r>
            <a:endParaRPr lang="" altLang="en-US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>
              <a:solidFill>
                <a:srgbClr val="FF0000"/>
              </a:solidFill>
            </a:endParaRPr>
          </a:p>
          <a:p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1"/>
          <p:cNvSpPr>
            <a:spLocks noGrp="1"/>
          </p:cNvSpPr>
          <p:nvPr>
            <p:ph type="title"/>
          </p:nvPr>
        </p:nvSpPr>
        <p:spPr>
          <a:xfrm>
            <a:off x="671513" y="0"/>
            <a:ext cx="7807325" cy="1146175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Why is vi “so hard to use”?</a:t>
            </a:r>
            <a:endParaRPr dirty="0"/>
          </a:p>
        </p:txBody>
      </p:sp>
      <p:sp>
        <p:nvSpPr>
          <p:cNvPr id="34819" name="Rectangle 2"/>
          <p:cNvSpPr>
            <a:spLocks noGrp="1"/>
          </p:cNvSpPr>
          <p:nvPr>
            <p:ph idx="1"/>
          </p:nvPr>
        </p:nvSpPr>
        <p:spPr>
          <a:xfrm>
            <a:off x="671513" y="1906588"/>
            <a:ext cx="7807325" cy="4367212"/>
          </a:xfrm>
          <a:ln/>
        </p:spPr>
        <p:txBody>
          <a:bodyPr vert="horz" wrap="square" lIns="90000" tIns="62176" rIns="90000" bIns="46800" anchor="t" anchorCtr="0"/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Like all things it's not really – once you are used to how it works.</a:t>
            </a:r>
            <a:endParaRPr dirty="0"/>
          </a:p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3300" u="sng" dirty="0"/>
              <a:t>The </a:t>
            </a:r>
            <a:r>
              <a:rPr sz="3300" b="1" i="1" u="sng" dirty="0"/>
              <a:t>critical </a:t>
            </a:r>
            <a:r>
              <a:rPr sz="3300" u="sng" dirty="0"/>
              <a:t>vi concept:</a:t>
            </a:r>
            <a:endParaRPr sz="3300" u="sng" dirty="0"/>
          </a:p>
          <a:p>
            <a:pPr marL="781050" lvl="1" defTabSz="457200" eaLnBrk="1">
              <a:buFont typeface="Times New Roman" panose="02020603050405020304" pitchFamily="-1" charset="0"/>
              <a:buChar char="–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3300" dirty="0"/>
              <a:t> vi has two modes</a:t>
            </a:r>
            <a:endParaRPr sz="3300" dirty="0"/>
          </a:p>
          <a:p>
            <a:pPr marL="781050" lvl="1" defTabSz="457200" eaLnBrk="1">
              <a:buFont typeface="Times New Roman" panose="02020603050405020304" pitchFamily="-1" charset="0"/>
              <a:buChar char="–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3300" dirty="0"/>
              <a:t> These modes are </a:t>
            </a:r>
            <a:r>
              <a:rPr sz="3300" b="1" i="1" dirty="0"/>
              <a:t>insert</a:t>
            </a:r>
            <a:r>
              <a:rPr sz="3300" i="1" dirty="0"/>
              <a:t> </a:t>
            </a:r>
            <a:r>
              <a:rPr sz="3300" dirty="0"/>
              <a:t>and</a:t>
            </a:r>
            <a:br>
              <a:rPr sz="3300" dirty="0"/>
            </a:br>
            <a:r>
              <a:rPr sz="3300" dirty="0"/>
              <a:t>  </a:t>
            </a:r>
            <a:r>
              <a:rPr sz="3300" b="1" i="1" dirty="0"/>
              <a:t>command</a:t>
            </a:r>
            <a:endParaRPr sz="3300" b="1" i="1" dirty="0"/>
          </a:p>
          <a:p>
            <a:pPr defTabSz="457200" eaLnBrk="1">
              <a:buClrTx/>
              <a:buSzTx/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endParaRPr sz="3300" b="1" i="1" dirty="0"/>
          </a:p>
          <a:p>
            <a:pPr defTabSz="457200" eaLnBrk="1">
              <a:buClrTx/>
              <a:buSzTx/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3300" dirty="0"/>
              <a:t>Let's see how we use these...</a:t>
            </a:r>
            <a:endParaRPr sz="33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1"/>
          <p:cNvSpPr>
            <a:spLocks noGrp="1"/>
          </p:cNvSpPr>
          <p:nvPr>
            <p:ph type="title"/>
          </p:nvPr>
        </p:nvSpPr>
        <p:spPr>
          <a:xfrm>
            <a:off x="671513" y="0"/>
            <a:ext cx="7807325" cy="1146175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vi command and insert modes</a:t>
            </a:r>
            <a:endParaRPr dirty="0"/>
          </a:p>
        </p:txBody>
      </p:sp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xfrm>
            <a:off x="539750" y="1808163"/>
            <a:ext cx="8169275" cy="4367212"/>
          </a:xfrm>
          <a:ln/>
        </p:spPr>
        <p:txBody>
          <a:bodyPr vert="horz" wrap="square" lIns="90000" tIns="69947" rIns="90000" bIns="46800" anchor="t" anchorCtr="0"/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3300" u="sng" dirty="0"/>
              <a:t>Swapping modes</a:t>
            </a:r>
            <a:endParaRPr sz="3300" u="sng"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When you open a file in vi you</a:t>
            </a:r>
            <a:r>
              <a:rPr sz="2800" dirty="0">
                <a:solidFill>
                  <a:schemeClr val="accent6"/>
                </a:solidFill>
              </a:rPr>
              <a:t> are in </a:t>
            </a:r>
            <a:r>
              <a:rPr sz="2800" i="1" dirty="0">
                <a:solidFill>
                  <a:schemeClr val="accent6"/>
                </a:solidFill>
              </a:rPr>
              <a:t>command mode</a:t>
            </a:r>
            <a:r>
              <a:rPr sz="2800" dirty="0">
                <a:solidFill>
                  <a:schemeClr val="accent6"/>
                </a:solidFill>
              </a:rPr>
              <a:t> by default.</a:t>
            </a:r>
            <a:endParaRPr sz="2800" dirty="0">
              <a:solidFill>
                <a:schemeClr val="accent6"/>
              </a:solidFill>
            </a:endParaRPr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If you wish to edit the file </a:t>
            </a:r>
            <a:r>
              <a:rPr sz="2800" i="1" dirty="0"/>
              <a:t>you need to switch to insert mode first</a:t>
            </a:r>
            <a:r>
              <a:rPr sz="2800" dirty="0"/>
              <a:t>. </a:t>
            </a:r>
            <a:r>
              <a:rPr lang="" sz="2800" dirty="0">
                <a:solidFill>
                  <a:schemeClr val="accent6"/>
                </a:solidFill>
              </a:rPr>
              <a:t>Press i for insert mode.</a:t>
            </a:r>
            <a:endParaRPr sz="2800"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To exit </a:t>
            </a:r>
            <a:r>
              <a:rPr sz="2800" i="1" dirty="0"/>
              <a:t>insert mode</a:t>
            </a:r>
            <a:r>
              <a:rPr sz="2800" dirty="0"/>
              <a:t> press the </a:t>
            </a:r>
            <a:r>
              <a:rPr sz="2800" dirty="0">
                <a:solidFill>
                  <a:schemeClr val="accent6"/>
                </a:solidFill>
              </a:rPr>
              <a:t>ESCape</a:t>
            </a:r>
            <a:r>
              <a:rPr sz="2800" dirty="0"/>
              <a:t> key.</a:t>
            </a:r>
            <a:endParaRPr sz="2800"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If you get used to this concept you are halfway done to becoming a competent vi user.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1"/>
          <p:cNvSpPr>
            <a:spLocks noGrp="1"/>
          </p:cNvSpPr>
          <p:nvPr>
            <p:ph type="title"/>
          </p:nvPr>
        </p:nvSpPr>
        <p:spPr>
          <a:xfrm>
            <a:off x="671513" y="0"/>
            <a:ext cx="7807325" cy="1146175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vi insert mode</a:t>
            </a:r>
            <a:endParaRPr dirty="0"/>
          </a:p>
        </p:txBody>
      </p:sp>
      <p:sp>
        <p:nvSpPr>
          <p:cNvPr id="38915" name="Rectangle 2"/>
          <p:cNvSpPr>
            <a:spLocks noGrp="1"/>
          </p:cNvSpPr>
          <p:nvPr>
            <p:ph idx="1"/>
          </p:nvPr>
        </p:nvSpPr>
        <p:spPr>
          <a:xfrm>
            <a:off x="671513" y="1906588"/>
            <a:ext cx="7807325" cy="4367212"/>
          </a:xfrm>
          <a:ln/>
        </p:spPr>
        <p:txBody>
          <a:bodyPr vert="horz" wrap="square" lIns="90000" tIns="62176" rIns="90000" bIns="46800" anchor="t" anchorCtr="0"/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Two common ways to enter insert mode upon opening a file include:</a:t>
            </a:r>
            <a:endParaRPr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Press the </a:t>
            </a:r>
            <a:r>
              <a:rPr sz="2800" dirty="0">
                <a:solidFill>
                  <a:schemeClr val="accent6"/>
                </a:solidFill>
              </a:rPr>
              <a:t>“i” key to start entering text</a:t>
            </a:r>
            <a:r>
              <a:rPr sz="2800" dirty="0"/>
              <a:t> directly after your cursor.</a:t>
            </a:r>
            <a:endParaRPr sz="2800"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Press the </a:t>
            </a:r>
            <a:r>
              <a:rPr sz="2800" dirty="0">
                <a:solidFill>
                  <a:schemeClr val="accent6"/>
                </a:solidFill>
              </a:rPr>
              <a:t>“o” key to add a new line</a:t>
            </a:r>
            <a:r>
              <a:rPr sz="2800" dirty="0"/>
              <a:t> </a:t>
            </a:r>
            <a:r>
              <a:rPr sz="2800" i="1" dirty="0"/>
              <a:t>below</a:t>
            </a:r>
            <a:r>
              <a:rPr sz="2800" dirty="0"/>
              <a:t> you cursor and to start adding text on the new line.</a:t>
            </a:r>
            <a:endParaRPr sz="2800" dirty="0"/>
          </a:p>
          <a:p>
            <a:pPr marL="495300" lvl="0" indent="-457200" defTabSz="457200" eaLnBrk="1"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800" dirty="0"/>
              <a:t>Remember, to exit </a:t>
            </a:r>
            <a:r>
              <a:rPr sz="2800" i="1" dirty="0"/>
              <a:t>insert mode</a:t>
            </a:r>
            <a:r>
              <a:rPr sz="2800" dirty="0"/>
              <a:t> press the ESCape key at any time.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882650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vi command mode</a:t>
            </a:r>
            <a:endParaRPr dirty="0"/>
          </a:p>
        </p:txBody>
      </p:sp>
      <p:sp>
        <p:nvSpPr>
          <p:cNvPr id="40963" name="Rectangle 2"/>
          <p:cNvSpPr>
            <a:spLocks noGrp="1"/>
          </p:cNvSpPr>
          <p:nvPr>
            <p:ph idx="1"/>
          </p:nvPr>
        </p:nvSpPr>
        <p:spPr>
          <a:xfrm>
            <a:off x="508000" y="1417638"/>
            <a:ext cx="8407400" cy="5592762"/>
          </a:xfrm>
          <a:ln/>
        </p:spPr>
        <p:txBody>
          <a:bodyPr vert="horz" wrap="square" lIns="90000" tIns="62176" rIns="90000" bIns="46800" anchor="t" anchorCtr="0"/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Many, many commands in vi, but some of the most common and useful are:</a:t>
            </a:r>
            <a:endParaRPr dirty="0"/>
          </a:p>
          <a:p>
            <a:pPr defTabSz="457200" eaLnBrk="1">
              <a:lnSpc>
                <a:spcPct val="83000"/>
              </a:lnSpc>
              <a:buNone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sz="2400" dirty="0"/>
              <a:t>Press ESC in insert mode to switch to command mode first</a:t>
            </a:r>
            <a:endParaRPr sz="3600" dirty="0"/>
          </a:p>
          <a:p>
            <a:pPr marL="1009650" lvl="1" indent="-514350" defTabSz="457200" eaLnBrk="1">
              <a:lnSpc>
                <a:spcPts val="4065"/>
              </a:lnSpc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400" dirty="0"/>
              <a:t>Press “</a:t>
            </a:r>
            <a:r>
              <a:rPr sz="2400" b="1" dirty="0">
                <a:solidFill>
                  <a:srgbClr val="0000FF"/>
                </a:solidFill>
              </a:rPr>
              <a:t>x</a:t>
            </a:r>
            <a:r>
              <a:rPr sz="2400" dirty="0"/>
              <a:t>” to delete a character at a time.</a:t>
            </a:r>
            <a:endParaRPr sz="2400" dirty="0"/>
          </a:p>
          <a:p>
            <a:pPr marL="1009650" lvl="1" indent="-514350" defTabSz="457200" eaLnBrk="1">
              <a:lnSpc>
                <a:spcPts val="4065"/>
              </a:lnSpc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400" dirty="0"/>
              <a:t>Press “</a:t>
            </a:r>
            <a:r>
              <a:rPr sz="2400" b="1" dirty="0">
                <a:solidFill>
                  <a:srgbClr val="0000FF"/>
                </a:solidFill>
              </a:rPr>
              <a:t>dd</a:t>
            </a:r>
            <a:r>
              <a:rPr sz="2400" dirty="0"/>
              <a:t>” quickly to press the line you are on.</a:t>
            </a:r>
            <a:endParaRPr sz="2400" dirty="0"/>
          </a:p>
          <a:p>
            <a:pPr marL="1009650" lvl="1" indent="-514350" defTabSz="457200" eaLnBrk="1">
              <a:lnSpc>
                <a:spcPts val="4065"/>
              </a:lnSpc>
              <a:buSzPct val="7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sz="2400" dirty="0"/>
              <a:t>Press “/”, and text to search for and press &lt;ENTER&gt;.</a:t>
            </a:r>
            <a:endParaRPr sz="2400" dirty="0"/>
          </a:p>
          <a:p>
            <a:pPr marL="1492250" lvl="2" indent="-514350" defTabSz="457200" eaLnBrk="1">
              <a:lnSpc>
                <a:spcPts val="4065"/>
              </a:lnSpc>
              <a:buSzPct val="4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Press “n” to find the next occurrence of text.</a:t>
            </a:r>
            <a:endParaRPr dirty="0"/>
          </a:p>
          <a:p>
            <a:pPr marL="1492250" lvl="2" indent="-514350" defTabSz="457200" eaLnBrk="1">
              <a:lnSpc>
                <a:spcPts val="4065"/>
              </a:lnSpc>
              <a:buSzPct val="4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Press “N” to find previous occurrences of text.</a:t>
            </a:r>
            <a:endParaRPr dirty="0"/>
          </a:p>
          <a:p>
            <a:pPr marL="1035050" lvl="1" indent="-514350" defTabSz="457200" eaLnBrk="1">
              <a:lnSpc>
                <a:spcPts val="4065"/>
              </a:lnSpc>
              <a:buSzPct val="45000"/>
              <a:buFont typeface="Arial" panose="020B0604020202020204" pitchFamily="34" charset="0"/>
              <a:buChar char="•"/>
              <a:tabLst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lang="" dirty="0"/>
              <a:t>Press arrow keys to navigae in text.</a:t>
            </a:r>
            <a:endParaRPr lang="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882650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Saving a file or “How to exit vi”</a:t>
            </a:r>
            <a:endParaRPr dirty="0"/>
          </a:p>
        </p:txBody>
      </p:sp>
      <p:sp>
        <p:nvSpPr>
          <p:cNvPr id="43011" name="Rectangle 2"/>
          <p:cNvSpPr>
            <a:spLocks noGrp="1"/>
          </p:cNvSpPr>
          <p:nvPr>
            <p:ph idx="1"/>
          </p:nvPr>
        </p:nvSpPr>
        <p:spPr>
          <a:xfrm>
            <a:off x="508000" y="1524000"/>
            <a:ext cx="8245475" cy="3905885"/>
          </a:xfrm>
          <a:ln/>
        </p:spPr>
        <p:txBody>
          <a:bodyPr vert="horz" wrap="square" lIns="90000" tIns="54403" rIns="90000" bIns="46800" anchor="t" anchorCtr="0"/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dirty="0"/>
              <a:t> In vi press the </a:t>
            </a:r>
            <a:r>
              <a:rPr sz="2000" i="1" dirty="0"/>
              <a:t>ESC</a:t>
            </a:r>
            <a:r>
              <a:rPr sz="2000" dirty="0"/>
              <a:t>ape key to verify you are in command mode.</a:t>
            </a:r>
            <a:endParaRPr sz="2000" dirty="0"/>
          </a:p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Char char="•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dirty="0"/>
              <a:t> Depending on what you want to do press: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:w</a:t>
            </a:r>
            <a:r>
              <a:rPr sz="2000" dirty="0"/>
              <a:t> 		→ write the file to disk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:wq</a:t>
            </a:r>
            <a:r>
              <a:rPr sz="2000" i="1" dirty="0"/>
              <a:t> 	</a:t>
            </a:r>
            <a:r>
              <a:rPr sz="2000" dirty="0"/>
              <a:t>→ write the file to disk, then quit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:q</a:t>
            </a:r>
            <a:r>
              <a:rPr sz="2000" dirty="0"/>
              <a:t> 		→ quit the file (only works if no changes)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:q!</a:t>
            </a:r>
            <a:r>
              <a:rPr sz="2000" dirty="0"/>
              <a:t> 	→ quit and lose any changes made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:w!</a:t>
            </a:r>
            <a:r>
              <a:rPr sz="2000" dirty="0"/>
              <a:t> 	→ override r/o file permission if you are</a:t>
            </a:r>
            <a:br>
              <a:rPr sz="2000" dirty="0"/>
            </a:br>
            <a:r>
              <a:rPr sz="2000" dirty="0"/>
              <a:t> 			owner or </a:t>
            </a:r>
            <a:r>
              <a:rPr sz="2000" i="1" dirty="0"/>
              <a:t>root</a:t>
            </a:r>
            <a:r>
              <a:rPr sz="2000" dirty="0"/>
              <a:t> and write the file to disk.</a:t>
            </a:r>
            <a:endParaRPr sz="2000" dirty="0"/>
          </a:p>
          <a:p>
            <a:pPr marL="716280" lvl="1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000" b="1" dirty="0"/>
              <a:t>:w!q</a:t>
            </a:r>
            <a:r>
              <a:rPr sz="2000" dirty="0"/>
              <a:t> 	→ override r/o file permission if you are</a:t>
            </a:r>
            <a:br>
              <a:rPr sz="2000" dirty="0"/>
            </a:br>
            <a:r>
              <a:rPr sz="2000" dirty="0"/>
              <a:t>				owner or </a:t>
            </a:r>
            <a:r>
              <a:rPr sz="2000" i="1" dirty="0"/>
              <a:t>root</a:t>
            </a:r>
            <a:r>
              <a:rPr sz="2000" dirty="0"/>
              <a:t> and write the file to disk</a:t>
            </a:r>
            <a:br>
              <a:rPr sz="2000" dirty="0"/>
            </a:br>
            <a:r>
              <a:rPr sz="2000" dirty="0"/>
              <a:t>				and quit.</a:t>
            </a:r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671830" y="5565775"/>
            <a:ext cx="82759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to generate a random sequence ???</a:t>
            </a:r>
            <a:endParaRPr lang="en-US" altLang="zh-C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altLang="zh-CN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leave a newbie programmer to vim and ask him to exit it</a:t>
            </a:r>
            <a:endParaRPr lang="en-US" altLang="zh-C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882650"/>
          </a:xfrm>
          <a:ln/>
        </p:spPr>
        <p:txBody>
          <a:bodyPr vert="horz" wrap="square" lIns="182880" tIns="35202" rIns="90000" bIns="46800" anchor="ctr" anchorCtr="0"/>
          <a:p>
            <a:pPr algn="ctr" defTabSz="457200" eaLnBrk="1">
              <a:tabLst>
                <a:tab pos="0" algn="l"/>
                <a:tab pos="405130" algn="l"/>
                <a:tab pos="812800" algn="l"/>
                <a:tab pos="1221105" algn="l"/>
                <a:tab pos="1627505" algn="l"/>
                <a:tab pos="2035175" algn="l"/>
                <a:tab pos="2443480" algn="l"/>
                <a:tab pos="2851150" algn="l"/>
                <a:tab pos="3257550" algn="l"/>
                <a:tab pos="3665855" algn="l"/>
                <a:tab pos="4073525" algn="l"/>
                <a:tab pos="4479925" algn="l"/>
                <a:tab pos="4888230" algn="l"/>
                <a:tab pos="5295900" algn="l"/>
                <a:tab pos="5704205" algn="l"/>
                <a:tab pos="6110605" algn="l"/>
                <a:tab pos="6518275" algn="l"/>
                <a:tab pos="6926580" algn="l"/>
                <a:tab pos="7332980" algn="l"/>
                <a:tab pos="7740650" algn="l"/>
                <a:tab pos="8148955" algn="l"/>
              </a:tabLst>
            </a:pPr>
            <a:r>
              <a:rPr dirty="0"/>
              <a:t>Speed-Up your config file editing!</a:t>
            </a:r>
            <a:endParaRPr dirty="0"/>
          </a:p>
        </p:txBody>
      </p:sp>
      <p:sp>
        <p:nvSpPr>
          <p:cNvPr id="45059" name="Rectangle 2"/>
          <p:cNvSpPr>
            <a:spLocks noGrp="1"/>
          </p:cNvSpPr>
          <p:nvPr>
            <p:ph idx="1"/>
          </p:nvPr>
        </p:nvSpPr>
        <p:spPr>
          <a:xfrm>
            <a:off x="508000" y="1644650"/>
            <a:ext cx="8483600" cy="4908550"/>
          </a:xfrm>
          <a:ln/>
        </p:spPr>
        <p:txBody>
          <a:bodyPr vert="horz" wrap="square" lIns="90000" tIns="54403" rIns="90000" bIns="46800" anchor="t" anchorCtr="0"/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In vi press the </a:t>
            </a:r>
            <a:r>
              <a:rPr sz="2500" i="1" dirty="0"/>
              <a:t>ESC</a:t>
            </a:r>
            <a:r>
              <a:rPr sz="2500" dirty="0"/>
              <a:t>ape key to verify you are in command mode.</a:t>
            </a:r>
            <a:endParaRPr sz="2500" dirty="0"/>
          </a:p>
          <a:p>
            <a:pPr marL="389255" indent="-294005" defTabSz="457200" eaLnBrk="1">
              <a:lnSpc>
                <a:spcPct val="83000"/>
              </a:lnSpc>
              <a:buFont typeface="Times New Roman" panose="02020603050405020304" pitchFamily="-1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To search for the first occurrence of something:</a:t>
            </a:r>
            <a:endParaRPr sz="2500" dirty="0"/>
          </a:p>
          <a:p>
            <a:pPr marL="1173480" lvl="2" indent="-195580" defTabSz="457200" eaLnBrk="1">
              <a:lnSpc>
                <a:spcPct val="94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>
                <a:latin typeface="Courier New" panose="02070309020205020404" pitchFamily="-1" charset="0"/>
              </a:rPr>
              <a:t>/string</a:t>
            </a:r>
            <a:r>
              <a:rPr dirty="0"/>
              <a:t> → press &lt;ENTER&gt;</a:t>
            </a:r>
            <a:endParaRPr dirty="0"/>
          </a:p>
          <a:p>
            <a:pPr marL="1173480" lvl="2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/>
              <a:t>“n”</a:t>
            </a:r>
            <a:r>
              <a:rPr i="1" dirty="0"/>
              <a:t> 		</a:t>
            </a:r>
            <a:r>
              <a:rPr dirty="0"/>
              <a:t>→ press “n” for each following occurrence</a:t>
            </a:r>
            <a:endParaRPr dirty="0"/>
          </a:p>
          <a:p>
            <a:pPr marL="1173480" lvl="2" indent="-195580" defTabSz="457200" eaLnBrk="1"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/>
              <a:t>“N”</a:t>
            </a:r>
            <a:r>
              <a:rPr dirty="0"/>
              <a:t>		→ press “N” for each previous occurrence</a:t>
            </a:r>
            <a:r>
              <a:rPr sz="2500" dirty="0"/>
              <a:t> </a:t>
            </a:r>
            <a:endParaRPr sz="2500" dirty="0"/>
          </a:p>
          <a:p>
            <a:pPr marL="389255" indent="-294005" defTabSz="457200" eaLnBrk="1">
              <a:lnSpc>
                <a:spcPct val="83000"/>
              </a:lnSpc>
              <a:buFont typeface="StarSymbol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To replace </a:t>
            </a:r>
            <a:r>
              <a:rPr sz="2500" i="1" dirty="0"/>
              <a:t>all</a:t>
            </a:r>
            <a:r>
              <a:rPr sz="2500" dirty="0"/>
              <a:t> occurrences of a string in a file:</a:t>
            </a:r>
            <a:endParaRPr sz="2500" dirty="0"/>
          </a:p>
          <a:p>
            <a:pPr marL="1173480" lvl="2" indent="-195580" defTabSz="457200" eaLnBrk="1">
              <a:lnSpc>
                <a:spcPct val="94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>
                <a:latin typeface="Courier New" panose="02070309020205020404" pitchFamily="-1" charset="0"/>
              </a:rPr>
              <a:t>:%s/</a:t>
            </a:r>
            <a:r>
              <a:rPr b="1" i="1" dirty="0">
                <a:latin typeface="Courier New" panose="02070309020205020404" pitchFamily="-1" charset="0"/>
              </a:rPr>
              <a:t>old_string</a:t>
            </a:r>
            <a:r>
              <a:rPr b="1" dirty="0">
                <a:latin typeface="Courier New" panose="02070309020205020404" pitchFamily="-1" charset="0"/>
              </a:rPr>
              <a:t>/</a:t>
            </a:r>
            <a:r>
              <a:rPr b="1" i="1" dirty="0">
                <a:latin typeface="Courier New" panose="02070309020205020404" pitchFamily="-1" charset="0"/>
              </a:rPr>
              <a:t>new_string</a:t>
            </a:r>
            <a:r>
              <a:rPr b="1" dirty="0">
                <a:latin typeface="Courier New" panose="02070309020205020404" pitchFamily="-1" charset="0"/>
              </a:rPr>
              <a:t>/g</a:t>
            </a:r>
            <a:r>
              <a:rPr sz="2500" dirty="0"/>
              <a:t> </a:t>
            </a:r>
            <a:endParaRPr sz="2500" dirty="0"/>
          </a:p>
          <a:p>
            <a:pPr marL="389255" indent="-294005" defTabSz="457200" eaLnBrk="1">
              <a:lnSpc>
                <a:spcPct val="83000"/>
              </a:lnSpc>
              <a:buFont typeface="StarSymbol" charset="0"/>
              <a:buAutoNum type="arabicPeriod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sz="2500" dirty="0"/>
              <a:t>  To replace </a:t>
            </a:r>
            <a:r>
              <a:rPr sz="2500" i="1" dirty="0"/>
              <a:t>all</a:t>
            </a:r>
            <a:r>
              <a:rPr sz="2500" dirty="0"/>
              <a:t> occurrences of a string in a file:</a:t>
            </a:r>
            <a:endParaRPr sz="2500" dirty="0"/>
          </a:p>
          <a:p>
            <a:pPr marL="1173480" lvl="2" indent="-195580" defTabSz="457200" eaLnBrk="1">
              <a:lnSpc>
                <a:spcPct val="94000"/>
              </a:lnSpc>
              <a:buSzPct val="45000"/>
              <a:buFont typeface="Wingdings" panose="05000000000000000000" pitchFamily="2" charset="2"/>
              <a:buChar char=""/>
              <a:tabLst>
                <a:tab pos="403225" algn="l"/>
                <a:tab pos="811530" algn="l"/>
                <a:tab pos="1219200" algn="l"/>
                <a:tab pos="1627505" algn="l"/>
                <a:tab pos="2033905" algn="l"/>
                <a:tab pos="2441575" algn="l"/>
                <a:tab pos="2849880" algn="l"/>
                <a:tab pos="3256280" algn="l"/>
                <a:tab pos="3663950" algn="l"/>
                <a:tab pos="4072255" algn="l"/>
                <a:tab pos="4478655" algn="l"/>
                <a:tab pos="4886325" algn="l"/>
                <a:tab pos="5294630" algn="l"/>
                <a:tab pos="5702300" algn="l"/>
                <a:tab pos="6108700" algn="l"/>
                <a:tab pos="6517005" algn="l"/>
                <a:tab pos="6924675" algn="l"/>
                <a:tab pos="7331075" algn="l"/>
                <a:tab pos="7739380" algn="l"/>
                <a:tab pos="8147050" algn="l"/>
              </a:tabLst>
            </a:pPr>
            <a:r>
              <a:rPr b="1" dirty="0">
                <a:latin typeface="Courier New" panose="02070309020205020404" pitchFamily="-1" charset="0"/>
              </a:rPr>
              <a:t>:%s/</a:t>
            </a:r>
            <a:r>
              <a:rPr b="1" i="1" dirty="0">
                <a:latin typeface="Courier New" panose="02070309020205020404" pitchFamily="-1" charset="0"/>
              </a:rPr>
              <a:t>old_string</a:t>
            </a:r>
            <a:r>
              <a:rPr b="1" dirty="0">
                <a:latin typeface="Courier New" panose="02070309020205020404" pitchFamily="-1" charset="0"/>
              </a:rPr>
              <a:t>/</a:t>
            </a:r>
            <a:r>
              <a:rPr b="1" i="1" dirty="0">
                <a:latin typeface="Courier New" panose="02070309020205020404" pitchFamily="-1" charset="0"/>
              </a:rPr>
              <a:t>new_string</a:t>
            </a:r>
            <a:r>
              <a:rPr b="1" dirty="0">
                <a:latin typeface="Courier New" panose="02070309020205020404" pitchFamily="-1" charset="0"/>
              </a:rPr>
              <a:t>/gc</a:t>
            </a:r>
            <a:endParaRPr b="1" dirty="0">
              <a:latin typeface="Courier New" panose="02070309020205020404" pitchFamily="-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-1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-1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-1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-1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3576</Words>
  <Application>WPS Presentation</Application>
  <PresentationFormat>On-screen Show (4:3)</PresentationFormat>
  <Paragraphs>111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MS PGothic</vt:lpstr>
      <vt:lpstr>方正书宋_GBK</vt:lpstr>
      <vt:lpstr>Times New Roman</vt:lpstr>
      <vt:lpstr>ヒラギノ角ゴ Pro W3</vt:lpstr>
      <vt:lpstr>Calibri</vt:lpstr>
      <vt:lpstr>Trebuchet MS</vt:lpstr>
      <vt:lpstr>MT Extra</vt:lpstr>
      <vt:lpstr>Courier New</vt:lpstr>
      <vt:lpstr>Symbol</vt:lpstr>
      <vt:lpstr>StarSymbol</vt:lpstr>
      <vt:lpstr>Gubbi</vt:lpstr>
      <vt:lpstr>Lucida Grande</vt:lpstr>
      <vt:lpstr>MS PGothic</vt:lpstr>
      <vt:lpstr>Arial Unicode MS</vt:lpstr>
      <vt:lpstr>微软雅黑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Hervey Allen</dc:creator>
  <cp:lastModifiedBy>akash</cp:lastModifiedBy>
  <cp:revision>103</cp:revision>
  <dcterms:created xsi:type="dcterms:W3CDTF">2021-08-26T20:34:19Z</dcterms:created>
  <dcterms:modified xsi:type="dcterms:W3CDTF">2021-08-26T20:34:19Z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