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4">
          <p15:clr>
            <a:srgbClr val="A4A3A4"/>
          </p15:clr>
        </p15:guide>
        <p15:guide id="2" orient="horz" pos="533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713"/>
  </p:normalViewPr>
  <p:slideViewPr>
    <p:cSldViewPr>
      <p:cViewPr varScale="1">
        <p:scale>
          <a:sx n="64" d="100"/>
          <a:sy n="64" d="100"/>
        </p:scale>
        <p:origin x="1878" y="72"/>
      </p:cViewPr>
      <p:guideLst>
        <p:guide orient="horz" pos="3204"/>
        <p:guide orient="horz" pos="533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C5C48-7816-4405-8540-CDD000C5FA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63CF-2FED-4662-ACF1-B0C9C0C65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053E8CB7-A998-B145-9C7C-35731C4501C5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120E-C2C9-4C0A-950D-FC2836BCF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BC9F-DE7D-4087-8FD5-7E9B675E84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4AB391C7-41CF-7F49-B5C7-F1B2B3CEE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>
            <a:extLst>
              <a:ext uri="{FF2B5EF4-FFF2-40B4-BE49-F238E27FC236}">
                <a16:creationId xmlns:a16="http://schemas.microsoft.com/office/drawing/2014/main" id="{2799B5D4-1027-4890-9AE5-422FD6E095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SimSun"/>
                <a:cs typeface="SimSu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Date Placeholder 2">
            <a:extLst>
              <a:ext uri="{FF2B5EF4-FFF2-40B4-BE49-F238E27FC236}">
                <a16:creationId xmlns:a16="http://schemas.microsoft.com/office/drawing/2014/main" id="{942AD0F7-AE20-4F93-B86F-68EAC8978F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SimSun"/>
                <a:cs typeface="SimSun"/>
              </a:defRPr>
            </a:lvl1pPr>
          </a:lstStyle>
          <a:p>
            <a:pPr>
              <a:defRPr/>
            </a:pPr>
            <a:fld id="{3803CB32-9B4C-4945-B111-0871D08741A1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8196" name="Slide Image Placeholder 3">
            <a:extLst>
              <a:ext uri="{FF2B5EF4-FFF2-40B4-BE49-F238E27FC236}">
                <a16:creationId xmlns:a16="http://schemas.microsoft.com/office/drawing/2014/main" id="{69DF7AE7-AB6C-C84B-A6E3-7099A2A7AE4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1123F4CD-3650-4A1A-96CF-2B72564FA4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Footer Placeholder 5">
            <a:extLst>
              <a:ext uri="{FF2B5EF4-FFF2-40B4-BE49-F238E27FC236}">
                <a16:creationId xmlns:a16="http://schemas.microsoft.com/office/drawing/2014/main" id="{17DD79CE-8DC6-4A36-B87A-ABE0AE285F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SimSun"/>
                <a:cs typeface="SimSu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Slide Number Placeholder 6">
            <a:extLst>
              <a:ext uri="{FF2B5EF4-FFF2-40B4-BE49-F238E27FC236}">
                <a16:creationId xmlns:a16="http://schemas.microsoft.com/office/drawing/2014/main" id="{395DF5F7-17B5-4066-A583-FF94803FE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DE90DFF2-1C84-474B-B4A2-409C27ACF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SimSun"/>
        <a:cs typeface="SimSun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6.jpg">
            <a:extLst>
              <a:ext uri="{FF2B5EF4-FFF2-40B4-BE49-F238E27FC236}">
                <a16:creationId xmlns:a16="http://schemas.microsoft.com/office/drawing/2014/main" id="{5E90607E-E8A1-2A4C-9A20-FB811FEEF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0" y="2622176"/>
            <a:ext cx="4267200" cy="779930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0" y="3505200"/>
            <a:ext cx="4267199" cy="47512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Mayank\Desktop\BU 20\ppt-te,plate2.png">
            <a:extLst>
              <a:ext uri="{FF2B5EF4-FFF2-40B4-BE49-F238E27FC236}">
                <a16:creationId xmlns:a16="http://schemas.microsoft.com/office/drawing/2014/main" id="{5B8F17D5-2412-DC49-82AF-B6192B084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83820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3945"/>
            <a:ext cx="8229600" cy="522719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FontTx/>
              <a:buBlip>
                <a:blip r:embed="rId3"/>
              </a:buBlip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D66E0C-A8DB-5649-8DEF-D5EA9B1E2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6A464B32-ED81-2C48-89DF-F0456C6E3195}" type="slidenum">
              <a:rPr lang="en-US"/>
              <a:pPr>
                <a:defRPr/>
              </a:pPr>
              <a:t>‹#›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3CAEAF8-8EC3-4749-B509-0B5CA763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35100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>
            <a:extLst>
              <a:ext uri="{FF2B5EF4-FFF2-40B4-BE49-F238E27FC236}">
                <a16:creationId xmlns:a16="http://schemas.microsoft.com/office/drawing/2014/main" id="{B39BD796-9697-AF4D-BD2B-F77C95E4AA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A377B827-79F8-7444-AAC5-8DEEB1CD26F8}"/>
              </a:ext>
            </a:extLst>
          </p:cNvPr>
          <p:cNvGraphicFramePr>
            <a:graphicFrameLocks/>
          </p:cNvGraphicFramePr>
          <p:nvPr userDrawn="1"/>
        </p:nvGraphicFramePr>
        <p:xfrm>
          <a:off x="457200" y="2117725"/>
          <a:ext cx="8213725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07400" imgH="3822700" progId="Excel.Sheet.8">
                  <p:embed/>
                </p:oleObj>
              </mc:Choice>
              <mc:Fallback>
                <p:oleObj name="Worksheet" r:id="rId3" imgW="8407400" imgH="3822700" progId="Excel.Sheet.8">
                  <p:embed/>
                  <p:pic>
                    <p:nvPicPr>
                      <p:cNvPr id="23556" name="Chart 4">
                        <a:extLst>
                          <a:ext uri="{FF2B5EF4-FFF2-40B4-BE49-F238E27FC236}">
                            <a16:creationId xmlns:a16="http://schemas.microsoft.com/office/drawing/2014/main" id="{2C9E7ED1-215B-C049-95EE-86CC26CDFA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17725"/>
                        <a:ext cx="8213725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6767"/>
            <a:ext cx="8229600" cy="8476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C4469F-3D54-0546-AE13-EFBF98556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16BA5B11-49A5-6945-AE4D-AC97724F95B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7833631-0009-8A43-8E6D-FFD908DF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261159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>
            <a:extLst>
              <a:ext uri="{FF2B5EF4-FFF2-40B4-BE49-F238E27FC236}">
                <a16:creationId xmlns:a16="http://schemas.microsoft.com/office/drawing/2014/main" id="{9D9C631D-A267-E046-832B-DA179F9E1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E8DDE908-AF81-C546-A476-BA48EC640652}"/>
              </a:ext>
            </a:extLst>
          </p:cNvPr>
          <p:cNvGraphicFramePr>
            <a:graphicFrameLocks/>
          </p:cNvGraphicFramePr>
          <p:nvPr userDrawn="1"/>
        </p:nvGraphicFramePr>
        <p:xfrm>
          <a:off x="457200" y="2117725"/>
          <a:ext cx="8213725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07400" imgH="3822700" progId="Excel.Sheet.8">
                  <p:embed/>
                </p:oleObj>
              </mc:Choice>
              <mc:Fallback>
                <p:oleObj name="Worksheet" r:id="rId3" imgW="8407400" imgH="3822700" progId="Excel.Sheet.8">
                  <p:embed/>
                  <p:pic>
                    <p:nvPicPr>
                      <p:cNvPr id="24580" name="Chart 4">
                        <a:extLst>
                          <a:ext uri="{FF2B5EF4-FFF2-40B4-BE49-F238E27FC236}">
                            <a16:creationId xmlns:a16="http://schemas.microsoft.com/office/drawing/2014/main" id="{45E1C2BF-AE44-454C-9FB9-F4314969ED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17725"/>
                        <a:ext cx="8213725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733"/>
            <a:ext cx="82296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D97A6-E8C3-DF4C-89A2-02A092B474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E4AA594F-8426-BF4E-9E0D-28F3E52C73F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842EC63-DC23-9049-9726-9A71469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333384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Mayank\Desktop\BU 20\ppt-te,plate2.png">
            <a:extLst>
              <a:ext uri="{FF2B5EF4-FFF2-40B4-BE49-F238E27FC236}">
                <a16:creationId xmlns:a16="http://schemas.microsoft.com/office/drawing/2014/main" id="{FFD3EEDD-9383-9944-8A84-08240500F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5733"/>
            <a:ext cx="82296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3945"/>
            <a:ext cx="8229600" cy="3281855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572001"/>
            <a:ext cx="8216153" cy="1851212"/>
          </a:xfrm>
        </p:spPr>
        <p:txBody>
          <a:bodyPr>
            <a:normAutofit/>
          </a:bodyPr>
          <a:lstStyle>
            <a:lvl1pPr marL="0" indent="0">
              <a:buFontTx/>
              <a:buBlip>
                <a:blip r:embed="rId3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3B09705-754B-EB45-AA06-F7D64E0B9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>
                <a:solidFill>
                  <a:srgbClr val="404040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E503D96D-F5AD-444C-A405-383533088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8A06DC6-ED6E-404A-BFFE-D661F7B8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26198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5.jpg">
            <a:extLst>
              <a:ext uri="{FF2B5EF4-FFF2-40B4-BE49-F238E27FC236}">
                <a16:creationId xmlns:a16="http://schemas.microsoft.com/office/drawing/2014/main" id="{1EC67524-C993-EA46-BAE2-798685CFDD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339353"/>
            <a:ext cx="8216153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422AB44-8E53-8F47-8A13-1E60C1848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2275" y="6480175"/>
            <a:ext cx="28956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906B315-2712-DD45-AA8B-3003C0495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480175"/>
            <a:ext cx="2133600" cy="365125"/>
          </a:xfrm>
        </p:spPr>
        <p:txBody>
          <a:bodyPr/>
          <a:lstStyle>
            <a:lvl1pPr>
              <a:defRPr sz="1100">
                <a:solidFill>
                  <a:srgbClr val="404040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B2F63958-F996-1349-A5A2-05B379F2E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94737F7-7213-43B4-9949-A5273214F6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073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defRPr/>
            </a:pPr>
            <a:endParaRPr lang="en-US" altLang="x-none">
              <a:latin typeface="Calibri" charset="0"/>
            </a:endParaRP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A152921F-5BD1-9D4C-A89C-87BF235A0E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1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6E5C51B-7A85-5049-B6BB-D66012791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2" name="Footer Placeholder 4">
            <a:extLst>
              <a:ext uri="{FF2B5EF4-FFF2-40B4-BE49-F238E27FC236}">
                <a16:creationId xmlns:a16="http://schemas.microsoft.com/office/drawing/2014/main" id="{8B77BABC-DFAC-4091-A04F-C4BB681A6B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386513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imSun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033" name="Slide Number Placeholder 5">
            <a:extLst>
              <a:ext uri="{FF2B5EF4-FFF2-40B4-BE49-F238E27FC236}">
                <a16:creationId xmlns:a16="http://schemas.microsoft.com/office/drawing/2014/main" id="{6C1CECE9-988A-49C3-AC05-69BD70BA3D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65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62626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152C45E-A711-234F-924E-9407328C7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</p:sldLayoutIdLst>
  <p:hf hd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madhushi.verma@bennett.edu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3E10D82-796D-F440-AB21-D3DB93AD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1039813"/>
            <a:ext cx="586105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95B3D7"/>
                </a:solidFill>
                <a:latin typeface="Lato" charset="0"/>
              </a:rPr>
              <a:t>ECSE217L</a:t>
            </a:r>
            <a:br>
              <a:rPr lang="en-US" altLang="en-US" sz="2800" b="1">
                <a:solidFill>
                  <a:srgbClr val="95B3D7"/>
                </a:solidFill>
                <a:latin typeface="Lato" charset="0"/>
              </a:rPr>
            </a:br>
            <a:r>
              <a:rPr lang="en-US" altLang="en-US" b="1">
                <a:solidFill>
                  <a:srgbClr val="95B3D7"/>
                </a:solidFill>
                <a:latin typeface="Lato" charset="0"/>
              </a:rPr>
              <a:t>Microprocessor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95B3D7"/>
                </a:solidFill>
                <a:latin typeface="Lato" charset="0"/>
              </a:rPr>
              <a:t>&amp;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95B3D7"/>
                </a:solidFill>
                <a:latin typeface="Lato" charset="0"/>
              </a:rPr>
              <a:t>Computer Architecture </a:t>
            </a:r>
            <a:br>
              <a:rPr lang="en-US" altLang="en-US" sz="2800" b="1">
                <a:solidFill>
                  <a:srgbClr val="95B3D7"/>
                </a:solidFill>
                <a:latin typeface="Lato" charset="0"/>
              </a:rPr>
            </a:br>
            <a:br>
              <a:rPr lang="en-US" altLang="en-US" sz="2800" b="1">
                <a:solidFill>
                  <a:srgbClr val="95B3D7"/>
                </a:solidFill>
                <a:latin typeface="Lato" charset="0"/>
              </a:rPr>
            </a:br>
            <a:r>
              <a:rPr lang="en-US" altLang="en-US" sz="2400" b="1">
                <a:solidFill>
                  <a:srgbClr val="95B3D7"/>
                </a:solidFill>
                <a:latin typeface="Lato" charset="0"/>
              </a:rPr>
              <a:t>Lecture 1</a:t>
            </a:r>
            <a:br>
              <a:rPr lang="en-US" altLang="en-US" sz="2400" b="1">
                <a:solidFill>
                  <a:srgbClr val="95B3D7"/>
                </a:solidFill>
                <a:latin typeface="Lato" charset="0"/>
              </a:rPr>
            </a:br>
            <a:br>
              <a:rPr lang="en-US" altLang="en-US" sz="2400" b="1">
                <a:solidFill>
                  <a:srgbClr val="95B3D7"/>
                </a:solidFill>
                <a:latin typeface="Lato" charset="0"/>
              </a:rPr>
            </a:br>
            <a:r>
              <a:rPr lang="en-US" altLang="en-US" sz="2800" b="1" i="1">
                <a:solidFill>
                  <a:srgbClr val="95B3D7"/>
                </a:solidFill>
                <a:latin typeface="Lato" charset="0"/>
              </a:rPr>
              <a:t>Course Overview</a:t>
            </a:r>
            <a:br>
              <a:rPr lang="en-US" altLang="en-US" sz="2800" b="1" i="1">
                <a:solidFill>
                  <a:srgbClr val="95B3D7"/>
                </a:solidFill>
                <a:latin typeface="Lato" charset="0"/>
              </a:rPr>
            </a:br>
            <a:endParaRPr lang="en-US" altLang="en-US" sz="2800" b="1" i="1">
              <a:solidFill>
                <a:srgbClr val="95B3D7"/>
              </a:solidFill>
              <a:latin typeface="Lato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A8B89B3-E1FE-45D8-9CF5-E722CC24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4400550"/>
            <a:ext cx="68580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>
            <a:normAutofit fontScale="925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  <a:sym typeface="Calibri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9pPr>
          </a:lstStyle>
          <a:p>
            <a:pPr marL="203200" indent="-203200">
              <a:defRPr/>
            </a:pPr>
            <a:r>
              <a:rPr lang="en-US" altLang="x-none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Dr. Tanmay Bhowmik</a:t>
            </a:r>
          </a:p>
          <a:p>
            <a:pPr marL="203200" indent="-203200">
              <a:defRPr/>
            </a:pPr>
            <a:r>
              <a:rPr lang="en-US" altLang="x-none" u="sng" kern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tanmay.bhowmik @bennett.edu.in</a:t>
            </a:r>
            <a:endParaRPr lang="en-US" altLang="x-none" u="sng" kern="0" dirty="0"/>
          </a:p>
          <a:p>
            <a:pPr marL="203200" indent="-203200">
              <a:defRPr/>
            </a:pPr>
            <a:r>
              <a:rPr lang="en-US" altLang="x-none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Dr. Ishan Budhiraja</a:t>
            </a:r>
          </a:p>
          <a:p>
            <a:pPr marL="203200" indent="-203200">
              <a:defRPr/>
            </a:pPr>
            <a:r>
              <a:rPr lang="en-US" altLang="x-none" u="sng" kern="0" dirty="0"/>
              <a:t>ishan.budhiraja@bennett.edu.in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CE5FE-C1CD-204F-8D74-FEE53A57B82A}"/>
              </a:ext>
            </a:extLst>
          </p:cNvPr>
          <p:cNvSpPr/>
          <p:nvPr/>
        </p:nvSpPr>
        <p:spPr>
          <a:xfrm>
            <a:off x="468313" y="441325"/>
            <a:ext cx="1835150" cy="2124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2741F055-ECD5-614C-9BDD-6B63218DC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96850"/>
            <a:ext cx="364331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23C-38E6-450D-B7DF-D7014190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Microprocessor Organization</a:t>
            </a:r>
            <a:endParaRPr lang="en-US" dirty="0"/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44319EAF-7F1D-3A44-B5C6-4ED271C5E6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32C83-22E4-5844-8B71-4662648A8884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2BFE-83EE-42E4-81DB-6FA2AA3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3F21789A-FDBB-9644-B39A-A1F400D15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03913"/>
            <a:ext cx="7437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, Helvetica, sans-serif"/>
              </a:rPr>
              <a:t>Prefetch Unit:</a:t>
            </a:r>
            <a:r>
              <a:rPr lang="en-US" altLang="en-US" sz="1800">
                <a:solidFill>
                  <a:srgbClr val="000000"/>
                </a:solidFill>
                <a:latin typeface="Arial, Helvetica, sans-serif"/>
              </a:rPr>
              <a:t> queues instruction to assure that the microprocessor is in continuous operation.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61" name="Group 19">
            <a:extLst>
              <a:ext uri="{FF2B5EF4-FFF2-40B4-BE49-F238E27FC236}">
                <a16:creationId xmlns:a16="http://schemas.microsoft.com/office/drawing/2014/main" id="{CC056BA3-3545-EB40-81C4-6F2E26A3970B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1160463"/>
            <a:ext cx="6489700" cy="4249737"/>
            <a:chOff x="1308515" y="1737361"/>
            <a:chExt cx="6451075" cy="41202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0B69EE-6517-334B-BED2-2956795EF8BC}"/>
                </a:ext>
              </a:extLst>
            </p:cNvPr>
            <p:cNvSpPr/>
            <p:nvPr/>
          </p:nvSpPr>
          <p:spPr>
            <a:xfrm>
              <a:off x="1535754" y="3201083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Arithmetic Logic Unit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E6BBAE-BCA9-3148-A227-EA0ECC49B51D}"/>
                </a:ext>
              </a:extLst>
            </p:cNvPr>
            <p:cNvSpPr/>
            <p:nvPr/>
          </p:nvSpPr>
          <p:spPr>
            <a:xfrm>
              <a:off x="5938518" y="3201083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Bus Management Unit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4C3D3E6-ADB8-5C45-9F87-5FBAEDCEE414}"/>
                </a:ext>
              </a:extLst>
            </p:cNvPr>
            <p:cNvSpPr/>
            <p:nvPr/>
          </p:nvSpPr>
          <p:spPr>
            <a:xfrm>
              <a:off x="3737136" y="3201083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Memory Management Unit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A9E08E-F4F6-E546-BE63-C08C8D366AC9}"/>
                </a:ext>
              </a:extLst>
            </p:cNvPr>
            <p:cNvSpPr/>
            <p:nvPr/>
          </p:nvSpPr>
          <p:spPr>
            <a:xfrm>
              <a:off x="1535754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05BF40-5656-A549-AFD7-030676F8C23A}"/>
                </a:ext>
              </a:extLst>
            </p:cNvPr>
            <p:cNvSpPr/>
            <p:nvPr/>
          </p:nvSpPr>
          <p:spPr>
            <a:xfrm>
              <a:off x="5938518" y="4718676"/>
              <a:ext cx="1593832" cy="911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Prefetch Unit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3E6A34-F6D5-3E42-8EDC-FA1958D73D13}"/>
                </a:ext>
              </a:extLst>
            </p:cNvPr>
            <p:cNvSpPr/>
            <p:nvPr/>
          </p:nvSpPr>
          <p:spPr>
            <a:xfrm>
              <a:off x="3737136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Decode Unit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7DB282D-100C-8844-8E6A-6194E2681231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11" y="4112255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60D4057-00F6-1E4B-A4B3-C84905958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5174262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9FA9E6-3977-0E47-9C3D-5892AFC26CF2}"/>
                </a:ext>
              </a:extLst>
            </p:cNvPr>
            <p:cNvCxnSpPr>
              <a:cxnSpLocks/>
            </p:cNvCxnSpPr>
            <p:nvPr/>
          </p:nvCxnSpPr>
          <p:spPr>
            <a:xfrm>
              <a:off x="2675108" y="4340047"/>
              <a:ext cx="3717890" cy="0"/>
            </a:xfrm>
            <a:prstGeom prst="line">
              <a:avLst/>
            </a:prstGeom>
            <a:ln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8871BD-873C-5645-9158-A58653497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997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F23BF38-8AB6-C747-840F-E3BC73C5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108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C4CB37E-7F43-5548-A624-45BC2E6AD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3521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38">
              <a:extLst>
                <a:ext uri="{FF2B5EF4-FFF2-40B4-BE49-F238E27FC236}">
                  <a16:creationId xmlns:a16="http://schemas.microsoft.com/office/drawing/2014/main" id="{5C0FCCA0-BBD4-1948-A706-FB254D1D3972}"/>
                </a:ext>
              </a:extLst>
            </p:cNvPr>
            <p:cNvCxnSpPr>
              <a:stCxn id="56" idx="2"/>
              <a:endCxn id="60" idx="0"/>
            </p:cNvCxnSpPr>
            <p:nvPr/>
          </p:nvCxnSpPr>
          <p:spPr>
            <a:xfrm rot="5400000">
              <a:off x="5331532" y="3314775"/>
              <a:ext cx="606421" cy="2201382"/>
            </a:xfrm>
            <a:prstGeom prst="bentConnector3">
              <a:avLst>
                <a:gd name="adj1" fmla="val 61666"/>
              </a:avLst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C1B8C6E-E22E-E342-A0CC-DF31E6CBE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968" y="5174262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2F74096-2FB8-F24F-865D-FABC4CE61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3656669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10807B-550E-F642-B0EB-28B8940F06ED}"/>
                </a:ext>
              </a:extLst>
            </p:cNvPr>
            <p:cNvSpPr/>
            <p:nvPr/>
          </p:nvSpPr>
          <p:spPr>
            <a:xfrm>
              <a:off x="1308515" y="2973290"/>
              <a:ext cx="6451075" cy="2884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478" name="TextBox 42">
              <a:extLst>
                <a:ext uri="{FF2B5EF4-FFF2-40B4-BE49-F238E27FC236}">
                  <a16:creationId xmlns:a16="http://schemas.microsoft.com/office/drawing/2014/main" id="{3CB01FC4-684A-3E43-A92A-384054A9A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718575" y="2019426"/>
              <a:ext cx="933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19479" name="TextBox 43">
              <a:extLst>
                <a:ext uri="{FF2B5EF4-FFF2-40B4-BE49-F238E27FC236}">
                  <a16:creationId xmlns:a16="http://schemas.microsoft.com/office/drawing/2014/main" id="{B85EA2AB-ED6F-EA42-A3D1-DA8D9477C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447463" y="2019427"/>
              <a:ext cx="620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19480" name="TextBox 44">
              <a:extLst>
                <a:ext uri="{FF2B5EF4-FFF2-40B4-BE49-F238E27FC236}">
                  <a16:creationId xmlns:a16="http://schemas.microsoft.com/office/drawing/2014/main" id="{5109FDD4-368C-7A46-9C45-FA3C76781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891303" y="2019427"/>
              <a:ext cx="8777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B7D4F1C-5F92-CB4C-B567-C38329DACCC6}"/>
                </a:ext>
              </a:extLst>
            </p:cNvPr>
            <p:cNvCxnSpPr>
              <a:cxnSpLocks/>
            </p:cNvCxnSpPr>
            <p:nvPr/>
          </p:nvCxnSpPr>
          <p:spPr>
            <a:xfrm>
              <a:off x="6317251" y="2594662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E7D92A-FB64-954A-8D16-13C45CA7FE82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594662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2862408-4722-7346-A522-CC5836229496}"/>
                </a:ext>
              </a:extLst>
            </p:cNvPr>
            <p:cNvCxnSpPr>
              <a:cxnSpLocks/>
            </p:cNvCxnSpPr>
            <p:nvPr/>
          </p:nvCxnSpPr>
          <p:spPr>
            <a:xfrm>
              <a:off x="7152040" y="2594662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23C-38E6-450D-B7DF-D7014190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Microprocessor Organization</a:t>
            </a:r>
            <a:endParaRPr lang="en-US" dirty="0"/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A50D30B0-67C1-254B-9190-6945A38903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79D63-6A5F-B44E-AA83-84FDC1C538B4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2BFE-83EE-42E4-81DB-6FA2AA3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3E7C2174-7D2B-AD4D-9F50-11410D13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5848350"/>
            <a:ext cx="7437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, Helvetica, sans-serif"/>
              </a:rPr>
              <a:t>Memory Management Unit</a:t>
            </a:r>
            <a:r>
              <a:rPr lang="en-US" altLang="en-US" sz="1800">
                <a:solidFill>
                  <a:srgbClr val="000000"/>
                </a:solidFill>
                <a:latin typeface="Arial, Helvetica, sans-serif"/>
              </a:rPr>
              <a:t>: converts internal logic addresses into external memory addresses.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5" name="Group 19">
            <a:extLst>
              <a:ext uri="{FF2B5EF4-FFF2-40B4-BE49-F238E27FC236}">
                <a16:creationId xmlns:a16="http://schemas.microsoft.com/office/drawing/2014/main" id="{0816B427-A730-784C-B05F-5AC3D400390E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1104900"/>
            <a:ext cx="6489700" cy="4249738"/>
            <a:chOff x="1308515" y="1737361"/>
            <a:chExt cx="6451075" cy="41202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43E5AE-4693-9141-909A-9E3C8278C54E}"/>
                </a:ext>
              </a:extLst>
            </p:cNvPr>
            <p:cNvSpPr/>
            <p:nvPr/>
          </p:nvSpPr>
          <p:spPr>
            <a:xfrm>
              <a:off x="1535754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Arithmetic Logic Unit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01DC5C-30EB-A243-9D65-426C95437F79}"/>
                </a:ext>
              </a:extLst>
            </p:cNvPr>
            <p:cNvSpPr/>
            <p:nvPr/>
          </p:nvSpPr>
          <p:spPr>
            <a:xfrm>
              <a:off x="5938518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Bus Management Unit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D4AE7D-5CBF-4148-8371-A0B40D46FD6E}"/>
                </a:ext>
              </a:extLst>
            </p:cNvPr>
            <p:cNvSpPr/>
            <p:nvPr/>
          </p:nvSpPr>
          <p:spPr>
            <a:xfrm>
              <a:off x="3737137" y="3201084"/>
              <a:ext cx="1593832" cy="911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Memory Management Unit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29B576-A137-714D-B142-9CB403CB6529}"/>
                </a:ext>
              </a:extLst>
            </p:cNvPr>
            <p:cNvSpPr/>
            <p:nvPr/>
          </p:nvSpPr>
          <p:spPr>
            <a:xfrm>
              <a:off x="1535754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149CF5-A85E-004E-9759-6E55DECD09C4}"/>
                </a:ext>
              </a:extLst>
            </p:cNvPr>
            <p:cNvSpPr/>
            <p:nvPr/>
          </p:nvSpPr>
          <p:spPr>
            <a:xfrm>
              <a:off x="5938518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Prefetch Unit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067D8A4-B3CF-064A-819A-A0E7BB36C782}"/>
                </a:ext>
              </a:extLst>
            </p:cNvPr>
            <p:cNvSpPr/>
            <p:nvPr/>
          </p:nvSpPr>
          <p:spPr>
            <a:xfrm>
              <a:off x="3737137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Decode Unit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56D9443-D85B-2E4B-8C74-8CECBFE5DA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12" y="4112255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511423B-ADC8-8F43-B193-4C2423401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5174262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53C2682-4FE3-7B48-B0E7-42CE572D15D0}"/>
                </a:ext>
              </a:extLst>
            </p:cNvPr>
            <p:cNvCxnSpPr>
              <a:cxnSpLocks/>
            </p:cNvCxnSpPr>
            <p:nvPr/>
          </p:nvCxnSpPr>
          <p:spPr>
            <a:xfrm>
              <a:off x="2675108" y="4340048"/>
              <a:ext cx="3717890" cy="0"/>
            </a:xfrm>
            <a:prstGeom prst="line">
              <a:avLst/>
            </a:prstGeom>
            <a:ln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52DF671-FFA3-2E42-9807-A005EB608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997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874DAE7-D914-0241-ABA9-40F6558E2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108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2C2489-7256-5B45-8EE2-B4CBAF46C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3521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38">
              <a:extLst>
                <a:ext uri="{FF2B5EF4-FFF2-40B4-BE49-F238E27FC236}">
                  <a16:creationId xmlns:a16="http://schemas.microsoft.com/office/drawing/2014/main" id="{CCFD6CF9-9822-ED40-876A-BE7E2608CCA3}"/>
                </a:ext>
              </a:extLst>
            </p:cNvPr>
            <p:cNvCxnSpPr>
              <a:stCxn id="56" idx="2"/>
              <a:endCxn id="60" idx="0"/>
            </p:cNvCxnSpPr>
            <p:nvPr/>
          </p:nvCxnSpPr>
          <p:spPr>
            <a:xfrm rot="5400000">
              <a:off x="5331533" y="3314774"/>
              <a:ext cx="606421" cy="2201382"/>
            </a:xfrm>
            <a:prstGeom prst="bentConnector3">
              <a:avLst>
                <a:gd name="adj1" fmla="val 61666"/>
              </a:avLst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45EA0A-1C25-1544-AB21-F62DC6D3C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969" y="5174262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221921-81D1-B843-ABC0-5BB5744C1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3656669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4E420-D1FA-5A41-8816-6DA115DBD6A3}"/>
                </a:ext>
              </a:extLst>
            </p:cNvPr>
            <p:cNvSpPr/>
            <p:nvPr/>
          </p:nvSpPr>
          <p:spPr>
            <a:xfrm>
              <a:off x="1308515" y="2973291"/>
              <a:ext cx="6451075" cy="288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502" name="TextBox 42">
              <a:extLst>
                <a:ext uri="{FF2B5EF4-FFF2-40B4-BE49-F238E27FC236}">
                  <a16:creationId xmlns:a16="http://schemas.microsoft.com/office/drawing/2014/main" id="{EEEE6760-705B-C742-BD97-1C052E7D7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718575" y="2019426"/>
              <a:ext cx="933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20503" name="TextBox 43">
              <a:extLst>
                <a:ext uri="{FF2B5EF4-FFF2-40B4-BE49-F238E27FC236}">
                  <a16:creationId xmlns:a16="http://schemas.microsoft.com/office/drawing/2014/main" id="{240E6046-C3B0-6648-B2D6-5611D46B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447463" y="2019427"/>
              <a:ext cx="620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20504" name="TextBox 44">
              <a:extLst>
                <a:ext uri="{FF2B5EF4-FFF2-40B4-BE49-F238E27FC236}">
                  <a16:creationId xmlns:a16="http://schemas.microsoft.com/office/drawing/2014/main" id="{A78D5454-A0AE-174B-989C-0801434CD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891303" y="2019427"/>
              <a:ext cx="8777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57BC5E-2E59-DC46-A6C5-E12EE614CEE1}"/>
                </a:ext>
              </a:extLst>
            </p:cNvPr>
            <p:cNvCxnSpPr>
              <a:cxnSpLocks/>
            </p:cNvCxnSpPr>
            <p:nvPr/>
          </p:nvCxnSpPr>
          <p:spPr>
            <a:xfrm>
              <a:off x="6317251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61872A5-95B0-1B4E-81B2-7A8A2BDCDB0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0BA5B7A-713A-9C40-99E5-36C08B7568D1}"/>
                </a:ext>
              </a:extLst>
            </p:cNvPr>
            <p:cNvCxnSpPr>
              <a:cxnSpLocks/>
            </p:cNvCxnSpPr>
            <p:nvPr/>
          </p:nvCxnSpPr>
          <p:spPr>
            <a:xfrm>
              <a:off x="7152041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EA5E3-C0ED-3946-9FDB-58AD9B0C0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464B32-ED81-2C48-89DF-F0456C6E3195}" type="slidenum">
              <a:rPr lang="en-US" smtClean="0"/>
              <a:pPr>
                <a:defRPr/>
              </a:pPr>
              <a:t>12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2794-BE86-D348-A73D-562A43FF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C9B54-FB3E-9348-BC56-7C679EEDA7A4}"/>
              </a:ext>
            </a:extLst>
          </p:cNvPr>
          <p:cNvSpPr txBox="1"/>
          <p:nvPr/>
        </p:nvSpPr>
        <p:spPr>
          <a:xfrm>
            <a:off x="2447764" y="3356992"/>
            <a:ext cx="399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8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07155-D8F2-4F5F-86B9-24A186C1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088" y="647858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Bennett University</a:t>
            </a:r>
          </a:p>
        </p:txBody>
      </p:sp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270ABC03-2FD4-4B4C-A22F-2838F9FF8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478588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85133-48DA-5543-85EA-264EADB0C404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>
              <a:latin typeface="Lato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FE9DF-A0F6-4FF0-9E11-C61FB27D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Administration</a:t>
            </a:r>
            <a:endParaRPr lang="en-US" dirty="0"/>
          </a:p>
        </p:txBody>
      </p:sp>
      <p:sp>
        <p:nvSpPr>
          <p:cNvPr id="11269" name="Content Placeholder 5">
            <a:extLst>
              <a:ext uri="{FF2B5EF4-FFF2-40B4-BE49-F238E27FC236}">
                <a16:creationId xmlns:a16="http://schemas.microsoft.com/office/drawing/2014/main" id="{05FE477D-4C6E-40B1-9EFD-5D174AED6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5226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Faculty: Dr. Tanmay, Dr. Ishan, Dr.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Bishwajit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Lato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Web site: LMS, App: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Acadly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 (Join code will be sent through email later, join using Bennett Email ID),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Mentimeter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Lato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Lecture and lecture slides will be a</a:t>
            </a:r>
            <a:r>
              <a:rPr lang="en-US" altLang="en-US" sz="1800" dirty="0">
                <a:latin typeface="Times New Roman" panose="02020603050405020304" pitchFamily="18" charset="0"/>
              </a:rPr>
              <a:t>vailable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on LMS after lecture.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Some reading material will be provided before the lecture.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Discussion Time: Anytime except when we have class or laboratory (prior email is preferable).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Lab: Once a week (Good Learning Experience).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Easiest way to get a good grade in ECSE217L is to pay attention in the class. 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75% attendance is mandatory (Automatically taken from Microsoft Team).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Marks less than 45 will be considered as D grade and in between 45 and 60 will be considered as C grade.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ato" charset="0"/>
              </a:rPr>
              <a:t>Prior knowledge of Digital Design (ECSE104L) is required. 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Lat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4FD088-0872-5043-A409-640CDAB7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90151"/>
              </p:ext>
            </p:extLst>
          </p:nvPr>
        </p:nvGraphicFramePr>
        <p:xfrm>
          <a:off x="1043607" y="5337212"/>
          <a:ext cx="2628294" cy="976276"/>
        </p:xfrm>
        <a:graphic>
          <a:graphicData uri="http://schemas.openxmlformats.org/drawingml/2006/table">
            <a:tbl>
              <a:tblPr firstRow="1" firstCol="1" bandRow="1"/>
              <a:tblGrid>
                <a:gridCol w="509485">
                  <a:extLst>
                    <a:ext uri="{9D8B030D-6E8A-4147-A177-3AD203B41FA5}">
                      <a16:colId xmlns:a16="http://schemas.microsoft.com/office/drawing/2014/main" val="2595034888"/>
                    </a:ext>
                  </a:extLst>
                </a:gridCol>
                <a:gridCol w="509485">
                  <a:extLst>
                    <a:ext uri="{9D8B030D-6E8A-4147-A177-3AD203B41FA5}">
                      <a16:colId xmlns:a16="http://schemas.microsoft.com/office/drawing/2014/main" val="3289715503"/>
                    </a:ext>
                  </a:extLst>
                </a:gridCol>
                <a:gridCol w="451977">
                  <a:extLst>
                    <a:ext uri="{9D8B030D-6E8A-4147-A177-3AD203B41FA5}">
                      <a16:colId xmlns:a16="http://schemas.microsoft.com/office/drawing/2014/main" val="2803335952"/>
                    </a:ext>
                  </a:extLst>
                </a:gridCol>
                <a:gridCol w="1157347">
                  <a:extLst>
                    <a:ext uri="{9D8B030D-6E8A-4147-A177-3AD203B41FA5}">
                      <a16:colId xmlns:a16="http://schemas.microsoft.com/office/drawing/2014/main" val="3859793767"/>
                    </a:ext>
                  </a:extLst>
                </a:gridCol>
              </a:tblGrid>
              <a:tr h="48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Credits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199158"/>
                  </a:ext>
                </a:extLst>
              </a:tr>
              <a:tr h="48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509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3C8-C562-43AA-A519-897CF550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Evaluation Components (Tentative)</a:t>
            </a:r>
            <a:endParaRPr lang="en-US" dirty="0">
              <a:sym typeface="Calibri" charset="0"/>
            </a:endParaRP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0393D8FE-D57B-BD47-A927-EEE884FE4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52260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Quiz – 20   (</a:t>
            </a:r>
            <a:r>
              <a:rPr lang="en-US" altLang="en-US" dirty="0" err="1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Acadly</a:t>
            </a:r>
            <a:r>
              <a:rPr lang="en-US" altLang="en-US" dirty="0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/LMS)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MSE – 15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ETE – 35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Lab – 20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404040"/>
                </a:solidFill>
                <a:latin typeface="Lato" charset="0"/>
                <a:ea typeface="SimSun" panose="02010600030101010101" pitchFamily="2" charset="-122"/>
              </a:rPr>
              <a:t>Project – 10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en-US" dirty="0">
              <a:solidFill>
                <a:srgbClr val="404040"/>
              </a:solidFill>
              <a:latin typeface="Lato" charset="0"/>
              <a:ea typeface="SimSun" panose="02010600030101010101" pitchFamily="2" charset="-122"/>
            </a:endParaRP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3F608E7F-0E68-234E-8E1D-BBEFFB12A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8851F-C4C5-7749-902B-2FC7FDD78495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DF0A-DA54-4036-9FF6-A5728A36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9797-DE41-4701-B833-27E36300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ym typeface="Calibri" charset="0"/>
              </a:rPr>
              <a:t>Course Structures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0439B6-DA21-471B-B37E-948A87023A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4438"/>
          <a:ext cx="82296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Sl. No.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Sl. No.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Microprocessors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Pipelining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ALU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 Output Organization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Memory Organization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Microprogram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1" name="Slide Number Placeholder 3">
            <a:extLst>
              <a:ext uri="{FF2B5EF4-FFF2-40B4-BE49-F238E27FC236}">
                <a16:creationId xmlns:a16="http://schemas.microsoft.com/office/drawing/2014/main" id="{10BF2F72-6B9E-C943-AE07-750AEEEC7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23E29A-5D24-5F4D-99B7-141FD88F885F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3A43-50C6-4AA7-A9C4-020F94F1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3343" name="TextBox 6">
            <a:extLst>
              <a:ext uri="{FF2B5EF4-FFF2-40B4-BE49-F238E27FC236}">
                <a16:creationId xmlns:a16="http://schemas.microsoft.com/office/drawing/2014/main" id="{9908B9FF-E305-7C44-87E9-3B7216DEC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328988"/>
            <a:ext cx="1235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Textbook: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658C56-E23F-4C77-B1D4-EE486849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7432"/>
              </p:ext>
            </p:extLst>
          </p:nvPr>
        </p:nvGraphicFramePr>
        <p:xfrm>
          <a:off x="1655763" y="3343444"/>
          <a:ext cx="7031037" cy="1493838"/>
        </p:xfrm>
        <a:graphic>
          <a:graphicData uri="http://schemas.openxmlformats.org/drawingml/2006/table">
            <a:tbl>
              <a:tblPr/>
              <a:tblGrid>
                <a:gridCol w="703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J. L. Hennessy and D. A. Patterson, Computer Architecture: A Quantitative Approach (5th Edition), Morgan Kaufmann, 2012. ISBN- 978-9381269220.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William Stallings, Computer Organization and Architecture (9th Edition), Pearson, 2012. ISBN- 978-0132936330.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Morris Mano, Computer System Architecture (3</a:t>
                      </a:r>
                      <a:r>
                        <a:rPr kumimoji="0" lang="en-US" altLang="x-none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rd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Edition), Pearson, 2017, ISBN-13: 978-9332585607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C20438-F69A-4E68-9309-638B33C0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06697"/>
              </p:ext>
            </p:extLst>
          </p:nvPr>
        </p:nvGraphicFramePr>
        <p:xfrm>
          <a:off x="1655763" y="4989851"/>
          <a:ext cx="7031037" cy="1493838"/>
        </p:xfrm>
        <a:graphic>
          <a:graphicData uri="http://schemas.openxmlformats.org/drawingml/2006/table">
            <a:tbl>
              <a:tblPr/>
              <a:tblGrid>
                <a:gridCol w="703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SimSun" charset="-122"/>
                          <a:sym typeface="Calibri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D. M. Harris and S. L. Harris, Digital Design and Computer Architecture (2nd Edition), Morgan Kaufmann, 2012. ISBN-978-0123944245. 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M. Morris Mano, Digital Design: with an Introduction to the Verilog </a:t>
                      </a:r>
                      <a:r>
                        <a:rPr kumimoji="0" lang="en-US" altLang="x-non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Hdl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(5th Edition), Pearson Education, 2014. ISBN-978-9332535763.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S. </a:t>
                      </a:r>
                      <a:r>
                        <a:rPr kumimoji="0" lang="en-US" altLang="x-non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Palnitkar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, Verilog HDL: A Guide to Digital Design and Synthesis (2nd Edition), Prentice Hall, 2003. ISBN- 978-0132599702.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https://</a:t>
                      </a:r>
                      <a:r>
                        <a:rPr kumimoji="0" lang="en-US" altLang="x-non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www.coursera.org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/learn/</a:t>
                      </a:r>
                      <a:r>
                        <a:rPr kumimoji="0" lang="en-US" altLang="x-non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comparch</a:t>
                      </a:r>
                      <a:endParaRPr kumimoji="0" lang="en-US" altLang="x-none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marL="68576" marR="685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56" name="TextBox 6">
            <a:extLst>
              <a:ext uri="{FF2B5EF4-FFF2-40B4-BE49-F238E27FC236}">
                <a16:creationId xmlns:a16="http://schemas.microsoft.com/office/drawing/2014/main" id="{AF283C64-1CE0-E740-8F80-F146632B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835525"/>
            <a:ext cx="149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References: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D900-71EB-43A1-91E9-A96871DC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ym typeface="Calibri" charset="0"/>
              </a:rPr>
              <a:t>Laboratory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8DDD27FB-10E4-FF41-A4E5-A360A48B8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522605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In this course students will start with basic digital components such as Arithmetic and logical operation, Memory etc.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The Lab will use Logisim tool for design and MARS Simulator for MIPS programming.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Laboratory Evaluation (20%)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" pitchFamily="2" charset="0"/>
                <a:ea typeface="Times" pitchFamily="2" charset="0"/>
                <a:cs typeface="Times" pitchFamily="2" charset="0"/>
              </a:rPr>
              <a:t>Viva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" pitchFamily="2" charset="0"/>
                <a:ea typeface="Times" pitchFamily="2" charset="0"/>
                <a:cs typeface="Times" pitchFamily="2" charset="0"/>
              </a:rPr>
              <a:t>Test in Lab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Times" pitchFamily="2" charset="0"/>
                <a:ea typeface="Times" pitchFamily="2" charset="0"/>
                <a:cs typeface="Times" pitchFamily="2" charset="0"/>
              </a:rPr>
              <a:t>Continuous Lab Evaluation (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only for submission of program before deadline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  <a:ea typeface="Times" pitchFamily="2" charset="0"/>
              <a:cs typeface="Times" pitchFamily="2" charset="0"/>
            </a:endParaRP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BB112DA1-44C4-CB40-835B-E25E21A5E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73098-65AC-F640-9AF2-B7CE362B0AD2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CBFD-52FC-4CAC-8D2A-015E9F1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23C-38E6-450D-B7DF-D7014190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Microprocessor Organization</a:t>
            </a:r>
            <a:endParaRPr lang="en-US" dirty="0"/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7588DEE4-8A42-6445-88DF-369A72E970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3AC8D7-36E1-FB4F-9B97-FB6EAA76A4D5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2BFE-83EE-42E4-81DB-6FA2AA3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grpSp>
        <p:nvGrpSpPr>
          <p:cNvPr id="15364" name="Group 7172">
            <a:extLst>
              <a:ext uri="{FF2B5EF4-FFF2-40B4-BE49-F238E27FC236}">
                <a16:creationId xmlns:a16="http://schemas.microsoft.com/office/drawing/2014/main" id="{2F990EEB-E313-3143-A269-E5339B45601F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1470025"/>
            <a:ext cx="7439025" cy="4695825"/>
            <a:chOff x="1308515" y="1800836"/>
            <a:chExt cx="6451075" cy="40568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884B32-285F-B740-B044-273A8460C247}"/>
                </a:ext>
              </a:extLst>
            </p:cNvPr>
            <p:cNvSpPr/>
            <p:nvPr/>
          </p:nvSpPr>
          <p:spPr>
            <a:xfrm>
              <a:off x="1535665" y="3201106"/>
              <a:ext cx="1594184" cy="91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Arithmetic Logic Unit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F7386-1137-A045-A3CA-03EDAD24248C}"/>
                </a:ext>
              </a:extLst>
            </p:cNvPr>
            <p:cNvSpPr/>
            <p:nvPr/>
          </p:nvSpPr>
          <p:spPr>
            <a:xfrm>
              <a:off x="5938255" y="3201106"/>
              <a:ext cx="1594184" cy="91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Bus Management Unit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31721B-755A-074E-9E6A-37D77FAEFD5E}"/>
                </a:ext>
              </a:extLst>
            </p:cNvPr>
            <p:cNvSpPr/>
            <p:nvPr/>
          </p:nvSpPr>
          <p:spPr>
            <a:xfrm>
              <a:off x="3736961" y="3201106"/>
              <a:ext cx="1594184" cy="91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Memory Management Unit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C2133A-3185-5D4E-8351-E504CD875D53}"/>
                </a:ext>
              </a:extLst>
            </p:cNvPr>
            <p:cNvSpPr/>
            <p:nvPr/>
          </p:nvSpPr>
          <p:spPr>
            <a:xfrm>
              <a:off x="1535665" y="4719321"/>
              <a:ext cx="1594184" cy="91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7BC815-B6F9-2B4F-8620-773A8C7F0C72}"/>
                </a:ext>
              </a:extLst>
            </p:cNvPr>
            <p:cNvSpPr/>
            <p:nvPr/>
          </p:nvSpPr>
          <p:spPr>
            <a:xfrm>
              <a:off x="5938255" y="4719321"/>
              <a:ext cx="1594184" cy="91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Prefetch Unit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1F1470-60F7-2D44-B32E-204CF5023260}"/>
                </a:ext>
              </a:extLst>
            </p:cNvPr>
            <p:cNvSpPr/>
            <p:nvPr/>
          </p:nvSpPr>
          <p:spPr>
            <a:xfrm>
              <a:off x="3736961" y="4719321"/>
              <a:ext cx="1594184" cy="91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Decode Unit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210E924-BEFE-D349-8C63-679631F5D627}"/>
                </a:ext>
              </a:extLst>
            </p:cNvPr>
            <p:cNvCxnSpPr>
              <a:cxnSpLocks/>
            </p:cNvCxnSpPr>
            <p:nvPr/>
          </p:nvCxnSpPr>
          <p:spPr>
            <a:xfrm>
              <a:off x="1991343" y="4111761"/>
              <a:ext cx="0" cy="60756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21548A-ADD8-1D40-9131-E31FAD546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849" y="5174649"/>
              <a:ext cx="607112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9C3A0A-A2A2-1F4B-91E2-042B9185FA22}"/>
                </a:ext>
              </a:extLst>
            </p:cNvPr>
            <p:cNvCxnSpPr>
              <a:cxnSpLocks/>
            </p:cNvCxnSpPr>
            <p:nvPr/>
          </p:nvCxnSpPr>
          <p:spPr>
            <a:xfrm>
              <a:off x="2674172" y="4339425"/>
              <a:ext cx="3719762" cy="0"/>
            </a:xfrm>
            <a:prstGeom prst="line">
              <a:avLst/>
            </a:prstGeom>
            <a:ln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8B8BD5-DDE9-3C4F-85EA-E16ED4E7B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933" y="4111761"/>
              <a:ext cx="0" cy="2276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CD8305-A6A6-124A-8BED-9AE5BEE9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172" y="4111761"/>
              <a:ext cx="0" cy="2276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23ABCB2-9101-F643-A519-7D94DF847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3689" y="4111761"/>
              <a:ext cx="0" cy="2276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7">
              <a:extLst>
                <a:ext uri="{FF2B5EF4-FFF2-40B4-BE49-F238E27FC236}">
                  <a16:creationId xmlns:a16="http://schemas.microsoft.com/office/drawing/2014/main" id="{CCF1B1CD-96C8-0A4B-9624-1264A46424D8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rot="5400000">
              <a:off x="5330920" y="3314893"/>
              <a:ext cx="607560" cy="2201296"/>
            </a:xfrm>
            <a:prstGeom prst="bentConnector3">
              <a:avLst>
                <a:gd name="adj1" fmla="val 61666"/>
              </a:avLst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48430F-5AD8-A840-B986-36B2ACBE2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1144" y="5174649"/>
              <a:ext cx="607111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53DEE2-B2BA-D64E-934C-1CC0B289B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849" y="3656433"/>
              <a:ext cx="607112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C51D9D-BD15-0845-B98C-FA39415137CF}"/>
                </a:ext>
              </a:extLst>
            </p:cNvPr>
            <p:cNvSpPr/>
            <p:nvPr/>
          </p:nvSpPr>
          <p:spPr>
            <a:xfrm>
              <a:off x="1308515" y="2973442"/>
              <a:ext cx="6451075" cy="2884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81" name="TextBox 7171">
              <a:extLst>
                <a:ext uri="{FF2B5EF4-FFF2-40B4-BE49-F238E27FC236}">
                  <a16:creationId xmlns:a16="http://schemas.microsoft.com/office/drawing/2014/main" id="{04ECB180-D8EC-EE4B-98E8-2962117C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782051" y="2043950"/>
              <a:ext cx="806509" cy="32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15382" name="TextBox 42">
              <a:extLst>
                <a:ext uri="{FF2B5EF4-FFF2-40B4-BE49-F238E27FC236}">
                  <a16:creationId xmlns:a16="http://schemas.microsoft.com/office/drawing/2014/main" id="{B231A12C-8123-B442-ACCF-F808B5DCC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489661" y="2043951"/>
              <a:ext cx="536158" cy="32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15383" name="TextBox 43">
              <a:extLst>
                <a:ext uri="{FF2B5EF4-FFF2-40B4-BE49-F238E27FC236}">
                  <a16:creationId xmlns:a16="http://schemas.microsoft.com/office/drawing/2014/main" id="{5F901664-CD39-B34A-BBEF-DE19BA2CF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50990" y="2043951"/>
              <a:ext cx="758367" cy="32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AB04AF-9A7E-D44E-B2BF-0E58007DD508}"/>
                </a:ext>
              </a:extLst>
            </p:cNvPr>
            <p:cNvCxnSpPr>
              <a:cxnSpLocks/>
            </p:cNvCxnSpPr>
            <p:nvPr/>
          </p:nvCxnSpPr>
          <p:spPr>
            <a:xfrm>
              <a:off x="6318216" y="2594917"/>
              <a:ext cx="0" cy="606189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E64488-4751-1240-BA3B-68F8E8086A11}"/>
                </a:ext>
              </a:extLst>
            </p:cNvPr>
            <p:cNvCxnSpPr>
              <a:cxnSpLocks/>
            </p:cNvCxnSpPr>
            <p:nvPr/>
          </p:nvCxnSpPr>
          <p:spPr>
            <a:xfrm>
              <a:off x="6731217" y="2594917"/>
              <a:ext cx="0" cy="606189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E598EAC-77CF-3D4E-B71F-B6F9DD0F376A}"/>
                </a:ext>
              </a:extLst>
            </p:cNvPr>
            <p:cNvCxnSpPr>
              <a:cxnSpLocks/>
            </p:cNvCxnSpPr>
            <p:nvPr/>
          </p:nvCxnSpPr>
          <p:spPr>
            <a:xfrm>
              <a:off x="7152478" y="2594917"/>
              <a:ext cx="0" cy="606189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23C-38E6-450D-B7DF-D7014190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Microprocessor Organization</a:t>
            </a:r>
            <a:endParaRPr lang="en-US" dirty="0"/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D8E6A41B-1F74-A84F-B8B1-86D7BCB2DC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27DBBE-FB34-7A4E-8FF2-59EFAC31944F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2BFE-83EE-42E4-81DB-6FA2AA3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428F15F2-B4AB-6148-A497-C2739B40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51525"/>
            <a:ext cx="743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, Helvetica, sans-serif"/>
              </a:rPr>
              <a:t>Arithmetic Logic Unit:</a:t>
            </a:r>
            <a:r>
              <a:rPr lang="en-US" altLang="en-US" sz="1800">
                <a:solidFill>
                  <a:srgbClr val="000000"/>
                </a:solidFill>
                <a:latin typeface="Arial, Helvetica, sans-serif"/>
              </a:rPr>
              <a:t> executes all logic and arithmetic operations as specified by the instruction set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89" name="Group 19">
            <a:extLst>
              <a:ext uri="{FF2B5EF4-FFF2-40B4-BE49-F238E27FC236}">
                <a16:creationId xmlns:a16="http://schemas.microsoft.com/office/drawing/2014/main" id="{1C8A5598-74CC-FA4E-A0D0-674B6E826D0F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1108075"/>
            <a:ext cx="6489700" cy="4249738"/>
            <a:chOff x="1308515" y="1737361"/>
            <a:chExt cx="6451075" cy="41202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4863B1-4AD3-4349-B9F8-52A945CC530D}"/>
                </a:ext>
              </a:extLst>
            </p:cNvPr>
            <p:cNvSpPr/>
            <p:nvPr/>
          </p:nvSpPr>
          <p:spPr>
            <a:xfrm>
              <a:off x="1535754" y="3201084"/>
              <a:ext cx="1593832" cy="911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Arithmetic Logic Unit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43C933-BDE9-0549-AA0A-D9CC39DFF6AE}"/>
                </a:ext>
              </a:extLst>
            </p:cNvPr>
            <p:cNvSpPr/>
            <p:nvPr/>
          </p:nvSpPr>
          <p:spPr>
            <a:xfrm>
              <a:off x="5938518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Bus Management Unit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CBF875-35D6-D343-A9D8-62CFDBD9A63A}"/>
                </a:ext>
              </a:extLst>
            </p:cNvPr>
            <p:cNvSpPr/>
            <p:nvPr/>
          </p:nvSpPr>
          <p:spPr>
            <a:xfrm>
              <a:off x="3737136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Memory Management Unit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65486C-FF00-4749-9A1F-65C0C7D8FEB2}"/>
                </a:ext>
              </a:extLst>
            </p:cNvPr>
            <p:cNvSpPr/>
            <p:nvPr/>
          </p:nvSpPr>
          <p:spPr>
            <a:xfrm>
              <a:off x="1535754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3820C0-696F-714F-A034-6CDFEB741FDB}"/>
                </a:ext>
              </a:extLst>
            </p:cNvPr>
            <p:cNvSpPr/>
            <p:nvPr/>
          </p:nvSpPr>
          <p:spPr>
            <a:xfrm>
              <a:off x="5938518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Prefetch Unit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802775B-99C8-4048-B150-0FBBAACF974A}"/>
                </a:ext>
              </a:extLst>
            </p:cNvPr>
            <p:cNvSpPr/>
            <p:nvPr/>
          </p:nvSpPr>
          <p:spPr>
            <a:xfrm>
              <a:off x="3737136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Decode Unit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2D4B44-7E28-E64C-8EEA-EE4503C3EC6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11" y="4112255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1CFB68-0A43-FF4F-BBBD-974E91604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5174262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657E30-F345-EA47-95BC-7251FDA940BB}"/>
                </a:ext>
              </a:extLst>
            </p:cNvPr>
            <p:cNvCxnSpPr>
              <a:cxnSpLocks/>
            </p:cNvCxnSpPr>
            <p:nvPr/>
          </p:nvCxnSpPr>
          <p:spPr>
            <a:xfrm>
              <a:off x="2675108" y="4340048"/>
              <a:ext cx="3717890" cy="0"/>
            </a:xfrm>
            <a:prstGeom prst="line">
              <a:avLst/>
            </a:prstGeom>
            <a:ln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E9E217-3E1B-0746-9D09-ECB4DA16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997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1637318-79AA-1243-A27C-7BCB92DA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108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368344-07D9-2840-AA2C-6D6EEC79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3521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38">
              <a:extLst>
                <a:ext uri="{FF2B5EF4-FFF2-40B4-BE49-F238E27FC236}">
                  <a16:creationId xmlns:a16="http://schemas.microsoft.com/office/drawing/2014/main" id="{51A34760-D81E-CA4C-94FB-E39AD1CFC8D7}"/>
                </a:ext>
              </a:extLst>
            </p:cNvPr>
            <p:cNvCxnSpPr>
              <a:stCxn id="34" idx="2"/>
              <a:endCxn id="38" idx="0"/>
            </p:cNvCxnSpPr>
            <p:nvPr/>
          </p:nvCxnSpPr>
          <p:spPr>
            <a:xfrm rot="5400000">
              <a:off x="5331532" y="3314775"/>
              <a:ext cx="606421" cy="2201382"/>
            </a:xfrm>
            <a:prstGeom prst="bentConnector3">
              <a:avLst>
                <a:gd name="adj1" fmla="val 61666"/>
              </a:avLst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B1BAC9-5C2F-644C-8E16-A0ACF8313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968" y="5174262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A3C684-D09A-9C48-AF9F-10E0F626D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3656669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5230F2-B7D7-6F4A-AE7E-B36CD6958863}"/>
                </a:ext>
              </a:extLst>
            </p:cNvPr>
            <p:cNvSpPr/>
            <p:nvPr/>
          </p:nvSpPr>
          <p:spPr>
            <a:xfrm>
              <a:off x="1308515" y="2973291"/>
              <a:ext cx="6451075" cy="288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406" name="TextBox 42">
              <a:extLst>
                <a:ext uri="{FF2B5EF4-FFF2-40B4-BE49-F238E27FC236}">
                  <a16:creationId xmlns:a16="http://schemas.microsoft.com/office/drawing/2014/main" id="{61823A0D-F979-4E48-8E1F-3376CADF6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718575" y="2019426"/>
              <a:ext cx="933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16407" name="TextBox 43">
              <a:extLst>
                <a:ext uri="{FF2B5EF4-FFF2-40B4-BE49-F238E27FC236}">
                  <a16:creationId xmlns:a16="http://schemas.microsoft.com/office/drawing/2014/main" id="{237F5486-9723-DF4B-9A35-B7033946B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447463" y="2019427"/>
              <a:ext cx="620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16408" name="TextBox 44">
              <a:extLst>
                <a:ext uri="{FF2B5EF4-FFF2-40B4-BE49-F238E27FC236}">
                  <a16:creationId xmlns:a16="http://schemas.microsoft.com/office/drawing/2014/main" id="{CA58A2BD-2F4C-3B4C-A69E-62B415A54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891303" y="2019427"/>
              <a:ext cx="8777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E150158-1957-5945-981D-3883BBFEA6AF}"/>
                </a:ext>
              </a:extLst>
            </p:cNvPr>
            <p:cNvCxnSpPr>
              <a:cxnSpLocks/>
            </p:cNvCxnSpPr>
            <p:nvPr/>
          </p:nvCxnSpPr>
          <p:spPr>
            <a:xfrm>
              <a:off x="6317251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2C0C9E-EFB8-1C4D-8145-305046BFE61A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D4FCBC-EE5E-3E4F-9DDF-71372A927064}"/>
                </a:ext>
              </a:extLst>
            </p:cNvPr>
            <p:cNvCxnSpPr>
              <a:cxnSpLocks/>
            </p:cNvCxnSpPr>
            <p:nvPr/>
          </p:nvCxnSpPr>
          <p:spPr>
            <a:xfrm>
              <a:off x="7152040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23C-38E6-450D-B7DF-D7014190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Microprocessor Organization</a:t>
            </a:r>
            <a:endParaRPr lang="en-US" dirty="0"/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0B99E32F-E11F-E144-A0A0-EDEC5E554B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0B967-0AFB-314D-ADB3-4AE9295AED4C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2BFE-83EE-42E4-81DB-6FA2AA3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DC4446EF-BBBF-1647-A069-CB65AC12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6115050"/>
            <a:ext cx="7586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, Helvetica, sans-serif"/>
              </a:rPr>
              <a:t>Control Unit:</a:t>
            </a:r>
            <a:r>
              <a:rPr lang="en-US" altLang="en-US" sz="1800">
                <a:solidFill>
                  <a:srgbClr val="000000"/>
                </a:solidFill>
                <a:latin typeface="Arial, Helvetica, sans-serif"/>
              </a:rPr>
              <a:t> contains the microcode that tells the ALU how to function.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3" name="Group 19">
            <a:extLst>
              <a:ext uri="{FF2B5EF4-FFF2-40B4-BE49-F238E27FC236}">
                <a16:creationId xmlns:a16="http://schemas.microsoft.com/office/drawing/2014/main" id="{D453A815-8389-4C48-9149-C15C4D481D8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1600"/>
            <a:ext cx="6489700" cy="4249738"/>
            <a:chOff x="1308515" y="1737361"/>
            <a:chExt cx="6451075" cy="41202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79D802-2865-C140-99AE-4C3606C4C39B}"/>
                </a:ext>
              </a:extLst>
            </p:cNvPr>
            <p:cNvSpPr/>
            <p:nvPr/>
          </p:nvSpPr>
          <p:spPr>
            <a:xfrm>
              <a:off x="1535754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Arithmetic Logic Unit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368B0C-EE82-9948-8A7B-B95A0C0D8491}"/>
                </a:ext>
              </a:extLst>
            </p:cNvPr>
            <p:cNvSpPr/>
            <p:nvPr/>
          </p:nvSpPr>
          <p:spPr>
            <a:xfrm>
              <a:off x="5938518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Bus Management Unit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69A566-4B37-DA44-AD9E-941561AD8AA3}"/>
                </a:ext>
              </a:extLst>
            </p:cNvPr>
            <p:cNvSpPr/>
            <p:nvPr/>
          </p:nvSpPr>
          <p:spPr>
            <a:xfrm>
              <a:off x="3737137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Memory Management Unit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365BD9-BD50-C24E-A389-4495A4E1831C}"/>
                </a:ext>
              </a:extLst>
            </p:cNvPr>
            <p:cNvSpPr/>
            <p:nvPr/>
          </p:nvSpPr>
          <p:spPr>
            <a:xfrm>
              <a:off x="1535754" y="4718676"/>
              <a:ext cx="1593832" cy="911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0B50D0-F904-1B4C-AC42-604EAD9999E0}"/>
                </a:ext>
              </a:extLst>
            </p:cNvPr>
            <p:cNvSpPr/>
            <p:nvPr/>
          </p:nvSpPr>
          <p:spPr>
            <a:xfrm>
              <a:off x="5938518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Prefetch Unit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B92E27-3F0A-0044-8D77-5F62108ED857}"/>
                </a:ext>
              </a:extLst>
            </p:cNvPr>
            <p:cNvSpPr/>
            <p:nvPr/>
          </p:nvSpPr>
          <p:spPr>
            <a:xfrm>
              <a:off x="3737137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Decode Unit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39588E-EC47-E042-8AF7-2336B4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12" y="4112255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249BFB-B5C8-A44C-A969-A80595260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5174262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67B3690-5884-6643-BD1C-6A9C283753F2}"/>
                </a:ext>
              </a:extLst>
            </p:cNvPr>
            <p:cNvCxnSpPr>
              <a:cxnSpLocks/>
            </p:cNvCxnSpPr>
            <p:nvPr/>
          </p:nvCxnSpPr>
          <p:spPr>
            <a:xfrm>
              <a:off x="2675108" y="4340048"/>
              <a:ext cx="3717890" cy="0"/>
            </a:xfrm>
            <a:prstGeom prst="line">
              <a:avLst/>
            </a:prstGeom>
            <a:ln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0F44A43-785F-E747-AC8C-E6529A0D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997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C2FB0C7-4010-1341-97E1-A267440E2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108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49B3936-210C-AE40-9C43-F94281F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3521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38">
              <a:extLst>
                <a:ext uri="{FF2B5EF4-FFF2-40B4-BE49-F238E27FC236}">
                  <a16:creationId xmlns:a16="http://schemas.microsoft.com/office/drawing/2014/main" id="{5353E4CA-46ED-C640-B08D-E10A7DB83404}"/>
                </a:ext>
              </a:extLst>
            </p:cNvPr>
            <p:cNvCxnSpPr>
              <a:stCxn id="34" idx="2"/>
              <a:endCxn id="38" idx="0"/>
            </p:cNvCxnSpPr>
            <p:nvPr/>
          </p:nvCxnSpPr>
          <p:spPr>
            <a:xfrm rot="5400000">
              <a:off x="5331533" y="3314774"/>
              <a:ext cx="606421" cy="2201382"/>
            </a:xfrm>
            <a:prstGeom prst="bentConnector3">
              <a:avLst>
                <a:gd name="adj1" fmla="val 61666"/>
              </a:avLst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D4789B9-0473-4A4F-8EA6-F2FE01192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969" y="5174262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326278-A135-374D-B4D6-068EA5A0D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3656669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6FB4EA-F377-8942-B302-26E02F90332D}"/>
                </a:ext>
              </a:extLst>
            </p:cNvPr>
            <p:cNvSpPr/>
            <p:nvPr/>
          </p:nvSpPr>
          <p:spPr>
            <a:xfrm>
              <a:off x="1308515" y="2973291"/>
              <a:ext cx="6451075" cy="288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30" name="TextBox 42">
              <a:extLst>
                <a:ext uri="{FF2B5EF4-FFF2-40B4-BE49-F238E27FC236}">
                  <a16:creationId xmlns:a16="http://schemas.microsoft.com/office/drawing/2014/main" id="{D5E5D55F-0946-E14E-8F1C-AA745AC3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718575" y="2019426"/>
              <a:ext cx="933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17431" name="TextBox 43">
              <a:extLst>
                <a:ext uri="{FF2B5EF4-FFF2-40B4-BE49-F238E27FC236}">
                  <a16:creationId xmlns:a16="http://schemas.microsoft.com/office/drawing/2014/main" id="{0FAA255D-884D-434F-AAA9-FB7DBE41F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447463" y="2019427"/>
              <a:ext cx="620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17432" name="TextBox 44">
              <a:extLst>
                <a:ext uri="{FF2B5EF4-FFF2-40B4-BE49-F238E27FC236}">
                  <a16:creationId xmlns:a16="http://schemas.microsoft.com/office/drawing/2014/main" id="{C7E35965-C4AE-7945-86EB-CC66CA4F8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891303" y="2019427"/>
              <a:ext cx="8777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CF75EEF-87FD-EB4B-901F-A3E82AF70A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7251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F807CC-9866-484B-A58A-D21D420933FB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31E48CE-D839-6E41-B150-57A4D54028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2041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23C-38E6-450D-B7DF-D7014190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Microprocessor Organization</a:t>
            </a:r>
            <a:endParaRPr lang="en-US" dirty="0"/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91811C5-4215-524C-91C0-8A19C3DE9F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7AE26-A9C0-B346-AA4A-20F27B29AC11}" type="slidenum">
              <a:rPr lang="en-US" altLang="en-US" sz="1100" smtClean="0">
                <a:solidFill>
                  <a:srgbClr val="262626"/>
                </a:solidFill>
                <a:latin typeface="Lato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600">
              <a:latin typeface="Lato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2BFE-83EE-42E4-81DB-6FA2AA3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4563B5AB-1502-F44E-BEEB-506BB338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48350"/>
            <a:ext cx="743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Arial, Helvetica, sans-serif"/>
              </a:rPr>
              <a:t>Decode Unit:</a:t>
            </a:r>
            <a:r>
              <a:rPr lang="en-US" altLang="en-US" sz="1800">
                <a:solidFill>
                  <a:srgbClr val="000000"/>
                </a:solidFill>
                <a:latin typeface="Arial, Helvetica, sans-serif"/>
              </a:rPr>
              <a:t> translates instruction into control signals and microcode directions then queues them until requested by the Control Unit.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7" name="Group 19">
            <a:extLst>
              <a:ext uri="{FF2B5EF4-FFF2-40B4-BE49-F238E27FC236}">
                <a16:creationId xmlns:a16="http://schemas.microsoft.com/office/drawing/2014/main" id="{7741AFD0-9E3B-8A4B-8DDF-B0773B0C8B69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1104900"/>
            <a:ext cx="6489700" cy="4249738"/>
            <a:chOff x="1308515" y="1737361"/>
            <a:chExt cx="6451075" cy="41202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CDFB0C-5B41-A147-B002-2AB424346CC4}"/>
                </a:ext>
              </a:extLst>
            </p:cNvPr>
            <p:cNvSpPr/>
            <p:nvPr/>
          </p:nvSpPr>
          <p:spPr>
            <a:xfrm>
              <a:off x="1535754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Arithmetic Logic Unit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37044F-A7E1-CB4B-B2DB-2BFA3340D048}"/>
                </a:ext>
              </a:extLst>
            </p:cNvPr>
            <p:cNvSpPr/>
            <p:nvPr/>
          </p:nvSpPr>
          <p:spPr>
            <a:xfrm>
              <a:off x="5938518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Bus Management Unit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5B4955-E65F-134E-8A1C-FC8A5FA1E057}"/>
                </a:ext>
              </a:extLst>
            </p:cNvPr>
            <p:cNvSpPr/>
            <p:nvPr/>
          </p:nvSpPr>
          <p:spPr>
            <a:xfrm>
              <a:off x="3737136" y="3201084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Memory Management Unit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F77214-993F-AA46-8D85-17AC9423B3E2}"/>
                </a:ext>
              </a:extLst>
            </p:cNvPr>
            <p:cNvSpPr/>
            <p:nvPr/>
          </p:nvSpPr>
          <p:spPr>
            <a:xfrm>
              <a:off x="1535754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853420-889A-C34A-A1F8-DCE1C59239D9}"/>
                </a:ext>
              </a:extLst>
            </p:cNvPr>
            <p:cNvSpPr/>
            <p:nvPr/>
          </p:nvSpPr>
          <p:spPr>
            <a:xfrm>
              <a:off x="5938518" y="4718676"/>
              <a:ext cx="1593832" cy="911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Prefetch Unit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45BE2C-A198-7848-A80A-FC9D6E785BB6}"/>
                </a:ext>
              </a:extLst>
            </p:cNvPr>
            <p:cNvSpPr/>
            <p:nvPr/>
          </p:nvSpPr>
          <p:spPr>
            <a:xfrm>
              <a:off x="3737136" y="4718676"/>
              <a:ext cx="1593832" cy="911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Decode Unit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3937FED-BF50-654D-8D02-63E75FF98B8D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11" y="4112255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4BF9F52-09B9-9448-BA46-6FEBB67B5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5174262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48A4EA-B437-6C45-9C66-724CF5A39896}"/>
                </a:ext>
              </a:extLst>
            </p:cNvPr>
            <p:cNvCxnSpPr>
              <a:cxnSpLocks/>
            </p:cNvCxnSpPr>
            <p:nvPr/>
          </p:nvCxnSpPr>
          <p:spPr>
            <a:xfrm>
              <a:off x="2675108" y="4340048"/>
              <a:ext cx="3717890" cy="0"/>
            </a:xfrm>
            <a:prstGeom prst="line">
              <a:avLst/>
            </a:prstGeom>
            <a:ln>
              <a:solidFill>
                <a:schemeClr val="tx1"/>
              </a:solidFill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9BF23C-6BAE-D74F-ADA0-557FD64D3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997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A6C7F3-CF92-E743-B1E8-24247E18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108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A081F02-0B8B-2445-94DA-CFF819824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3521" y="4112255"/>
              <a:ext cx="0" cy="22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38">
              <a:extLst>
                <a:ext uri="{FF2B5EF4-FFF2-40B4-BE49-F238E27FC236}">
                  <a16:creationId xmlns:a16="http://schemas.microsoft.com/office/drawing/2014/main" id="{D8E2F77E-66FB-EF44-8865-6BEB4305ADAE}"/>
                </a:ext>
              </a:extLst>
            </p:cNvPr>
            <p:cNvCxnSpPr>
              <a:stCxn id="34" idx="2"/>
              <a:endCxn id="38" idx="0"/>
            </p:cNvCxnSpPr>
            <p:nvPr/>
          </p:nvCxnSpPr>
          <p:spPr>
            <a:xfrm rot="5400000">
              <a:off x="5331532" y="3314775"/>
              <a:ext cx="606421" cy="2201382"/>
            </a:xfrm>
            <a:prstGeom prst="bentConnector3">
              <a:avLst>
                <a:gd name="adj1" fmla="val 61666"/>
              </a:avLst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8F330E-3DC7-8943-B19E-AD0DE0898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968" y="5174262"/>
              <a:ext cx="60755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7EF9DA-73CD-D149-9BE7-19342ECEB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87" y="3656669"/>
              <a:ext cx="607549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B09141-BB7F-7949-B506-095C51FF117B}"/>
                </a:ext>
              </a:extLst>
            </p:cNvPr>
            <p:cNvSpPr/>
            <p:nvPr/>
          </p:nvSpPr>
          <p:spPr>
            <a:xfrm>
              <a:off x="1308515" y="2973291"/>
              <a:ext cx="6451075" cy="288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54" name="TextBox 42">
              <a:extLst>
                <a:ext uri="{FF2B5EF4-FFF2-40B4-BE49-F238E27FC236}">
                  <a16:creationId xmlns:a16="http://schemas.microsoft.com/office/drawing/2014/main" id="{7F18B2A6-1B7D-9D45-9FE1-9E5274C45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718575" y="2019426"/>
              <a:ext cx="933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18455" name="TextBox 43">
              <a:extLst>
                <a:ext uri="{FF2B5EF4-FFF2-40B4-BE49-F238E27FC236}">
                  <a16:creationId xmlns:a16="http://schemas.microsoft.com/office/drawing/2014/main" id="{7D820DC6-E529-9B47-9BBC-158C4F10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447463" y="2019427"/>
              <a:ext cx="620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18456" name="TextBox 44">
              <a:extLst>
                <a:ext uri="{FF2B5EF4-FFF2-40B4-BE49-F238E27FC236}">
                  <a16:creationId xmlns:a16="http://schemas.microsoft.com/office/drawing/2014/main" id="{A2EF6918-6110-3541-92AA-2083E24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891303" y="2019427"/>
              <a:ext cx="8777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Control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0B9CCC-05A1-C247-AE56-3EA7674204BD}"/>
                </a:ext>
              </a:extLst>
            </p:cNvPr>
            <p:cNvCxnSpPr>
              <a:cxnSpLocks/>
            </p:cNvCxnSpPr>
            <p:nvPr/>
          </p:nvCxnSpPr>
          <p:spPr>
            <a:xfrm>
              <a:off x="6317251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0C8A27D-E897-F04F-AC93-B667587E0DBF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D3F352A-A37A-114E-B2A6-DC9B93CE7153}"/>
                </a:ext>
              </a:extLst>
            </p:cNvPr>
            <p:cNvCxnSpPr>
              <a:cxnSpLocks/>
            </p:cNvCxnSpPr>
            <p:nvPr/>
          </p:nvCxnSpPr>
          <p:spPr>
            <a:xfrm>
              <a:off x="7152040" y="2594663"/>
              <a:ext cx="0" cy="606421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_3">
      <a:majorFont>
        <a:latin typeface="Calibri"/>
        <a:ea typeface="SimSun"/>
        <a:cs typeface="SimSun"/>
      </a:majorFont>
      <a:minorFont>
        <a:latin typeface="Calibri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_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Pages>0</Pages>
  <Words>703</Words>
  <Characters>0</Characters>
  <Application>Microsoft Office PowerPoint</Application>
  <DocSecurity>0</DocSecurity>
  <PresentationFormat>On-screen Show (4:3)</PresentationFormat>
  <Lines>0</Lines>
  <Paragraphs>153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Arial, Helvetica, sans-serif</vt:lpstr>
      <vt:lpstr>Calibri</vt:lpstr>
      <vt:lpstr>Lato</vt:lpstr>
      <vt:lpstr>Times</vt:lpstr>
      <vt:lpstr>Times New Roman</vt:lpstr>
      <vt:lpstr>Wingdings</vt:lpstr>
      <vt:lpstr>Office Theme_3</vt:lpstr>
      <vt:lpstr>Worksheet</vt:lpstr>
      <vt:lpstr>PowerPoint Presentation</vt:lpstr>
      <vt:lpstr>Administration</vt:lpstr>
      <vt:lpstr>Evaluation Components (Tentative)</vt:lpstr>
      <vt:lpstr>Course Structures</vt:lpstr>
      <vt:lpstr>Laboratory</vt:lpstr>
      <vt:lpstr>Microprocessor Organization</vt:lpstr>
      <vt:lpstr>Microprocessor Organization</vt:lpstr>
      <vt:lpstr>Microprocessor Organization</vt:lpstr>
      <vt:lpstr>Microprocessor Organization</vt:lpstr>
      <vt:lpstr>Microprocessor Organization</vt:lpstr>
      <vt:lpstr>Microprocessor Organization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Sagar</dc:creator>
  <cp:keywords/>
  <dc:description/>
  <cp:lastModifiedBy>Tanmay Bhowmik</cp:lastModifiedBy>
  <cp:revision>112</cp:revision>
  <dcterms:created xsi:type="dcterms:W3CDTF">2014-07-02T23:55:00Z</dcterms:created>
  <dcterms:modified xsi:type="dcterms:W3CDTF">2021-08-20T19:47:07Z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1033-8.1.0.3385</vt:lpwstr>
  </property>
</Properties>
</file>