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4"/>
  </p:notesMasterIdLst>
  <p:sldIdLst>
    <p:sldId id="256" r:id="rId2"/>
    <p:sldId id="304" r:id="rId3"/>
    <p:sldId id="305" r:id="rId4"/>
    <p:sldId id="306" r:id="rId5"/>
    <p:sldId id="307" r:id="rId6"/>
    <p:sldId id="308" r:id="rId7"/>
    <p:sldId id="309" r:id="rId8"/>
    <p:sldId id="312" r:id="rId9"/>
    <p:sldId id="313" r:id="rId10"/>
    <p:sldId id="314" r:id="rId11"/>
    <p:sldId id="310" r:id="rId12"/>
    <p:sldId id="311" r:id="rId13"/>
    <p:sldId id="315" r:id="rId14"/>
    <p:sldId id="316" r:id="rId15"/>
    <p:sldId id="341" r:id="rId16"/>
    <p:sldId id="317" r:id="rId17"/>
    <p:sldId id="318" r:id="rId18"/>
    <p:sldId id="343"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F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81" d="100"/>
          <a:sy n="81" d="100"/>
        </p:scale>
        <p:origin x="3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49BCB-2022-4BE5-BDAA-F5E825D78538}" type="datetimeFigureOut">
              <a:rPr lang="en-US" smtClean="0"/>
              <a:t>9/13/2020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97373-ABAA-443E-88E3-AD1EA2109FCE}" type="slidenum">
              <a:rPr lang="en-US" smtClean="0"/>
              <a:t>‹#›</a:t>
            </a:fld>
            <a:endParaRPr lang="en-US"/>
          </a:p>
        </p:txBody>
      </p:sp>
    </p:spTree>
    <p:extLst>
      <p:ext uri="{BB962C8B-B14F-4D97-AF65-F5344CB8AC3E}">
        <p14:creationId xmlns:p14="http://schemas.microsoft.com/office/powerpoint/2010/main" val="4317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C81A6-C97B-4BAA-9BFD-554B1202AF4A}" type="slidenum">
              <a:rPr lang="en-US" altLang="en-US"/>
              <a:pPr/>
              <a:t>2</a:t>
            </a:fld>
            <a:endParaRPr lang="en-US" alt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3334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C23CA-D8D2-47A5-BB89-BA2243F61692}" type="slidenum">
              <a:rPr lang="en-US" altLang="en-US"/>
              <a:pPr/>
              <a:t>11</a:t>
            </a:fld>
            <a:endParaRPr lang="en-US" alt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403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587A3-722B-49A4-A32F-DD315C112F94}" type="slidenum">
              <a:rPr lang="en-US" altLang="en-US"/>
              <a:pPr/>
              <a:t>12</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9425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EEBC4-45A3-4AEB-9CB3-5CA640D170FE}" type="slidenum">
              <a:rPr lang="en-US" altLang="en-US"/>
              <a:pPr/>
              <a:t>13</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797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622D6-6B07-4C10-8FFB-240770F3158E}" type="slidenum">
              <a:rPr lang="en-US" altLang="en-US"/>
              <a:pPr/>
              <a:t>14</a:t>
            </a:fld>
            <a:endParaRPr lang="en-US"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5915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622D6-6B07-4C10-8FFB-240770F3158E}" type="slidenum">
              <a:rPr lang="en-US" altLang="en-US"/>
              <a:pPr/>
              <a:t>15</a:t>
            </a:fld>
            <a:endParaRPr lang="en-US"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7205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572F0-2A44-4605-A77D-0D99025CBE89}" type="slidenum">
              <a:rPr lang="en-US" altLang="en-US"/>
              <a:pPr/>
              <a:t>16</a:t>
            </a:fld>
            <a:endParaRPr lang="en-US"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54110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BA8EB2-F124-47D5-9068-2802DE714587}" type="slidenum">
              <a:rPr lang="en-US" altLang="en-US"/>
              <a:pPr/>
              <a:t>17</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54327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3BF87-553B-4565-A0EB-58940E40A6D8}" type="slidenum">
              <a:rPr lang="en-US" altLang="en-US"/>
              <a:pPr/>
              <a:t>18</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627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A27E-22CB-4FBF-9ABD-FE994AAC23F9}" type="slidenum">
              <a:rPr lang="en-US" altLang="en-US"/>
              <a:pPr/>
              <a:t>19</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6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18F48-932B-4D40-BCE4-DA85F35B26EF}" type="slidenum">
              <a:rPr lang="en-US" altLang="en-US"/>
              <a:pPr/>
              <a:t>20</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633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3F610-6E04-46BD-A4A5-608F7F328CAE}" type="slidenum">
              <a:rPr lang="en-US" altLang="en-US"/>
              <a:pPr/>
              <a:t>3</a:t>
            </a:fld>
            <a:endParaRPr lang="en-US" alt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7458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85714C-6E0F-4581-BC33-92A8EA53785C}" type="slidenum">
              <a:rPr lang="en-US" altLang="en-US"/>
              <a:pPr/>
              <a:t>21</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0356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3BEA0-58BB-4D65-9DEC-9130C0C715D8}" type="slidenum">
              <a:rPr lang="en-US" altLang="en-US"/>
              <a:pPr/>
              <a:t>22</a:t>
            </a:fld>
            <a:endParaRPr lang="en-US"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63383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8A7F6-38E4-4CAB-8BBB-828F2C0691BA}" type="slidenum">
              <a:rPr lang="en-US" altLang="en-US"/>
              <a:pPr/>
              <a:t>23</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0360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8E99A-F72E-4994-B7F3-928A688A2E3D}" type="slidenum">
              <a:rPr lang="en-US" altLang="en-US"/>
              <a:pPr/>
              <a:t>24</a:t>
            </a:fld>
            <a:endParaRPr lang="en-US"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557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2B88A-CBFC-418F-A7DC-4166B228CA64}" type="slidenum">
              <a:rPr lang="en-US" altLang="en-US"/>
              <a:pPr/>
              <a:t>25</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9400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17104-8595-4DE2-A835-E4F67E187C9E}" type="slidenum">
              <a:rPr lang="en-US" altLang="en-US"/>
              <a:pPr/>
              <a:t>26</a:t>
            </a:fld>
            <a:endParaRPr lang="en-US"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20927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5ADFB-844C-48C5-9608-7F96758A04D3}" type="slidenum">
              <a:rPr lang="en-US" altLang="en-US"/>
              <a:pPr/>
              <a:t>27</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8228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DB6E4-37C8-47A0-BDC1-110B0097EA8A}" type="slidenum">
              <a:rPr lang="en-US" altLang="en-US"/>
              <a:pPr/>
              <a:t>28</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5595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30C5-E2FD-4043-A78D-B3A84AAF41F2}" type="slidenum">
              <a:rPr lang="en-US" altLang="en-US"/>
              <a:pPr/>
              <a:t>29</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6631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74A73-03D8-4531-80F1-1AA98A23E75E}" type="slidenum">
              <a:rPr lang="en-US" altLang="en-US"/>
              <a:pPr/>
              <a:t>30</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654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185A16-AE98-4F8D-B6D8-7C7FD7692D7D}" type="slidenum">
              <a:rPr lang="en-US" altLang="en-US"/>
              <a:pPr/>
              <a:t>4</a:t>
            </a:fld>
            <a:endParaRPr lang="en-US" alt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5157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B3EBA-A795-4DF9-AC6F-2E08951DB823}" type="slidenum">
              <a:rPr lang="en-US" altLang="en-US"/>
              <a:pPr/>
              <a:t>31</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27175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B3755-16EE-4AF5-AC54-4F4E67BC8A1E}" type="slidenum">
              <a:rPr lang="en-US" altLang="en-US"/>
              <a:pPr/>
              <a:t>32</a:t>
            </a:fld>
            <a:endParaRPr lang="en-US"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821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4DEA9-3727-47AE-95F5-64B53C04C4B0}" type="slidenum">
              <a:rPr lang="en-US" altLang="en-US"/>
              <a:pPr/>
              <a:t>5</a:t>
            </a:fld>
            <a:endParaRPr lang="en-US"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625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E7A14-452F-411E-92E4-F228099EB2C1}" type="slidenum">
              <a:rPr lang="en-US" altLang="en-US"/>
              <a:pPr/>
              <a:t>6</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14382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B02C8-752B-4CA9-BAEE-604566A48B30}" type="slidenum">
              <a:rPr lang="en-US" altLang="en-US"/>
              <a:pPr/>
              <a:t>7</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34505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26717-F608-4941-BE3E-B451A5826B6B}" type="slidenum">
              <a:rPr lang="en-US" altLang="en-US"/>
              <a:pPr/>
              <a:t>8</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29135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3CBB8-A29C-49A5-A238-7EE85C20A807}" type="slidenum">
              <a:rPr lang="en-US" altLang="en-US"/>
              <a:pPr/>
              <a:t>9</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1546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0AD4E-2130-4949-88AD-9B338276E486}" type="slidenum">
              <a:rPr lang="en-US" altLang="en-US"/>
              <a:pPr/>
              <a:t>10</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089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9/13/2020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a:t>Cache Memory</a:t>
            </a:r>
          </a:p>
        </p:txBody>
      </p:sp>
    </p:spTree>
    <p:extLst>
      <p:ext uri="{BB962C8B-B14F-4D97-AF65-F5344CB8AC3E}">
        <p14:creationId xmlns:p14="http://schemas.microsoft.com/office/powerpoint/2010/main" val="61320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1856095" y="254214"/>
            <a:ext cx="8093123" cy="2442950"/>
          </a:xfrm>
        </p:spPr>
        <p:txBody>
          <a:bodyPr>
            <a:normAutofit/>
          </a:bodyPr>
          <a:lstStyle/>
          <a:p>
            <a:pPr>
              <a:buFontTx/>
              <a:buNone/>
            </a:pPr>
            <a:r>
              <a:rPr lang="en-US" altLang="en-US" sz="2400" dirty="0"/>
              <a:t>Therefore, cache line's tag size depends on 3 factors:</a:t>
            </a:r>
          </a:p>
          <a:p>
            <a:pPr>
              <a:buFont typeface="Wingdings" panose="05000000000000000000" pitchFamily="2" charset="2"/>
              <a:buChar char="Ø"/>
            </a:pPr>
            <a:r>
              <a:rPr lang="en-US" altLang="en-US" sz="2400" dirty="0"/>
              <a:t>Size of cache memory;</a:t>
            </a:r>
          </a:p>
          <a:p>
            <a:pPr>
              <a:buFont typeface="Wingdings" panose="05000000000000000000" pitchFamily="2" charset="2"/>
              <a:buChar char="Ø"/>
            </a:pPr>
            <a:r>
              <a:rPr lang="en-US" altLang="en-US" sz="2400" dirty="0"/>
              <a:t>Associativity of cache memory;</a:t>
            </a:r>
          </a:p>
          <a:p>
            <a:pPr>
              <a:buFont typeface="Wingdings" panose="05000000000000000000" pitchFamily="2" charset="2"/>
              <a:buChar char="Ø"/>
            </a:pPr>
            <a:r>
              <a:rPr lang="en-US" altLang="en-US" sz="2400" dirty="0"/>
              <a:t>Cacheable range of operating memory.</a:t>
            </a:r>
          </a:p>
        </p:txBody>
      </p:sp>
      <p:pic>
        <p:nvPicPr>
          <p:cNvPr id="20484" name="Picture 4" descr="cache_tag_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1801"/>
            <a:ext cx="5334000" cy="1508125"/>
          </a:xfrm>
          <a:prstGeom prst="rect">
            <a:avLst/>
          </a:prstGeom>
          <a:noFill/>
          <a:extLst>
            <a:ext uri="{909E8E84-426E-40DD-AFC4-6F175D3DCCD1}">
              <a14:hiddenFill xmlns:a14="http://schemas.microsoft.com/office/drawing/2010/main">
                <a:solidFill>
                  <a:srgbClr val="FFFFFF"/>
                </a:solidFill>
              </a14:hiddenFill>
            </a:ext>
          </a:extLst>
        </p:spPr>
      </p:pic>
      <p:sp>
        <p:nvSpPr>
          <p:cNvPr id="20485" name="Rectangle 5"/>
          <p:cNvSpPr>
            <a:spLocks noChangeArrowheads="1"/>
          </p:cNvSpPr>
          <p:nvPr/>
        </p:nvSpPr>
        <p:spPr bwMode="auto">
          <a:xfrm>
            <a:off x="1524000" y="5029201"/>
            <a:ext cx="91440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sz="2400" dirty="0">
                <a:solidFill>
                  <a:schemeClr val="tx2"/>
                </a:solidFill>
              </a:rPr>
              <a:t>   S</a:t>
            </a:r>
            <a:r>
              <a:rPr lang="en-US" altLang="en-US" sz="2400" baseline="-25000" dirty="0">
                <a:solidFill>
                  <a:schemeClr val="tx2"/>
                </a:solidFill>
              </a:rPr>
              <a:t>tag</a:t>
            </a:r>
            <a:r>
              <a:rPr lang="en-US" altLang="en-US" sz="2400" dirty="0">
                <a:solidFill>
                  <a:schemeClr val="tx2"/>
                </a:solidFill>
              </a:rPr>
              <a:t> — size of cache tag, in bits;</a:t>
            </a:r>
          </a:p>
          <a:p>
            <a:r>
              <a:rPr lang="en-US" altLang="en-US" sz="2400" dirty="0">
                <a:solidFill>
                  <a:schemeClr val="tx2"/>
                </a:solidFill>
              </a:rPr>
              <a:t>   </a:t>
            </a:r>
            <a:r>
              <a:rPr lang="en-US" altLang="en-US" sz="2400" dirty="0" err="1">
                <a:solidFill>
                  <a:schemeClr val="tx2"/>
                </a:solidFill>
              </a:rPr>
              <a:t>S</a:t>
            </a:r>
            <a:r>
              <a:rPr lang="en-US" altLang="en-US" sz="2400" baseline="-25000" dirty="0" err="1">
                <a:solidFill>
                  <a:schemeClr val="tx2"/>
                </a:solidFill>
              </a:rPr>
              <a:t>memory</a:t>
            </a:r>
            <a:r>
              <a:rPr lang="en-US" altLang="en-US" sz="2400" dirty="0">
                <a:solidFill>
                  <a:schemeClr val="tx2"/>
                </a:solidFill>
              </a:rPr>
              <a:t> — cacheable range of operating memory, in bytes;</a:t>
            </a:r>
          </a:p>
          <a:p>
            <a:r>
              <a:rPr lang="en-US" altLang="en-US" sz="2400" dirty="0">
                <a:solidFill>
                  <a:schemeClr val="tx2"/>
                </a:solidFill>
              </a:rPr>
              <a:t>   </a:t>
            </a:r>
            <a:r>
              <a:rPr lang="en-US" altLang="en-US" sz="2400" dirty="0" err="1">
                <a:solidFill>
                  <a:schemeClr val="tx2"/>
                </a:solidFill>
              </a:rPr>
              <a:t>S</a:t>
            </a:r>
            <a:r>
              <a:rPr lang="en-US" altLang="en-US" sz="2400" baseline="-25000" dirty="0" err="1">
                <a:solidFill>
                  <a:schemeClr val="tx2"/>
                </a:solidFill>
              </a:rPr>
              <a:t>cache</a:t>
            </a:r>
            <a:r>
              <a:rPr lang="en-US" altLang="en-US" sz="2400" dirty="0">
                <a:solidFill>
                  <a:schemeClr val="tx2"/>
                </a:solidFill>
              </a:rPr>
              <a:t> — size of cache memory, in bytes;</a:t>
            </a:r>
          </a:p>
          <a:p>
            <a:r>
              <a:rPr lang="en-US" altLang="en-US" sz="2400" dirty="0">
                <a:solidFill>
                  <a:schemeClr val="tx2"/>
                </a:solidFill>
              </a:rPr>
              <a:t>   A — associativity of cache memory, in ways.</a:t>
            </a:r>
          </a:p>
        </p:txBody>
      </p:sp>
      <p:sp>
        <p:nvSpPr>
          <p:cNvPr id="20486" name="Rectangle 6"/>
          <p:cNvSpPr>
            <a:spLocks noChangeArrowheads="1"/>
          </p:cNvSpPr>
          <p:nvPr/>
        </p:nvSpPr>
        <p:spPr bwMode="auto">
          <a:xfrm>
            <a:off x="1752600" y="4479926"/>
            <a:ext cx="12192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sz="2400" dirty="0">
                <a:solidFill>
                  <a:schemeClr val="tx2"/>
                </a:solidFill>
              </a:rPr>
              <a:t>Here,</a:t>
            </a:r>
          </a:p>
        </p:txBody>
      </p:sp>
    </p:spTree>
    <p:extLst>
      <p:ext uri="{BB962C8B-B14F-4D97-AF65-F5344CB8AC3E}">
        <p14:creationId xmlns:p14="http://schemas.microsoft.com/office/powerpoint/2010/main" val="242856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3795" y="22744"/>
            <a:ext cx="10353762" cy="970450"/>
          </a:xfrm>
        </p:spPr>
        <p:txBody>
          <a:bodyPr/>
          <a:lstStyle/>
          <a:p>
            <a:r>
              <a:rPr lang="en-US" altLang="en-US" dirty="0"/>
              <a:t>TAG / INDEX</a:t>
            </a:r>
          </a:p>
        </p:txBody>
      </p:sp>
      <p:sp>
        <p:nvSpPr>
          <p:cNvPr id="17411" name="Rectangle 3"/>
          <p:cNvSpPr>
            <a:spLocks noGrp="1" noChangeArrowheads="1"/>
          </p:cNvSpPr>
          <p:nvPr>
            <p:ph idx="1"/>
          </p:nvPr>
        </p:nvSpPr>
        <p:spPr>
          <a:xfrm>
            <a:off x="709684" y="1732449"/>
            <a:ext cx="10557873" cy="4058751"/>
          </a:xfrm>
        </p:spPr>
        <p:txBody>
          <a:bodyPr>
            <a:normAutofit/>
          </a:bodyPr>
          <a:lstStyle/>
          <a:p>
            <a:pPr algn="just">
              <a:buFont typeface="Wingdings" panose="05000000000000000000" pitchFamily="2" charset="2"/>
              <a:buChar char="Ø"/>
            </a:pPr>
            <a:r>
              <a:rPr lang="en-US" altLang="en-US" sz="3200" dirty="0"/>
              <a:t>Every address field consists of two primary parts: a dynamic (tag) which contains the higher address bits, and a static (index) which contains the lower address bits.</a:t>
            </a:r>
          </a:p>
          <a:p>
            <a:pPr algn="just">
              <a:buFont typeface="Wingdings" panose="05000000000000000000" pitchFamily="2" charset="2"/>
              <a:buChar char="Ø"/>
            </a:pPr>
            <a:endParaRPr lang="en-US" altLang="en-US" sz="3200" dirty="0"/>
          </a:p>
          <a:p>
            <a:pPr algn="just">
              <a:buFont typeface="Wingdings" panose="05000000000000000000" pitchFamily="2" charset="2"/>
              <a:buChar char="Ø"/>
            </a:pPr>
            <a:r>
              <a:rPr lang="en-US" altLang="en-US" sz="3200" dirty="0"/>
              <a:t>The first one may be modified during run-time while the second one is fixed.</a:t>
            </a:r>
          </a:p>
        </p:txBody>
      </p:sp>
    </p:spTree>
    <p:extLst>
      <p:ext uri="{BB962C8B-B14F-4D97-AF65-F5344CB8AC3E}">
        <p14:creationId xmlns:p14="http://schemas.microsoft.com/office/powerpoint/2010/main" val="158684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13795" y="9094"/>
            <a:ext cx="10353762" cy="970450"/>
          </a:xfrm>
        </p:spPr>
        <p:txBody>
          <a:bodyPr/>
          <a:lstStyle/>
          <a:p>
            <a:r>
              <a:rPr lang="en-US" altLang="en-US" dirty="0"/>
              <a:t>VALID BIT / DIRTY BIT</a:t>
            </a:r>
          </a:p>
        </p:txBody>
      </p:sp>
      <p:sp>
        <p:nvSpPr>
          <p:cNvPr id="77827" name="Rectangle 3"/>
          <p:cNvSpPr>
            <a:spLocks noGrp="1" noChangeArrowheads="1"/>
          </p:cNvSpPr>
          <p:nvPr>
            <p:ph idx="1"/>
          </p:nvPr>
        </p:nvSpPr>
        <p:spPr>
          <a:xfrm>
            <a:off x="913795" y="1732449"/>
            <a:ext cx="10353762" cy="4463635"/>
          </a:xfrm>
        </p:spPr>
        <p:txBody>
          <a:bodyPr>
            <a:normAutofit/>
          </a:bodyPr>
          <a:lstStyle/>
          <a:p>
            <a:pPr algn="just">
              <a:lnSpc>
                <a:spcPct val="90000"/>
              </a:lnSpc>
              <a:buFont typeface="Wingdings" panose="05000000000000000000" pitchFamily="2" charset="2"/>
              <a:buChar char="Ø"/>
            </a:pPr>
            <a:r>
              <a:rPr lang="en-US" altLang="en-US" sz="3200" dirty="0"/>
              <a:t>When a program is first loaded into main memory, the cache is cleared, and so while a program is executing, a valid bit is needed to indicate whether or not the slot holds a line that belongs to the program being executed. </a:t>
            </a:r>
          </a:p>
          <a:p>
            <a:pPr algn="just">
              <a:lnSpc>
                <a:spcPct val="90000"/>
              </a:lnSpc>
              <a:buFont typeface="Wingdings" panose="05000000000000000000" pitchFamily="2" charset="2"/>
              <a:buChar char="Ø"/>
            </a:pPr>
            <a:endParaRPr lang="en-US" altLang="en-US" sz="3200" dirty="0"/>
          </a:p>
          <a:p>
            <a:pPr algn="just">
              <a:lnSpc>
                <a:spcPct val="90000"/>
              </a:lnSpc>
              <a:buFont typeface="Wingdings" panose="05000000000000000000" pitchFamily="2" charset="2"/>
              <a:buChar char="Ø"/>
            </a:pPr>
            <a:r>
              <a:rPr lang="en-US" altLang="en-US" sz="3200" dirty="0"/>
              <a:t>There is also a dirty bit that keeps track of whether or not a line has been modified while it is in the cache. A slot that is modified must be written back to the main memory before the slot is reused for another line.</a:t>
            </a:r>
          </a:p>
        </p:txBody>
      </p:sp>
    </p:spTree>
    <p:extLst>
      <p:ext uri="{BB962C8B-B14F-4D97-AF65-F5344CB8AC3E}">
        <p14:creationId xmlns:p14="http://schemas.microsoft.com/office/powerpoint/2010/main" val="362986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90965" y="0"/>
            <a:ext cx="10353762" cy="970450"/>
          </a:xfrm>
        </p:spPr>
        <p:txBody>
          <a:bodyPr/>
          <a:lstStyle/>
          <a:p>
            <a:r>
              <a:rPr lang="en-US" altLang="en-US" dirty="0">
                <a:solidFill>
                  <a:schemeClr val="tx1"/>
                </a:solidFill>
              </a:rPr>
              <a:t>CACHE HITS / MISSES</a:t>
            </a:r>
          </a:p>
        </p:txBody>
      </p:sp>
      <p:sp>
        <p:nvSpPr>
          <p:cNvPr id="21507" name="Rectangle 3"/>
          <p:cNvSpPr>
            <a:spLocks noGrp="1" noChangeArrowheads="1"/>
          </p:cNvSpPr>
          <p:nvPr>
            <p:ph idx="1"/>
          </p:nvPr>
        </p:nvSpPr>
        <p:spPr/>
        <p:txBody>
          <a:bodyPr/>
          <a:lstStyle/>
          <a:p>
            <a:pPr algn="just">
              <a:lnSpc>
                <a:spcPct val="90000"/>
              </a:lnSpc>
              <a:buFont typeface="Wingdings" panose="05000000000000000000" pitchFamily="2" charset="2"/>
              <a:buChar char="Ø"/>
            </a:pPr>
            <a:r>
              <a:rPr lang="en-US" altLang="en-US" sz="2800" dirty="0"/>
              <a:t>Cache Hit: a request to read from memory, which can satisfy from the cache without using the main memory.</a:t>
            </a:r>
          </a:p>
          <a:p>
            <a:pPr algn="just">
              <a:lnSpc>
                <a:spcPct val="90000"/>
              </a:lnSpc>
              <a:buFont typeface="Wingdings" panose="05000000000000000000" pitchFamily="2" charset="2"/>
              <a:buChar char="Ø"/>
            </a:pPr>
            <a:endParaRPr lang="en-US" altLang="en-US" sz="2800" dirty="0"/>
          </a:p>
          <a:p>
            <a:pPr algn="just">
              <a:lnSpc>
                <a:spcPct val="90000"/>
              </a:lnSpc>
              <a:buFont typeface="Wingdings" panose="05000000000000000000" pitchFamily="2" charset="2"/>
              <a:buChar char="Ø"/>
            </a:pPr>
            <a:r>
              <a:rPr lang="en-US" altLang="en-US" sz="2800" dirty="0"/>
              <a:t>Cache Miss: A request to read from memory, which cannot be satisfied from the cache, for which the main memory has to be consulted.</a:t>
            </a:r>
          </a:p>
          <a:p>
            <a:pPr algn="just">
              <a:lnSpc>
                <a:spcPct val="90000"/>
              </a:lnSpc>
              <a:buFont typeface="Wingdings" panose="05000000000000000000" pitchFamily="2" charset="2"/>
              <a:buChar char="Ø"/>
            </a:pPr>
            <a:endParaRPr lang="en-US" altLang="en-US" sz="2800" dirty="0"/>
          </a:p>
          <a:p>
            <a:pPr algn="just">
              <a:lnSpc>
                <a:spcPct val="90000"/>
              </a:lnSpc>
              <a:buFont typeface="Wingdings" panose="05000000000000000000" pitchFamily="2" charset="2"/>
              <a:buChar char="Ø"/>
            </a:pPr>
            <a:endParaRPr lang="en-US" altLang="en-US" sz="2800" dirty="0"/>
          </a:p>
        </p:txBody>
      </p:sp>
    </p:spTree>
    <p:extLst>
      <p:ext uri="{BB962C8B-B14F-4D97-AF65-F5344CB8AC3E}">
        <p14:creationId xmlns:p14="http://schemas.microsoft.com/office/powerpoint/2010/main" val="394213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181" y="23880"/>
            <a:ext cx="11955439" cy="1143000"/>
          </a:xfrm>
        </p:spPr>
        <p:txBody>
          <a:bodyPr>
            <a:normAutofit/>
          </a:bodyPr>
          <a:lstStyle/>
          <a:p>
            <a:r>
              <a:rPr lang="en-US" altLang="en-US" dirty="0"/>
              <a:t>CACHE MEMORY : MAPPINGS</a:t>
            </a:r>
          </a:p>
        </p:txBody>
      </p:sp>
      <p:sp>
        <p:nvSpPr>
          <p:cNvPr id="22531" name="Rectangle 3"/>
          <p:cNvSpPr>
            <a:spLocks noGrp="1" noChangeArrowheads="1"/>
          </p:cNvSpPr>
          <p:nvPr>
            <p:ph idx="1"/>
          </p:nvPr>
        </p:nvSpPr>
        <p:spPr>
          <a:xfrm>
            <a:off x="777922" y="1676400"/>
            <a:ext cx="10426890" cy="4572000"/>
          </a:xfrm>
        </p:spPr>
        <p:txBody>
          <a:bodyPr>
            <a:normAutofit/>
          </a:bodyPr>
          <a:lstStyle/>
          <a:p>
            <a:pPr>
              <a:lnSpc>
                <a:spcPct val="90000"/>
              </a:lnSpc>
              <a:buFontTx/>
              <a:buNone/>
            </a:pPr>
            <a:r>
              <a:rPr lang="en-US" altLang="en-US" sz="2800" dirty="0"/>
              <a:t>There are three commonly used methods to translate main memory addresses to cache memory addresses.</a:t>
            </a:r>
          </a:p>
          <a:p>
            <a:pPr>
              <a:lnSpc>
                <a:spcPct val="90000"/>
              </a:lnSpc>
              <a:buFont typeface="Wingdings" panose="05000000000000000000" pitchFamily="2" charset="2"/>
              <a:buChar char="Ø"/>
            </a:pPr>
            <a:r>
              <a:rPr lang="en-US" altLang="en-US" sz="2800" dirty="0"/>
              <a:t>Associative Mapped Cache</a:t>
            </a:r>
          </a:p>
          <a:p>
            <a:pPr>
              <a:lnSpc>
                <a:spcPct val="90000"/>
              </a:lnSpc>
              <a:buFont typeface="Wingdings" panose="05000000000000000000" pitchFamily="2" charset="2"/>
              <a:buChar char="Ø"/>
            </a:pPr>
            <a:r>
              <a:rPr lang="en-US" altLang="en-US" sz="2800" dirty="0"/>
              <a:t>Direct-Mapped Cache</a:t>
            </a:r>
          </a:p>
          <a:p>
            <a:pPr>
              <a:lnSpc>
                <a:spcPct val="90000"/>
              </a:lnSpc>
              <a:buFont typeface="Wingdings" panose="05000000000000000000" pitchFamily="2" charset="2"/>
              <a:buChar char="Ø"/>
            </a:pPr>
            <a:r>
              <a:rPr lang="en-US" altLang="en-US" sz="2800" dirty="0"/>
              <a:t>Set-Associative Mapped Cache</a:t>
            </a:r>
          </a:p>
          <a:p>
            <a:pPr>
              <a:lnSpc>
                <a:spcPct val="90000"/>
              </a:lnSpc>
            </a:pPr>
            <a:endParaRPr lang="en-US" altLang="en-US" sz="2800" dirty="0"/>
          </a:p>
          <a:p>
            <a:pPr>
              <a:lnSpc>
                <a:spcPct val="90000"/>
              </a:lnSpc>
              <a:buFontTx/>
              <a:buNone/>
            </a:pPr>
            <a:r>
              <a:rPr lang="en-US" altLang="en-US" sz="2800" dirty="0"/>
              <a:t>The choice of cache mapping scheme affects cost and performance, and there is no single best method that is appropriate for all situations</a:t>
            </a:r>
          </a:p>
          <a:p>
            <a:pPr>
              <a:lnSpc>
                <a:spcPct val="90000"/>
              </a:lnSpc>
              <a:buFontTx/>
              <a:buNone/>
            </a:pPr>
            <a:endParaRPr lang="en-US" altLang="en-US" sz="2800" dirty="0"/>
          </a:p>
        </p:txBody>
      </p:sp>
    </p:spTree>
    <p:extLst>
      <p:ext uri="{BB962C8B-B14F-4D97-AF65-F5344CB8AC3E}">
        <p14:creationId xmlns:p14="http://schemas.microsoft.com/office/powerpoint/2010/main" val="317586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181" y="23880"/>
            <a:ext cx="11955439" cy="1143000"/>
          </a:xfrm>
        </p:spPr>
        <p:txBody>
          <a:bodyPr>
            <a:normAutofit/>
          </a:bodyPr>
          <a:lstStyle/>
          <a:p>
            <a:r>
              <a:rPr lang="en-US" altLang="en-US" dirty="0"/>
              <a:t>CACHE MEMORY : MAPPINGS</a:t>
            </a:r>
          </a:p>
        </p:txBody>
      </p:sp>
      <p:sp>
        <p:nvSpPr>
          <p:cNvPr id="22531" name="Rectangle 3"/>
          <p:cNvSpPr>
            <a:spLocks noGrp="1" noChangeArrowheads="1"/>
          </p:cNvSpPr>
          <p:nvPr>
            <p:ph idx="1"/>
          </p:nvPr>
        </p:nvSpPr>
        <p:spPr>
          <a:xfrm>
            <a:off x="707583" y="1043354"/>
            <a:ext cx="10426890" cy="4572000"/>
          </a:xfrm>
        </p:spPr>
        <p:txBody>
          <a:bodyPr>
            <a:normAutofit/>
          </a:bodyPr>
          <a:lstStyle/>
          <a:p>
            <a:pPr algn="just">
              <a:lnSpc>
                <a:spcPct val="90000"/>
              </a:lnSpc>
              <a:buFont typeface="Wingdings" panose="05000000000000000000" pitchFamily="2" charset="2"/>
              <a:buChar char="Ø"/>
            </a:pPr>
            <a:r>
              <a:rPr lang="en-US" altLang="en-US" dirty="0"/>
              <a:t>In the discussion of these three mapping techniques we will use a specific example of a memory organization as shown in following figure.</a:t>
            </a:r>
          </a:p>
          <a:p>
            <a:pPr algn="just">
              <a:lnSpc>
                <a:spcPct val="90000"/>
              </a:lnSpc>
              <a:buFont typeface="Wingdings" panose="05000000000000000000" pitchFamily="2" charset="2"/>
              <a:buChar char="Ø"/>
            </a:pPr>
            <a:r>
              <a:rPr lang="en-US" altLang="en-US" dirty="0"/>
              <a:t>The main memory can store 32K words (32K = 2</a:t>
            </a:r>
            <a:r>
              <a:rPr lang="en-US" altLang="en-US" baseline="30000" dirty="0"/>
              <a:t>5</a:t>
            </a:r>
            <a:r>
              <a:rPr lang="en-US" altLang="en-US" dirty="0"/>
              <a:t> × 2</a:t>
            </a:r>
            <a:r>
              <a:rPr lang="en-US" altLang="en-US" baseline="30000" dirty="0"/>
              <a:t>10</a:t>
            </a:r>
            <a:r>
              <a:rPr lang="en-US" altLang="en-US" dirty="0"/>
              <a:t> = 2</a:t>
            </a:r>
            <a:r>
              <a:rPr lang="en-US" altLang="en-US" baseline="30000" dirty="0"/>
              <a:t>15</a:t>
            </a:r>
            <a:r>
              <a:rPr lang="en-US" altLang="en-US" dirty="0"/>
              <a:t>, so address bit = 15) of 12 bits each. The cache is capable of storing 512 of these words at any given time.</a:t>
            </a:r>
          </a:p>
          <a:p>
            <a:pPr algn="just">
              <a:lnSpc>
                <a:spcPct val="90000"/>
              </a:lnSpc>
              <a:buFont typeface="Wingdings" panose="05000000000000000000" pitchFamily="2" charset="2"/>
              <a:buChar char="Ø"/>
            </a:pPr>
            <a:r>
              <a:rPr lang="en-US" altLang="en-US" dirty="0"/>
              <a:t>For every word in cache there is a duplicate copy in main memory.</a:t>
            </a:r>
          </a:p>
          <a:p>
            <a:pPr algn="just">
              <a:lnSpc>
                <a:spcPct val="90000"/>
              </a:lnSpc>
              <a:buFont typeface="Wingdings" panose="05000000000000000000" pitchFamily="2" charset="2"/>
              <a:buChar char="Ø"/>
            </a:pPr>
            <a:r>
              <a:rPr lang="en-US" altLang="en-US" dirty="0"/>
              <a:t>The CPU first sends 15 bits address to the cache. If there is a hit, CPU accepts 12 bit data from the cache.</a:t>
            </a:r>
          </a:p>
          <a:p>
            <a:pPr algn="just">
              <a:lnSpc>
                <a:spcPct val="90000"/>
              </a:lnSpc>
              <a:buFont typeface="Wingdings" panose="05000000000000000000" pitchFamily="2" charset="2"/>
              <a:buChar char="Ø"/>
            </a:pPr>
            <a:r>
              <a:rPr lang="en-US" altLang="en-US" dirty="0"/>
              <a:t>If there is a miss, the CPU reads word from main memory and the word is then transferred to cache memory.</a:t>
            </a:r>
          </a:p>
        </p:txBody>
      </p:sp>
      <p:pic>
        <p:nvPicPr>
          <p:cNvPr id="2" name="Picture 1">
            <a:extLst>
              <a:ext uri="{FF2B5EF4-FFF2-40B4-BE49-F238E27FC236}">
                <a16:creationId xmlns:a16="http://schemas.microsoft.com/office/drawing/2014/main" id="{C528F9D4-BD2A-4619-86E1-9161C4E6D069}"/>
              </a:ext>
            </a:extLst>
          </p:cNvPr>
          <p:cNvPicPr>
            <a:picLocks noChangeAspect="1"/>
          </p:cNvPicPr>
          <p:nvPr/>
        </p:nvPicPr>
        <p:blipFill>
          <a:blip r:embed="rId3"/>
          <a:stretch>
            <a:fillRect/>
          </a:stretch>
        </p:blipFill>
        <p:spPr>
          <a:xfrm>
            <a:off x="3145180" y="4405832"/>
            <a:ext cx="6139497" cy="2228996"/>
          </a:xfrm>
          <a:prstGeom prst="rect">
            <a:avLst/>
          </a:prstGeom>
        </p:spPr>
      </p:pic>
    </p:spTree>
    <p:extLst>
      <p:ext uri="{BB962C8B-B14F-4D97-AF65-F5344CB8AC3E}">
        <p14:creationId xmlns:p14="http://schemas.microsoft.com/office/powerpoint/2010/main" val="312239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18260" y="13648"/>
            <a:ext cx="10353762" cy="970450"/>
          </a:xfrm>
        </p:spPr>
        <p:txBody>
          <a:bodyPr/>
          <a:lstStyle/>
          <a:p>
            <a:r>
              <a:rPr lang="en-US" altLang="en-US" dirty="0"/>
              <a:t>Associative Mapping</a:t>
            </a:r>
          </a:p>
        </p:txBody>
      </p:sp>
      <p:sp>
        <p:nvSpPr>
          <p:cNvPr id="23555" name="Rectangle 3"/>
          <p:cNvSpPr>
            <a:spLocks noGrp="1" noChangeArrowheads="1"/>
          </p:cNvSpPr>
          <p:nvPr>
            <p:ph idx="1"/>
          </p:nvPr>
        </p:nvSpPr>
        <p:spPr>
          <a:xfrm>
            <a:off x="600501" y="1473958"/>
            <a:ext cx="5139118" cy="4743962"/>
          </a:xfrm>
        </p:spPr>
        <p:txBody>
          <a:bodyPr>
            <a:normAutofit/>
          </a:bodyPr>
          <a:lstStyle/>
          <a:p>
            <a:pPr algn="just">
              <a:buFont typeface="Wingdings" panose="05000000000000000000" pitchFamily="2" charset="2"/>
              <a:buChar char="Ø"/>
            </a:pPr>
            <a:r>
              <a:rPr lang="en-US" altLang="en-US" dirty="0"/>
              <a:t>A block in the Main Memory can be mapped to any block in the Cache Memory available (not already occupied).</a:t>
            </a:r>
          </a:p>
          <a:p>
            <a:pPr algn="just">
              <a:buFont typeface="Wingdings" panose="05000000000000000000" pitchFamily="2" charset="2"/>
              <a:buChar char="Ø"/>
            </a:pPr>
            <a:endParaRPr lang="en-US" altLang="en-US" dirty="0"/>
          </a:p>
          <a:p>
            <a:pPr algn="just">
              <a:buFont typeface="Wingdings" panose="05000000000000000000" pitchFamily="2" charset="2"/>
              <a:buChar char="Ø"/>
            </a:pPr>
            <a:r>
              <a:rPr lang="en-US" altLang="en-US" dirty="0"/>
              <a:t>Advantage: Flexibility. An Main Memory block can be mapped anywhere in Cache Memory. </a:t>
            </a:r>
          </a:p>
          <a:p>
            <a:pPr algn="just">
              <a:buFont typeface="Wingdings" panose="05000000000000000000" pitchFamily="2" charset="2"/>
              <a:buChar char="Ø"/>
            </a:pPr>
            <a:endParaRPr lang="en-US" altLang="en-US" dirty="0"/>
          </a:p>
          <a:p>
            <a:pPr algn="just">
              <a:buFont typeface="Wingdings" panose="05000000000000000000" pitchFamily="2" charset="2"/>
              <a:buChar char="Ø"/>
            </a:pPr>
            <a:r>
              <a:rPr lang="en-US" altLang="en-US" dirty="0"/>
              <a:t>Disadvantage: Slow or expensive. A search through all the Cache Memory blocks is needed to check whether the address can be matched to any of the tags. </a:t>
            </a:r>
          </a:p>
        </p:txBody>
      </p:sp>
      <p:pic>
        <p:nvPicPr>
          <p:cNvPr id="2" name="Picture 1">
            <a:extLst>
              <a:ext uri="{FF2B5EF4-FFF2-40B4-BE49-F238E27FC236}">
                <a16:creationId xmlns:a16="http://schemas.microsoft.com/office/drawing/2014/main" id="{C85C8465-8ECE-4508-96C6-8DDE3780A576}"/>
              </a:ext>
            </a:extLst>
          </p:cNvPr>
          <p:cNvPicPr>
            <a:picLocks noChangeAspect="1"/>
          </p:cNvPicPr>
          <p:nvPr/>
        </p:nvPicPr>
        <p:blipFill>
          <a:blip r:embed="rId3"/>
          <a:stretch>
            <a:fillRect/>
          </a:stretch>
        </p:blipFill>
        <p:spPr>
          <a:xfrm>
            <a:off x="6452383" y="1473958"/>
            <a:ext cx="5260201" cy="4593706"/>
          </a:xfrm>
          <a:prstGeom prst="rect">
            <a:avLst/>
          </a:prstGeom>
        </p:spPr>
      </p:pic>
    </p:spTree>
    <p:extLst>
      <p:ext uri="{BB962C8B-B14F-4D97-AF65-F5344CB8AC3E}">
        <p14:creationId xmlns:p14="http://schemas.microsoft.com/office/powerpoint/2010/main" val="325608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3795" y="9091"/>
            <a:ext cx="10353762" cy="970450"/>
          </a:xfrm>
        </p:spPr>
        <p:txBody>
          <a:bodyPr/>
          <a:lstStyle/>
          <a:p>
            <a:r>
              <a:rPr lang="en-US" altLang="en-US" dirty="0"/>
              <a:t>Direct Mapping</a:t>
            </a:r>
          </a:p>
        </p:txBody>
      </p:sp>
      <p:sp>
        <p:nvSpPr>
          <p:cNvPr id="24579" name="Rectangle 3"/>
          <p:cNvSpPr>
            <a:spLocks noGrp="1" noChangeArrowheads="1"/>
          </p:cNvSpPr>
          <p:nvPr>
            <p:ph idx="1"/>
          </p:nvPr>
        </p:nvSpPr>
        <p:spPr>
          <a:xfrm>
            <a:off x="750627" y="1569493"/>
            <a:ext cx="10516930" cy="4235355"/>
          </a:xfrm>
        </p:spPr>
        <p:txBody>
          <a:bodyPr>
            <a:normAutofit/>
          </a:bodyPr>
          <a:lstStyle/>
          <a:p>
            <a:pPr algn="just">
              <a:lnSpc>
                <a:spcPct val="90000"/>
              </a:lnSpc>
              <a:buFont typeface="Wingdings" panose="05000000000000000000" pitchFamily="2" charset="2"/>
              <a:buChar char="Ø"/>
            </a:pPr>
            <a:r>
              <a:rPr lang="en-US" altLang="en-US" sz="3200" dirty="0"/>
              <a:t>To avoid the search through all CM blocks needed by associative mapping, this method only allows to map each block of main memory into only one possible cache line.</a:t>
            </a:r>
            <a:endParaRPr lang="en-US" altLang="en-US" sz="3200" u="sng" dirty="0"/>
          </a:p>
          <a:p>
            <a:pPr algn="just">
              <a:lnSpc>
                <a:spcPct val="90000"/>
              </a:lnSpc>
              <a:buFont typeface="Wingdings" panose="05000000000000000000" pitchFamily="2" charset="2"/>
              <a:buChar char="Ø"/>
            </a:pPr>
            <a:r>
              <a:rPr lang="en-US" altLang="en-US" sz="3200" dirty="0"/>
              <a:t>In general there are 2</a:t>
            </a:r>
            <a:r>
              <a:rPr lang="en-US" altLang="en-US" sz="3200" baseline="30000" dirty="0"/>
              <a:t>n</a:t>
            </a:r>
            <a:r>
              <a:rPr lang="en-US" altLang="en-US" sz="3200" dirty="0"/>
              <a:t> words in main memory and 2</a:t>
            </a:r>
            <a:r>
              <a:rPr lang="en-US" altLang="en-US" sz="3200" baseline="30000" dirty="0"/>
              <a:t>k</a:t>
            </a:r>
            <a:r>
              <a:rPr lang="en-US" altLang="en-US" sz="3200" dirty="0"/>
              <a:t> words in cache memory.</a:t>
            </a:r>
          </a:p>
          <a:p>
            <a:pPr algn="just">
              <a:lnSpc>
                <a:spcPct val="90000"/>
              </a:lnSpc>
              <a:buFont typeface="Wingdings" panose="05000000000000000000" pitchFamily="2" charset="2"/>
              <a:buChar char="Ø"/>
            </a:pPr>
            <a:r>
              <a:rPr lang="en-US" altLang="en-US" sz="3200" dirty="0"/>
              <a:t>The n bit address is divided into two parts, k bits for index and n – k bits for the tag. </a:t>
            </a:r>
          </a:p>
        </p:txBody>
      </p:sp>
    </p:spTree>
    <p:extLst>
      <p:ext uri="{BB962C8B-B14F-4D97-AF65-F5344CB8AC3E}">
        <p14:creationId xmlns:p14="http://schemas.microsoft.com/office/powerpoint/2010/main" val="73284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DBCFFB-F28D-4F1C-999A-4597D8377C3B}"/>
              </a:ext>
            </a:extLst>
          </p:cNvPr>
          <p:cNvPicPr>
            <a:picLocks noChangeAspect="1"/>
          </p:cNvPicPr>
          <p:nvPr/>
        </p:nvPicPr>
        <p:blipFill>
          <a:blip r:embed="rId3"/>
          <a:stretch>
            <a:fillRect/>
          </a:stretch>
        </p:blipFill>
        <p:spPr>
          <a:xfrm>
            <a:off x="-98474" y="0"/>
            <a:ext cx="6653924" cy="3263705"/>
          </a:xfrm>
          <a:prstGeom prst="rect">
            <a:avLst/>
          </a:prstGeom>
        </p:spPr>
      </p:pic>
      <p:pic>
        <p:nvPicPr>
          <p:cNvPr id="5" name="Picture 4">
            <a:extLst>
              <a:ext uri="{FF2B5EF4-FFF2-40B4-BE49-F238E27FC236}">
                <a16:creationId xmlns:a16="http://schemas.microsoft.com/office/drawing/2014/main" id="{96E62A57-DE6E-4DC7-9B42-6EE383511F82}"/>
              </a:ext>
            </a:extLst>
          </p:cNvPr>
          <p:cNvPicPr>
            <a:picLocks noChangeAspect="1"/>
          </p:cNvPicPr>
          <p:nvPr/>
        </p:nvPicPr>
        <p:blipFill>
          <a:blip r:embed="rId4"/>
          <a:stretch>
            <a:fillRect/>
          </a:stretch>
        </p:blipFill>
        <p:spPr>
          <a:xfrm>
            <a:off x="6653924" y="2043082"/>
            <a:ext cx="5538076" cy="4707800"/>
          </a:xfrm>
          <a:prstGeom prst="rect">
            <a:avLst/>
          </a:prstGeom>
        </p:spPr>
      </p:pic>
      <p:sp>
        <p:nvSpPr>
          <p:cNvPr id="6" name="Rectangle 5">
            <a:extLst>
              <a:ext uri="{FF2B5EF4-FFF2-40B4-BE49-F238E27FC236}">
                <a16:creationId xmlns:a16="http://schemas.microsoft.com/office/drawing/2014/main" id="{FAA0B9EA-C18E-4595-B077-719B5FD63313}"/>
              </a:ext>
            </a:extLst>
          </p:cNvPr>
          <p:cNvSpPr/>
          <p:nvPr/>
        </p:nvSpPr>
        <p:spPr>
          <a:xfrm>
            <a:off x="6555450" y="449217"/>
            <a:ext cx="5430224" cy="923330"/>
          </a:xfrm>
          <a:prstGeom prst="rect">
            <a:avLst/>
          </a:prstGeom>
        </p:spPr>
        <p:txBody>
          <a:bodyPr wrap="square">
            <a:spAutoFit/>
          </a:bodyPr>
          <a:lstStyle/>
          <a:p>
            <a:pPr marL="342900" lvl="0" indent="-306000" algn="just">
              <a:lnSpc>
                <a:spcPct val="90000"/>
              </a:lnSpc>
              <a:spcBef>
                <a:spcPct val="20000"/>
              </a:spcBef>
              <a:spcAft>
                <a:spcPts val="600"/>
              </a:spcAft>
              <a:buClr>
                <a:srgbClr val="DADADA"/>
              </a:buClr>
              <a:buSzPct val="70000"/>
              <a:buFont typeface="Wingdings" panose="05000000000000000000" pitchFamily="2" charset="2"/>
              <a:buChar char="Ø"/>
            </a:pPr>
            <a:r>
              <a:rPr lang="en-US" altLang="en-US" sz="200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rPr>
              <a:t>Advantage:  Direct mapping is faster than the associative mapping as it avoids searching through all the CM tags for a match.</a:t>
            </a:r>
          </a:p>
        </p:txBody>
      </p:sp>
      <p:sp>
        <p:nvSpPr>
          <p:cNvPr id="7" name="Rectangle 6">
            <a:extLst>
              <a:ext uri="{FF2B5EF4-FFF2-40B4-BE49-F238E27FC236}">
                <a16:creationId xmlns:a16="http://schemas.microsoft.com/office/drawing/2014/main" id="{98DD4B8F-9ADE-48FD-BC0D-C15FD79FCDD9}"/>
              </a:ext>
            </a:extLst>
          </p:cNvPr>
          <p:cNvSpPr/>
          <p:nvPr/>
        </p:nvSpPr>
        <p:spPr>
          <a:xfrm>
            <a:off x="168816" y="4195579"/>
            <a:ext cx="6096000" cy="1477328"/>
          </a:xfrm>
          <a:prstGeom prst="rect">
            <a:avLst/>
          </a:prstGeom>
        </p:spPr>
        <p:txBody>
          <a:bodyPr>
            <a:spAutoFit/>
          </a:bodyPr>
          <a:lstStyle/>
          <a:p>
            <a:pPr marL="342900" lvl="0" indent="-306000" algn="just">
              <a:lnSpc>
                <a:spcPct val="90000"/>
              </a:lnSpc>
              <a:spcBef>
                <a:spcPct val="20000"/>
              </a:spcBef>
              <a:spcAft>
                <a:spcPts val="600"/>
              </a:spcAft>
              <a:buClr>
                <a:srgbClr val="DADADA"/>
              </a:buClr>
              <a:buSzPct val="70000"/>
              <a:buFont typeface="Wingdings" panose="05000000000000000000" pitchFamily="2" charset="2"/>
              <a:buChar char="Ø"/>
            </a:pPr>
            <a:r>
              <a:rPr lang="en-US" altLang="en-US" sz="200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rPr>
              <a:t>Disadvantage: But it lacks mapping flexibility. For example, if two MM blocks mapped to same CM block are needed repeatedly (e.g., in a loop), they will keep replacing each other, even though all other CM blocks may be available. </a:t>
            </a:r>
          </a:p>
        </p:txBody>
      </p:sp>
    </p:spTree>
    <p:extLst>
      <p:ext uri="{BB962C8B-B14F-4D97-AF65-F5344CB8AC3E}">
        <p14:creationId xmlns:p14="http://schemas.microsoft.com/office/powerpoint/2010/main" val="140223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13795" y="22746"/>
            <a:ext cx="10353762" cy="970450"/>
          </a:xfrm>
        </p:spPr>
        <p:txBody>
          <a:bodyPr/>
          <a:lstStyle/>
          <a:p>
            <a:r>
              <a:rPr lang="en-US" altLang="en-US" dirty="0"/>
              <a:t>Set-Associative Mapping</a:t>
            </a:r>
          </a:p>
        </p:txBody>
      </p:sp>
      <p:sp>
        <p:nvSpPr>
          <p:cNvPr id="75779" name="Rectangle 3"/>
          <p:cNvSpPr>
            <a:spLocks noGrp="1" noChangeArrowheads="1"/>
          </p:cNvSpPr>
          <p:nvPr>
            <p:ph idx="1"/>
          </p:nvPr>
        </p:nvSpPr>
        <p:spPr>
          <a:xfrm>
            <a:off x="505832" y="1732449"/>
            <a:ext cx="4797688" cy="4058751"/>
          </a:xfrm>
        </p:spPr>
        <p:txBody>
          <a:bodyPr>
            <a:normAutofit/>
          </a:bodyPr>
          <a:lstStyle/>
          <a:p>
            <a:pPr algn="just">
              <a:lnSpc>
                <a:spcPct val="90000"/>
              </a:lnSpc>
              <a:buFont typeface="Wingdings" panose="05000000000000000000" pitchFamily="2" charset="2"/>
              <a:buChar char="Ø"/>
            </a:pPr>
            <a:r>
              <a:rPr lang="en-US" altLang="en-US" dirty="0"/>
              <a:t>This is a trade-off between associative and direct mappings where each address is mapped to a certain set of cache locations. </a:t>
            </a:r>
          </a:p>
          <a:p>
            <a:pPr algn="just">
              <a:lnSpc>
                <a:spcPct val="90000"/>
              </a:lnSpc>
              <a:buFont typeface="Wingdings" panose="05000000000000000000" pitchFamily="2" charset="2"/>
              <a:buChar char="Ø"/>
            </a:pPr>
            <a:endParaRPr lang="en-US" altLang="en-US" dirty="0"/>
          </a:p>
          <a:p>
            <a:pPr algn="just">
              <a:lnSpc>
                <a:spcPct val="90000"/>
              </a:lnSpc>
              <a:buFont typeface="Wingdings" panose="05000000000000000000" pitchFamily="2" charset="2"/>
              <a:buChar char="Ø"/>
            </a:pPr>
            <a:r>
              <a:rPr lang="en-US" altLang="en-US" dirty="0"/>
              <a:t>The cache is broken into sets where each set contains "N" cache lines, let's say 4. Then, each memory address is assigned a set, and can be cached in any one of those 4 locations within the set that it is assigned to. In other words, within each set the cache is associative, and thus the name.</a:t>
            </a:r>
          </a:p>
          <a:p>
            <a:pPr algn="just">
              <a:lnSpc>
                <a:spcPct val="90000"/>
              </a:lnSpc>
              <a:buFont typeface="Wingdings" panose="05000000000000000000" pitchFamily="2" charset="2"/>
              <a:buChar char="Ø"/>
            </a:pPr>
            <a:endParaRPr lang="en-US" altLang="en-US" dirty="0"/>
          </a:p>
        </p:txBody>
      </p:sp>
      <p:pic>
        <p:nvPicPr>
          <p:cNvPr id="2" name="Picture 1">
            <a:extLst>
              <a:ext uri="{FF2B5EF4-FFF2-40B4-BE49-F238E27FC236}">
                <a16:creationId xmlns:a16="http://schemas.microsoft.com/office/drawing/2014/main" id="{1DF03F25-9CFA-4145-98A1-42E249D70686}"/>
              </a:ext>
            </a:extLst>
          </p:cNvPr>
          <p:cNvPicPr>
            <a:picLocks noChangeAspect="1"/>
          </p:cNvPicPr>
          <p:nvPr/>
        </p:nvPicPr>
        <p:blipFill>
          <a:blip r:embed="rId3"/>
          <a:stretch>
            <a:fillRect/>
          </a:stretch>
        </p:blipFill>
        <p:spPr>
          <a:xfrm>
            <a:off x="5809473" y="1390605"/>
            <a:ext cx="5976332" cy="4771044"/>
          </a:xfrm>
          <a:prstGeom prst="rect">
            <a:avLst/>
          </a:prstGeom>
        </p:spPr>
      </p:pic>
    </p:spTree>
    <p:extLst>
      <p:ext uri="{BB962C8B-B14F-4D97-AF65-F5344CB8AC3E}">
        <p14:creationId xmlns:p14="http://schemas.microsoft.com/office/powerpoint/2010/main" val="77417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073322" y="-3418"/>
            <a:ext cx="7772400" cy="1143000"/>
          </a:xfrm>
        </p:spPr>
        <p:txBody>
          <a:bodyPr/>
          <a:lstStyle/>
          <a:p>
            <a:r>
              <a:rPr lang="en-US" altLang="en-US" sz="4400" dirty="0"/>
              <a:t>LOCALITY</a:t>
            </a:r>
          </a:p>
        </p:txBody>
      </p:sp>
      <p:sp>
        <p:nvSpPr>
          <p:cNvPr id="5123" name="Rectangle 3"/>
          <p:cNvSpPr>
            <a:spLocks noGrp="1" noChangeArrowheads="1"/>
          </p:cNvSpPr>
          <p:nvPr>
            <p:ph idx="1"/>
          </p:nvPr>
        </p:nvSpPr>
        <p:spPr>
          <a:xfrm>
            <a:off x="1023583" y="1561528"/>
            <a:ext cx="10003809" cy="4839272"/>
          </a:xfrm>
        </p:spPr>
        <p:txBody>
          <a:bodyPr>
            <a:normAutofit/>
          </a:bodyPr>
          <a:lstStyle/>
          <a:p>
            <a:pPr marL="287338" lvl="2" indent="-233363" algn="just">
              <a:buFontTx/>
              <a:buNone/>
            </a:pPr>
            <a:r>
              <a:rPr lang="en-US" altLang="en-US" sz="2400" dirty="0"/>
              <a:t>PRINCIPAL OF LOCALITY  is the tendency to reference data items that are near other recently referenced data items, or that were recently referenced themselves.</a:t>
            </a:r>
          </a:p>
          <a:p>
            <a:pPr marL="287338" lvl="2" indent="-233363" algn="just">
              <a:buFontTx/>
              <a:buNone/>
            </a:pPr>
            <a:endParaRPr lang="en-US" altLang="en-US" sz="2400" dirty="0"/>
          </a:p>
          <a:p>
            <a:pPr marL="287338" lvl="2" indent="-233363" algn="just">
              <a:buFontTx/>
              <a:buNone/>
            </a:pPr>
            <a:r>
              <a:rPr lang="en-US" altLang="en-US" sz="2400" dirty="0"/>
              <a:t>TEMPORAL LOCALITY : memory location that is referenced once is likely to be </a:t>
            </a:r>
            <a:r>
              <a:rPr lang="en-US" altLang="en-US" sz="2400" b="1" dirty="0"/>
              <a:t>referenced multiple times</a:t>
            </a:r>
            <a:r>
              <a:rPr lang="en-US" altLang="en-US" sz="2400" dirty="0"/>
              <a:t> in near future.</a:t>
            </a:r>
          </a:p>
          <a:p>
            <a:pPr marL="287338" lvl="2" indent="-233363" algn="just">
              <a:buFontTx/>
              <a:buNone/>
            </a:pPr>
            <a:endParaRPr lang="en-US" altLang="en-US" sz="2400" dirty="0"/>
          </a:p>
          <a:p>
            <a:pPr marL="287338" lvl="2" indent="-233363" algn="just">
              <a:buFontTx/>
              <a:buNone/>
            </a:pPr>
            <a:r>
              <a:rPr lang="en-US" altLang="en-US" sz="2400" dirty="0"/>
              <a:t>SPATIAL LOCALITY : memory location that is referenced once, then the program is likely to </a:t>
            </a:r>
            <a:r>
              <a:rPr lang="en-US" altLang="en-US" sz="2400"/>
              <a:t>be </a:t>
            </a:r>
            <a:r>
              <a:rPr lang="en-US" altLang="en-US" sz="2400" b="1"/>
              <a:t>referenced at </a:t>
            </a:r>
            <a:r>
              <a:rPr lang="en-US" altLang="en-US" sz="2400" b="1" dirty="0"/>
              <a:t>a nearby memory</a:t>
            </a:r>
            <a:r>
              <a:rPr lang="en-US" altLang="en-US" sz="2400" dirty="0"/>
              <a:t> </a:t>
            </a:r>
            <a:r>
              <a:rPr lang="en-US" altLang="en-US" sz="2400" b="1" dirty="0"/>
              <a:t>location</a:t>
            </a:r>
            <a:r>
              <a:rPr lang="en-US" altLang="en-US" sz="2400" dirty="0"/>
              <a:t> in near future.</a:t>
            </a:r>
          </a:p>
          <a:p>
            <a:pPr algn="just"/>
            <a:endParaRPr lang="en-US" altLang="en-US" sz="2400" dirty="0"/>
          </a:p>
        </p:txBody>
      </p:sp>
    </p:spTree>
    <p:extLst>
      <p:ext uri="{BB962C8B-B14F-4D97-AF65-F5344CB8AC3E}">
        <p14:creationId xmlns:p14="http://schemas.microsoft.com/office/powerpoint/2010/main" val="1961062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ltLang="en-US">
                <a:solidFill>
                  <a:schemeClr val="tx1"/>
                </a:solidFill>
              </a:rPr>
              <a:t>DIFFERENCE BETWEEN LINES, SETS AND BLOCKS</a:t>
            </a:r>
            <a:br>
              <a:rPr lang="en-US" altLang="en-US">
                <a:solidFill>
                  <a:schemeClr val="tx1"/>
                </a:solidFill>
              </a:rPr>
            </a:br>
            <a:endParaRPr lang="en-US" altLang="en-US">
              <a:solidFill>
                <a:schemeClr val="tx1"/>
              </a:solidFill>
            </a:endParaRPr>
          </a:p>
        </p:txBody>
      </p:sp>
      <p:sp>
        <p:nvSpPr>
          <p:cNvPr id="25603" name="Rectangle 3"/>
          <p:cNvSpPr>
            <a:spLocks noGrp="1" noChangeArrowheads="1"/>
          </p:cNvSpPr>
          <p:nvPr>
            <p:ph idx="1"/>
          </p:nvPr>
        </p:nvSpPr>
        <p:spPr>
          <a:xfrm>
            <a:off x="913795" y="2087294"/>
            <a:ext cx="10353762" cy="4058751"/>
          </a:xfrm>
        </p:spPr>
        <p:txBody>
          <a:bodyPr>
            <a:normAutofit/>
          </a:bodyPr>
          <a:lstStyle/>
          <a:p>
            <a:pPr marL="463550" indent="-425450" algn="just">
              <a:buFont typeface="Wingdings" panose="05000000000000000000" pitchFamily="2" charset="2"/>
              <a:buChar char="Ø"/>
            </a:pPr>
            <a:r>
              <a:rPr lang="en-US" altLang="en-US" sz="3200" dirty="0"/>
              <a:t>In direct-mapped caches, sets and lines are equivalent. However in associative mapping caches, sets and lines are very different things and the terms cannot be interchanged.</a:t>
            </a:r>
          </a:p>
        </p:txBody>
      </p:sp>
    </p:spTree>
    <p:extLst>
      <p:ext uri="{BB962C8B-B14F-4D97-AF65-F5344CB8AC3E}">
        <p14:creationId xmlns:p14="http://schemas.microsoft.com/office/powerpoint/2010/main" val="2048092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982639" y="859808"/>
            <a:ext cx="10194877" cy="5388591"/>
          </a:xfrm>
        </p:spPr>
        <p:txBody>
          <a:bodyPr/>
          <a:lstStyle/>
          <a:p>
            <a:pPr algn="just">
              <a:lnSpc>
                <a:spcPct val="90000"/>
              </a:lnSpc>
              <a:buFont typeface="Wingdings" panose="05000000000000000000" pitchFamily="2" charset="2"/>
              <a:buChar char="Ø"/>
            </a:pPr>
            <a:r>
              <a:rPr lang="en-US" altLang="en-US" sz="2800" dirty="0"/>
              <a:t>BLOCK: fixed sized packet of information that moves back and forth between a cache and main memory.</a:t>
            </a:r>
          </a:p>
          <a:p>
            <a:pPr algn="just">
              <a:lnSpc>
                <a:spcPct val="90000"/>
              </a:lnSpc>
              <a:buFont typeface="Wingdings" panose="05000000000000000000" pitchFamily="2" charset="2"/>
              <a:buChar char="Ø"/>
            </a:pPr>
            <a:endParaRPr lang="en-US" altLang="en-US" sz="2800" dirty="0"/>
          </a:p>
          <a:p>
            <a:pPr algn="just">
              <a:lnSpc>
                <a:spcPct val="90000"/>
              </a:lnSpc>
              <a:buFont typeface="Wingdings" panose="05000000000000000000" pitchFamily="2" charset="2"/>
              <a:buChar char="Ø"/>
            </a:pPr>
            <a:r>
              <a:rPr lang="en-US" altLang="en-US" sz="2800" dirty="0"/>
              <a:t>LINE: container in a cache that stores a block as well as other information such as the valid bit and tag bits.</a:t>
            </a:r>
          </a:p>
          <a:p>
            <a:pPr algn="just">
              <a:lnSpc>
                <a:spcPct val="90000"/>
              </a:lnSpc>
              <a:buFont typeface="Wingdings" panose="05000000000000000000" pitchFamily="2" charset="2"/>
              <a:buChar char="Ø"/>
            </a:pPr>
            <a:endParaRPr lang="en-US" altLang="en-US" sz="2800" dirty="0"/>
          </a:p>
          <a:p>
            <a:pPr algn="just">
              <a:lnSpc>
                <a:spcPct val="90000"/>
              </a:lnSpc>
              <a:buFont typeface="Wingdings" panose="05000000000000000000" pitchFamily="2" charset="2"/>
              <a:buChar char="Ø"/>
            </a:pPr>
            <a:r>
              <a:rPr lang="en-US" altLang="en-US" sz="2800" dirty="0"/>
              <a:t>SET: collection of one or more lines. Sets in direct-mapped caches consist of a single line. Set in fully associative and set associative caches consists of multiple lines.</a:t>
            </a:r>
          </a:p>
          <a:p>
            <a:pPr algn="just">
              <a:lnSpc>
                <a:spcPct val="90000"/>
              </a:lnSpc>
              <a:buFont typeface="Wingdings" panose="05000000000000000000" pitchFamily="2" charset="2"/>
              <a:buChar char="Ø"/>
            </a:pPr>
            <a:endParaRPr lang="en-US" altLang="en-US" sz="2800" dirty="0"/>
          </a:p>
        </p:txBody>
      </p:sp>
    </p:spTree>
    <p:extLst>
      <p:ext uri="{BB962C8B-B14F-4D97-AF65-F5344CB8AC3E}">
        <p14:creationId xmlns:p14="http://schemas.microsoft.com/office/powerpoint/2010/main" val="165958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3795" y="22745"/>
            <a:ext cx="10353762" cy="970450"/>
          </a:xfrm>
        </p:spPr>
        <p:txBody>
          <a:bodyPr/>
          <a:lstStyle/>
          <a:p>
            <a:r>
              <a:rPr lang="en-US" altLang="en-US" dirty="0">
                <a:solidFill>
                  <a:schemeClr val="tx1"/>
                </a:solidFill>
              </a:rPr>
              <a:t>ASSOCIATIVITY</a:t>
            </a:r>
          </a:p>
        </p:txBody>
      </p:sp>
      <p:sp>
        <p:nvSpPr>
          <p:cNvPr id="27651" name="Rectangle 3"/>
          <p:cNvSpPr>
            <a:spLocks noGrp="1" noChangeArrowheads="1"/>
          </p:cNvSpPr>
          <p:nvPr>
            <p:ph idx="1"/>
          </p:nvPr>
        </p:nvSpPr>
        <p:spPr>
          <a:xfrm>
            <a:off x="723331" y="1732449"/>
            <a:ext cx="10768084" cy="4058751"/>
          </a:xfrm>
        </p:spPr>
        <p:txBody>
          <a:bodyPr>
            <a:noAutofit/>
          </a:bodyPr>
          <a:lstStyle/>
          <a:p>
            <a:pPr algn="just">
              <a:lnSpc>
                <a:spcPct val="90000"/>
              </a:lnSpc>
              <a:buFont typeface="Wingdings" panose="05000000000000000000" pitchFamily="2" charset="2"/>
              <a:buChar char="Ø"/>
            </a:pPr>
            <a:r>
              <a:rPr lang="en-US" altLang="en-US" sz="3200" dirty="0"/>
              <a:t>Associativity : N-way set associative cache memory means that information stored at some address in operating memory could be placed (cached) in N locations (lines) of this cache memory. </a:t>
            </a:r>
          </a:p>
          <a:p>
            <a:pPr algn="just">
              <a:lnSpc>
                <a:spcPct val="90000"/>
              </a:lnSpc>
              <a:buFont typeface="Wingdings" panose="05000000000000000000" pitchFamily="2" charset="2"/>
              <a:buChar char="Ø"/>
            </a:pPr>
            <a:endParaRPr lang="en-US" altLang="en-US" sz="3200" dirty="0"/>
          </a:p>
          <a:p>
            <a:pPr algn="just">
              <a:lnSpc>
                <a:spcPct val="90000"/>
              </a:lnSpc>
              <a:buFont typeface="Wingdings" panose="05000000000000000000" pitchFamily="2" charset="2"/>
              <a:buChar char="Ø"/>
            </a:pPr>
            <a:r>
              <a:rPr lang="en-US" altLang="en-US" sz="3200" dirty="0"/>
              <a:t>The basic principle of logical segmentation says that there is only one line within any particular segment to be capable of caching information located at some memory address.</a:t>
            </a:r>
          </a:p>
        </p:txBody>
      </p:sp>
    </p:spTree>
    <p:extLst>
      <p:ext uri="{BB962C8B-B14F-4D97-AF65-F5344CB8AC3E}">
        <p14:creationId xmlns:p14="http://schemas.microsoft.com/office/powerpoint/2010/main" val="2638504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3795" y="13645"/>
            <a:ext cx="10353762" cy="1334390"/>
          </a:xfrm>
        </p:spPr>
        <p:txBody>
          <a:bodyPr>
            <a:normAutofit/>
          </a:bodyPr>
          <a:lstStyle/>
          <a:p>
            <a:r>
              <a:rPr lang="en-US" altLang="en-US" dirty="0"/>
              <a:t>REPLACEMENT ALGORITHM</a:t>
            </a:r>
          </a:p>
        </p:txBody>
      </p:sp>
      <p:sp>
        <p:nvSpPr>
          <p:cNvPr id="28675" name="Rectangle 3"/>
          <p:cNvSpPr>
            <a:spLocks noGrp="1" noChangeArrowheads="1"/>
          </p:cNvSpPr>
          <p:nvPr>
            <p:ph idx="1"/>
          </p:nvPr>
        </p:nvSpPr>
        <p:spPr>
          <a:xfrm>
            <a:off x="913796" y="1790131"/>
            <a:ext cx="10137842" cy="4572000"/>
          </a:xfrm>
        </p:spPr>
        <p:txBody>
          <a:bodyPr>
            <a:normAutofit/>
          </a:bodyPr>
          <a:lstStyle/>
          <a:p>
            <a:pPr algn="just">
              <a:buFont typeface="Wingdings" panose="05000000000000000000" pitchFamily="2" charset="2"/>
              <a:buChar char="Ø"/>
            </a:pPr>
            <a:r>
              <a:rPr lang="en-US" altLang="en-US" sz="3200" dirty="0"/>
              <a:t>Optimal Replacement: replace the block which is no longer needed in the future. If all blocks currently in Cache Memory will be used again, replace the one which will not be used in the future for the longest time. </a:t>
            </a:r>
          </a:p>
          <a:p>
            <a:pPr algn="just">
              <a:buFont typeface="Wingdings" panose="05000000000000000000" pitchFamily="2" charset="2"/>
              <a:buChar char="Ø"/>
            </a:pPr>
            <a:endParaRPr lang="en-US" altLang="en-US" sz="3200" dirty="0"/>
          </a:p>
          <a:p>
            <a:pPr algn="just">
              <a:buFont typeface="Wingdings" panose="05000000000000000000" pitchFamily="2" charset="2"/>
              <a:buChar char="Ø"/>
            </a:pPr>
            <a:r>
              <a:rPr lang="en-US" altLang="en-US" sz="3200" dirty="0"/>
              <a:t>Random selection: replace a randomly selected block among all blocks currently in Cache Memory.</a:t>
            </a:r>
          </a:p>
        </p:txBody>
      </p:sp>
    </p:spTree>
    <p:extLst>
      <p:ext uri="{BB962C8B-B14F-4D97-AF65-F5344CB8AC3E}">
        <p14:creationId xmlns:p14="http://schemas.microsoft.com/office/powerpoint/2010/main" val="308858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914400" y="962167"/>
            <a:ext cx="10235821" cy="4974609"/>
          </a:xfrm>
        </p:spPr>
        <p:txBody>
          <a:bodyPr>
            <a:normAutofit/>
          </a:bodyPr>
          <a:lstStyle/>
          <a:p>
            <a:pPr algn="just">
              <a:buFont typeface="Wingdings" panose="05000000000000000000" pitchFamily="2" charset="2"/>
              <a:buChar char="Ø"/>
            </a:pPr>
            <a:r>
              <a:rPr lang="en-US" altLang="en-US" sz="2800" dirty="0"/>
              <a:t>FIFO (first-in first-out): replace the block that has been in Cache Memory for the longest time.</a:t>
            </a:r>
          </a:p>
          <a:p>
            <a:pPr algn="just">
              <a:buFont typeface="Wingdings" panose="05000000000000000000" pitchFamily="2" charset="2"/>
              <a:buChar char="Ø"/>
            </a:pPr>
            <a:endParaRPr lang="en-US" altLang="en-US" sz="2800" dirty="0"/>
          </a:p>
          <a:p>
            <a:pPr algn="just">
              <a:buFont typeface="Wingdings" panose="05000000000000000000" pitchFamily="2" charset="2"/>
              <a:buChar char="Ø"/>
            </a:pPr>
            <a:r>
              <a:rPr lang="en-US" altLang="en-US" sz="2800" dirty="0"/>
              <a:t>LRU (Least recently used): replace the block in Cache Memory that has not been used for the longest time.</a:t>
            </a:r>
          </a:p>
          <a:p>
            <a:pPr algn="just">
              <a:buFont typeface="Wingdings" panose="05000000000000000000" pitchFamily="2" charset="2"/>
              <a:buChar char="Ø"/>
            </a:pPr>
            <a:endParaRPr lang="en-US" altLang="en-US" sz="2800" dirty="0"/>
          </a:p>
          <a:p>
            <a:pPr algn="just">
              <a:buFont typeface="Wingdings" panose="05000000000000000000" pitchFamily="2" charset="2"/>
              <a:buChar char="Ø"/>
            </a:pPr>
            <a:r>
              <a:rPr lang="en-US" altLang="en-US" sz="2800" dirty="0"/>
              <a:t>LFU (Least frequently used): replace the block in Cache Memory that has been used for the least number of times.</a:t>
            </a:r>
          </a:p>
        </p:txBody>
      </p:sp>
    </p:spTree>
    <p:extLst>
      <p:ext uri="{BB962C8B-B14F-4D97-AF65-F5344CB8AC3E}">
        <p14:creationId xmlns:p14="http://schemas.microsoft.com/office/powerpoint/2010/main" val="1535619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614149" y="341194"/>
            <a:ext cx="11000096" cy="6264322"/>
          </a:xfrm>
        </p:spPr>
        <p:txBody>
          <a:bodyPr>
            <a:noAutofit/>
          </a:bodyPr>
          <a:lstStyle/>
          <a:p>
            <a:pPr algn="just">
              <a:lnSpc>
                <a:spcPct val="90000"/>
              </a:lnSpc>
              <a:buFont typeface="Wingdings" panose="05000000000000000000" pitchFamily="2" charset="2"/>
              <a:buChar char="Ø"/>
            </a:pPr>
            <a:r>
              <a:rPr lang="en-US" altLang="en-US" sz="2800" dirty="0"/>
              <a:t>The optimal </a:t>
            </a:r>
            <a:r>
              <a:rPr lang="en-US" altLang="en-US" sz="2800"/>
              <a:t>replacement is </a:t>
            </a:r>
            <a:r>
              <a:rPr lang="en-US" altLang="en-US" sz="2800" dirty="0"/>
              <a:t>the best but is not realistic because when a block will be needed in the future is usually not known ahead of time. </a:t>
            </a:r>
          </a:p>
          <a:p>
            <a:pPr algn="just">
              <a:lnSpc>
                <a:spcPct val="90000"/>
              </a:lnSpc>
              <a:buFont typeface="Wingdings" panose="05000000000000000000" pitchFamily="2" charset="2"/>
              <a:buChar char="Ø"/>
            </a:pPr>
            <a:endParaRPr lang="en-US" altLang="en-US" sz="2800" dirty="0"/>
          </a:p>
          <a:p>
            <a:pPr algn="just">
              <a:lnSpc>
                <a:spcPct val="90000"/>
              </a:lnSpc>
              <a:buFont typeface="Wingdings" panose="05000000000000000000" pitchFamily="2" charset="2"/>
              <a:buChar char="Ø"/>
            </a:pPr>
            <a:r>
              <a:rPr lang="en-US" altLang="en-US" sz="2800" dirty="0"/>
              <a:t>The LRU is suboptimal based on the temporal locality of reference, i.e., memory items that are recently referenced are more likely to be referenced soon than those which have not been referenced for a longer time. </a:t>
            </a:r>
          </a:p>
          <a:p>
            <a:pPr algn="just">
              <a:lnSpc>
                <a:spcPct val="90000"/>
              </a:lnSpc>
              <a:buFont typeface="Wingdings" panose="05000000000000000000" pitchFamily="2" charset="2"/>
              <a:buChar char="Ø"/>
            </a:pPr>
            <a:endParaRPr lang="en-US" altLang="en-US" sz="2800" dirty="0"/>
          </a:p>
          <a:p>
            <a:pPr algn="just">
              <a:lnSpc>
                <a:spcPct val="90000"/>
              </a:lnSpc>
              <a:buFont typeface="Wingdings" panose="05000000000000000000" pitchFamily="2" charset="2"/>
              <a:buChar char="Ø"/>
            </a:pPr>
            <a:r>
              <a:rPr lang="en-US" altLang="en-US" sz="2800" dirty="0"/>
              <a:t>FIFO is not necessarily consistent with LRU therefore is usually not as good. </a:t>
            </a:r>
          </a:p>
          <a:p>
            <a:pPr algn="just">
              <a:lnSpc>
                <a:spcPct val="90000"/>
              </a:lnSpc>
              <a:buFont typeface="Wingdings" panose="05000000000000000000" pitchFamily="2" charset="2"/>
              <a:buChar char="Ø"/>
            </a:pPr>
            <a:endParaRPr lang="en-US" altLang="en-US" sz="2800" dirty="0"/>
          </a:p>
          <a:p>
            <a:pPr algn="just">
              <a:lnSpc>
                <a:spcPct val="90000"/>
              </a:lnSpc>
              <a:buFont typeface="Wingdings" panose="05000000000000000000" pitchFamily="2" charset="2"/>
              <a:buChar char="Ø"/>
            </a:pPr>
            <a:r>
              <a:rPr lang="en-US" altLang="en-US" sz="2800" dirty="0"/>
              <a:t>The random selection, surprisingly, is not necessarily bad.</a:t>
            </a:r>
          </a:p>
          <a:p>
            <a:pPr algn="just">
              <a:lnSpc>
                <a:spcPct val="90000"/>
              </a:lnSpc>
              <a:buFont typeface="Wingdings" panose="05000000000000000000" pitchFamily="2" charset="2"/>
              <a:buChar char="Ø"/>
            </a:pPr>
            <a:endParaRPr lang="en-US" altLang="en-US" sz="2800" dirty="0"/>
          </a:p>
          <a:p>
            <a:pPr algn="just">
              <a:lnSpc>
                <a:spcPct val="90000"/>
              </a:lnSpc>
              <a:buFont typeface="Wingdings" panose="05000000000000000000" pitchFamily="2" charset="2"/>
              <a:buChar char="Ø"/>
            </a:pPr>
            <a:endParaRPr lang="en-US" altLang="en-US" sz="2800" dirty="0"/>
          </a:p>
        </p:txBody>
      </p:sp>
    </p:spTree>
    <p:extLst>
      <p:ext uri="{BB962C8B-B14F-4D97-AF65-F5344CB8AC3E}">
        <p14:creationId xmlns:p14="http://schemas.microsoft.com/office/powerpoint/2010/main" val="2424039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3795" y="0"/>
            <a:ext cx="10353762" cy="1457220"/>
          </a:xfrm>
        </p:spPr>
        <p:txBody>
          <a:bodyPr>
            <a:normAutofit/>
          </a:bodyPr>
          <a:lstStyle/>
          <a:p>
            <a:r>
              <a:rPr lang="en-US" altLang="en-US" dirty="0"/>
              <a:t>HIT RATIO and </a:t>
            </a:r>
            <a:br>
              <a:rPr lang="en-US" altLang="en-US" dirty="0"/>
            </a:br>
            <a:r>
              <a:rPr lang="en-US" altLang="en-US" dirty="0"/>
              <a:t>EFFECTIVE ACCESS TIMES</a:t>
            </a:r>
          </a:p>
        </p:txBody>
      </p:sp>
      <p:sp>
        <p:nvSpPr>
          <p:cNvPr id="31747" name="Rectangle 3"/>
          <p:cNvSpPr>
            <a:spLocks noGrp="1" noChangeArrowheads="1"/>
          </p:cNvSpPr>
          <p:nvPr>
            <p:ph idx="1"/>
          </p:nvPr>
        </p:nvSpPr>
        <p:spPr/>
        <p:txBody>
          <a:bodyPr>
            <a:normAutofit/>
          </a:bodyPr>
          <a:lstStyle/>
          <a:p>
            <a:pPr>
              <a:buFont typeface="Wingdings" panose="05000000000000000000" pitchFamily="2" charset="2"/>
              <a:buChar char="Ø"/>
            </a:pPr>
            <a:endParaRPr lang="en-US" altLang="en-US" sz="2800" dirty="0"/>
          </a:p>
          <a:p>
            <a:pPr>
              <a:buFont typeface="Wingdings" panose="05000000000000000000" pitchFamily="2" charset="2"/>
              <a:buChar char="Ø"/>
            </a:pPr>
            <a:r>
              <a:rPr lang="en-US" altLang="en-US" sz="2800" dirty="0"/>
              <a:t>Hit Ratio : The fraction of all memory reads which are satisfied from the cache</a:t>
            </a:r>
          </a:p>
        </p:txBody>
      </p:sp>
      <p:pic>
        <p:nvPicPr>
          <p:cNvPr id="31748" name="Picture 4" descr="eqn67439_0_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273550"/>
            <a:ext cx="8686800" cy="144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340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3795" y="0"/>
            <a:ext cx="10353762" cy="1580050"/>
          </a:xfrm>
        </p:spPr>
        <p:txBody>
          <a:bodyPr>
            <a:normAutofit/>
          </a:bodyPr>
          <a:lstStyle/>
          <a:p>
            <a:r>
              <a:rPr lang="en-US" altLang="en-US" dirty="0">
                <a:solidFill>
                  <a:schemeClr val="tx1"/>
                </a:solidFill>
              </a:rPr>
              <a:t>LOAD-THROUGH STORE-THROUGH</a:t>
            </a:r>
            <a:br>
              <a:rPr lang="en-US" altLang="en-US" dirty="0">
                <a:solidFill>
                  <a:schemeClr val="tx1"/>
                </a:solidFill>
              </a:rPr>
            </a:br>
            <a:endParaRPr lang="en-US" altLang="en-US" dirty="0">
              <a:solidFill>
                <a:schemeClr val="tx1"/>
              </a:solidFill>
            </a:endParaRPr>
          </a:p>
        </p:txBody>
      </p:sp>
      <p:sp>
        <p:nvSpPr>
          <p:cNvPr id="34819" name="Rectangle 3"/>
          <p:cNvSpPr>
            <a:spLocks noGrp="1" noChangeArrowheads="1"/>
          </p:cNvSpPr>
          <p:nvPr>
            <p:ph idx="1"/>
          </p:nvPr>
        </p:nvSpPr>
        <p:spPr>
          <a:xfrm>
            <a:off x="641445" y="1524000"/>
            <a:ext cx="10626112" cy="5013278"/>
          </a:xfrm>
        </p:spPr>
        <p:txBody>
          <a:bodyPr>
            <a:normAutofit/>
          </a:bodyPr>
          <a:lstStyle/>
          <a:p>
            <a:pPr lvl="2" algn="just">
              <a:lnSpc>
                <a:spcPct val="90000"/>
              </a:lnSpc>
              <a:buFont typeface="Wingdings" panose="05000000000000000000" pitchFamily="2" charset="2"/>
              <a:buChar char="Ø"/>
            </a:pPr>
            <a:endParaRPr lang="en-US" altLang="en-US" sz="2800" dirty="0"/>
          </a:p>
          <a:p>
            <a:pPr marL="688975" lvl="2" indent="-457200" algn="just">
              <a:lnSpc>
                <a:spcPct val="90000"/>
              </a:lnSpc>
              <a:buFont typeface="Wingdings" panose="05000000000000000000" pitchFamily="2" charset="2"/>
              <a:buChar char="Ø"/>
            </a:pPr>
            <a:r>
              <a:rPr lang="en-US" altLang="en-US" sz="2800" dirty="0"/>
              <a:t>Load-Through :  When the CPU needs to read a word from the memory, the block containing the word is brought from MM to CM, while at the same time the word is forwarded to the CPU.</a:t>
            </a:r>
          </a:p>
          <a:p>
            <a:pPr marL="627063" lvl="2" indent="-395288" algn="just">
              <a:lnSpc>
                <a:spcPct val="90000"/>
              </a:lnSpc>
              <a:buFont typeface="Wingdings" panose="05000000000000000000" pitchFamily="2" charset="2"/>
              <a:buChar char="Ø"/>
            </a:pPr>
            <a:endParaRPr lang="en-US" altLang="en-US" sz="2800" dirty="0"/>
          </a:p>
          <a:p>
            <a:pPr marL="688975" lvl="2" indent="-457200" algn="just">
              <a:lnSpc>
                <a:spcPct val="90000"/>
              </a:lnSpc>
              <a:buFont typeface="Wingdings" panose="05000000000000000000" pitchFamily="2" charset="2"/>
              <a:buChar char="Ø"/>
            </a:pPr>
            <a:r>
              <a:rPr lang="en-US" altLang="en-US" sz="2800" dirty="0"/>
              <a:t>Store-Through : If store-through is used, a word to be stored from CPU to memory is written to both CM (if the word is in there) and MM. By doing so, a CM block to be replaced can be overwritten by an in-coming block without being saved to MM.</a:t>
            </a:r>
          </a:p>
          <a:p>
            <a:pPr algn="just">
              <a:lnSpc>
                <a:spcPct val="90000"/>
              </a:lnSpc>
              <a:buFont typeface="Wingdings" panose="05000000000000000000" pitchFamily="2" charset="2"/>
              <a:buChar char="Ø"/>
            </a:pPr>
            <a:endParaRPr lang="en-US" altLang="en-US" sz="2800" dirty="0"/>
          </a:p>
        </p:txBody>
      </p:sp>
    </p:spTree>
    <p:extLst>
      <p:ext uri="{BB962C8B-B14F-4D97-AF65-F5344CB8AC3E}">
        <p14:creationId xmlns:p14="http://schemas.microsoft.com/office/powerpoint/2010/main" val="2639299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1028" descr="load_store_throu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302" y="652013"/>
            <a:ext cx="7334534" cy="58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169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3795" y="0"/>
            <a:ext cx="10353762" cy="970450"/>
          </a:xfrm>
        </p:spPr>
        <p:txBody>
          <a:bodyPr/>
          <a:lstStyle/>
          <a:p>
            <a:r>
              <a:rPr lang="en-US" altLang="en-US" dirty="0">
                <a:solidFill>
                  <a:schemeClr val="tx1"/>
                </a:solidFill>
              </a:rPr>
              <a:t>WRITE METHODS</a:t>
            </a:r>
          </a:p>
        </p:txBody>
      </p:sp>
      <p:sp>
        <p:nvSpPr>
          <p:cNvPr id="36867" name="Rectangle 3"/>
          <p:cNvSpPr>
            <a:spLocks noGrp="1" noChangeArrowheads="1"/>
          </p:cNvSpPr>
          <p:nvPr>
            <p:ph idx="1"/>
          </p:nvPr>
        </p:nvSpPr>
        <p:spPr>
          <a:xfrm>
            <a:off x="655094" y="1732449"/>
            <a:ext cx="10781730" cy="4422691"/>
          </a:xfrm>
        </p:spPr>
        <p:txBody>
          <a:bodyPr>
            <a:normAutofit/>
          </a:bodyPr>
          <a:lstStyle/>
          <a:p>
            <a:pPr algn="just">
              <a:buFont typeface="Wingdings" panose="05000000000000000000" pitchFamily="2" charset="2"/>
              <a:buChar char="Ø"/>
            </a:pPr>
            <a:r>
              <a:rPr lang="en-US" altLang="en-US" sz="2800" dirty="0"/>
              <a:t>Note: Words in a cache have been viewed simply as copies of words from main memory that are read from the cache to provide faster access. However this view point changes.</a:t>
            </a:r>
          </a:p>
          <a:p>
            <a:pPr algn="just">
              <a:buFont typeface="Wingdings" panose="05000000000000000000" pitchFamily="2" charset="2"/>
              <a:buChar char="Ø"/>
            </a:pPr>
            <a:endParaRPr lang="en-US" altLang="en-US" sz="2800" dirty="0"/>
          </a:p>
          <a:p>
            <a:pPr algn="just">
              <a:buFont typeface="Wingdings" panose="05000000000000000000" pitchFamily="2" charset="2"/>
              <a:buChar char="Ø"/>
            </a:pPr>
            <a:r>
              <a:rPr lang="en-US" altLang="en-US" sz="2800" dirty="0"/>
              <a:t>There are 3 possible write actions:</a:t>
            </a:r>
          </a:p>
          <a:p>
            <a:pPr lvl="1" algn="just">
              <a:buFont typeface="Wingdings" panose="05000000000000000000" pitchFamily="2" charset="2"/>
              <a:buChar char="§"/>
            </a:pPr>
            <a:r>
              <a:rPr lang="en-US" altLang="en-US" sz="2400" dirty="0"/>
              <a:t>Write the result into the main memory</a:t>
            </a:r>
          </a:p>
          <a:p>
            <a:pPr lvl="1" algn="just">
              <a:buFont typeface="Wingdings" panose="05000000000000000000" pitchFamily="2" charset="2"/>
              <a:buChar char="§"/>
            </a:pPr>
            <a:r>
              <a:rPr lang="en-US" altLang="en-US" sz="2400" dirty="0"/>
              <a:t>Write the result into the cache</a:t>
            </a:r>
          </a:p>
          <a:p>
            <a:pPr lvl="1" algn="just">
              <a:buFont typeface="Wingdings" panose="05000000000000000000" pitchFamily="2" charset="2"/>
              <a:buChar char="§"/>
            </a:pPr>
            <a:r>
              <a:rPr lang="en-US" altLang="en-US" sz="2400" dirty="0"/>
              <a:t>Write the result into both main memory and cache memory</a:t>
            </a:r>
          </a:p>
        </p:txBody>
      </p:sp>
    </p:spTree>
    <p:extLst>
      <p:ext uri="{BB962C8B-B14F-4D97-AF65-F5344CB8AC3E}">
        <p14:creationId xmlns:p14="http://schemas.microsoft.com/office/powerpoint/2010/main" val="360186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3795" y="13647"/>
            <a:ext cx="10353762" cy="1160059"/>
          </a:xfrm>
        </p:spPr>
        <p:txBody>
          <a:bodyPr>
            <a:normAutofit/>
          </a:bodyPr>
          <a:lstStyle/>
          <a:p>
            <a:r>
              <a:rPr lang="en-US" altLang="en-US" sz="4400" dirty="0"/>
              <a:t>CACHE MEMORY</a:t>
            </a:r>
          </a:p>
        </p:txBody>
      </p:sp>
      <p:sp>
        <p:nvSpPr>
          <p:cNvPr id="7171" name="Rectangle 3"/>
          <p:cNvSpPr>
            <a:spLocks noGrp="1" noChangeArrowheads="1"/>
          </p:cNvSpPr>
          <p:nvPr>
            <p:ph idx="1"/>
          </p:nvPr>
        </p:nvSpPr>
        <p:spPr>
          <a:xfrm>
            <a:off x="655093" y="1752600"/>
            <a:ext cx="10612464" cy="4811973"/>
          </a:xfrm>
        </p:spPr>
        <p:txBody>
          <a:bodyPr/>
          <a:lstStyle/>
          <a:p>
            <a:pPr marL="635000" lvl="1" indent="-457200" algn="just">
              <a:buFont typeface="Wingdings" panose="05000000000000000000" pitchFamily="2" charset="2"/>
              <a:buChar char="Ø"/>
            </a:pPr>
            <a:r>
              <a:rPr lang="en-US" altLang="en-US" sz="3200" dirty="0"/>
              <a:t>Principle of locality helped to speed up main memory access by introducing small fast memories known as CACHE MEMORIES that hold blocks of the most recently referenced instructions and data items.</a:t>
            </a:r>
          </a:p>
          <a:p>
            <a:pPr marL="635000" lvl="1" indent="-457200" algn="just">
              <a:buFont typeface="Wingdings" panose="05000000000000000000" pitchFamily="2" charset="2"/>
              <a:buChar char="Ø"/>
            </a:pPr>
            <a:endParaRPr lang="en-US" altLang="en-US" sz="3200" dirty="0"/>
          </a:p>
          <a:p>
            <a:pPr marL="635000" lvl="1" indent="-457200" algn="just">
              <a:buFont typeface="Wingdings" panose="05000000000000000000" pitchFamily="2" charset="2"/>
              <a:buChar char="Ø"/>
            </a:pPr>
            <a:r>
              <a:rPr lang="en-US" altLang="en-US" sz="3200" dirty="0"/>
              <a:t>Cache is a small fast storage device that holds the  operands and instructions most likely to be used by the CPU.</a:t>
            </a:r>
            <a:endParaRPr lang="en-US" altLang="en-US" dirty="0"/>
          </a:p>
        </p:txBody>
      </p:sp>
    </p:spTree>
    <p:extLst>
      <p:ext uri="{BB962C8B-B14F-4D97-AF65-F5344CB8AC3E}">
        <p14:creationId xmlns:p14="http://schemas.microsoft.com/office/powerpoint/2010/main" val="3069213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941696" y="1023582"/>
            <a:ext cx="10249469" cy="4981433"/>
          </a:xfrm>
        </p:spPr>
        <p:txBody>
          <a:bodyPr>
            <a:normAutofit/>
          </a:bodyPr>
          <a:lstStyle/>
          <a:p>
            <a:pPr algn="just">
              <a:buFont typeface="Wingdings" panose="05000000000000000000" pitchFamily="2" charset="2"/>
              <a:buChar char="Ø"/>
            </a:pPr>
            <a:r>
              <a:rPr lang="en-US" altLang="en-US" sz="3200" dirty="0"/>
              <a:t>Write Through: A cache architecture in which data is written to main memory at the same time as it is cached.</a:t>
            </a:r>
          </a:p>
          <a:p>
            <a:pPr algn="just">
              <a:buFont typeface="Wingdings" panose="05000000000000000000" pitchFamily="2" charset="2"/>
              <a:buChar char="Ø"/>
            </a:pPr>
            <a:endParaRPr lang="en-US" altLang="en-US" sz="3200" dirty="0"/>
          </a:p>
          <a:p>
            <a:pPr algn="just">
              <a:buFont typeface="Wingdings" panose="05000000000000000000" pitchFamily="2" charset="2"/>
              <a:buChar char="Ø"/>
            </a:pPr>
            <a:r>
              <a:rPr lang="en-US" altLang="en-US" sz="3200" dirty="0"/>
              <a:t>Write Back / Copy Back: CPU performs write only to the cache in case of a cache hit. If there is a cache miss, CPU performs a write to main memory. </a:t>
            </a:r>
          </a:p>
          <a:p>
            <a:pPr algn="just">
              <a:buFont typeface="Wingdings" panose="05000000000000000000" pitchFamily="2" charset="2"/>
              <a:buChar char="Ø"/>
            </a:pPr>
            <a:endParaRPr lang="en-US" altLang="en-US" sz="3200" dirty="0"/>
          </a:p>
        </p:txBody>
      </p:sp>
    </p:spTree>
    <p:extLst>
      <p:ext uri="{BB962C8B-B14F-4D97-AF65-F5344CB8AC3E}">
        <p14:creationId xmlns:p14="http://schemas.microsoft.com/office/powerpoint/2010/main" val="228325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1241945" y="533400"/>
            <a:ext cx="9444251" cy="5715000"/>
          </a:xfrm>
        </p:spPr>
        <p:txBody>
          <a:bodyPr>
            <a:normAutofit/>
          </a:bodyPr>
          <a:lstStyle/>
          <a:p>
            <a:pPr>
              <a:buFontTx/>
              <a:buNone/>
            </a:pPr>
            <a:r>
              <a:rPr lang="en-US" altLang="en-US" sz="2800" dirty="0"/>
              <a:t>When the cache is missed :</a:t>
            </a:r>
          </a:p>
          <a:p>
            <a:endParaRPr lang="en-US" altLang="en-US" sz="2800" dirty="0"/>
          </a:p>
          <a:p>
            <a:pPr>
              <a:buFont typeface="Wingdings" panose="05000000000000000000" pitchFamily="2" charset="2"/>
              <a:buChar char="Ø"/>
            </a:pPr>
            <a:r>
              <a:rPr lang="en-US" altLang="en-US" sz="2800" dirty="0"/>
              <a:t>Write Allocate: loads the memory block into cache and updates the cache block</a:t>
            </a:r>
          </a:p>
          <a:p>
            <a:pPr>
              <a:buFont typeface="Wingdings" panose="05000000000000000000" pitchFamily="2" charset="2"/>
              <a:buChar char="Ø"/>
            </a:pPr>
            <a:endParaRPr lang="en-US" altLang="en-US" sz="2800" dirty="0"/>
          </a:p>
          <a:p>
            <a:pPr>
              <a:buFont typeface="Wingdings" panose="05000000000000000000" pitchFamily="2" charset="2"/>
              <a:buChar char="Ø"/>
            </a:pPr>
            <a:r>
              <a:rPr lang="en-US" altLang="en-US" sz="2800" dirty="0"/>
              <a:t>No-Write allocation: this bypasses the cache and writes the word directly into the memory. </a:t>
            </a:r>
          </a:p>
          <a:p>
            <a:endParaRPr lang="en-US" altLang="en-US" sz="2800" dirty="0"/>
          </a:p>
        </p:txBody>
      </p:sp>
    </p:spTree>
    <p:extLst>
      <p:ext uri="{BB962C8B-B14F-4D97-AF65-F5344CB8AC3E}">
        <p14:creationId xmlns:p14="http://schemas.microsoft.com/office/powerpoint/2010/main" val="2180626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fig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81000"/>
            <a:ext cx="8763000" cy="605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059976" y="533401"/>
            <a:ext cx="9144000" cy="6172200"/>
          </a:xfrm>
        </p:spPr>
        <p:txBody>
          <a:bodyPr/>
          <a:lstStyle/>
          <a:p>
            <a:pPr lvl="2">
              <a:buFontTx/>
              <a:buNone/>
            </a:pPr>
            <a:r>
              <a:rPr lang="en-US" altLang="en-US" sz="3200" dirty="0"/>
              <a:t>Memory Hierarchy of early computers: 3 levels</a:t>
            </a:r>
          </a:p>
          <a:p>
            <a:pPr lvl="3">
              <a:buFont typeface="Wingdings" panose="05000000000000000000" pitchFamily="2" charset="2"/>
              <a:buChar char="Ø"/>
            </a:pPr>
            <a:r>
              <a:rPr lang="en-US" altLang="en-US" sz="3200" dirty="0"/>
              <a:t> CPU registers</a:t>
            </a:r>
            <a:r>
              <a:rPr lang="en-US" altLang="en-US" sz="3200" dirty="0">
                <a:cs typeface="Times New Roman" panose="02020603050405020304" pitchFamily="18" charset="0"/>
              </a:rPr>
              <a:t>	 </a:t>
            </a:r>
          </a:p>
          <a:p>
            <a:pPr lvl="3">
              <a:buFont typeface="Wingdings" panose="05000000000000000000" pitchFamily="2" charset="2"/>
              <a:buChar char="Ø"/>
            </a:pPr>
            <a:r>
              <a:rPr lang="en-US" altLang="en-US" sz="3200" dirty="0"/>
              <a:t> DRAM Memory</a:t>
            </a:r>
          </a:p>
          <a:p>
            <a:pPr lvl="3">
              <a:buFont typeface="Wingdings" panose="05000000000000000000" pitchFamily="2" charset="2"/>
              <a:buChar char="Ø"/>
            </a:pPr>
            <a:r>
              <a:rPr lang="en-US" altLang="en-US" sz="3200" dirty="0"/>
              <a:t> Disk storage</a:t>
            </a:r>
            <a:endParaRPr lang="en-US" altLang="en-US" dirty="0"/>
          </a:p>
          <a:p>
            <a:endParaRPr lang="en-US" altLang="en-US" dirty="0"/>
          </a:p>
        </p:txBody>
      </p:sp>
      <p:pic>
        <p:nvPicPr>
          <p:cNvPr id="8196" name="Picture 4" descr="cache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463" y="2765236"/>
            <a:ext cx="47244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91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ChangeArrowheads="1"/>
          </p:cNvSpPr>
          <p:nvPr/>
        </p:nvSpPr>
        <p:spPr bwMode="auto">
          <a:xfrm>
            <a:off x="2514600" y="762000"/>
            <a:ext cx="75438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ltLang="en-US"/>
          </a:p>
        </p:txBody>
      </p:sp>
      <p:sp>
        <p:nvSpPr>
          <p:cNvPr id="11271" name="Rectangle 7"/>
          <p:cNvSpPr>
            <a:spLocks noGrp="1" noChangeArrowheads="1"/>
          </p:cNvSpPr>
          <p:nvPr>
            <p:ph idx="1"/>
          </p:nvPr>
        </p:nvSpPr>
        <p:spPr>
          <a:xfrm>
            <a:off x="504967" y="627797"/>
            <a:ext cx="10986448" cy="5950424"/>
          </a:xfrm>
        </p:spPr>
        <p:txBody>
          <a:bodyPr/>
          <a:lstStyle/>
          <a:p>
            <a:pPr marL="573088" lvl="2" indent="-285750" algn="just">
              <a:lnSpc>
                <a:spcPct val="90000"/>
              </a:lnSpc>
              <a:buFontTx/>
              <a:buNone/>
            </a:pPr>
            <a:r>
              <a:rPr lang="en-US" altLang="en-US" sz="3200" dirty="0"/>
              <a:t>Due to increasing gap between CPU and main Memory, small SRAM memory called L1 cache inserted.</a:t>
            </a:r>
          </a:p>
          <a:p>
            <a:pPr marL="573088" lvl="2" indent="-285750" algn="just">
              <a:lnSpc>
                <a:spcPct val="90000"/>
              </a:lnSpc>
              <a:buFontTx/>
              <a:buNone/>
            </a:pPr>
            <a:endParaRPr lang="en-US" altLang="en-US" sz="3200" dirty="0"/>
          </a:p>
          <a:p>
            <a:pPr marL="573088" lvl="2" indent="-285750" algn="just">
              <a:lnSpc>
                <a:spcPct val="90000"/>
              </a:lnSpc>
              <a:buFontTx/>
              <a:buNone/>
            </a:pPr>
            <a:r>
              <a:rPr lang="en-US" altLang="en-US" sz="3200" dirty="0"/>
              <a:t>L1 caches can be accessed almost as fast as the registers, typically in 1 or 2 clock cycle.</a:t>
            </a:r>
          </a:p>
          <a:p>
            <a:pPr marL="573088" lvl="2" indent="-285750" algn="just">
              <a:lnSpc>
                <a:spcPct val="90000"/>
              </a:lnSpc>
              <a:buFontTx/>
              <a:buNone/>
            </a:pPr>
            <a:endParaRPr lang="en-US" altLang="en-US" sz="3200" dirty="0"/>
          </a:p>
          <a:p>
            <a:pPr marL="573088" lvl="2" indent="-285750" algn="just">
              <a:lnSpc>
                <a:spcPct val="90000"/>
              </a:lnSpc>
              <a:buFontTx/>
              <a:buNone/>
            </a:pPr>
            <a:r>
              <a:rPr lang="en-US" altLang="en-US" sz="3200" dirty="0"/>
              <a:t>Due to even more increasing gap between CPU and main memory, Additional cache: L2 cache inserted between L1 cache and main memory : accessed in fewer clock cycles.</a:t>
            </a:r>
            <a:endParaRPr lang="en-US" altLang="en-US" dirty="0"/>
          </a:p>
          <a:p>
            <a:pPr>
              <a:lnSpc>
                <a:spcPct val="90000"/>
              </a:lnSpc>
            </a:pPr>
            <a:endParaRPr lang="en-US" altLang="en-US" dirty="0"/>
          </a:p>
        </p:txBody>
      </p:sp>
    </p:spTree>
    <p:extLst>
      <p:ext uri="{BB962C8B-B14F-4D97-AF65-F5344CB8AC3E}">
        <p14:creationId xmlns:p14="http://schemas.microsoft.com/office/powerpoint/2010/main" val="300653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777922" y="723331"/>
            <a:ext cx="10549720" cy="5786652"/>
          </a:xfrm>
        </p:spPr>
        <p:txBody>
          <a:bodyPr>
            <a:normAutofit/>
          </a:bodyPr>
          <a:lstStyle/>
          <a:p>
            <a:pPr algn="just">
              <a:buFont typeface="Wingdings" panose="05000000000000000000" pitchFamily="2" charset="2"/>
              <a:buChar char="Ø"/>
            </a:pPr>
            <a:r>
              <a:rPr lang="en-US" altLang="en-US" sz="3200" dirty="0"/>
              <a:t>L2 cache attached to the memory bus or to its own cache bus.</a:t>
            </a:r>
          </a:p>
          <a:p>
            <a:pPr algn="just">
              <a:buFont typeface="Wingdings" panose="05000000000000000000" pitchFamily="2" charset="2"/>
              <a:buChar char="Ø"/>
            </a:pPr>
            <a:endParaRPr lang="en-US" altLang="en-US" sz="3200" dirty="0"/>
          </a:p>
          <a:p>
            <a:pPr algn="just">
              <a:buFont typeface="Wingdings" panose="05000000000000000000" pitchFamily="2" charset="2"/>
              <a:buChar char="Ø"/>
            </a:pPr>
            <a:r>
              <a:rPr lang="en-US" altLang="en-US" sz="3200" dirty="0"/>
              <a:t>Some high performance systems also include additional L3 cache which sits between L2 and main memory. It has different arrangement but principle same. </a:t>
            </a:r>
          </a:p>
          <a:p>
            <a:pPr algn="just">
              <a:buFont typeface="Wingdings" panose="05000000000000000000" pitchFamily="2" charset="2"/>
              <a:buChar char="Ø"/>
            </a:pPr>
            <a:endParaRPr lang="en-US" altLang="en-US" sz="3200" dirty="0"/>
          </a:p>
          <a:p>
            <a:pPr algn="just">
              <a:buFont typeface="Wingdings" panose="05000000000000000000" pitchFamily="2" charset="2"/>
              <a:buChar char="Ø"/>
            </a:pPr>
            <a:r>
              <a:rPr lang="en-US" altLang="en-US" sz="3200" dirty="0"/>
              <a:t>The cache is placed both physically closer and logically closer to the CPU than the main memory.</a:t>
            </a:r>
          </a:p>
        </p:txBody>
      </p:sp>
    </p:spTree>
    <p:extLst>
      <p:ext uri="{BB962C8B-B14F-4D97-AF65-F5344CB8AC3E}">
        <p14:creationId xmlns:p14="http://schemas.microsoft.com/office/powerpoint/2010/main" val="372022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3795" y="22740"/>
            <a:ext cx="10353762" cy="970450"/>
          </a:xfrm>
        </p:spPr>
        <p:txBody>
          <a:bodyPr/>
          <a:lstStyle/>
          <a:p>
            <a:r>
              <a:rPr lang="en-US" altLang="en-US" dirty="0">
                <a:solidFill>
                  <a:schemeClr val="tx1"/>
                </a:solidFill>
              </a:rPr>
              <a:t>CACHE LINES / BLOCKS </a:t>
            </a:r>
          </a:p>
        </p:txBody>
      </p:sp>
      <p:sp>
        <p:nvSpPr>
          <p:cNvPr id="16387" name="Rectangle 3"/>
          <p:cNvSpPr>
            <a:spLocks noGrp="1" noChangeArrowheads="1"/>
          </p:cNvSpPr>
          <p:nvPr>
            <p:ph idx="1"/>
          </p:nvPr>
        </p:nvSpPr>
        <p:spPr/>
        <p:txBody>
          <a:bodyPr>
            <a:normAutofit/>
          </a:bodyPr>
          <a:lstStyle/>
          <a:p>
            <a:pPr algn="just">
              <a:lnSpc>
                <a:spcPct val="90000"/>
              </a:lnSpc>
              <a:buFont typeface="Wingdings" panose="05000000000000000000" pitchFamily="2" charset="2"/>
              <a:buChar char="Ø"/>
            </a:pPr>
            <a:r>
              <a:rPr lang="en-US" altLang="en-US" sz="3200" dirty="0"/>
              <a:t>Cache memory is subdivided into cache lines</a:t>
            </a:r>
          </a:p>
          <a:p>
            <a:pPr algn="just">
              <a:lnSpc>
                <a:spcPct val="90000"/>
              </a:lnSpc>
              <a:buFont typeface="Wingdings" panose="05000000000000000000" pitchFamily="2" charset="2"/>
              <a:buChar char="Ø"/>
            </a:pPr>
            <a:endParaRPr lang="en-US" altLang="en-US" sz="3200" dirty="0"/>
          </a:p>
          <a:p>
            <a:pPr algn="just">
              <a:lnSpc>
                <a:spcPct val="90000"/>
              </a:lnSpc>
              <a:buFont typeface="Wingdings" panose="05000000000000000000" pitchFamily="2" charset="2"/>
              <a:buChar char="Ø"/>
            </a:pPr>
            <a:r>
              <a:rPr lang="en-US" altLang="en-US" sz="3200" dirty="0"/>
              <a:t>Cache Lines / Blocks: The smallest unit of memory that can be transferred between the main memory and the cache.</a:t>
            </a:r>
          </a:p>
          <a:p>
            <a:pPr algn="just">
              <a:lnSpc>
                <a:spcPct val="90000"/>
              </a:lnSpc>
              <a:buFont typeface="Wingdings" panose="05000000000000000000" pitchFamily="2" charset="2"/>
              <a:buChar char="Ø"/>
            </a:pPr>
            <a:endParaRPr lang="en-US" altLang="en-US" sz="3200" dirty="0"/>
          </a:p>
        </p:txBody>
      </p:sp>
    </p:spTree>
    <p:extLst>
      <p:ext uri="{BB962C8B-B14F-4D97-AF65-F5344CB8AC3E}">
        <p14:creationId xmlns:p14="http://schemas.microsoft.com/office/powerpoint/2010/main" val="394194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64024" y="873457"/>
            <a:ext cx="10972800" cy="5281684"/>
          </a:xfrm>
        </p:spPr>
        <p:txBody>
          <a:bodyPr>
            <a:normAutofit/>
          </a:bodyPr>
          <a:lstStyle/>
          <a:p>
            <a:pPr algn="just">
              <a:buFont typeface="Wingdings" panose="05000000000000000000" pitchFamily="2" charset="2"/>
              <a:buChar char="Ø"/>
            </a:pPr>
            <a:r>
              <a:rPr lang="en-US" altLang="en-US" sz="2800" dirty="0"/>
              <a:t>Example: </a:t>
            </a:r>
          </a:p>
          <a:p>
            <a:pPr algn="just">
              <a:buFontTx/>
              <a:buNone/>
            </a:pPr>
            <a:r>
              <a:rPr lang="en-US" altLang="en-US" sz="2800" dirty="0"/>
              <a:t>	Memory segments and cache segments are exactly of the same size. Every memory segment contains equally sized N memory lines. Memory lines and cache lines are exactly of the same size. Therefore, to obtain an address of a memory line, it needs to determine the number of its memory segment first and the number of the memory line inside of that segment second, then to merge both numbers. Substitute the segment number with the tag and the line number with the index, and you should have realized the idea in general.</a:t>
            </a:r>
          </a:p>
        </p:txBody>
      </p:sp>
    </p:spTree>
    <p:extLst>
      <p:ext uri="{BB962C8B-B14F-4D97-AF65-F5344CB8AC3E}">
        <p14:creationId xmlns:p14="http://schemas.microsoft.com/office/powerpoint/2010/main" val="208613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cache_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0"/>
            <a:ext cx="550545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129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8168</TotalTime>
  <Words>1887</Words>
  <Application>Microsoft Office PowerPoint</Application>
  <PresentationFormat>Widescreen</PresentationFormat>
  <Paragraphs>162</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Calisto MT</vt:lpstr>
      <vt:lpstr>Wingdings</vt:lpstr>
      <vt:lpstr>Wingdings 2</vt:lpstr>
      <vt:lpstr>Slate</vt:lpstr>
      <vt:lpstr>Cache Memory</vt:lpstr>
      <vt:lpstr>LOCALITY</vt:lpstr>
      <vt:lpstr>CACHE MEMORY</vt:lpstr>
      <vt:lpstr>PowerPoint Presentation</vt:lpstr>
      <vt:lpstr>PowerPoint Presentation</vt:lpstr>
      <vt:lpstr>PowerPoint Presentation</vt:lpstr>
      <vt:lpstr>CACHE LINES / BLOCKS </vt:lpstr>
      <vt:lpstr>PowerPoint Presentation</vt:lpstr>
      <vt:lpstr>PowerPoint Presentation</vt:lpstr>
      <vt:lpstr>PowerPoint Presentation</vt:lpstr>
      <vt:lpstr>TAG / INDEX</vt:lpstr>
      <vt:lpstr>VALID BIT / DIRTY BIT</vt:lpstr>
      <vt:lpstr>CACHE HITS / MISSES</vt:lpstr>
      <vt:lpstr>CACHE MEMORY : MAPPINGS</vt:lpstr>
      <vt:lpstr>CACHE MEMORY : MAPPINGS</vt:lpstr>
      <vt:lpstr>Associative Mapping</vt:lpstr>
      <vt:lpstr>Direct Mapping</vt:lpstr>
      <vt:lpstr>PowerPoint Presentation</vt:lpstr>
      <vt:lpstr>Set-Associative Mapping</vt:lpstr>
      <vt:lpstr>DIFFERENCE BETWEEN LINES, SETS AND BLOCKS </vt:lpstr>
      <vt:lpstr>PowerPoint Presentation</vt:lpstr>
      <vt:lpstr>ASSOCIATIVITY</vt:lpstr>
      <vt:lpstr>REPLACEMENT ALGORITHM</vt:lpstr>
      <vt:lpstr>PowerPoint Presentation</vt:lpstr>
      <vt:lpstr>PowerPoint Presentation</vt:lpstr>
      <vt:lpstr>HIT RATIO and  EFFECTIVE ACCESS TIMES</vt:lpstr>
      <vt:lpstr>LOAD-THROUGH STORE-THROUGH </vt:lpstr>
      <vt:lpstr>PowerPoint Presentation</vt:lpstr>
      <vt:lpstr>WRITE METHODS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dc:title>
  <dc:creator>Tanmay Bhowmik</dc:creator>
  <cp:lastModifiedBy>Tanmay Bhowmik</cp:lastModifiedBy>
  <cp:revision>180</cp:revision>
  <dcterms:created xsi:type="dcterms:W3CDTF">2017-07-23T11:26:16Z</dcterms:created>
  <dcterms:modified xsi:type="dcterms:W3CDTF">2020-09-13T11:40:57Z</dcterms:modified>
</cp:coreProperties>
</file>