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80810-E093-4F9D-AB7B-26E4E383FF17}" v="95" dt="2021-08-20T03:33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F3C1B-9EDB-4713-8678-2009ED2133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3F17CC-DAB0-472C-8D22-1B0733FF04A1}">
      <dgm:prSet/>
      <dgm:spPr/>
      <dgm:t>
        <a:bodyPr/>
        <a:lstStyle/>
        <a:p>
          <a:r>
            <a:rPr lang="en-US"/>
            <a:t>Important in multiple fields like Finance, genetics, Machine learning.</a:t>
          </a:r>
        </a:p>
      </dgm:t>
    </dgm:pt>
    <dgm:pt modelId="{5FD8D81B-E1B0-4ADF-ACBE-A780E6F47EC7}" type="parTrans" cxnId="{6D6BF87B-3C34-4E9A-9B7C-E388CAFC4C8B}">
      <dgm:prSet/>
      <dgm:spPr/>
      <dgm:t>
        <a:bodyPr/>
        <a:lstStyle/>
        <a:p>
          <a:endParaRPr lang="en-US"/>
        </a:p>
      </dgm:t>
    </dgm:pt>
    <dgm:pt modelId="{AD0FF4B0-4FAE-46F0-AF9D-B867920C3200}" type="sibTrans" cxnId="{6D6BF87B-3C34-4E9A-9B7C-E388CAFC4C8B}">
      <dgm:prSet/>
      <dgm:spPr/>
      <dgm:t>
        <a:bodyPr/>
        <a:lstStyle/>
        <a:p>
          <a:endParaRPr lang="en-US"/>
        </a:p>
      </dgm:t>
    </dgm:pt>
    <dgm:pt modelId="{07657504-A73F-414C-8D1C-7DF1901631CA}">
      <dgm:prSet/>
      <dgm:spPr/>
      <dgm:t>
        <a:bodyPr/>
        <a:lstStyle/>
        <a:p>
          <a:r>
            <a:rPr lang="en-US"/>
            <a:t>Important from theoretical and practical point of view.</a:t>
          </a:r>
        </a:p>
      </dgm:t>
    </dgm:pt>
    <dgm:pt modelId="{F91F7C18-AF5B-4290-A801-6C78B6594110}" type="parTrans" cxnId="{F7059983-320F-4A98-B622-EB305DFE5E7D}">
      <dgm:prSet/>
      <dgm:spPr/>
      <dgm:t>
        <a:bodyPr/>
        <a:lstStyle/>
        <a:p>
          <a:endParaRPr lang="en-US"/>
        </a:p>
      </dgm:t>
    </dgm:pt>
    <dgm:pt modelId="{5A15387D-7FE3-4C0C-86BE-EE1704521957}" type="sibTrans" cxnId="{F7059983-320F-4A98-B622-EB305DFE5E7D}">
      <dgm:prSet/>
      <dgm:spPr/>
      <dgm:t>
        <a:bodyPr/>
        <a:lstStyle/>
        <a:p>
          <a:endParaRPr lang="en-US"/>
        </a:p>
      </dgm:t>
    </dgm:pt>
    <dgm:pt modelId="{985BFADD-30AF-4D9D-809F-19027946D3B4}">
      <dgm:prSet/>
      <dgm:spPr/>
      <dgm:t>
        <a:bodyPr/>
        <a:lstStyle/>
        <a:p>
          <a:r>
            <a:rPr lang="en-US"/>
            <a:t>Foundation of scientific investigation.</a:t>
          </a:r>
        </a:p>
      </dgm:t>
    </dgm:pt>
    <dgm:pt modelId="{73854384-C3BB-4161-B986-BFF9942F84E8}" type="parTrans" cxnId="{B2C4DB6F-271F-44F1-8582-77DB123E17C7}">
      <dgm:prSet/>
      <dgm:spPr/>
      <dgm:t>
        <a:bodyPr/>
        <a:lstStyle/>
        <a:p>
          <a:endParaRPr lang="en-US"/>
        </a:p>
      </dgm:t>
    </dgm:pt>
    <dgm:pt modelId="{B38963A5-030D-414E-8507-9105568C9B32}" type="sibTrans" cxnId="{B2C4DB6F-271F-44F1-8582-77DB123E17C7}">
      <dgm:prSet/>
      <dgm:spPr/>
      <dgm:t>
        <a:bodyPr/>
        <a:lstStyle/>
        <a:p>
          <a:endParaRPr lang="en-US"/>
        </a:p>
      </dgm:t>
    </dgm:pt>
    <dgm:pt modelId="{EE418F8A-D5B6-4005-A28A-4B6F41DB17E2}" type="pres">
      <dgm:prSet presAssocID="{AD0F3C1B-9EDB-4713-8678-2009ED2133FF}" presName="linear" presStyleCnt="0">
        <dgm:presLayoutVars>
          <dgm:animLvl val="lvl"/>
          <dgm:resizeHandles val="exact"/>
        </dgm:presLayoutVars>
      </dgm:prSet>
      <dgm:spPr/>
    </dgm:pt>
    <dgm:pt modelId="{EE386F0C-BCB1-453E-8BC2-B7ED8AC2EF42}" type="pres">
      <dgm:prSet presAssocID="{CA3F17CC-DAB0-472C-8D22-1B0733FF04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4C39FF-29B9-4393-BE6C-ED4E57B4764F}" type="pres">
      <dgm:prSet presAssocID="{AD0FF4B0-4FAE-46F0-AF9D-B867920C3200}" presName="spacer" presStyleCnt="0"/>
      <dgm:spPr/>
    </dgm:pt>
    <dgm:pt modelId="{8B7AD686-6EC5-4326-B2D3-395B39EC383E}" type="pres">
      <dgm:prSet presAssocID="{07657504-A73F-414C-8D1C-7DF1901631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5A6672-11AD-4A5A-8E80-606D01DB74EA}" type="pres">
      <dgm:prSet presAssocID="{5A15387D-7FE3-4C0C-86BE-EE1704521957}" presName="spacer" presStyleCnt="0"/>
      <dgm:spPr/>
    </dgm:pt>
    <dgm:pt modelId="{4ACAD5DA-2BC4-4B4D-8386-F32DE37C40FF}" type="pres">
      <dgm:prSet presAssocID="{985BFADD-30AF-4D9D-809F-19027946D3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61943B-55D1-4673-9900-54F63F454A30}" type="presOf" srcId="{07657504-A73F-414C-8D1C-7DF1901631CA}" destId="{8B7AD686-6EC5-4326-B2D3-395B39EC383E}" srcOrd="0" destOrd="0" presId="urn:microsoft.com/office/officeart/2005/8/layout/vList2"/>
    <dgm:cxn modelId="{2880B361-D54E-4D3B-B450-4E502D27F4C3}" type="presOf" srcId="{AD0F3C1B-9EDB-4713-8678-2009ED2133FF}" destId="{EE418F8A-D5B6-4005-A28A-4B6F41DB17E2}" srcOrd="0" destOrd="0" presId="urn:microsoft.com/office/officeart/2005/8/layout/vList2"/>
    <dgm:cxn modelId="{B2C4DB6F-271F-44F1-8582-77DB123E17C7}" srcId="{AD0F3C1B-9EDB-4713-8678-2009ED2133FF}" destId="{985BFADD-30AF-4D9D-809F-19027946D3B4}" srcOrd="2" destOrd="0" parTransId="{73854384-C3BB-4161-B986-BFF9942F84E8}" sibTransId="{B38963A5-030D-414E-8507-9105568C9B32}"/>
    <dgm:cxn modelId="{6D6BF87B-3C34-4E9A-9B7C-E388CAFC4C8B}" srcId="{AD0F3C1B-9EDB-4713-8678-2009ED2133FF}" destId="{CA3F17CC-DAB0-472C-8D22-1B0733FF04A1}" srcOrd="0" destOrd="0" parTransId="{5FD8D81B-E1B0-4ADF-ACBE-A780E6F47EC7}" sibTransId="{AD0FF4B0-4FAE-46F0-AF9D-B867920C3200}"/>
    <dgm:cxn modelId="{F7059983-320F-4A98-B622-EB305DFE5E7D}" srcId="{AD0F3C1B-9EDB-4713-8678-2009ED2133FF}" destId="{07657504-A73F-414C-8D1C-7DF1901631CA}" srcOrd="1" destOrd="0" parTransId="{F91F7C18-AF5B-4290-A801-6C78B6594110}" sibTransId="{5A15387D-7FE3-4C0C-86BE-EE1704521957}"/>
    <dgm:cxn modelId="{A4182694-8C40-4930-9C4E-2F1427A7907A}" type="presOf" srcId="{CA3F17CC-DAB0-472C-8D22-1B0733FF04A1}" destId="{EE386F0C-BCB1-453E-8BC2-B7ED8AC2EF42}" srcOrd="0" destOrd="0" presId="urn:microsoft.com/office/officeart/2005/8/layout/vList2"/>
    <dgm:cxn modelId="{CFBF5DDF-3E01-4C3D-BAC8-AD6FDDBB7A37}" type="presOf" srcId="{985BFADD-30AF-4D9D-809F-19027946D3B4}" destId="{4ACAD5DA-2BC4-4B4D-8386-F32DE37C40FF}" srcOrd="0" destOrd="0" presId="urn:microsoft.com/office/officeart/2005/8/layout/vList2"/>
    <dgm:cxn modelId="{CF0655EE-F5AF-435C-9921-F4912860CB53}" type="presParOf" srcId="{EE418F8A-D5B6-4005-A28A-4B6F41DB17E2}" destId="{EE386F0C-BCB1-453E-8BC2-B7ED8AC2EF42}" srcOrd="0" destOrd="0" presId="urn:microsoft.com/office/officeart/2005/8/layout/vList2"/>
    <dgm:cxn modelId="{1E9BDE6B-293E-4078-BED2-7EDD866B6F63}" type="presParOf" srcId="{EE418F8A-D5B6-4005-A28A-4B6F41DB17E2}" destId="{794C39FF-29B9-4393-BE6C-ED4E57B4764F}" srcOrd="1" destOrd="0" presId="urn:microsoft.com/office/officeart/2005/8/layout/vList2"/>
    <dgm:cxn modelId="{686149B7-E554-4142-837A-C71063F913D2}" type="presParOf" srcId="{EE418F8A-D5B6-4005-A28A-4B6F41DB17E2}" destId="{8B7AD686-6EC5-4326-B2D3-395B39EC383E}" srcOrd="2" destOrd="0" presId="urn:microsoft.com/office/officeart/2005/8/layout/vList2"/>
    <dgm:cxn modelId="{20707106-CA54-4D5D-92EB-2A3432893774}" type="presParOf" srcId="{EE418F8A-D5B6-4005-A28A-4B6F41DB17E2}" destId="{3E5A6672-11AD-4A5A-8E80-606D01DB74EA}" srcOrd="3" destOrd="0" presId="urn:microsoft.com/office/officeart/2005/8/layout/vList2"/>
    <dgm:cxn modelId="{07909F45-6539-4BE2-97AB-F2056FE420E6}" type="presParOf" srcId="{EE418F8A-D5B6-4005-A28A-4B6F41DB17E2}" destId="{4ACAD5DA-2BC4-4B4D-8386-F32DE37C40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11B36-BCF1-41FF-B842-BFDC6A73EA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70CBA4-F6F6-4074-AC68-F8DF0EB57DA1}">
      <dgm:prSet/>
      <dgm:spPr/>
      <dgm:t>
        <a:bodyPr/>
        <a:lstStyle/>
        <a:p>
          <a:r>
            <a:rPr lang="en-US" dirty="0"/>
            <a:t>One Video (5 Marks) and Certification (5 Marks) on any topic of probability/statistics…..(variable)</a:t>
          </a:r>
        </a:p>
      </dgm:t>
    </dgm:pt>
    <dgm:pt modelId="{AFDDFA55-628A-49FB-BD8A-193E9BDEAF61}" type="parTrans" cxnId="{BF5898E5-2195-43C9-BC42-71E886DBE947}">
      <dgm:prSet/>
      <dgm:spPr/>
      <dgm:t>
        <a:bodyPr/>
        <a:lstStyle/>
        <a:p>
          <a:endParaRPr lang="en-US"/>
        </a:p>
      </dgm:t>
    </dgm:pt>
    <dgm:pt modelId="{2A7999AC-5EC8-4730-80D0-71439A5EB9BA}" type="sibTrans" cxnId="{BF5898E5-2195-43C9-BC42-71E886DBE947}">
      <dgm:prSet/>
      <dgm:spPr/>
      <dgm:t>
        <a:bodyPr/>
        <a:lstStyle/>
        <a:p>
          <a:endParaRPr lang="en-US"/>
        </a:p>
      </dgm:t>
    </dgm:pt>
    <dgm:pt modelId="{3890A7EB-D8D7-41E4-96AD-7E60B7904D54}">
      <dgm:prSet/>
      <dgm:spPr/>
      <dgm:t>
        <a:bodyPr/>
        <a:lstStyle/>
        <a:p>
          <a:r>
            <a:rPr lang="en-US" dirty="0"/>
            <a:t>A small micro project/data analysis on any dataset (Party for best performers)</a:t>
          </a:r>
        </a:p>
      </dgm:t>
    </dgm:pt>
    <dgm:pt modelId="{23B9D3BC-3346-4FA8-B4B3-248F0EF588BC}" type="parTrans" cxnId="{001AEC9A-E8D0-4DB5-AFB8-9DEF8ED7EAAF}">
      <dgm:prSet/>
      <dgm:spPr/>
      <dgm:t>
        <a:bodyPr/>
        <a:lstStyle/>
        <a:p>
          <a:endParaRPr lang="en-US"/>
        </a:p>
      </dgm:t>
    </dgm:pt>
    <dgm:pt modelId="{062BE657-828E-4502-ADF0-6447014DC4B5}" type="sibTrans" cxnId="{001AEC9A-E8D0-4DB5-AFB8-9DEF8ED7EAAF}">
      <dgm:prSet/>
      <dgm:spPr/>
      <dgm:t>
        <a:bodyPr/>
        <a:lstStyle/>
        <a:p>
          <a:endParaRPr lang="en-US"/>
        </a:p>
      </dgm:t>
    </dgm:pt>
    <dgm:pt modelId="{0194808A-BA2F-4CB4-A9F0-5900D8C2B525}">
      <dgm:prSet/>
      <dgm:spPr/>
      <dgm:t>
        <a:bodyPr/>
        <a:lstStyle/>
        <a:p>
          <a:r>
            <a:rPr lang="en-US"/>
            <a:t>Gain some insights on the data and discover a pattern if any.</a:t>
          </a:r>
        </a:p>
      </dgm:t>
    </dgm:pt>
    <dgm:pt modelId="{276BA50E-FE85-4325-A427-968B4ECD4CDB}" type="parTrans" cxnId="{69FCC755-1483-4EDA-83FE-DA994AE73F35}">
      <dgm:prSet/>
      <dgm:spPr/>
      <dgm:t>
        <a:bodyPr/>
        <a:lstStyle/>
        <a:p>
          <a:endParaRPr lang="en-US"/>
        </a:p>
      </dgm:t>
    </dgm:pt>
    <dgm:pt modelId="{D5F58214-0829-4E62-9C61-56AEFF811C8F}" type="sibTrans" cxnId="{69FCC755-1483-4EDA-83FE-DA994AE73F35}">
      <dgm:prSet/>
      <dgm:spPr/>
      <dgm:t>
        <a:bodyPr/>
        <a:lstStyle/>
        <a:p>
          <a:endParaRPr lang="en-US"/>
        </a:p>
      </dgm:t>
    </dgm:pt>
    <dgm:pt modelId="{D2F53023-0E71-42D1-88A4-45C97EB553AA}" type="pres">
      <dgm:prSet presAssocID="{14311B36-BCF1-41FF-B842-BFDC6A73EA87}" presName="linear" presStyleCnt="0">
        <dgm:presLayoutVars>
          <dgm:animLvl val="lvl"/>
          <dgm:resizeHandles val="exact"/>
        </dgm:presLayoutVars>
      </dgm:prSet>
      <dgm:spPr/>
    </dgm:pt>
    <dgm:pt modelId="{CCCE1741-101D-45C0-9947-D72C382A355D}" type="pres">
      <dgm:prSet presAssocID="{4770CBA4-F6F6-4074-AC68-F8DF0EB57D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2C4933-1ED0-497D-BB5A-41E267A0FCA3}" type="pres">
      <dgm:prSet presAssocID="{2A7999AC-5EC8-4730-80D0-71439A5EB9BA}" presName="spacer" presStyleCnt="0"/>
      <dgm:spPr/>
    </dgm:pt>
    <dgm:pt modelId="{2152EAC7-2AB0-4334-995C-7AADAF81CE2E}" type="pres">
      <dgm:prSet presAssocID="{3890A7EB-D8D7-41E4-96AD-7E60B7904D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75526AB-01CE-4A6D-835B-928064AD728E}" type="pres">
      <dgm:prSet presAssocID="{3890A7EB-D8D7-41E4-96AD-7E60B7904D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430F064-62D4-4830-8E0D-12FA79BC971B}" type="presOf" srcId="{3890A7EB-D8D7-41E4-96AD-7E60B7904D54}" destId="{2152EAC7-2AB0-4334-995C-7AADAF81CE2E}" srcOrd="0" destOrd="0" presId="urn:microsoft.com/office/officeart/2005/8/layout/vList2"/>
    <dgm:cxn modelId="{CBB15F45-766B-429F-83A9-D33A6E6F1A58}" type="presOf" srcId="{14311B36-BCF1-41FF-B842-BFDC6A73EA87}" destId="{D2F53023-0E71-42D1-88A4-45C97EB553AA}" srcOrd="0" destOrd="0" presId="urn:microsoft.com/office/officeart/2005/8/layout/vList2"/>
    <dgm:cxn modelId="{F2B6306F-A278-4547-B4DC-9E5094E55092}" type="presOf" srcId="{4770CBA4-F6F6-4074-AC68-F8DF0EB57DA1}" destId="{CCCE1741-101D-45C0-9947-D72C382A355D}" srcOrd="0" destOrd="0" presId="urn:microsoft.com/office/officeart/2005/8/layout/vList2"/>
    <dgm:cxn modelId="{69FCC755-1483-4EDA-83FE-DA994AE73F35}" srcId="{3890A7EB-D8D7-41E4-96AD-7E60B7904D54}" destId="{0194808A-BA2F-4CB4-A9F0-5900D8C2B525}" srcOrd="0" destOrd="0" parTransId="{276BA50E-FE85-4325-A427-968B4ECD4CDB}" sibTransId="{D5F58214-0829-4E62-9C61-56AEFF811C8F}"/>
    <dgm:cxn modelId="{001AEC9A-E8D0-4DB5-AFB8-9DEF8ED7EAAF}" srcId="{14311B36-BCF1-41FF-B842-BFDC6A73EA87}" destId="{3890A7EB-D8D7-41E4-96AD-7E60B7904D54}" srcOrd="1" destOrd="0" parTransId="{23B9D3BC-3346-4FA8-B4B3-248F0EF588BC}" sibTransId="{062BE657-828E-4502-ADF0-6447014DC4B5}"/>
    <dgm:cxn modelId="{BF5898E5-2195-43C9-BC42-71E886DBE947}" srcId="{14311B36-BCF1-41FF-B842-BFDC6A73EA87}" destId="{4770CBA4-F6F6-4074-AC68-F8DF0EB57DA1}" srcOrd="0" destOrd="0" parTransId="{AFDDFA55-628A-49FB-BD8A-193E9BDEAF61}" sibTransId="{2A7999AC-5EC8-4730-80D0-71439A5EB9BA}"/>
    <dgm:cxn modelId="{70F8FEED-1A23-4434-85C9-7E79067169B1}" type="presOf" srcId="{0194808A-BA2F-4CB4-A9F0-5900D8C2B525}" destId="{375526AB-01CE-4A6D-835B-928064AD728E}" srcOrd="0" destOrd="0" presId="urn:microsoft.com/office/officeart/2005/8/layout/vList2"/>
    <dgm:cxn modelId="{D0CECC17-896A-488B-B161-305FA70E1163}" type="presParOf" srcId="{D2F53023-0E71-42D1-88A4-45C97EB553AA}" destId="{CCCE1741-101D-45C0-9947-D72C382A355D}" srcOrd="0" destOrd="0" presId="urn:microsoft.com/office/officeart/2005/8/layout/vList2"/>
    <dgm:cxn modelId="{D6FBCA51-32CE-4841-95ED-73319AEB4728}" type="presParOf" srcId="{D2F53023-0E71-42D1-88A4-45C97EB553AA}" destId="{C82C4933-1ED0-497D-BB5A-41E267A0FCA3}" srcOrd="1" destOrd="0" presId="urn:microsoft.com/office/officeart/2005/8/layout/vList2"/>
    <dgm:cxn modelId="{08568BA4-EE4F-4F12-80D8-889E8226E74E}" type="presParOf" srcId="{D2F53023-0E71-42D1-88A4-45C97EB553AA}" destId="{2152EAC7-2AB0-4334-995C-7AADAF81CE2E}" srcOrd="2" destOrd="0" presId="urn:microsoft.com/office/officeart/2005/8/layout/vList2"/>
    <dgm:cxn modelId="{94047223-E9D3-48CA-BE80-4C1A0B960B66}" type="presParOf" srcId="{D2F53023-0E71-42D1-88A4-45C97EB553AA}" destId="{375526AB-01CE-4A6D-835B-928064AD72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86F0C-BCB1-453E-8BC2-B7ED8AC2EF42}">
      <dsp:nvSpPr>
        <dsp:cNvPr id="0" name=""/>
        <dsp:cNvSpPr/>
      </dsp:nvSpPr>
      <dsp:spPr>
        <a:xfrm>
          <a:off x="0" y="514607"/>
          <a:ext cx="1059815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Important in multiple fields like Finance, genetics, Machine learning.</a:t>
          </a:r>
        </a:p>
      </dsp:txBody>
      <dsp:txXfrm>
        <a:off x="33955" y="548562"/>
        <a:ext cx="10530240" cy="627655"/>
      </dsp:txXfrm>
    </dsp:sp>
    <dsp:sp modelId="{8B7AD686-6EC5-4326-B2D3-395B39EC383E}">
      <dsp:nvSpPr>
        <dsp:cNvPr id="0" name=""/>
        <dsp:cNvSpPr/>
      </dsp:nvSpPr>
      <dsp:spPr>
        <a:xfrm>
          <a:off x="0" y="1293692"/>
          <a:ext cx="10598150" cy="69556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Important from theoretical and practical point of view.</a:t>
          </a:r>
        </a:p>
      </dsp:txBody>
      <dsp:txXfrm>
        <a:off x="33955" y="1327647"/>
        <a:ext cx="10530240" cy="627655"/>
      </dsp:txXfrm>
    </dsp:sp>
    <dsp:sp modelId="{4ACAD5DA-2BC4-4B4D-8386-F32DE37C40FF}">
      <dsp:nvSpPr>
        <dsp:cNvPr id="0" name=""/>
        <dsp:cNvSpPr/>
      </dsp:nvSpPr>
      <dsp:spPr>
        <a:xfrm>
          <a:off x="0" y="2072777"/>
          <a:ext cx="10598150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Foundation of scientific investigation.</a:t>
          </a:r>
        </a:p>
      </dsp:txBody>
      <dsp:txXfrm>
        <a:off x="33955" y="2106732"/>
        <a:ext cx="1053024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E1741-101D-45C0-9947-D72C382A355D}">
      <dsp:nvSpPr>
        <dsp:cNvPr id="0" name=""/>
        <dsp:cNvSpPr/>
      </dsp:nvSpPr>
      <dsp:spPr>
        <a:xfrm>
          <a:off x="0" y="40419"/>
          <a:ext cx="10515600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One Video (5 Marks) and Certification (5 Marks) on any topic of probability/statistics…..(variable)</a:t>
          </a:r>
        </a:p>
      </dsp:txBody>
      <dsp:txXfrm>
        <a:off x="77676" y="118095"/>
        <a:ext cx="10360248" cy="1435848"/>
      </dsp:txXfrm>
    </dsp:sp>
    <dsp:sp modelId="{2152EAC7-2AB0-4334-995C-7AADAF81CE2E}">
      <dsp:nvSpPr>
        <dsp:cNvPr id="0" name=""/>
        <dsp:cNvSpPr/>
      </dsp:nvSpPr>
      <dsp:spPr>
        <a:xfrm>
          <a:off x="0" y="1746819"/>
          <a:ext cx="10515600" cy="1591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 small micro project/data analysis on any dataset (Party for best performers)</a:t>
          </a:r>
        </a:p>
      </dsp:txBody>
      <dsp:txXfrm>
        <a:off x="77676" y="1824495"/>
        <a:ext cx="10360248" cy="1435848"/>
      </dsp:txXfrm>
    </dsp:sp>
    <dsp:sp modelId="{375526AB-01CE-4A6D-835B-928064AD728E}">
      <dsp:nvSpPr>
        <dsp:cNvPr id="0" name=""/>
        <dsp:cNvSpPr/>
      </dsp:nvSpPr>
      <dsp:spPr>
        <a:xfrm>
          <a:off x="0" y="3338019"/>
          <a:ext cx="10515600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Gain some insights on the data and discover a pattern if any.</a:t>
          </a:r>
        </a:p>
      </dsp:txBody>
      <dsp:txXfrm>
        <a:off x="0" y="3338019"/>
        <a:ext cx="10515600" cy="972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569D-8A03-46DB-82D7-14111E5BF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74C5-31AF-40A5-8BE8-66D57A74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085E-86E5-41DC-97B3-6966065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2001-9048-4361-8D1D-279BBB6A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C8DF-CA5E-48AB-85A8-C7698278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5AB-A5EB-4DA5-91AF-010DDD41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850D-FDE2-4851-B1A9-EA4A35F0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FFEF-6465-42EB-880D-9FAB200E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F24F-F0BD-4DDE-BCD3-AC90EBB8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22DC-ADB0-4AAD-8F80-8E0BAD35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4FA0B-8FC3-469D-B4B2-CB8EED5E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B767B-9035-47E9-AA29-767436F7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4037-5667-4AED-907F-2659C007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447D-F1C9-4CF5-91D0-BB491309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E6D6-4EB8-47B5-BF08-46D29A3C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2E44-3B41-44A6-BB87-38A58758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68AA-6A9B-4BE3-A4A6-F2FC4E48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194D-41D4-4AF7-8E5E-372268C6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0611-55C0-41F4-84FF-AE6EE3F8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970C-D5F0-4697-BF69-F0F224CE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6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4488-FA19-407A-9FB9-8D53E445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C5CC-8766-4F73-886A-4F0CC3B0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0868B-9CD6-455A-BF63-18C672E5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F27E-D662-457E-A56D-5BD0AAC7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4486-62FF-4948-9E6B-C445D38E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7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593E-A4A5-42A5-BAD2-238D00BC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B327-8C54-4638-8DE9-9DC92AD4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8CDD1-58ED-46BA-93EF-8D586501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B3CB1-273B-4D5A-91DF-934D3FF9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D5FBF-E334-4203-A8B5-507FCEDB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033F-3180-4C68-BDC6-88A51D5F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6DC3-568F-4389-9F9C-AE7C1A28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52BD3-AA12-43B6-A3E1-BF5088BE9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CC9D-9C26-4215-A868-010DC8DE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F689-4F3C-4FE2-90C6-6D9344DF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E2E3A-D420-4A6E-A9FF-4AE03F87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64658-9FF7-4B6C-A3E9-5462685B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738B6-2D48-408F-8F29-92446C4B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19CA9-5695-4360-AE5B-E7CD248E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1926-82A4-4A2E-83C5-257D3652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8AD85-CFB7-4504-87B9-1B320382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44694-4FAE-4FA6-AABA-B65B760B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17512-941F-47C4-9E88-9D0B93A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5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477CF-312D-4647-852F-9960A7A1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D3C08-8DAC-41FA-AF8E-B8311F60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C0DE-5D19-4587-957E-B95670CD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9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C1AC-211B-41F3-B341-BCD50C84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2AA6-C4B9-4856-A51B-C838F413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06A82-B214-441F-B9CD-DED9E1DD9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9607-3646-454A-BAB2-E02CB18B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0B1D-615B-4AB0-B723-2EE58355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CA811-65E2-41FA-9179-A889A289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1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CB4F-13C2-46E8-B7DA-DA0D3C53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F2D09-F650-432F-9629-86A5E8DE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926A6-FCAE-4BFC-AC70-7DBF8DC3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9266-8ED5-4090-9033-A87E66A8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FDFA-C2DC-44B3-B3B3-BDD00E9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4DF1D-6D1A-46D7-A7CD-3BAFF191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E88FA-05F9-4F77-B447-F633F117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16D9-23A2-4601-8E7D-9B066627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0CBC-0B57-43F7-BFA5-ECCCE6FEB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68C6-8B71-4CB1-B802-752CD0DB23E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CD6D-DF65-4D1B-8EDD-A61AE636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2663-AB4C-43E9-909A-76361C527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CF0-6B44-4EC6-94D5-5AB981D3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9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B0FjPg0mw&amp;list=PL2SOU6wwxB0uwwH80KTQ6ht66KWxbzT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dice rolling in mid-air">
            <a:extLst>
              <a:ext uri="{FF2B5EF4-FFF2-40B4-BE49-F238E27FC236}">
                <a16:creationId xmlns:a16="http://schemas.microsoft.com/office/drawing/2014/main" id="{21FCE390-98B9-43AC-9310-941D20EF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357"/>
          <a:stretch/>
        </p:blipFill>
        <p:spPr>
          <a:xfrm>
            <a:off x="20" y="-10173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277EB-3B2A-4E4F-B977-CE7245A5A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Probability and Statistics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CF602-A109-4858-BC4A-A52B3761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Tanveer Ahmed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5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F7559-BE9D-49F1-A884-920A2C00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General Overview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CA3BB8-7167-4B36-BB4D-F84E248A1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98623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4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DD23-F719-4877-9D66-A62664D0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 Components</a:t>
            </a:r>
            <a:endParaRPr lang="en-IN" sz="3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6B35FE-5766-4574-85B3-63E804FA4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647574"/>
              </p:ext>
            </p:extLst>
          </p:nvPr>
        </p:nvGraphicFramePr>
        <p:xfrm>
          <a:off x="1440189" y="2181902"/>
          <a:ext cx="9311624" cy="3638784"/>
        </p:xfrm>
        <a:graphic>
          <a:graphicData uri="http://schemas.openxmlformats.org/drawingml/2006/table">
            <a:tbl>
              <a:tblPr firstRow="1" firstCol="1" bandRow="1"/>
              <a:tblGrid>
                <a:gridCol w="6744479">
                  <a:extLst>
                    <a:ext uri="{9D8B030D-6E8A-4147-A177-3AD203B41FA5}">
                      <a16:colId xmlns:a16="http://schemas.microsoft.com/office/drawing/2014/main" val="3276064889"/>
                    </a:ext>
                  </a:extLst>
                </a:gridCol>
                <a:gridCol w="2567145">
                  <a:extLst>
                    <a:ext uri="{9D8B030D-6E8A-4147-A177-3AD203B41FA5}">
                      <a16:colId xmlns:a16="http://schemas.microsoft.com/office/drawing/2014/main" val="1051664888"/>
                    </a:ext>
                  </a:extLst>
                </a:gridCol>
              </a:tblGrid>
              <a:tr h="6064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Components of Course Evaluation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Percentage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904354"/>
                  </a:ext>
                </a:extLst>
              </a:tr>
              <a:tr h="6064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Mid Term Examination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0312"/>
                  </a:ext>
                </a:extLst>
              </a:tr>
              <a:tr h="6064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 Term Examination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68484"/>
                  </a:ext>
                </a:extLst>
              </a:tr>
              <a:tr h="6064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Assignment 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475883"/>
                  </a:ext>
                </a:extLst>
              </a:tr>
              <a:tr h="6064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 Continuous Evaluation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19199"/>
                  </a:ext>
                </a:extLst>
              </a:tr>
              <a:tr h="6064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Quiz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624" marR="186624" marT="259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9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 descr="Solution dispensed using electronic pipette">
            <a:extLst>
              <a:ext uri="{FF2B5EF4-FFF2-40B4-BE49-F238E27FC236}">
                <a16:creationId xmlns:a16="http://schemas.microsoft.com/office/drawing/2014/main" id="{C34A9596-EE9D-4C9A-A0BC-2B7D1B76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940DE0-A7C0-4E77-A5D1-6E9B239E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Lab Sessions	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39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5FB6EAD-1F37-4C1A-8CC9-84AA762F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675550" cy="4726276"/>
          </a:xfrm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To be conducted on </a:t>
            </a:r>
            <a:r>
              <a:rPr lang="en-US" dirty="0" err="1">
                <a:solidFill>
                  <a:srgbClr val="FFFFFF"/>
                </a:solidFill>
              </a:rPr>
              <a:t>Codezinger</a:t>
            </a:r>
            <a:r>
              <a:rPr lang="en-US" dirty="0">
                <a:solidFill>
                  <a:srgbClr val="FFFFFF"/>
                </a:solidFill>
              </a:rPr>
              <a:t>/One to one.</a:t>
            </a:r>
          </a:p>
          <a:p>
            <a:r>
              <a:rPr lang="en-US" dirty="0">
                <a:solidFill>
                  <a:srgbClr val="FFFFFF"/>
                </a:solidFill>
              </a:rPr>
              <a:t>Will include elements that are based on numerical processing.</a:t>
            </a:r>
          </a:p>
          <a:p>
            <a:r>
              <a:rPr lang="en-US" dirty="0">
                <a:solidFill>
                  <a:srgbClr val="FFFFFF"/>
                </a:solidFill>
              </a:rPr>
              <a:t>Some questions will be done during the day, some to be done by next week.</a:t>
            </a:r>
          </a:p>
          <a:p>
            <a:r>
              <a:rPr lang="en-US" dirty="0">
                <a:solidFill>
                  <a:srgbClr val="FFFFFF"/>
                </a:solidFill>
              </a:rPr>
              <a:t>Next week in labs, there will be a demo on R programming language.</a:t>
            </a:r>
          </a:p>
          <a:p>
            <a:r>
              <a:rPr lang="en-US" dirty="0">
                <a:solidFill>
                  <a:srgbClr val="FFFFFF"/>
                </a:solidFill>
              </a:rPr>
              <a:t>Before starting, familiarize yourself with:</a:t>
            </a:r>
          </a:p>
          <a:p>
            <a:pPr lvl="1"/>
            <a:r>
              <a:rPr lang="en-US" sz="2800" dirty="0" err="1">
                <a:solidFill>
                  <a:srgbClr val="FFFFFF"/>
                </a:solidFill>
              </a:rPr>
              <a:t>Numpy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 err="1">
                <a:solidFill>
                  <a:srgbClr val="FFFFFF"/>
                </a:solidFill>
              </a:rPr>
              <a:t>Scipy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Matplotlib</a:t>
            </a:r>
          </a:p>
          <a:p>
            <a:pPr lvl="1"/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6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A4D8-6E04-4D6E-9166-4749358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Courses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F6D3-F7F6-482B-985B-C0973B38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 </a:t>
            </a:r>
            <a:r>
              <a:rPr lang="en-US" dirty="0" err="1"/>
              <a:t>Opencourseware</a:t>
            </a:r>
            <a:r>
              <a:rPr lang="en-US" dirty="0"/>
              <a:t> (https://www.youtube.com/watch?v=1uW3qMFA9Ho&amp;list=PLUl4u3cNGP60hI9ATjSFgLZpbNJ7myAg6)</a:t>
            </a:r>
          </a:p>
          <a:p>
            <a:r>
              <a:rPr lang="en-US" dirty="0"/>
              <a:t>Harvard University (</a:t>
            </a:r>
            <a:r>
              <a:rPr lang="en-US" dirty="0">
                <a:hlinkClick r:id="rId2"/>
              </a:rPr>
              <a:t>https://www.youtube.com/watch?v=KbB0FjPg0mw&amp;list=PL2SOU6wwxB0uwwH80KTQ6ht66KWxbzTIo</a:t>
            </a:r>
            <a:r>
              <a:rPr lang="en-US" dirty="0"/>
              <a:t>)</a:t>
            </a:r>
          </a:p>
          <a:p>
            <a:r>
              <a:rPr lang="en-US" dirty="0"/>
              <a:t>Coursera (https://www.coursera.org/specializations/jhu-data-science).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8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707FA-3B1D-4E91-A794-DB4FE7CD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Assignment</a:t>
            </a:r>
            <a:endParaRPr lang="en-IN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47E6F-89A2-4C66-B65C-C60C1B6FA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118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23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7402D720-C24D-4E31-AAF5-AB12A93C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82" b="21418"/>
          <a:stretch/>
        </p:blipFill>
        <p:spPr>
          <a:xfrm>
            <a:off x="20" y="-379827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C4E69-3CA9-4FEE-BF6C-D66911CA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524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Probability and Statistics</vt:lpstr>
      <vt:lpstr>General Overview</vt:lpstr>
      <vt:lpstr>Evaluation Components</vt:lpstr>
      <vt:lpstr>Lab Sessions </vt:lpstr>
      <vt:lpstr>Online Courses</vt:lpstr>
      <vt:lpstr>Assignment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</dc:title>
  <dc:creator>Tanveer Ahmed</dc:creator>
  <cp:lastModifiedBy>Tanveer Ahmed</cp:lastModifiedBy>
  <cp:revision>2</cp:revision>
  <dcterms:created xsi:type="dcterms:W3CDTF">2021-08-20T02:11:09Z</dcterms:created>
  <dcterms:modified xsi:type="dcterms:W3CDTF">2021-08-20T10:50:35Z</dcterms:modified>
</cp:coreProperties>
</file>