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Roboto Mon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italic.fntdata"/><Relationship Id="rId30" Type="http://schemas.openxmlformats.org/officeDocument/2006/relationships/font" Target="fonts/RobotoMon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RobotoMon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1ac0eed540_0_2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1ac0eed540_0_2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1ac0eed540_0_2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1ac0eed540_0_2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1ac0eed540_0_25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1ac0eed540_0_2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1ac0eed540_0_2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1ac0eed540_0_2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1ac0eed540_0_2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1ac0eed540_0_2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1ac0eed540_0_2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1ac0eed540_0_2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1ac0eed540_0_2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1ac0eed540_0_2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1ac0eed540_0_2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1ac0eed540_0_2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1ac0eed540_0_2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1ac0eed540_0_2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1ac0eed540_0_2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1ac0eed540_0_2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1ac0eed540_0_2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1ac0eed540_0_2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1ac0eed540_0_2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1ac0eed540_0_2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1ac0eed540_0_2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1ac0eed540_0_2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1ac0eed540_0_2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1ac0eed540_0_2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1ac0eed540_0_2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1ac0eed540_0_2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Relationship Id="rId4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5.png"/><Relationship Id="rId5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6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/amaan2398/insights-into-lending-risks" TargetMode="External"/><Relationship Id="rId4" Type="http://schemas.openxmlformats.org/officeDocument/2006/relationships/hyperlink" Target="https://github.com/amaan2398/insights-into-lending-risks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10.xml"/><Relationship Id="rId10" Type="http://schemas.openxmlformats.org/officeDocument/2006/relationships/slide" Target="/ppt/slides/slide9.xml"/><Relationship Id="rId13" Type="http://schemas.openxmlformats.org/officeDocument/2006/relationships/slide" Target="/ppt/slides/slide12.xml"/><Relationship Id="rId12" Type="http://schemas.openxmlformats.org/officeDocument/2006/relationships/slide" Target="/ppt/slides/slide11.xm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Relationship Id="rId4" Type="http://schemas.openxmlformats.org/officeDocument/2006/relationships/slide" Target="/ppt/slides/slide4.xml"/><Relationship Id="rId9" Type="http://schemas.openxmlformats.org/officeDocument/2006/relationships/slide" Target="/ppt/slides/slide8.xml"/><Relationship Id="rId15" Type="http://schemas.openxmlformats.org/officeDocument/2006/relationships/slide" Target="/ppt/slides/slide14.xml"/><Relationship Id="rId14" Type="http://schemas.openxmlformats.org/officeDocument/2006/relationships/slide" Target="/ppt/slides/slide13.xml"/><Relationship Id="rId17" Type="http://schemas.openxmlformats.org/officeDocument/2006/relationships/slide" Target="/ppt/slides/slide16.xml"/><Relationship Id="rId16" Type="http://schemas.openxmlformats.org/officeDocument/2006/relationships/slide" Target="/ppt/slides/slide15.xml"/><Relationship Id="rId5" Type="http://schemas.openxmlformats.org/officeDocument/2006/relationships/slide" Target="/ppt/slides/slide5.xml"/><Relationship Id="rId19" Type="http://schemas.openxmlformats.org/officeDocument/2006/relationships/slide" Target="/ppt/slides/slide18.xml"/><Relationship Id="rId6" Type="http://schemas.openxmlformats.org/officeDocument/2006/relationships/slide" Target="/ppt/slides/slide6.xml"/><Relationship Id="rId18" Type="http://schemas.openxmlformats.org/officeDocument/2006/relationships/slide" Target="/ppt/slides/slide17.xml"/><Relationship Id="rId7" Type="http://schemas.openxmlformats.org/officeDocument/2006/relationships/slide" Target="/ppt/slides/slide7.xml"/><Relationship Id="rId8" Type="http://schemas.openxmlformats.org/officeDocument/2006/relationships/slide" Target="/ppt/slides/slide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8.png"/><Relationship Id="rId10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3.png"/><Relationship Id="rId5" Type="http://schemas.openxmlformats.org/officeDocument/2006/relationships/image" Target="../media/image9.png"/><Relationship Id="rId6" Type="http://schemas.openxmlformats.org/officeDocument/2006/relationships/image" Target="../media/image12.png"/><Relationship Id="rId7" Type="http://schemas.openxmlformats.org/officeDocument/2006/relationships/image" Target="../media/image19.png"/><Relationship Id="rId8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5.png"/><Relationship Id="rId5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 into Lending Risks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Optimizing Loan Approvals Through Identification Risky Applicant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5228075" y="3545000"/>
            <a:ext cx="3001500" cy="10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Amaan Shaikh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Senior Analyst at Tiger Analytics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/>
          <p:nvPr>
            <p:ph type="title"/>
          </p:nvPr>
        </p:nvSpPr>
        <p:spPr>
          <a:xfrm>
            <a:off x="311700" y="410000"/>
            <a:ext cx="3779400" cy="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Key Insights –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Categorical Variables </a:t>
            </a:r>
            <a:r>
              <a:rPr lang="en" sz="1800"/>
              <a:t>(Part-1)</a:t>
            </a:r>
            <a:endParaRPr sz="2000"/>
          </a:p>
        </p:txBody>
      </p:sp>
      <p:sp>
        <p:nvSpPr>
          <p:cNvPr id="182" name="Google Shape;182;p22"/>
          <p:cNvSpPr txBox="1"/>
          <p:nvPr>
            <p:ph idx="1" type="body"/>
          </p:nvPr>
        </p:nvSpPr>
        <p:spPr>
          <a:xfrm>
            <a:off x="311700" y="1229875"/>
            <a:ext cx="6801900" cy="14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Risky Indicators: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Loans with a 60-month term have a significantly higher default percentage.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grade value increasing, default percentages increase, indicating a strong correlation with risk.</a:t>
            </a:r>
            <a:endParaRPr/>
          </a:p>
        </p:txBody>
      </p:sp>
      <p:sp>
        <p:nvSpPr>
          <p:cNvPr id="183" name="Google Shape;183;p2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4" name="Google Shape;18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200" y="2214000"/>
            <a:ext cx="3955002" cy="243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7487" y="2214000"/>
            <a:ext cx="4688363" cy="243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>
            <p:ph type="title"/>
          </p:nvPr>
        </p:nvSpPr>
        <p:spPr>
          <a:xfrm>
            <a:off x="311700" y="410000"/>
            <a:ext cx="3779400" cy="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Key Insights –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Categorical Variables </a:t>
            </a:r>
            <a:r>
              <a:rPr lang="en" sz="1800"/>
              <a:t>(Part-2)</a:t>
            </a:r>
            <a:endParaRPr sz="2000"/>
          </a:p>
        </p:txBody>
      </p:sp>
      <p:sp>
        <p:nvSpPr>
          <p:cNvPr id="191" name="Google Shape;191;p23"/>
          <p:cNvSpPr txBox="1"/>
          <p:nvPr>
            <p:ph idx="1" type="body"/>
          </p:nvPr>
        </p:nvSpPr>
        <p:spPr>
          <a:xfrm>
            <a:off x="311700" y="1229875"/>
            <a:ext cx="6801900" cy="14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Risky Indicators: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Higher inquiries in the last 6 months correlate with increased default percentages.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Higher number of open accounts is associated with increased default risk.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3" name="Google Shape;19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571750"/>
            <a:ext cx="3817566" cy="207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7807" y="2643776"/>
            <a:ext cx="4638843" cy="200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>
            <p:ph type="title"/>
          </p:nvPr>
        </p:nvSpPr>
        <p:spPr>
          <a:xfrm>
            <a:off x="311700" y="410000"/>
            <a:ext cx="3731100" cy="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Key Insights –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Categorical Variables </a:t>
            </a:r>
            <a:r>
              <a:rPr lang="en" sz="1800"/>
              <a:t>(Part-3)</a:t>
            </a:r>
            <a:endParaRPr sz="2000"/>
          </a:p>
        </p:txBody>
      </p:sp>
      <p:sp>
        <p:nvSpPr>
          <p:cNvPr id="200" name="Google Shape;200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Factors with Minimal Impact visible on charts: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Generally insignificant, but higher 30+days past due incidences of delinquency counts may indicate potential risk.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records have minimal impact on loan status.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2" name="Google Shape;20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650" y="2421525"/>
            <a:ext cx="4569524" cy="211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8175" y="2549323"/>
            <a:ext cx="4346327" cy="1874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type="title"/>
          </p:nvPr>
        </p:nvSpPr>
        <p:spPr>
          <a:xfrm>
            <a:off x="311700" y="410000"/>
            <a:ext cx="4888800" cy="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Key Insights –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Categorical Variables </a:t>
            </a:r>
            <a:r>
              <a:rPr lang="en" sz="1800"/>
              <a:t>(Part-4)</a:t>
            </a:r>
            <a:endParaRPr sz="2000"/>
          </a:p>
        </p:txBody>
      </p:sp>
      <p:sp>
        <p:nvSpPr>
          <p:cNvPr id="209" name="Google Shape;209;p25"/>
          <p:cNvSpPr txBox="1"/>
          <p:nvPr>
            <p:ph idx="1" type="body"/>
          </p:nvPr>
        </p:nvSpPr>
        <p:spPr>
          <a:xfrm>
            <a:off x="311700" y="1229875"/>
            <a:ext cx="4847100" cy="12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Factors with No Impact visible on charts: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significant impact of Employment length, though missing data shows a slight increase in default percentage.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notable differences in default percentages based on home ownership.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Profession names show no strong relationship with default risk.</a:t>
            </a:r>
            <a:endParaRPr/>
          </a:p>
        </p:txBody>
      </p:sp>
      <p:sp>
        <p:nvSpPr>
          <p:cNvPr id="210" name="Google Shape;210;p2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1" name="Google Shape;21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450" y="2571750"/>
            <a:ext cx="4426551" cy="2079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5372" y="968750"/>
            <a:ext cx="3583553" cy="155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5700" y="2571750"/>
            <a:ext cx="4113225" cy="178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7375" y="578126"/>
            <a:ext cx="3968476" cy="2203151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6"/>
          <p:cNvSpPr txBox="1"/>
          <p:nvPr>
            <p:ph type="title"/>
          </p:nvPr>
        </p:nvSpPr>
        <p:spPr>
          <a:xfrm>
            <a:off x="311700" y="410000"/>
            <a:ext cx="3578400" cy="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Indirect Impact Factors</a:t>
            </a:r>
            <a:endParaRPr sz="2000"/>
          </a:p>
        </p:txBody>
      </p:sp>
      <p:sp>
        <p:nvSpPr>
          <p:cNvPr id="220" name="Google Shape;220;p26"/>
          <p:cNvSpPr txBox="1"/>
          <p:nvPr>
            <p:ph idx="1" type="body"/>
          </p:nvPr>
        </p:nvSpPr>
        <p:spPr>
          <a:xfrm>
            <a:off x="311700" y="973600"/>
            <a:ext cx="4756800" cy="13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Factors with No Direct Impact but Possible Indications: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7495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Loans with a 60-month term have significantly higher default percentages, indicating a potential need to assess risk more rigorously for longer-term loans.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749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Verified applicants show a higher default percentage, suggesting potential flaws in the verification process.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749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Loans for small businesses have the highest default rates, indicating a need for stricter background checks for certain purposes.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749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Nebraska (NE) shows a 60% default rate, suggesting validation processes vary by state and may require improvement.</a:t>
            </a:r>
            <a:endParaRPr/>
          </a:p>
        </p:txBody>
      </p:sp>
      <p:sp>
        <p:nvSpPr>
          <p:cNvPr id="221" name="Google Shape;221;p2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2" name="Google Shape;22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4375" y="2818000"/>
            <a:ext cx="2989099" cy="1950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7525" y="2435875"/>
            <a:ext cx="5601850" cy="245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229" name="Google Shape;229;p27"/>
          <p:cNvSpPr txBox="1"/>
          <p:nvPr>
            <p:ph idx="1" type="body"/>
          </p:nvPr>
        </p:nvSpPr>
        <p:spPr>
          <a:xfrm>
            <a:off x="311700" y="1216000"/>
            <a:ext cx="8520600" cy="3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Revise credit approval policies for: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b="1" lang="en"/>
              <a:t>High</a:t>
            </a:r>
            <a:r>
              <a:rPr lang="en"/>
              <a:t> </a:t>
            </a:r>
            <a:r>
              <a:rPr lang="en" u="sng"/>
              <a:t>loan amounts</a:t>
            </a:r>
            <a:r>
              <a:rPr lang="en"/>
              <a:t> or </a:t>
            </a:r>
            <a:r>
              <a:rPr lang="en" u="sng"/>
              <a:t>interest rates</a:t>
            </a:r>
            <a:r>
              <a:rPr lang="en"/>
              <a:t> or </a:t>
            </a:r>
            <a:r>
              <a:rPr lang="en" u="sng"/>
              <a:t>DTI ratio</a:t>
            </a:r>
            <a:r>
              <a:rPr lang="en"/>
              <a:t>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b="1" lang="en"/>
              <a:t>Higher number</a:t>
            </a:r>
            <a:r>
              <a:rPr lang="en"/>
              <a:t> of </a:t>
            </a:r>
            <a:r>
              <a:rPr lang="en" u="sng"/>
              <a:t>open accounts</a:t>
            </a:r>
            <a:r>
              <a:rPr lang="en"/>
              <a:t> or </a:t>
            </a:r>
            <a:r>
              <a:rPr lang="en" u="sng"/>
              <a:t>inquiries </a:t>
            </a:r>
            <a:endParaRPr u="sng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b="1" lang="en"/>
              <a:t>Short</a:t>
            </a:r>
            <a:r>
              <a:rPr lang="en"/>
              <a:t> </a:t>
            </a:r>
            <a:r>
              <a:rPr lang="en" u="sng"/>
              <a:t>credit history</a:t>
            </a:r>
            <a:endParaRPr u="sng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Longer</a:t>
            </a:r>
            <a:r>
              <a:rPr lang="en"/>
              <a:t>-</a:t>
            </a:r>
            <a:r>
              <a:rPr lang="en"/>
              <a:t>term loans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Strengthen verification processes.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Strengthen Data collection like,</a:t>
            </a:r>
            <a:r>
              <a:rPr lang="en"/>
              <a:t> Employee length (</a:t>
            </a:r>
            <a:r>
              <a:rPr lang="en" sz="1700"/>
              <a:t>Employment </a:t>
            </a:r>
            <a:r>
              <a:rPr lang="en" sz="1700"/>
              <a:t>experience</a:t>
            </a:r>
            <a:r>
              <a:rPr lang="en" sz="1700"/>
              <a:t> year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Implement stricter checks for: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Small business loans.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High-risk states like Nebraska.</a:t>
            </a:r>
            <a:endParaRPr/>
          </a:p>
        </p:txBody>
      </p:sp>
      <p:sp>
        <p:nvSpPr>
          <p:cNvPr id="230" name="Google Shape;230;p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&amp; Assumptions</a:t>
            </a:r>
            <a:endParaRPr/>
          </a:p>
        </p:txBody>
      </p:sp>
      <p:sp>
        <p:nvSpPr>
          <p:cNvPr id="236" name="Google Shape;236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🍕Challenges:</a:t>
            </a:r>
            <a:endParaRPr/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Balancing outliers vs. noise.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Interpreting categorical variables effectively.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💡Assumptions: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Data accurately represents past trends.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Retained outliers to capture risk-related anomalies.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43" name="Google Shape;243;p2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Identified key drivers of loan default.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Provided actionable insights to minimize credit risk.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Enhanced decision-making for loan approvals.</a:t>
            </a:r>
            <a:endParaRPr/>
          </a:p>
        </p:txBody>
      </p:sp>
      <p:sp>
        <p:nvSpPr>
          <p:cNvPr id="244" name="Google Shape;244;p2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Repository</a:t>
            </a:r>
            <a:endParaRPr/>
          </a:p>
        </p:txBody>
      </p:sp>
      <p:sp>
        <p:nvSpPr>
          <p:cNvPr id="250" name="Google Shape;250;p30"/>
          <p:cNvSpPr txBox="1"/>
          <p:nvPr>
            <p:ph idx="1" type="body"/>
          </p:nvPr>
        </p:nvSpPr>
        <p:spPr>
          <a:xfrm>
            <a:off x="311700" y="121602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Link: </a:t>
            </a:r>
            <a:r>
              <a:rPr lang="en" u="sng">
                <a:solidFill>
                  <a:schemeClr val="hlink"/>
                </a:solidFill>
                <a:hlinkClick r:id="rId3"/>
              </a:rPr>
              <a:t>insights-into-lending-risks</a:t>
            </a:r>
            <a:endParaRPr/>
          </a:p>
        </p:txBody>
      </p:sp>
      <p:sp>
        <p:nvSpPr>
          <p:cNvPr id="251" name="Google Shape;251;p30"/>
          <p:cNvSpPr txBox="1"/>
          <p:nvPr/>
        </p:nvSpPr>
        <p:spPr>
          <a:xfrm>
            <a:off x="451950" y="4265925"/>
            <a:ext cx="57189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Reference: </a:t>
            </a:r>
            <a:r>
              <a:rPr lang="en" sz="7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https://github.com/amaan2398/insights-into-lending-risks</a:t>
            </a:r>
            <a:endParaRPr sz="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" name="Google Shape;252;p3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1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/>
              <a:t>Thank You</a:t>
            </a:r>
            <a:endParaRPr sz="9000"/>
          </a:p>
        </p:txBody>
      </p:sp>
      <p:sp>
        <p:nvSpPr>
          <p:cNvPr id="258" name="Google Shape;258;p3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 u="sng">
                <a:solidFill>
                  <a:schemeClr val="hlink"/>
                </a:solidFill>
                <a:hlinkClick action="ppaction://hlinksldjump" r:id="rId3"/>
              </a:rPr>
              <a:t>Background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 u="sng">
                <a:solidFill>
                  <a:schemeClr val="hlink"/>
                </a:solidFill>
                <a:hlinkClick action="ppaction://hlinksldjump" r:id="rId4"/>
              </a:rPr>
              <a:t>Business Problem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 u="sng">
                <a:solidFill>
                  <a:schemeClr val="hlink"/>
                </a:solidFill>
                <a:hlinkClick action="ppaction://hlinksldjump" r:id="rId5"/>
              </a:rPr>
              <a:t>Dataset Overview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 u="sng">
                <a:solidFill>
                  <a:schemeClr val="hlink"/>
                </a:solidFill>
                <a:hlinkClick action="ppaction://hlinksldjump" r:id="rId6"/>
              </a:rPr>
              <a:t>Objectives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 u="sng">
                <a:solidFill>
                  <a:schemeClr val="hlink"/>
                </a:solidFill>
                <a:hlinkClick action="ppaction://hlinksldjump" r:id="rId7"/>
              </a:rPr>
              <a:t>Data Cleaning &amp; Preprocessing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 u="sng">
                <a:solidFill>
                  <a:schemeClr val="hlink"/>
                </a:solidFill>
                <a:hlinkClick action="ppaction://hlinksldjump" r:id="rId8"/>
              </a:rPr>
              <a:t>Key Insights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 u="sng">
                <a:solidFill>
                  <a:schemeClr val="hlink"/>
                </a:solidFill>
                <a:hlinkClick action="ppaction://hlinksldjump" r:id="rId9"/>
              </a:rPr>
              <a:t>Numerical Variables (Part-1)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 u="sng">
                <a:solidFill>
                  <a:schemeClr val="hlink"/>
                </a:solidFill>
                <a:hlinkClick action="ppaction://hlinksldjump" r:id="rId10"/>
              </a:rPr>
              <a:t>Numerical Variables (Part-2)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 u="sng">
                <a:solidFill>
                  <a:schemeClr val="hlink"/>
                </a:solidFill>
                <a:hlinkClick action="ppaction://hlinksldjump" r:id="rId11"/>
              </a:rPr>
              <a:t>Categorical Variables (Part-1)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 u="sng">
                <a:solidFill>
                  <a:schemeClr val="hlink"/>
                </a:solidFill>
                <a:hlinkClick action="ppaction://hlinksldjump" r:id="rId12"/>
              </a:rPr>
              <a:t>Categorical Variables (Part-2)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 u="sng">
                <a:solidFill>
                  <a:schemeClr val="hlink"/>
                </a:solidFill>
                <a:hlinkClick action="ppaction://hlinksldjump" r:id="rId13"/>
              </a:rPr>
              <a:t>Categorical Variables (Part-3)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 u="sng">
                <a:solidFill>
                  <a:schemeClr val="hlink"/>
                </a:solidFill>
                <a:hlinkClick action="ppaction://hlinksldjump" r:id="rId14"/>
              </a:rPr>
              <a:t>Categorical Variables (Part-4)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 u="sng">
                <a:solidFill>
                  <a:schemeClr val="hlink"/>
                </a:solidFill>
                <a:hlinkClick action="ppaction://hlinksldjump" r:id="rId15"/>
              </a:rPr>
              <a:t>Indirect Impact Factors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 u="sng">
                <a:solidFill>
                  <a:schemeClr val="hlink"/>
                </a:solidFill>
                <a:hlinkClick action="ppaction://hlinksldjump" r:id="rId16"/>
              </a:rPr>
              <a:t>Recommendations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 u="sng">
                <a:solidFill>
                  <a:schemeClr val="hlink"/>
                </a:solidFill>
                <a:hlinkClick action="ppaction://hlinksldjump" r:id="rId17"/>
              </a:rPr>
              <a:t>Challenges &amp; Assumptions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 u="sng">
                <a:solidFill>
                  <a:schemeClr val="hlink"/>
                </a:solidFill>
                <a:hlinkClick action="ppaction://hlinksldjump" r:id="rId18"/>
              </a:rPr>
              <a:t>Conclusion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 u="sng">
                <a:solidFill>
                  <a:schemeClr val="hlink"/>
                </a:solidFill>
                <a:hlinkClick action="ppaction://hlinksldjump" r:id="rId19"/>
              </a:rPr>
              <a:t>GitHub Repository</a:t>
            </a:r>
            <a:endParaRPr/>
          </a:p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grpSp>
        <p:nvGrpSpPr>
          <p:cNvPr id="100" name="Google Shape;100;p15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101" name="Google Shape;101;p1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5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Largest online loan marketplace facilitating personal and business loans.</a:t>
            </a:r>
            <a:endParaRPr sz="1600"/>
          </a:p>
        </p:txBody>
      </p:sp>
      <p:grpSp>
        <p:nvGrpSpPr>
          <p:cNvPr id="104" name="Google Shape;104;p15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105" name="Google Shape;105;p15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15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Challenge: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8" name="Google Shape;108;p15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High financial losses due to loan defaults.</a:t>
            </a:r>
            <a:endParaRPr sz="1600"/>
          </a:p>
        </p:txBody>
      </p:sp>
      <p:grpSp>
        <p:nvGrpSpPr>
          <p:cNvPr id="109" name="Google Shape;109;p15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10" name="Google Shape;110;p15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5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" name="Google Shape;112;p15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Focus: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3" name="Google Shape;113;p15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Analyze historical loan data (2007–2011) to identify default risky applicants.</a:t>
            </a:r>
            <a:endParaRPr sz="1600"/>
          </a:p>
        </p:txBody>
      </p:sp>
      <p:sp>
        <p:nvSpPr>
          <p:cNvPr id="114" name="Google Shape;114;p15"/>
          <p:cNvSpPr txBox="1"/>
          <p:nvPr>
            <p:ph idx="4294967295" type="body"/>
          </p:nvPr>
        </p:nvSpPr>
        <p:spPr>
          <a:xfrm>
            <a:off x="499138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Company: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5" name="Google Shape;115;p1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Problem</a:t>
            </a:r>
            <a:endParaRPr/>
          </a:p>
        </p:txBody>
      </p:sp>
      <p:sp>
        <p:nvSpPr>
          <p:cNvPr id="121" name="Google Shape;121;p16"/>
          <p:cNvSpPr/>
          <p:nvPr/>
        </p:nvSpPr>
        <p:spPr>
          <a:xfrm>
            <a:off x="432350" y="1304875"/>
            <a:ext cx="37059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6"/>
          <p:cNvSpPr txBox="1"/>
          <p:nvPr>
            <p:ph idx="4294967295" type="body"/>
          </p:nvPr>
        </p:nvSpPr>
        <p:spPr>
          <a:xfrm>
            <a:off x="432350" y="1451576"/>
            <a:ext cx="33876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Problem: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3" name="Google Shape;123;p16"/>
          <p:cNvSpPr txBox="1"/>
          <p:nvPr>
            <p:ph idx="4294967295" type="body"/>
          </p:nvPr>
        </p:nvSpPr>
        <p:spPr>
          <a:xfrm>
            <a:off x="432350" y="2070575"/>
            <a:ext cx="37095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1600"/>
              <a:t>Financial losses caused by loan defaults.</a:t>
            </a:r>
            <a:endParaRPr sz="1600"/>
          </a:p>
        </p:txBody>
      </p:sp>
      <p:sp>
        <p:nvSpPr>
          <p:cNvPr id="124" name="Google Shape;124;p16"/>
          <p:cNvSpPr/>
          <p:nvPr/>
        </p:nvSpPr>
        <p:spPr>
          <a:xfrm>
            <a:off x="4353107" y="1304875"/>
            <a:ext cx="41430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6"/>
          <p:cNvSpPr txBox="1"/>
          <p:nvPr>
            <p:ph idx="4294967295" type="body"/>
          </p:nvPr>
        </p:nvSpPr>
        <p:spPr>
          <a:xfrm>
            <a:off x="4790403" y="1451576"/>
            <a:ext cx="33876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Solution: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6" name="Google Shape;126;p16"/>
          <p:cNvSpPr txBox="1"/>
          <p:nvPr>
            <p:ph idx="4294967295" type="body"/>
          </p:nvPr>
        </p:nvSpPr>
        <p:spPr>
          <a:xfrm>
            <a:off x="4790397" y="2070575"/>
            <a:ext cx="37095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1600"/>
              <a:t>Need for identifying risky loan applicants during the approval process.</a:t>
            </a:r>
            <a:endParaRPr sz="1600"/>
          </a:p>
        </p:txBody>
      </p:sp>
      <p:sp>
        <p:nvSpPr>
          <p:cNvPr id="127" name="Google Shape;127;p1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Overview</a:t>
            </a:r>
            <a:endParaRPr/>
          </a:p>
        </p:txBody>
      </p:sp>
      <p:sp>
        <p:nvSpPr>
          <p:cNvPr id="133" name="Google Shape;133;p17"/>
          <p:cNvSpPr txBox="1"/>
          <p:nvPr>
            <p:ph idx="1" type="body"/>
          </p:nvPr>
        </p:nvSpPr>
        <p:spPr>
          <a:xfrm>
            <a:off x="429550" y="11397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loan.csv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Historical loan data (2007–2011).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Data_Directory.xlsx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Variable descriptions.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Features: Loan amount, interest rate, annual income, credit history, etc.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8050" y="2290325"/>
            <a:ext cx="4476501" cy="258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141" name="Google Shape;141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Conduct exploratory data analysis (EDA) to:</a:t>
            </a:r>
            <a:endParaRPr/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➔"/>
            </a:pPr>
            <a:r>
              <a:rPr lang="en"/>
              <a:t>Identify strong indicators of loan default.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➔"/>
            </a:pPr>
            <a:r>
              <a:rPr lang="en"/>
              <a:t>Highlight potential risky applicants.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➔"/>
            </a:pPr>
            <a:r>
              <a:rPr lang="en"/>
              <a:t>Provide actionable recommendations.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&amp; Preprocessing</a:t>
            </a:r>
            <a:endParaRPr/>
          </a:p>
        </p:txBody>
      </p:sp>
      <p:sp>
        <p:nvSpPr>
          <p:cNvPr id="148" name="Google Shape;148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Handled missing values and outliers.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Applied log transformations to reduce skewness.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Engineered features: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credit_history_length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time_since_last_payment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etc.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175" y="2129925"/>
            <a:ext cx="4820125" cy="2711326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7700" y="70400"/>
            <a:ext cx="1964727" cy="1536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7668" y="70400"/>
            <a:ext cx="1964723" cy="1585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20081" y="3349279"/>
            <a:ext cx="1964723" cy="1585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27767" y="3349279"/>
            <a:ext cx="1964591" cy="1601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52431" y="1668328"/>
            <a:ext cx="1964592" cy="1569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07634" y="70400"/>
            <a:ext cx="1964593" cy="1585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112529" y="3349279"/>
            <a:ext cx="1954801" cy="1651421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0"/>
          <p:cNvSpPr txBox="1"/>
          <p:nvPr>
            <p:ph type="title"/>
          </p:nvPr>
        </p:nvSpPr>
        <p:spPr>
          <a:xfrm>
            <a:off x="138400" y="132725"/>
            <a:ext cx="32250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Key Insights –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Numerical Variables (Part-1)</a:t>
            </a:r>
            <a:endParaRPr sz="1800"/>
          </a:p>
        </p:txBody>
      </p:sp>
      <p:pic>
        <p:nvPicPr>
          <p:cNvPr id="163" name="Google Shape;163;p2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189199" y="1668328"/>
            <a:ext cx="1954801" cy="1651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175710" y="1668328"/>
            <a:ext cx="1954802" cy="166891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20"/>
          <p:cNvSpPr txBox="1"/>
          <p:nvPr>
            <p:ph idx="1" type="body"/>
          </p:nvPr>
        </p:nvSpPr>
        <p:spPr>
          <a:xfrm>
            <a:off x="83100" y="1077475"/>
            <a:ext cx="3148500" cy="26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ct val="88505"/>
              <a:buNone/>
            </a:pPr>
            <a:r>
              <a:rPr b="1" lang="en" sz="8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Risky Applicant Indicators:</a:t>
            </a:r>
            <a:endParaRPr b="1" sz="8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600"/>
              </a:spcBef>
              <a:spcAft>
                <a:spcPts val="0"/>
              </a:spcAft>
              <a:buSzPct val="88505"/>
              <a:buNone/>
            </a:pPr>
            <a:r>
              <a:rPr lang="en" sz="8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🔼  High loan amounts</a:t>
            </a:r>
            <a:r>
              <a:rPr lang="en" sz="8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[Loan amnt]</a:t>
            </a:r>
            <a:r>
              <a:rPr lang="en" sz="8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8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ct val="88505"/>
              <a:buNone/>
            </a:pPr>
            <a:r>
              <a:rPr lang="en" sz="8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🔼  </a:t>
            </a:r>
            <a:r>
              <a:rPr lang="en" sz="8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 interest rates [int rate]. </a:t>
            </a:r>
            <a:endParaRPr sz="8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ct val="88505"/>
              <a:buNone/>
            </a:pPr>
            <a:r>
              <a:rPr lang="en" sz="8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🔼  High debt-to-income ratio</a:t>
            </a:r>
            <a:r>
              <a:rPr lang="en" sz="8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[dti]</a:t>
            </a:r>
            <a:endParaRPr sz="8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ct val="88505"/>
              <a:buNone/>
            </a:pPr>
            <a:r>
              <a:rPr lang="en" sz="8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🔼  High </a:t>
            </a:r>
            <a:r>
              <a:rPr lang="en" sz="8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revolving utilization rate[Revol util]. </a:t>
            </a:r>
            <a:endParaRPr sz="8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ct val="88505"/>
              <a:buNone/>
            </a:pPr>
            <a:r>
              <a:rPr lang="en" sz="8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🔼  High count of late fee received to date[Total rec late fee]</a:t>
            </a:r>
            <a:endParaRPr sz="8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ct val="88505"/>
              <a:buNone/>
            </a:pPr>
            <a:r>
              <a:rPr lang="en" sz="8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🔼  High day count since last payment[Time since last payment]</a:t>
            </a:r>
            <a:endParaRPr sz="8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ct val="88505"/>
              <a:buNone/>
            </a:pPr>
            <a:r>
              <a:rPr lang="en" sz="8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🔽  Low annual income [Annual inc]</a:t>
            </a:r>
            <a:endParaRPr sz="8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ct val="88505"/>
              <a:buNone/>
            </a:pPr>
            <a:r>
              <a:rPr lang="en" sz="8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🔽  Low short credit history [Credit history length]</a:t>
            </a:r>
            <a:endParaRPr sz="8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ct val="88505"/>
              <a:buNone/>
            </a:pPr>
            <a:r>
              <a:rPr lang="en" sz="8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🔽  Less day count since last credit pull [Time Since last credit pull]</a:t>
            </a:r>
            <a:endParaRPr sz="8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 txBox="1"/>
          <p:nvPr>
            <p:ph idx="1" type="body"/>
          </p:nvPr>
        </p:nvSpPr>
        <p:spPr>
          <a:xfrm>
            <a:off x="311700" y="1229875"/>
            <a:ext cx="4812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Factors with Minimal or No Impact visible on charts: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★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Total credit revolving balance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★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Total number of credit lines currently in borrower’s credit file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★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Total number of years borrower’s credit history present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D111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1"/>
          <p:cNvSpPr txBox="1"/>
          <p:nvPr>
            <p:ph type="title"/>
          </p:nvPr>
        </p:nvSpPr>
        <p:spPr>
          <a:xfrm>
            <a:off x="311700" y="410000"/>
            <a:ext cx="34467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Key Insights –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Numerical Variables </a:t>
            </a:r>
            <a:r>
              <a:rPr lang="en" sz="1800"/>
              <a:t>(Part-2)</a:t>
            </a:r>
            <a:endParaRPr sz="1800"/>
          </a:p>
        </p:txBody>
      </p:sp>
      <p:pic>
        <p:nvPicPr>
          <p:cNvPr id="173" name="Google Shape;17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5544" y="2443425"/>
            <a:ext cx="2776356" cy="2064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750" y="2441250"/>
            <a:ext cx="2895212" cy="206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44077" y="2441250"/>
            <a:ext cx="2776351" cy="206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