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"/>
      <p:regular r:id="rId52"/>
      <p:bold r:id="rId53"/>
      <p:italic r:id="rId54"/>
      <p:boldItalic r:id="rId55"/>
    </p:embeddedFont>
    <p:embeddedFont>
      <p:font typeface="Roboto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-italic.fntdata"/><Relationship Id="rId13" Type="http://schemas.openxmlformats.org/officeDocument/2006/relationships/slide" Target="slides/slide8.xml"/><Relationship Id="rId57" Type="http://schemas.openxmlformats.org/officeDocument/2006/relationships/font" Target="fonts/RobotoMono-bold.fntdata"/><Relationship Id="rId12" Type="http://schemas.openxmlformats.org/officeDocument/2006/relationships/slide" Target="slides/slide7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ac0eed540_0_2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ac0eed540_0_2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ac0eed540_0_2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ac0eed540_0_2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ac0eed540_0_2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ac0eed540_0_2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ac0eed540_0_2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ac0eed540_0_2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ac0eed540_0_2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ac0eed540_0_2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ac0eed540_0_2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ac0eed540_0_2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ac0eed540_0_2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ac0eed540_0_2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ac0eed540_0_2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ac0eed540_0_2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ac0eed540_0_2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ac0eed540_0_2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ac0eed540_0_2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ac0eed540_0_2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ac0eed540_0_2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ac0eed540_0_2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ac0eed540_0_2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ac0eed540_0_2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ac0eed540_0_2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ac0eed540_0_2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ac0eed540_0_2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ac0eed540_0_2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ac0eed540_0_2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ac0eed540_0_2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ac0eed540_0_2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ac0eed540_0_2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ac0eed540_0_2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ac0eed540_0_2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ac0eed540_0_2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1ac0eed540_0_2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ac0eed540_0_2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ac0eed540_0_2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ac0eed540_0_2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1ac0eed540_0_2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ac0eed540_0_2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ac0eed540_0_2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ac0eed540_0_2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ac0eed540_0_2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ac0eed540_0_2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1ac0eed540_0_2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ac0eed540_0_2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1ac0eed540_0_2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ac0eed540_0_2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ac0eed540_0_2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ac0eed540_0_2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ac0eed540_0_2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ac0eed540_0_2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ac0eed540_0_2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ac0eed540_0_2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ac0eed540_0_2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ac0eed540_0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ac0eed540_0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ac0eed540_0_2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1ac0eed540_0_2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1ac0eed540_0_2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1ac0eed540_0_2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ac0eed540_0_2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ac0eed540_0_2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1ac0eed540_0_2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1ac0eed540_0_2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1ac0eed540_0_2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1ac0eed540_0_2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ac0eed540_0_2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1ac0eed540_0_2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1ac0eed540_0_2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1ac0eed540_0_2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ac0eed540_0_2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ac0eed540_0_2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1ac0eed540_0_2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1ac0eed540_0_2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ac0eed540_0_2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ac0eed540_0_2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ac0eed540_0_2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ac0eed540_0_2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ac0eed540_0_2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ac0eed540_0_2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ac0eed540_0_2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ac0eed540_0_2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amaan2398/insights-into-lending-risks" TargetMode="External"/><Relationship Id="rId4" Type="http://schemas.openxmlformats.org/officeDocument/2006/relationships/hyperlink" Target="https://github.com/amaan2398/insights-into-lending-risk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0.xml"/><Relationship Id="rId11" Type="http://schemas.openxmlformats.org/officeDocument/2006/relationships/slide" Target="/ppt/slides/slide10.xml"/><Relationship Id="rId10" Type="http://schemas.openxmlformats.org/officeDocument/2006/relationships/slide" Target="/ppt/slides/slide9.xml"/><Relationship Id="rId13" Type="http://schemas.openxmlformats.org/officeDocument/2006/relationships/slide" Target="/ppt/slides/slide12.xml"/><Relationship Id="rId12" Type="http://schemas.openxmlformats.org/officeDocument/2006/relationships/slide" Target="/ppt/slides/slide1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8.xml"/><Relationship Id="rId15" Type="http://schemas.openxmlformats.org/officeDocument/2006/relationships/slide" Target="/ppt/slides/slide14.xml"/><Relationship Id="rId14" Type="http://schemas.openxmlformats.org/officeDocument/2006/relationships/slide" Target="/ppt/slides/slide13.xml"/><Relationship Id="rId17" Type="http://schemas.openxmlformats.org/officeDocument/2006/relationships/slide" Target="/ppt/slides/slide16.xml"/><Relationship Id="rId16" Type="http://schemas.openxmlformats.org/officeDocument/2006/relationships/slide" Target="/ppt/slides/slide15.xml"/><Relationship Id="rId5" Type="http://schemas.openxmlformats.org/officeDocument/2006/relationships/slide" Target="/ppt/slides/slide5.xml"/><Relationship Id="rId19" Type="http://schemas.openxmlformats.org/officeDocument/2006/relationships/slide" Target="/ppt/slides/slide18.xml"/><Relationship Id="rId6" Type="http://schemas.openxmlformats.org/officeDocument/2006/relationships/slide" Target="/ppt/slides/slide6.xml"/><Relationship Id="rId18" Type="http://schemas.openxmlformats.org/officeDocument/2006/relationships/slide" Target="/ppt/slides/slide17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7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Relationship Id="rId4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0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2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1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5.png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3.png"/><Relationship Id="rId4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1.png"/><Relationship Id="rId4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8.png"/><Relationship Id="rId4" Type="http://schemas.openxmlformats.org/officeDocument/2006/relationships/image" Target="../media/image69.png"/><Relationship Id="rId5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6.png"/><Relationship Id="rId4" Type="http://schemas.openxmlformats.org/officeDocument/2006/relationships/image" Target="../media/image63.png"/><Relationship Id="rId5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2.png"/><Relationship Id="rId4" Type="http://schemas.openxmlformats.org/officeDocument/2006/relationships/image" Target="../media/image70.png"/><Relationship Id="rId5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4.png"/><Relationship Id="rId4" Type="http://schemas.openxmlformats.org/officeDocument/2006/relationships/image" Target="../media/image68.png"/><Relationship Id="rId5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2.png"/><Relationship Id="rId4" Type="http://schemas.openxmlformats.org/officeDocument/2006/relationships/image" Target="../media/image71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7.png"/><Relationship Id="rId4" Type="http://schemas.openxmlformats.org/officeDocument/2006/relationships/image" Target="../media/image87.png"/><Relationship Id="rId5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0.png"/><Relationship Id="rId4" Type="http://schemas.openxmlformats.org/officeDocument/2006/relationships/image" Target="../media/image75.png"/><Relationship Id="rId5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6.png"/><Relationship Id="rId4" Type="http://schemas.openxmlformats.org/officeDocument/2006/relationships/image" Target="../media/image79.png"/><Relationship Id="rId5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9.png"/><Relationship Id="rId4" Type="http://schemas.openxmlformats.org/officeDocument/2006/relationships/image" Target="../media/image83.png"/><Relationship Id="rId5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2.png"/><Relationship Id="rId4" Type="http://schemas.openxmlformats.org/officeDocument/2006/relationships/image" Target="../media/image84.png"/><Relationship Id="rId5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8.png"/><Relationship Id="rId4" Type="http://schemas.openxmlformats.org/officeDocument/2006/relationships/image" Target="../media/image85.png"/><Relationship Id="rId5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9.png"/><Relationship Id="rId4" Type="http://schemas.openxmlformats.org/officeDocument/2006/relationships/image" Target="../media/image8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into Lending Risks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Loan Approvals Through Identification Risky Applicant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228075" y="3545000"/>
            <a:ext cx="30015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Amaan Shaikh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Senior Analyst at Tiger Analytics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410000"/>
            <a:ext cx="3779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Key Insights –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Categorical Variables </a:t>
            </a:r>
            <a:r>
              <a:rPr lang="en" sz="1800"/>
              <a:t>(Part-1)</a:t>
            </a:r>
            <a:endParaRPr sz="2000"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353300" y="1229875"/>
            <a:ext cx="73080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Risky Indicators: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Loans with a 60-month term have a significantly higher default percentage. [Term]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grade value increasing, default percentages increase, indicating a strong correlation with risk. [Grade]</a:t>
            </a:r>
            <a:endParaRPr/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00" y="2214000"/>
            <a:ext cx="3955002" cy="24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487" y="2214000"/>
            <a:ext cx="4688363" cy="24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10000"/>
            <a:ext cx="3779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Key Insights –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Categorical Variables </a:t>
            </a:r>
            <a:r>
              <a:rPr lang="en" sz="1800"/>
              <a:t>(Part-2)</a:t>
            </a:r>
            <a:endParaRPr sz="2000"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11700" y="1229875"/>
            <a:ext cx="68019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Risky Indicators: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inquiries in the last 6 months correlate with increased default percentages. [Inq last 6mths]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number of open accounts is associated with increased default risk. [Open acc]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3817566" cy="20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807" y="2643776"/>
            <a:ext cx="4638843" cy="20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410000"/>
            <a:ext cx="37311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Key Insights –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Categorical Variables </a:t>
            </a:r>
            <a:r>
              <a:rPr lang="en" sz="1800"/>
              <a:t>(Part-3)</a:t>
            </a:r>
            <a:endParaRPr sz="2000"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Factors with Minimal Impact visible on charts: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Generally insignificant, but higher 30+days past due incidences of delinquency counts may indicate potential risk. [Delinq 2yrs]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records have minimal impact on loan status. [Pub rec]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50" y="2421525"/>
            <a:ext cx="4569524" cy="21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175" y="2549323"/>
            <a:ext cx="4346327" cy="187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311700" y="410000"/>
            <a:ext cx="48888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Key Insights –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Categorical Variables </a:t>
            </a:r>
            <a:r>
              <a:rPr lang="en" sz="1800"/>
              <a:t>(Part-4)</a:t>
            </a:r>
            <a:endParaRPr sz="2000"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45450" y="1229875"/>
            <a:ext cx="51381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Factors with No Impact visible on charts: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significant impact of Employment length, though missing data shows a slight increase in default percentage. Also, missing data has highest default percentage. [Emp length]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notable differences in default percentages based on home ownership.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 names show no strong relationship with default risk. [Emp prof name]</a:t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50" y="2419620"/>
            <a:ext cx="4750450" cy="2231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300" y="1008274"/>
            <a:ext cx="3770827" cy="163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150" y="2790675"/>
            <a:ext cx="4113225" cy="17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375" y="578126"/>
            <a:ext cx="3968476" cy="2203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>
            <p:ph type="title"/>
          </p:nvPr>
        </p:nvSpPr>
        <p:spPr>
          <a:xfrm>
            <a:off x="311700" y="410000"/>
            <a:ext cx="35784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Indirect Impact Factors</a:t>
            </a:r>
            <a:endParaRPr sz="2000"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311700" y="973600"/>
            <a:ext cx="47568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Factors with No Direct Impact but Possible Indications: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Loans with a 60-month term have significantly higher default percentages, indicating a potential need to assess risk more rigorously for longer-term loans.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Verified applicants show a higher default percentage, suggesting potential flaws in the verification process.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Loans for small businesses have the highest default rates, indicating a need for stricter background checks for certain purposes.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Nebraska (NE) shows a 60% default rate, suggesting validation processes vary by state and may require improvement.</a:t>
            </a:r>
            <a:endParaRPr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4375" y="2818000"/>
            <a:ext cx="2989099" cy="195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525" y="2435875"/>
            <a:ext cx="5601850" cy="24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311700" y="1216000"/>
            <a:ext cx="8520600" cy="3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Revise credit approval policies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/>
              <a:t>High</a:t>
            </a:r>
            <a:r>
              <a:rPr lang="en"/>
              <a:t> </a:t>
            </a:r>
            <a:r>
              <a:rPr lang="en" u="sng"/>
              <a:t>loan amounts</a:t>
            </a:r>
            <a:r>
              <a:rPr lang="en"/>
              <a:t> or </a:t>
            </a:r>
            <a:r>
              <a:rPr lang="en" u="sng"/>
              <a:t>interest rates</a:t>
            </a:r>
            <a:r>
              <a:rPr lang="en"/>
              <a:t> or </a:t>
            </a:r>
            <a:r>
              <a:rPr lang="en" u="sng"/>
              <a:t>DTI ratio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/>
              <a:t>Higher number</a:t>
            </a:r>
            <a:r>
              <a:rPr lang="en"/>
              <a:t> of </a:t>
            </a:r>
            <a:r>
              <a:rPr lang="en" u="sng"/>
              <a:t>open accounts</a:t>
            </a:r>
            <a:r>
              <a:rPr lang="en"/>
              <a:t> or </a:t>
            </a:r>
            <a:r>
              <a:rPr lang="en" u="sng"/>
              <a:t>inquiries 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/>
              <a:t>Short</a:t>
            </a:r>
            <a:r>
              <a:rPr lang="en"/>
              <a:t> </a:t>
            </a:r>
            <a:r>
              <a:rPr lang="en" u="sng"/>
              <a:t>credit history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Longer</a:t>
            </a:r>
            <a:r>
              <a:rPr lang="en"/>
              <a:t>-</a:t>
            </a:r>
            <a:r>
              <a:rPr lang="en"/>
              <a:t>term loans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Strengthen verification processes.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Implement stricter checks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Small business loans.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High-risk states like Nebraska.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Precise data gathering such as </a:t>
            </a:r>
            <a:r>
              <a:rPr lang="en" sz="1100"/>
              <a:t>Employee length (Employment experience year)</a:t>
            </a:r>
            <a:endParaRPr sz="1100"/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Assumptions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🍕Challenges:</a:t>
            </a:r>
            <a:endParaRPr/>
          </a:p>
          <a:p>
            <a:pPr indent="-282733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Skewed numerical variables persist post-transformation.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High granularity in categorical variables (e.g., addr_state, purpose).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Balancing outliers vs noise.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Interpreting categorical variables effectively.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💡Assumptions:</a:t>
            </a:r>
            <a:endParaRPr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loan_status reliably represents borrower risk.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Economic conditions during the dataset period are stable.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Data accurately represents past trends.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Missing data is random and unbiased.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Retained outliers to capture risk-related anomalies.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Identified key drivers of loan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Provided actionable insights to minimize credit risk.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Enhanced decision-making for loan approvals.</a:t>
            </a:r>
            <a:endParaRPr/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311700" y="12160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insights-into-lending-risks</a:t>
            </a:r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451950" y="4265925"/>
            <a:ext cx="5718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Reference: </a:t>
            </a:r>
            <a:r>
              <a:rPr lang="en" sz="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https://github.com/amaan2398/insights-into-lending-risks</a:t>
            </a:r>
            <a:endParaRPr sz="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Thank You</a:t>
            </a:r>
            <a:endParaRPr sz="9000"/>
          </a:p>
        </p:txBody>
      </p:sp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Background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Business Problem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Dataset Overview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Objectives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Data Cleaning &amp; Preprocessing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Key Insights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Numerical Variables (Part-1)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Numerical Variables (Part-2)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Categorical Variables (Part-1)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u="sng">
                <a:solidFill>
                  <a:schemeClr val="hlink"/>
                </a:solidFill>
                <a:hlinkClick action="ppaction://hlinksldjump" r:id="rId12"/>
              </a:rPr>
              <a:t>Categorical Variables (Part-2)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u="sng">
                <a:solidFill>
                  <a:schemeClr val="hlink"/>
                </a:solidFill>
                <a:hlinkClick action="ppaction://hlinksldjump" r:id="rId13"/>
              </a:rPr>
              <a:t>Categorical Variables (Part-3)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u="sng">
                <a:solidFill>
                  <a:schemeClr val="hlink"/>
                </a:solidFill>
                <a:hlinkClick action="ppaction://hlinksldjump" r:id="rId14"/>
              </a:rPr>
              <a:t>Categorical Variables (Part-4)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15"/>
              </a:rPr>
              <a:t>Indirect Impact Factors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16"/>
              </a:rPr>
              <a:t>Recommendations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17"/>
              </a:rPr>
              <a:t>Challenges &amp; Assumptions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18"/>
              </a:rPr>
              <a:t>Conclusion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19"/>
              </a:rPr>
              <a:t>GitHub Repository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u="sng">
                <a:solidFill>
                  <a:schemeClr val="hlink"/>
                </a:solidFill>
                <a:hlinkClick action="ppaction://hlinksldjump" r:id="rId20"/>
              </a:rPr>
              <a:t>Visualizations Overview</a:t>
            </a:r>
            <a:r>
              <a:rPr lang="en"/>
              <a:t> </a:t>
            </a:r>
            <a:r>
              <a:rPr i="1" lang="en"/>
              <a:t>(Archive)</a:t>
            </a:r>
            <a:endParaRPr i="1"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Visualizations Overview</a:t>
            </a:r>
            <a:endParaRPr/>
          </a:p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Status</a:t>
            </a:r>
            <a:endParaRPr/>
          </a:p>
        </p:txBody>
      </p:sp>
      <p:sp>
        <p:nvSpPr>
          <p:cNvPr id="270" name="Google Shape;270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613" y="1059400"/>
            <a:ext cx="5524774" cy="39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</a:t>
            </a:r>
            <a:endParaRPr/>
          </a:p>
        </p:txBody>
      </p:sp>
      <p:sp>
        <p:nvSpPr>
          <p:cNvPr id="277" name="Google Shape;277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50" y="2735450"/>
            <a:ext cx="3925000" cy="234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550" y="127550"/>
            <a:ext cx="5014549" cy="309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</a:t>
            </a:r>
            <a:endParaRPr/>
          </a:p>
        </p:txBody>
      </p:sp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" y="2719975"/>
            <a:ext cx="3606124" cy="242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25" y="268325"/>
            <a:ext cx="5374275" cy="27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Grade</a:t>
            </a:r>
            <a:endParaRPr/>
          </a:p>
        </p:txBody>
      </p:sp>
      <p:sp>
        <p:nvSpPr>
          <p:cNvPr id="293" name="Google Shape;293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1750"/>
            <a:ext cx="4527951" cy="23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6"/>
          <p:cNvPicPr preferRelativeResize="0"/>
          <p:nvPr/>
        </p:nvPicPr>
        <p:blipFill rotWithShape="1">
          <a:blip r:embed="rId4">
            <a:alphaModFix/>
          </a:blip>
          <a:srcRect b="0" l="0" r="-2827" t="0"/>
          <a:stretch/>
        </p:blipFill>
        <p:spPr>
          <a:xfrm>
            <a:off x="2355825" y="0"/>
            <a:ext cx="6715000" cy="264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Length</a:t>
            </a:r>
            <a:endParaRPr/>
          </a:p>
        </p:txBody>
      </p:sp>
      <p:sp>
        <p:nvSpPr>
          <p:cNvPr id="301" name="Google Shape;301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0" y="2804425"/>
            <a:ext cx="3654600" cy="21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251" y="48125"/>
            <a:ext cx="5476273" cy="275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Ownership</a:t>
            </a:r>
            <a:endParaRPr/>
          </a:p>
        </p:txBody>
      </p:sp>
      <p:sp>
        <p:nvSpPr>
          <p:cNvPr id="309" name="Google Shape;309;p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5" y="2802644"/>
            <a:ext cx="3696175" cy="2205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77" y="228000"/>
            <a:ext cx="5430774" cy="25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 Status</a:t>
            </a:r>
            <a:endParaRPr/>
          </a:p>
        </p:txBody>
      </p:sp>
      <p:sp>
        <p:nvSpPr>
          <p:cNvPr id="317" name="Google Shape;317;p3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0" y="2730350"/>
            <a:ext cx="4216124" cy="236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500" y="203600"/>
            <a:ext cx="5537224" cy="25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325" name="Google Shape;325;p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Google Shape;3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25" y="2620850"/>
            <a:ext cx="3966575" cy="23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4275" y="61100"/>
            <a:ext cx="6723473" cy="261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State</a:t>
            </a:r>
            <a:endParaRPr/>
          </a:p>
        </p:txBody>
      </p:sp>
      <p:sp>
        <p:nvSpPr>
          <p:cNvPr id="333" name="Google Shape;333;p4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5" y="2824775"/>
            <a:ext cx="4132925" cy="22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6550" y="44500"/>
            <a:ext cx="6254300" cy="28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1" name="Google Shape;101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Largest online loan marketplace facilitating personal and business loans.</a:t>
            </a:r>
            <a:endParaRPr sz="1600"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Challenge: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High financial losses due to loan defaults.</a:t>
            </a:r>
            <a:endParaRPr sz="1600"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0" name="Google Shape;110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Focus: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Analyze historical loan data (2007–2011) to identify default risky applicants.</a:t>
            </a:r>
            <a:endParaRPr sz="1600"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9913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elinquency</a:t>
            </a:r>
            <a:endParaRPr/>
          </a:p>
        </p:txBody>
      </p:sp>
      <p:sp>
        <p:nvSpPr>
          <p:cNvPr id="341" name="Google Shape;341;p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31450"/>
            <a:ext cx="3952701" cy="23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275" y="63650"/>
            <a:ext cx="6476823" cy="260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type="title"/>
          </p:nvPr>
        </p:nvSpPr>
        <p:spPr>
          <a:xfrm>
            <a:off x="242375" y="195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Inquiry Last 6 months</a:t>
            </a:r>
            <a:r>
              <a:rPr lang="en"/>
              <a:t> </a:t>
            </a:r>
            <a:endParaRPr/>
          </a:p>
        </p:txBody>
      </p:sp>
      <p:sp>
        <p:nvSpPr>
          <p:cNvPr id="349" name="Google Shape;349;p4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25" y="2895225"/>
            <a:ext cx="3654600" cy="20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8975" y="720200"/>
            <a:ext cx="5339700" cy="247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Account</a:t>
            </a:r>
            <a:endParaRPr/>
          </a:p>
        </p:txBody>
      </p:sp>
      <p:sp>
        <p:nvSpPr>
          <p:cNvPr id="357" name="Google Shape;357;p4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50" y="2741475"/>
            <a:ext cx="4361675" cy="23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275" y="213375"/>
            <a:ext cx="6250725" cy="261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>
            <p:ph type="title"/>
          </p:nvPr>
        </p:nvSpPr>
        <p:spPr>
          <a:xfrm>
            <a:off x="290925" y="215900"/>
            <a:ext cx="81189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derogatory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records</a:t>
            </a:r>
            <a:endParaRPr/>
          </a:p>
        </p:txBody>
      </p:sp>
      <p:sp>
        <p:nvSpPr>
          <p:cNvPr id="365" name="Google Shape;365;p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6" name="Google Shape;3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0" y="2860475"/>
            <a:ext cx="3661550" cy="21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700" y="786200"/>
            <a:ext cx="5393152" cy="2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>
            <p:ph type="title"/>
          </p:nvPr>
        </p:nvSpPr>
        <p:spPr>
          <a:xfrm>
            <a:off x="96950" y="148350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profession</a:t>
            </a:r>
            <a:endParaRPr/>
          </a:p>
        </p:txBody>
      </p:sp>
      <p:sp>
        <p:nvSpPr>
          <p:cNvPr id="373" name="Google Shape;373;p4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50" y="2837175"/>
            <a:ext cx="3633826" cy="21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5200" y="647450"/>
            <a:ext cx="6094049" cy="22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Amount</a:t>
            </a:r>
            <a:endParaRPr/>
          </a:p>
        </p:txBody>
      </p:sp>
      <p:sp>
        <p:nvSpPr>
          <p:cNvPr id="381" name="Google Shape;381;p4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Google Shape;3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25" y="1117600"/>
            <a:ext cx="3675399" cy="20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25" y="3406625"/>
            <a:ext cx="2980800" cy="1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475" y="410000"/>
            <a:ext cx="4882250" cy="43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 rate</a:t>
            </a:r>
            <a:endParaRPr/>
          </a:p>
        </p:txBody>
      </p:sp>
      <p:sp>
        <p:nvSpPr>
          <p:cNvPr id="390" name="Google Shape;390;p4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" name="Google Shape;3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3959625" cy="215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50" y="3363700"/>
            <a:ext cx="3072450" cy="168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8275" y="581000"/>
            <a:ext cx="4820850" cy="417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Income</a:t>
            </a:r>
            <a:endParaRPr/>
          </a:p>
        </p:txBody>
      </p:sp>
      <p:sp>
        <p:nvSpPr>
          <p:cNvPr id="399" name="Google Shape;399;p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75" y="1120200"/>
            <a:ext cx="3747794" cy="23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800" y="3481975"/>
            <a:ext cx="2592626" cy="16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0775" y="826575"/>
            <a:ext cx="4668351" cy="386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Debt to income ratio</a:t>
            </a:r>
            <a:endParaRPr/>
          </a:p>
        </p:txBody>
      </p:sp>
      <p:sp>
        <p:nvSpPr>
          <p:cNvPr id="408" name="Google Shape;408;p5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9" name="Google Shape;4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5" y="1114850"/>
            <a:ext cx="3890299" cy="22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275" y="3415500"/>
            <a:ext cx="2697895" cy="167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5200" y="575350"/>
            <a:ext cx="4813926" cy="407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Revolving balance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8" name="Google Shape;4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3481324" cy="20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25" y="3385420"/>
            <a:ext cx="2666525" cy="16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7025" y="508800"/>
            <a:ext cx="5164300" cy="424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432350" y="1304875"/>
            <a:ext cx="37059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432350" y="1451576"/>
            <a:ext cx="33876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432350" y="2070575"/>
            <a:ext cx="3709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Financial losses caused by loan defaults.</a:t>
            </a:r>
            <a:endParaRPr sz="1600"/>
          </a:p>
        </p:txBody>
      </p:sp>
      <p:sp>
        <p:nvSpPr>
          <p:cNvPr id="124" name="Google Shape;124;p16"/>
          <p:cNvSpPr/>
          <p:nvPr/>
        </p:nvSpPr>
        <p:spPr>
          <a:xfrm>
            <a:off x="4353107" y="1304875"/>
            <a:ext cx="41430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4790403" y="1451576"/>
            <a:ext cx="33876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4790397" y="2070575"/>
            <a:ext cx="3709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Need for identifying risky loan applicants during the approval process.</a:t>
            </a:r>
            <a:endParaRPr sz="1600"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/>
          <p:nvPr>
            <p:ph type="title"/>
          </p:nvPr>
        </p:nvSpPr>
        <p:spPr>
          <a:xfrm>
            <a:off x="221600" y="202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Revolving line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utilization rate</a:t>
            </a:r>
            <a:endParaRPr/>
          </a:p>
        </p:txBody>
      </p:sp>
      <p:sp>
        <p:nvSpPr>
          <p:cNvPr id="426" name="Google Shape;426;p5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7" name="Google Shape;4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25" y="1326525"/>
            <a:ext cx="3438300" cy="19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0" y="3319100"/>
            <a:ext cx="2722324" cy="16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7150" y="477050"/>
            <a:ext cx="5079874" cy="41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account</a:t>
            </a:r>
            <a:endParaRPr/>
          </a:p>
        </p:txBody>
      </p:sp>
      <p:sp>
        <p:nvSpPr>
          <p:cNvPr id="435" name="Google Shape;435;p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6" name="Google Shape;43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3957450" cy="20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775" y="3402625"/>
            <a:ext cx="2755324" cy="160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852" y="567500"/>
            <a:ext cx="4899275" cy="40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4"/>
          <p:cNvSpPr txBox="1"/>
          <p:nvPr>
            <p:ph type="title"/>
          </p:nvPr>
        </p:nvSpPr>
        <p:spPr>
          <a:xfrm>
            <a:off x="256250" y="215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recovery late fee</a:t>
            </a:r>
            <a:endParaRPr/>
          </a:p>
        </p:txBody>
      </p:sp>
      <p:sp>
        <p:nvSpPr>
          <p:cNvPr id="444" name="Google Shape;444;p5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50" y="1010800"/>
            <a:ext cx="3627025" cy="2264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100" y="3370800"/>
            <a:ext cx="2420750" cy="15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3775" y="592000"/>
            <a:ext cx="4841449" cy="40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Age</a:t>
            </a:r>
            <a:endParaRPr/>
          </a:p>
        </p:txBody>
      </p:sp>
      <p:sp>
        <p:nvSpPr>
          <p:cNvPr id="453" name="Google Shape;453;p5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4" name="Google Shape;45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13" y="3435825"/>
            <a:ext cx="2594050" cy="16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75" y="1195075"/>
            <a:ext cx="3791774" cy="21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3500" y="314700"/>
            <a:ext cx="4945626" cy="43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History Length</a:t>
            </a:r>
            <a:endParaRPr/>
          </a:p>
        </p:txBody>
      </p:sp>
      <p:sp>
        <p:nvSpPr>
          <p:cNvPr id="462" name="Google Shape;462;p5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3" name="Google Shape;46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50" y="1098025"/>
            <a:ext cx="3557574" cy="20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50" y="3367297"/>
            <a:ext cx="2614825" cy="16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8200" y="640500"/>
            <a:ext cx="4998149" cy="41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311700" y="167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since last payment</a:t>
            </a:r>
            <a:endParaRPr/>
          </a:p>
        </p:txBody>
      </p:sp>
      <p:sp>
        <p:nvSpPr>
          <p:cNvPr id="471" name="Google Shape;471;p5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2" name="Google Shape;47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50" y="942850"/>
            <a:ext cx="3737825" cy="23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448" y="3369125"/>
            <a:ext cx="2698175" cy="16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6225" y="702850"/>
            <a:ext cx="4838300" cy="394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256250" y="199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since last credit pull</a:t>
            </a:r>
            <a:endParaRPr/>
          </a:p>
        </p:txBody>
      </p:sp>
      <p:sp>
        <p:nvSpPr>
          <p:cNvPr id="480" name="Google Shape;480;p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1" name="Google Shape;48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00" y="973250"/>
            <a:ext cx="3643073" cy="2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475" y="3455900"/>
            <a:ext cx="2561717" cy="15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0675" y="807500"/>
            <a:ext cx="4654474" cy="39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429550" y="1139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loan.csv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Historical loan data (2007–2011).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Data_Directory.xlsx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Variable descriptions.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 Loan amount, interest rate, annual income, credit history, etc.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050" y="2290325"/>
            <a:ext cx="4476501" cy="25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 exploratory data analysis (EDA) to: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lang="en"/>
              <a:t>Identify strong indicators of loan default.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lang="en"/>
              <a:t>Highlight potential risky applicants.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lang="en"/>
              <a:t>Provide actionable recommendations.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Preprocessing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Handled missing values and outliers.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log transformations to reduce skewness.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Engineered features: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credit_history_length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time_since_last_payment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75" y="2129925"/>
            <a:ext cx="4820125" cy="271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700" y="70400"/>
            <a:ext cx="1964727" cy="1536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668" y="70400"/>
            <a:ext cx="1964723" cy="158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0081" y="3349279"/>
            <a:ext cx="1964723" cy="158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7767" y="3349279"/>
            <a:ext cx="1964591" cy="160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2431" y="1668328"/>
            <a:ext cx="1964592" cy="1569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07634" y="70400"/>
            <a:ext cx="1964593" cy="158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12529" y="3349279"/>
            <a:ext cx="1954801" cy="1651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type="title"/>
          </p:nvPr>
        </p:nvSpPr>
        <p:spPr>
          <a:xfrm>
            <a:off x="138400" y="132725"/>
            <a:ext cx="32250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Insights –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Numerical Variables (Part-1)</a:t>
            </a:r>
            <a:endParaRPr sz="1800"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89199" y="1668328"/>
            <a:ext cx="1954801" cy="1651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75710" y="1668328"/>
            <a:ext cx="1954802" cy="166891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83100" y="1077475"/>
            <a:ext cx="3148500" cy="26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88505"/>
              <a:buNone/>
            </a:pPr>
            <a:r>
              <a:rPr b="1"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Risky Applicant Indicators:</a:t>
            </a:r>
            <a:endParaRPr b="1"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🔼  High loan amounts</a:t>
            </a: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[Loan amnt]</a:t>
            </a: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🔼  </a:t>
            </a: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interest rates [int rate]. 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🔼  High debt-to-income ratio</a:t>
            </a: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[dti]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🔼  High </a:t>
            </a: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revolving utilization rate[Revol util]. 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🔼  High count of late fee received to date[Total rec late fee]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🔼  High day count since last payment[Time since last payment]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🔽  Low annual income [Annual inc]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🔽  Low short credit history [Credit history length]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ct val="88505"/>
              <a:buNone/>
            </a:pPr>
            <a:r>
              <a:rPr lang="en" sz="8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🔽  Less day count since last credit pull [Time Since last credit pull]</a:t>
            </a:r>
            <a:endParaRPr sz="8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311700" y="1229875"/>
            <a:ext cx="55404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Factors with Minimal or No Impact visible on charts: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★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credit revolving balance [Revol bal]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★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credit lines currently in borrower’s credit file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[Total acc]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★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years borrower’s credit history present [Credit age]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>
            <p:ph type="title"/>
          </p:nvPr>
        </p:nvSpPr>
        <p:spPr>
          <a:xfrm>
            <a:off x="311700" y="410000"/>
            <a:ext cx="34467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Insights –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Numerical Variables </a:t>
            </a:r>
            <a:r>
              <a:rPr lang="en" sz="1800"/>
              <a:t>(Part-2)</a:t>
            </a:r>
            <a:endParaRPr sz="1800"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544" y="2443425"/>
            <a:ext cx="2776356" cy="206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750" y="2441250"/>
            <a:ext cx="2895212" cy="20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077" y="2441250"/>
            <a:ext cx="2776351" cy="20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