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65" r:id="rId6"/>
    <p:sldId id="267" r:id="rId7"/>
    <p:sldId id="266" r:id="rId8"/>
    <p:sldId id="268" r:id="rId9"/>
    <p:sldId id="269" r:id="rId10"/>
    <p:sldId id="270" r:id="rId11"/>
    <p:sldId id="271" r:id="rId12"/>
    <p:sldId id="273" r:id="rId13"/>
    <p:sldId id="274" r:id="rId14"/>
    <p:sldId id="275" r:id="rId15"/>
    <p:sldId id="276" r:id="rId16"/>
    <p:sldId id="272" r:id="rId17"/>
    <p:sldId id="277" r:id="rId18"/>
    <p:sldId id="278" r:id="rId19"/>
    <p:sldId id="261"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sng" strike="noStrike" kern="1200" spc="0" baseline="0">
                <a:solidFill>
                  <a:schemeClr val="tx1">
                    <a:lumMod val="65000"/>
                    <a:lumOff val="35000"/>
                  </a:schemeClr>
                </a:solidFill>
                <a:latin typeface="+mn-lt"/>
                <a:ea typeface="+mn-ea"/>
                <a:cs typeface="+mn-cs"/>
              </a:defRPr>
            </a:pPr>
            <a:r>
              <a:rPr lang="en-US" sz="3200" b="1" u="sng" dirty="0" smtClean="0"/>
              <a:t>Passenger</a:t>
            </a:r>
            <a:r>
              <a:rPr lang="en-US" sz="3200" b="1" u="sng" baseline="0" dirty="0" smtClean="0"/>
              <a:t> Survival Ratio</a:t>
            </a:r>
            <a:endParaRPr lang="en-US" sz="3200" b="1" u="sng" dirty="0"/>
          </a:p>
        </c:rich>
      </c:tx>
      <c:layout/>
      <c:overlay val="0"/>
      <c:spPr>
        <a:noFill/>
        <a:ln>
          <a:noFill/>
        </a:ln>
        <a:effectLst/>
      </c:spPr>
      <c:txPr>
        <a:bodyPr rot="0" spcFirstLastPara="1" vertOverflow="ellipsis" vert="horz" wrap="square" anchor="ctr" anchorCtr="1"/>
        <a:lstStyle/>
        <a:p>
          <a:pPr>
            <a:defRPr sz="3200" b="1" i="0" u="sng"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spPr>
            <a:solidFill>
              <a:schemeClr val="accent2"/>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2-E5C3-431F-B99B-F9CFC9AA58EC}"/>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E5C3-431F-B99B-F9CFC9AA58EC}"/>
              </c:ext>
            </c:extLst>
          </c:dPt>
          <c:dLbls>
            <c:dLbl>
              <c:idx val="0"/>
              <c:layout/>
              <c:tx>
                <c:rich>
                  <a:bodyPr rot="0" spcFirstLastPara="1" vertOverflow="clip" horzOverflow="clip" vert="horz" wrap="square" lIns="38100" tIns="19050" rIns="38100" bIns="19050" anchor="ctr" anchorCtr="1">
                    <a:noAutofit/>
                  </a:bodyPr>
                  <a:lstStyle/>
                  <a:p>
                    <a:pPr>
                      <a:defRPr sz="2000" b="0" i="0" u="none" strike="noStrike" kern="1200" baseline="0">
                        <a:solidFill>
                          <a:schemeClr val="dk1">
                            <a:lumMod val="65000"/>
                            <a:lumOff val="35000"/>
                          </a:schemeClr>
                        </a:solidFill>
                        <a:latin typeface="+mn-lt"/>
                        <a:ea typeface="+mn-ea"/>
                        <a:cs typeface="+mn-cs"/>
                      </a:defRPr>
                    </a:pPr>
                    <a:fld id="{662026B2-CDFB-47AB-A86C-0582FF2F357A}" type="CATEGORYNAME">
                      <a:rPr lang="en-US" b="1"/>
                      <a:pPr>
                        <a:defRPr sz="2000"/>
                      </a:pPr>
                      <a:t>[CATEGORY NAME]</a:t>
                    </a:fld>
                    <a:r>
                      <a:rPr lang="en-US" b="1" baseline="0" dirty="0"/>
                      <a:t>, </a:t>
                    </a:r>
                    <a:fld id="{31B3F757-7AD6-43DB-ABA2-DF0B363126CA}" type="VALUE">
                      <a:rPr lang="en-US" b="1" baseline="0"/>
                      <a:pPr>
                        <a:defRPr sz="2000"/>
                      </a:pPr>
                      <a:t>[VALUE]</a:t>
                    </a:fld>
                    <a:r>
                      <a:rPr lang="en-US" b="1" baseline="0" dirty="0"/>
                      <a:t>, </a:t>
                    </a:r>
                    <a:fld id="{CD0E0BDD-8BAC-4E7D-85F0-C1E238910C3E}" type="PERCENTAGE">
                      <a:rPr lang="en-US" b="1" baseline="0"/>
                      <a:pPr>
                        <a:defRPr sz="2000"/>
                      </a:pPr>
                      <a:t>[PERCENTAGE]</a:t>
                    </a:fld>
                    <a:endParaRPr lang="en-US" b="1" baseline="0" dirty="0"/>
                  </a:p>
                </c:rich>
              </c:tx>
              <c:spPr>
                <a:solidFill>
                  <a:srgbClr val="ED7D31"/>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20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15:dlblFieldTable/>
                  <c15:showDataLabelsRange val="0"/>
                </c:ext>
                <c:ext xmlns:c16="http://schemas.microsoft.com/office/drawing/2014/chart" uri="{C3380CC4-5D6E-409C-BE32-E72D297353CC}">
                  <c16:uniqueId val="{00000002-E5C3-431F-B99B-F9CFC9AA58EC}"/>
                </c:ext>
              </c:extLst>
            </c:dLbl>
            <c:dLbl>
              <c:idx val="1"/>
              <c:layout/>
              <c:tx>
                <c:rich>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fld id="{5E4CB062-F975-4972-A1C3-0C37037E2FDD}" type="CATEGORYNAME">
                      <a:rPr lang="en-US" b="1"/>
                      <a:pPr>
                        <a:defRPr sz="2000"/>
                      </a:pPr>
                      <a:t>[CATEGORY NAME]</a:t>
                    </a:fld>
                    <a:r>
                      <a:rPr lang="en-US" b="1" baseline="0" dirty="0"/>
                      <a:t>, </a:t>
                    </a:r>
                    <a:fld id="{36684408-58F8-4EFF-AC54-D333526558F3}" type="VALUE">
                      <a:rPr lang="en-US" b="1" baseline="0"/>
                      <a:pPr>
                        <a:defRPr sz="2000"/>
                      </a:pPr>
                      <a:t>[VALUE]</a:t>
                    </a:fld>
                    <a:r>
                      <a:rPr lang="en-US" b="1" baseline="0" dirty="0"/>
                      <a:t>, </a:t>
                    </a:r>
                    <a:fld id="{8EF0287B-795B-4879-A217-1F60A8AF11A0}" type="PERCENTAGE">
                      <a:rPr lang="en-US" b="1" baseline="0"/>
                      <a:pPr>
                        <a:defRPr sz="2000"/>
                      </a:pPr>
                      <a:t>[PERCENTAGE]</a:t>
                    </a:fld>
                    <a:endParaRPr lang="en-US" b="1" baseline="0" dirty="0"/>
                  </a:p>
                </c:rich>
              </c:tx>
              <c:spPr>
                <a:solidFill>
                  <a:srgbClr val="5B9BD5"/>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15:dlblFieldTable/>
                  <c15:showDataLabelsRange val="0"/>
                </c:ext>
                <c:ext xmlns:c16="http://schemas.microsoft.com/office/drawing/2014/chart" uri="{C3380CC4-5D6E-409C-BE32-E72D297353CC}">
                  <c16:uniqueId val="{00000003-E5C3-431F-B99B-F9CFC9AA58EC}"/>
                </c:ext>
              </c:extLst>
            </c:dLbl>
            <c:spPr>
              <a:solidFill>
                <a:schemeClr val="accent1"/>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Sheet1!$C$1:$D$1</c:f>
              <c:strCache>
                <c:ptCount val="2"/>
                <c:pt idx="0">
                  <c:v>Didn't Survive</c:v>
                </c:pt>
                <c:pt idx="1">
                  <c:v>Survived</c:v>
                </c:pt>
              </c:strCache>
            </c:strRef>
          </c:cat>
          <c:val>
            <c:numRef>
              <c:f>Sheet1!$C$2:$D$2</c:f>
              <c:numCache>
                <c:formatCode>General</c:formatCode>
                <c:ptCount val="2"/>
                <c:pt idx="0">
                  <c:v>549</c:v>
                </c:pt>
                <c:pt idx="1">
                  <c:v>342</c:v>
                </c:pt>
              </c:numCache>
            </c:numRef>
          </c:val>
          <c:extLst>
            <c:ext xmlns:c16="http://schemas.microsoft.com/office/drawing/2014/chart" uri="{C3380CC4-5D6E-409C-BE32-E72D297353CC}">
              <c16:uniqueId val="{00000000-E5C3-431F-B99B-F9CFC9AA58EC}"/>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Sheet1!$E$1</c:f>
              <c:strCache>
                <c:ptCount val="1"/>
                <c:pt idx="0">
                  <c:v>Didn't Survive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Sheet1!$D$2:$D$9</c:f>
              <c:strCache>
                <c:ptCount val="8"/>
                <c:pt idx="0">
                  <c:v>0 to 10</c:v>
                </c:pt>
                <c:pt idx="1">
                  <c:v>11 to 20</c:v>
                </c:pt>
                <c:pt idx="2">
                  <c:v>21 to 30</c:v>
                </c:pt>
                <c:pt idx="3">
                  <c:v>31 to 40</c:v>
                </c:pt>
                <c:pt idx="4">
                  <c:v>41 to 50</c:v>
                </c:pt>
                <c:pt idx="5">
                  <c:v>51 to 60</c:v>
                </c:pt>
                <c:pt idx="6">
                  <c:v>61 to 70</c:v>
                </c:pt>
                <c:pt idx="7">
                  <c:v>71 to 80</c:v>
                </c:pt>
              </c:strCache>
            </c:strRef>
          </c:cat>
          <c:val>
            <c:numRef>
              <c:f>Sheet1!$E$2:$E$9</c:f>
              <c:numCache>
                <c:formatCode>General</c:formatCode>
                <c:ptCount val="8"/>
                <c:pt idx="0">
                  <c:v>27</c:v>
                </c:pt>
                <c:pt idx="1">
                  <c:v>66</c:v>
                </c:pt>
                <c:pt idx="2">
                  <c:v>200</c:v>
                </c:pt>
                <c:pt idx="3">
                  <c:v>152</c:v>
                </c:pt>
                <c:pt idx="4">
                  <c:v>62</c:v>
                </c:pt>
                <c:pt idx="5">
                  <c:v>25</c:v>
                </c:pt>
                <c:pt idx="6">
                  <c:v>13</c:v>
                </c:pt>
                <c:pt idx="7">
                  <c:v>4</c:v>
                </c:pt>
              </c:numCache>
            </c:numRef>
          </c:val>
          <c:extLst>
            <c:ext xmlns:c16="http://schemas.microsoft.com/office/drawing/2014/chart" uri="{C3380CC4-5D6E-409C-BE32-E72D297353CC}">
              <c16:uniqueId val="{00000000-A9AC-46A1-970D-2139AB75A919}"/>
            </c:ext>
          </c:extLst>
        </c:ser>
        <c:ser>
          <c:idx val="1"/>
          <c:order val="1"/>
          <c:tx>
            <c:strRef>
              <c:f>Sheet1!$F$1</c:f>
              <c:strCache>
                <c:ptCount val="1"/>
                <c:pt idx="0">
                  <c:v>Survived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Sheet1!$D$2:$D$9</c:f>
              <c:strCache>
                <c:ptCount val="8"/>
                <c:pt idx="0">
                  <c:v>0 to 10</c:v>
                </c:pt>
                <c:pt idx="1">
                  <c:v>11 to 20</c:v>
                </c:pt>
                <c:pt idx="2">
                  <c:v>21 to 30</c:v>
                </c:pt>
                <c:pt idx="3">
                  <c:v>31 to 40</c:v>
                </c:pt>
                <c:pt idx="4">
                  <c:v>41 to 50</c:v>
                </c:pt>
                <c:pt idx="5">
                  <c:v>51 to 60</c:v>
                </c:pt>
                <c:pt idx="6">
                  <c:v>61 to 70</c:v>
                </c:pt>
                <c:pt idx="7">
                  <c:v>71 to 80</c:v>
                </c:pt>
              </c:strCache>
            </c:strRef>
          </c:cat>
          <c:val>
            <c:numRef>
              <c:f>Sheet1!$F$2:$F$9</c:f>
              <c:numCache>
                <c:formatCode>General</c:formatCode>
                <c:ptCount val="8"/>
                <c:pt idx="0">
                  <c:v>39</c:v>
                </c:pt>
                <c:pt idx="1">
                  <c:v>46</c:v>
                </c:pt>
                <c:pt idx="2">
                  <c:v>108</c:v>
                </c:pt>
                <c:pt idx="3">
                  <c:v>91</c:v>
                </c:pt>
                <c:pt idx="4">
                  <c:v>36</c:v>
                </c:pt>
                <c:pt idx="5">
                  <c:v>17</c:v>
                </c:pt>
                <c:pt idx="6">
                  <c:v>4</c:v>
                </c:pt>
                <c:pt idx="7">
                  <c:v>1</c:v>
                </c:pt>
              </c:numCache>
            </c:numRef>
          </c:val>
          <c:extLst>
            <c:ext xmlns:c16="http://schemas.microsoft.com/office/drawing/2014/chart" uri="{C3380CC4-5D6E-409C-BE32-E72D297353CC}">
              <c16:uniqueId val="{00000001-A9AC-46A1-970D-2139AB75A919}"/>
            </c:ext>
          </c:extLst>
        </c:ser>
        <c:dLbls>
          <c:dLblPos val="outEnd"/>
          <c:showLegendKey val="0"/>
          <c:showVal val="1"/>
          <c:showCatName val="0"/>
          <c:showSerName val="0"/>
          <c:showPercent val="0"/>
          <c:showBubbleSize val="0"/>
        </c:dLbls>
        <c:gapWidth val="219"/>
        <c:overlap val="-27"/>
        <c:axId val="1213409424"/>
        <c:axId val="1213411504"/>
      </c:barChart>
      <c:catAx>
        <c:axId val="1213409424"/>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smtClean="0"/>
                  <a:t>Age</a:t>
                </a:r>
                <a:endParaRPr lang="en-US" sz="1600" dirty="0"/>
              </a:p>
            </c:rich>
          </c:tx>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3411504"/>
        <c:crosses val="autoZero"/>
        <c:auto val="1"/>
        <c:lblAlgn val="ctr"/>
        <c:lblOffset val="100"/>
        <c:noMultiLvlLbl val="0"/>
      </c:catAx>
      <c:valAx>
        <c:axId val="1213411504"/>
        <c:scaling>
          <c:orientation val="minMax"/>
          <c:max val="220"/>
          <c:min val="0"/>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smtClean="0"/>
                  <a:t>Passenger</a:t>
                </a:r>
                <a:r>
                  <a:rPr lang="en-US" sz="1600" baseline="0" dirty="0" smtClean="0"/>
                  <a:t> c</a:t>
                </a:r>
                <a:r>
                  <a:rPr lang="en-US" sz="1600" dirty="0" smtClean="0"/>
                  <a:t>ount</a:t>
                </a:r>
                <a:endParaRPr lang="en-US" sz="1600" dirty="0"/>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3409424"/>
        <c:crosses val="autoZero"/>
        <c:crossBetween val="between"/>
        <c:majorUnit val="2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Sheet1!$E$1</c:f>
              <c:strCache>
                <c:ptCount val="1"/>
                <c:pt idx="0">
                  <c:v>Survived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Sheet1!$D$2:$D$10</c:f>
              <c:numCache>
                <c:formatCode>General</c:formatCode>
                <c:ptCount val="9"/>
                <c:pt idx="0">
                  <c:v>0</c:v>
                </c:pt>
                <c:pt idx="1">
                  <c:v>1</c:v>
                </c:pt>
                <c:pt idx="2">
                  <c:v>2</c:v>
                </c:pt>
                <c:pt idx="3">
                  <c:v>3</c:v>
                </c:pt>
                <c:pt idx="4">
                  <c:v>4</c:v>
                </c:pt>
                <c:pt idx="5">
                  <c:v>5</c:v>
                </c:pt>
                <c:pt idx="6">
                  <c:v>6</c:v>
                </c:pt>
                <c:pt idx="7">
                  <c:v>7</c:v>
                </c:pt>
                <c:pt idx="8">
                  <c:v>8</c:v>
                </c:pt>
              </c:numCache>
            </c:numRef>
          </c:cat>
          <c:val>
            <c:numRef>
              <c:f>Sheet1!$E$2:$E$10</c:f>
              <c:numCache>
                <c:formatCode>General</c:formatCode>
                <c:ptCount val="9"/>
                <c:pt idx="0">
                  <c:v>210</c:v>
                </c:pt>
                <c:pt idx="1">
                  <c:v>112</c:v>
                </c:pt>
                <c:pt idx="2">
                  <c:v>13</c:v>
                </c:pt>
                <c:pt idx="3">
                  <c:v>4</c:v>
                </c:pt>
                <c:pt idx="4">
                  <c:v>3</c:v>
                </c:pt>
                <c:pt idx="5">
                  <c:v>0</c:v>
                </c:pt>
                <c:pt idx="6">
                  <c:v>0</c:v>
                </c:pt>
                <c:pt idx="7">
                  <c:v>0</c:v>
                </c:pt>
                <c:pt idx="8">
                  <c:v>0</c:v>
                </c:pt>
              </c:numCache>
            </c:numRef>
          </c:val>
          <c:extLst>
            <c:ext xmlns:c16="http://schemas.microsoft.com/office/drawing/2014/chart" uri="{C3380CC4-5D6E-409C-BE32-E72D297353CC}">
              <c16:uniqueId val="{00000000-B267-4F0C-84AA-2E282446AC21}"/>
            </c:ext>
          </c:extLst>
        </c:ser>
        <c:ser>
          <c:idx val="1"/>
          <c:order val="1"/>
          <c:tx>
            <c:strRef>
              <c:f>Sheet1!$F$1</c:f>
              <c:strCache>
                <c:ptCount val="1"/>
                <c:pt idx="0">
                  <c:v>Didn't Survive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Sheet1!$D$2:$D$10</c:f>
              <c:numCache>
                <c:formatCode>General</c:formatCode>
                <c:ptCount val="9"/>
                <c:pt idx="0">
                  <c:v>0</c:v>
                </c:pt>
                <c:pt idx="1">
                  <c:v>1</c:v>
                </c:pt>
                <c:pt idx="2">
                  <c:v>2</c:v>
                </c:pt>
                <c:pt idx="3">
                  <c:v>3</c:v>
                </c:pt>
                <c:pt idx="4">
                  <c:v>4</c:v>
                </c:pt>
                <c:pt idx="5">
                  <c:v>5</c:v>
                </c:pt>
                <c:pt idx="6">
                  <c:v>6</c:v>
                </c:pt>
                <c:pt idx="7">
                  <c:v>7</c:v>
                </c:pt>
                <c:pt idx="8">
                  <c:v>8</c:v>
                </c:pt>
              </c:numCache>
            </c:numRef>
          </c:cat>
          <c:val>
            <c:numRef>
              <c:f>Sheet1!$F$2:$F$10</c:f>
              <c:numCache>
                <c:formatCode>General</c:formatCode>
                <c:ptCount val="9"/>
                <c:pt idx="0">
                  <c:v>398</c:v>
                </c:pt>
                <c:pt idx="1">
                  <c:v>97</c:v>
                </c:pt>
                <c:pt idx="2">
                  <c:v>15</c:v>
                </c:pt>
                <c:pt idx="3">
                  <c:v>12</c:v>
                </c:pt>
                <c:pt idx="4">
                  <c:v>15</c:v>
                </c:pt>
                <c:pt idx="5">
                  <c:v>5</c:v>
                </c:pt>
                <c:pt idx="6">
                  <c:v>0</c:v>
                </c:pt>
                <c:pt idx="7">
                  <c:v>0</c:v>
                </c:pt>
                <c:pt idx="8">
                  <c:v>7</c:v>
                </c:pt>
              </c:numCache>
            </c:numRef>
          </c:val>
          <c:extLst>
            <c:ext xmlns:c16="http://schemas.microsoft.com/office/drawing/2014/chart" uri="{C3380CC4-5D6E-409C-BE32-E72D297353CC}">
              <c16:uniqueId val="{00000001-B267-4F0C-84AA-2E282446AC21}"/>
            </c:ext>
          </c:extLst>
        </c:ser>
        <c:dLbls>
          <c:dLblPos val="outEnd"/>
          <c:showLegendKey val="0"/>
          <c:showVal val="1"/>
          <c:showCatName val="0"/>
          <c:showSerName val="0"/>
          <c:showPercent val="0"/>
          <c:showBubbleSize val="0"/>
        </c:dLbls>
        <c:gapWidth val="219"/>
        <c:overlap val="-27"/>
        <c:axId val="1216160800"/>
        <c:axId val="1216177856"/>
      </c:barChart>
      <c:catAx>
        <c:axId val="1216160800"/>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err="1" smtClean="0"/>
                  <a:t>SibSp</a:t>
                </a:r>
                <a:endParaRPr lang="en-US" sz="1600" dirty="0"/>
              </a:p>
            </c:rich>
          </c:tx>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6177856"/>
        <c:crosses val="autoZero"/>
        <c:auto val="1"/>
        <c:lblAlgn val="ctr"/>
        <c:lblOffset val="100"/>
        <c:noMultiLvlLbl val="0"/>
      </c:catAx>
      <c:valAx>
        <c:axId val="1216177856"/>
        <c:scaling>
          <c:orientation val="minMax"/>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smtClean="0"/>
                  <a:t>Passenger count</a:t>
                </a:r>
                <a:endParaRPr lang="en-US" sz="1600" dirty="0"/>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61608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Sheet1!$E$1</c:f>
              <c:strCache>
                <c:ptCount val="1"/>
                <c:pt idx="0">
                  <c:v>Survived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Sheet1!$D$2:$D$8</c:f>
              <c:numCache>
                <c:formatCode>General</c:formatCode>
                <c:ptCount val="7"/>
                <c:pt idx="0">
                  <c:v>0</c:v>
                </c:pt>
                <c:pt idx="1">
                  <c:v>1</c:v>
                </c:pt>
                <c:pt idx="2">
                  <c:v>2</c:v>
                </c:pt>
                <c:pt idx="3">
                  <c:v>3</c:v>
                </c:pt>
                <c:pt idx="4">
                  <c:v>4</c:v>
                </c:pt>
                <c:pt idx="5">
                  <c:v>5</c:v>
                </c:pt>
                <c:pt idx="6">
                  <c:v>6</c:v>
                </c:pt>
              </c:numCache>
            </c:numRef>
          </c:cat>
          <c:val>
            <c:numRef>
              <c:f>Sheet1!$E$2:$E$8</c:f>
              <c:numCache>
                <c:formatCode>General</c:formatCode>
                <c:ptCount val="7"/>
                <c:pt idx="0">
                  <c:v>233</c:v>
                </c:pt>
                <c:pt idx="1">
                  <c:v>65</c:v>
                </c:pt>
                <c:pt idx="2">
                  <c:v>40</c:v>
                </c:pt>
                <c:pt idx="3">
                  <c:v>3</c:v>
                </c:pt>
                <c:pt idx="4">
                  <c:v>0</c:v>
                </c:pt>
                <c:pt idx="5">
                  <c:v>1</c:v>
                </c:pt>
                <c:pt idx="6">
                  <c:v>0</c:v>
                </c:pt>
              </c:numCache>
            </c:numRef>
          </c:val>
          <c:extLst>
            <c:ext xmlns:c16="http://schemas.microsoft.com/office/drawing/2014/chart" uri="{C3380CC4-5D6E-409C-BE32-E72D297353CC}">
              <c16:uniqueId val="{00000000-4A18-419A-AA99-C36A8886F9DD}"/>
            </c:ext>
          </c:extLst>
        </c:ser>
        <c:ser>
          <c:idx val="1"/>
          <c:order val="1"/>
          <c:tx>
            <c:strRef>
              <c:f>Sheet1!$F$1</c:f>
              <c:strCache>
                <c:ptCount val="1"/>
                <c:pt idx="0">
                  <c:v>Didn't Survive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Sheet1!$D$2:$D$8</c:f>
              <c:numCache>
                <c:formatCode>General</c:formatCode>
                <c:ptCount val="7"/>
                <c:pt idx="0">
                  <c:v>0</c:v>
                </c:pt>
                <c:pt idx="1">
                  <c:v>1</c:v>
                </c:pt>
                <c:pt idx="2">
                  <c:v>2</c:v>
                </c:pt>
                <c:pt idx="3">
                  <c:v>3</c:v>
                </c:pt>
                <c:pt idx="4">
                  <c:v>4</c:v>
                </c:pt>
                <c:pt idx="5">
                  <c:v>5</c:v>
                </c:pt>
                <c:pt idx="6">
                  <c:v>6</c:v>
                </c:pt>
              </c:numCache>
            </c:numRef>
          </c:cat>
          <c:val>
            <c:numRef>
              <c:f>Sheet1!$F$2:$F$8</c:f>
              <c:numCache>
                <c:formatCode>General</c:formatCode>
                <c:ptCount val="7"/>
                <c:pt idx="0">
                  <c:v>445</c:v>
                </c:pt>
                <c:pt idx="1">
                  <c:v>53</c:v>
                </c:pt>
                <c:pt idx="2">
                  <c:v>40</c:v>
                </c:pt>
                <c:pt idx="3">
                  <c:v>2</c:v>
                </c:pt>
                <c:pt idx="4">
                  <c:v>4</c:v>
                </c:pt>
                <c:pt idx="5">
                  <c:v>4</c:v>
                </c:pt>
                <c:pt idx="6">
                  <c:v>1</c:v>
                </c:pt>
              </c:numCache>
            </c:numRef>
          </c:val>
          <c:extLst>
            <c:ext xmlns:c16="http://schemas.microsoft.com/office/drawing/2014/chart" uri="{C3380CC4-5D6E-409C-BE32-E72D297353CC}">
              <c16:uniqueId val="{00000001-4A18-419A-AA99-C36A8886F9DD}"/>
            </c:ext>
          </c:extLst>
        </c:ser>
        <c:dLbls>
          <c:dLblPos val="outEnd"/>
          <c:showLegendKey val="0"/>
          <c:showVal val="1"/>
          <c:showCatName val="0"/>
          <c:showSerName val="0"/>
          <c:showPercent val="0"/>
          <c:showBubbleSize val="0"/>
        </c:dLbls>
        <c:gapWidth val="219"/>
        <c:overlap val="-27"/>
        <c:axId val="1216168288"/>
        <c:axId val="1216176608"/>
      </c:barChart>
      <c:catAx>
        <c:axId val="1216168288"/>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smtClean="0"/>
                  <a:t>Parch</a:t>
                </a:r>
                <a:endParaRPr lang="en-US" sz="1600" dirty="0"/>
              </a:p>
            </c:rich>
          </c:tx>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6176608"/>
        <c:crosses val="autoZero"/>
        <c:auto val="1"/>
        <c:lblAlgn val="ctr"/>
        <c:lblOffset val="100"/>
        <c:noMultiLvlLbl val="0"/>
      </c:catAx>
      <c:valAx>
        <c:axId val="1216176608"/>
        <c:scaling>
          <c:orientation val="minMax"/>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smtClean="0"/>
                  <a:t>Passenger count</a:t>
                </a:r>
                <a:endParaRPr lang="en-US" sz="1600" dirty="0"/>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61682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Sheet1!$E$1</c:f>
              <c:strCache>
                <c:ptCount val="1"/>
                <c:pt idx="0">
                  <c:v>Survived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Sheet1!$D$2:$D$8</c:f>
              <c:strCache>
                <c:ptCount val="7"/>
                <c:pt idx="0">
                  <c:v>0 to 10</c:v>
                </c:pt>
                <c:pt idx="1">
                  <c:v>10 to 20</c:v>
                </c:pt>
                <c:pt idx="2">
                  <c:v>20 to 30</c:v>
                </c:pt>
                <c:pt idx="3">
                  <c:v>30 to 50</c:v>
                </c:pt>
                <c:pt idx="4">
                  <c:v>50 to 75</c:v>
                </c:pt>
                <c:pt idx="5">
                  <c:v>75 to 100</c:v>
                </c:pt>
                <c:pt idx="6">
                  <c:v>100+</c:v>
                </c:pt>
              </c:strCache>
            </c:strRef>
          </c:cat>
          <c:val>
            <c:numRef>
              <c:f>Sheet1!$E$2:$E$8</c:f>
              <c:numCache>
                <c:formatCode>General</c:formatCode>
                <c:ptCount val="7"/>
                <c:pt idx="0">
                  <c:v>67</c:v>
                </c:pt>
                <c:pt idx="1">
                  <c:v>76</c:v>
                </c:pt>
                <c:pt idx="2">
                  <c:v>63</c:v>
                </c:pt>
                <c:pt idx="3">
                  <c:v>27</c:v>
                </c:pt>
                <c:pt idx="4">
                  <c:v>35</c:v>
                </c:pt>
                <c:pt idx="5">
                  <c:v>35</c:v>
                </c:pt>
                <c:pt idx="6">
                  <c:v>39</c:v>
                </c:pt>
              </c:numCache>
            </c:numRef>
          </c:val>
          <c:extLst>
            <c:ext xmlns:c16="http://schemas.microsoft.com/office/drawing/2014/chart" uri="{C3380CC4-5D6E-409C-BE32-E72D297353CC}">
              <c16:uniqueId val="{00000000-7B98-439A-B224-4D19C94A885E}"/>
            </c:ext>
          </c:extLst>
        </c:ser>
        <c:ser>
          <c:idx val="1"/>
          <c:order val="1"/>
          <c:tx>
            <c:strRef>
              <c:f>Sheet1!$F$1</c:f>
              <c:strCache>
                <c:ptCount val="1"/>
                <c:pt idx="0">
                  <c:v>Didn't Survive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Sheet1!$D$2:$D$8</c:f>
              <c:strCache>
                <c:ptCount val="7"/>
                <c:pt idx="0">
                  <c:v>0 to 10</c:v>
                </c:pt>
                <c:pt idx="1">
                  <c:v>10 to 20</c:v>
                </c:pt>
                <c:pt idx="2">
                  <c:v>20 to 30</c:v>
                </c:pt>
                <c:pt idx="3">
                  <c:v>30 to 50</c:v>
                </c:pt>
                <c:pt idx="4">
                  <c:v>50 to 75</c:v>
                </c:pt>
                <c:pt idx="5">
                  <c:v>75 to 100</c:v>
                </c:pt>
                <c:pt idx="6">
                  <c:v>100+</c:v>
                </c:pt>
              </c:strCache>
            </c:strRef>
          </c:cat>
          <c:val>
            <c:numRef>
              <c:f>Sheet1!$F$2:$F$8</c:f>
              <c:numCache>
                <c:formatCode>General</c:formatCode>
                <c:ptCount val="7"/>
                <c:pt idx="0">
                  <c:v>269</c:v>
                </c:pt>
                <c:pt idx="1">
                  <c:v>103</c:v>
                </c:pt>
                <c:pt idx="2">
                  <c:v>79</c:v>
                </c:pt>
                <c:pt idx="3">
                  <c:v>47</c:v>
                </c:pt>
                <c:pt idx="4">
                  <c:v>28</c:v>
                </c:pt>
                <c:pt idx="5">
                  <c:v>9</c:v>
                </c:pt>
                <c:pt idx="6">
                  <c:v>14</c:v>
                </c:pt>
              </c:numCache>
            </c:numRef>
          </c:val>
          <c:extLst>
            <c:ext xmlns:c16="http://schemas.microsoft.com/office/drawing/2014/chart" uri="{C3380CC4-5D6E-409C-BE32-E72D297353CC}">
              <c16:uniqueId val="{00000001-7B98-439A-B224-4D19C94A885E}"/>
            </c:ext>
          </c:extLst>
        </c:ser>
        <c:dLbls>
          <c:dLblPos val="outEnd"/>
          <c:showLegendKey val="0"/>
          <c:showVal val="1"/>
          <c:showCatName val="0"/>
          <c:showSerName val="0"/>
          <c:showPercent val="0"/>
          <c:showBubbleSize val="0"/>
        </c:dLbls>
        <c:gapWidth val="219"/>
        <c:overlap val="-27"/>
        <c:axId val="1213412752"/>
        <c:axId val="1213407760"/>
      </c:barChart>
      <c:catAx>
        <c:axId val="1213412752"/>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smtClean="0"/>
                  <a:t>Fare</a:t>
                </a:r>
                <a:endParaRPr lang="en-US" sz="1600" dirty="0"/>
              </a:p>
            </c:rich>
          </c:tx>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3407760"/>
        <c:crosses val="autoZero"/>
        <c:auto val="1"/>
        <c:lblAlgn val="ctr"/>
        <c:lblOffset val="100"/>
        <c:noMultiLvlLbl val="0"/>
      </c:catAx>
      <c:valAx>
        <c:axId val="1213407760"/>
        <c:scaling>
          <c:orientation val="minMax"/>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smtClean="0"/>
                  <a:t>Passenger count</a:t>
                </a:r>
                <a:endParaRPr lang="en-US" sz="1600" dirty="0"/>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34127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u="sng" dirty="0" smtClean="0"/>
              <a:t>Survived</a:t>
            </a:r>
            <a:endParaRPr lang="en-US" sz="2400" b="1" u="sng"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1"/>
          <c:order val="0"/>
          <c:tx>
            <c:strRef>
              <c:f>Sheet1!$E$9</c:f>
              <c:strCache>
                <c:ptCount val="1"/>
                <c:pt idx="0">
                  <c:v>Survived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7-4A8A-4BF4-8200-E4C7A6A9A05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9-4A8A-4BF4-8200-E4C7A6A9A05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B-4A8A-4BF4-8200-E4C7A6A9A055}"/>
              </c:ext>
            </c:extLst>
          </c:dPt>
          <c:dLbls>
            <c:dLbl>
              <c:idx val="0"/>
              <c:spPr>
                <a:solidFill>
                  <a:srgbClr val="5B9BD5"/>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7-4A8A-4BF4-8200-E4C7A6A9A055}"/>
                </c:ext>
              </c:extLst>
            </c:dLbl>
            <c:dLbl>
              <c:idx val="1"/>
              <c:spPr>
                <a:solidFill>
                  <a:srgbClr val="ED7D31"/>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9-4A8A-4BF4-8200-E4C7A6A9A055}"/>
                </c:ext>
              </c:extLst>
            </c:dLbl>
            <c:dLbl>
              <c:idx val="2"/>
              <c:spPr>
                <a:solidFill>
                  <a:srgbClr val="A5A5A5"/>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B-4A8A-4BF4-8200-E4C7A6A9A055}"/>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val>
            <c:numRef>
              <c:f>Sheet1!$E$10:$E$12</c:f>
              <c:numCache>
                <c:formatCode>General</c:formatCode>
                <c:ptCount val="3"/>
                <c:pt idx="0">
                  <c:v>136</c:v>
                </c:pt>
                <c:pt idx="1">
                  <c:v>87</c:v>
                </c:pt>
                <c:pt idx="2">
                  <c:v>119</c:v>
                </c:pt>
              </c:numCache>
            </c:numRef>
          </c:val>
          <c:extLst>
            <c:ext xmlns:c16="http://schemas.microsoft.com/office/drawing/2014/chart" uri="{C3380CC4-5D6E-409C-BE32-E72D297353CC}">
              <c16:uniqueId val="{00000001-0E12-4B1D-B730-B1E744D49FFB}"/>
            </c:ext>
          </c:extLst>
        </c:ser>
        <c:ser>
          <c:idx val="0"/>
          <c:order val="1"/>
          <c:tx>
            <c:strRef>
              <c:f>Sheet1!$D$9</c:f>
              <c:strCache>
                <c:ptCount val="1"/>
                <c:pt idx="0">
                  <c:v>Pclass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A8A-4BF4-8200-E4C7A6A9A05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A8A-4BF4-8200-E4C7A6A9A05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A8A-4BF4-8200-E4C7A6A9A055}"/>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val>
            <c:numRef>
              <c:f>Sheet1!$D$10:$D$12</c:f>
              <c:numCache>
                <c:formatCode>General</c:formatCode>
                <c:ptCount val="3"/>
                <c:pt idx="0">
                  <c:v>1</c:v>
                </c:pt>
                <c:pt idx="1">
                  <c:v>2</c:v>
                </c:pt>
                <c:pt idx="2">
                  <c:v>3</c:v>
                </c:pt>
              </c:numCache>
            </c:numRef>
          </c:val>
          <c:extLst>
            <c:ext xmlns:c16="http://schemas.microsoft.com/office/drawing/2014/chart" uri="{C3380CC4-5D6E-409C-BE32-E72D297353CC}">
              <c16:uniqueId val="{00000000-0E12-4B1D-B730-B1E744D49FFB}"/>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u="sng" dirty="0"/>
              <a:t>Didn't Survive</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Didn't Survive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790-4E83-A21C-7F8146558BE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790-4E83-A21C-7F8146558BE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790-4E83-A21C-7F8146558BE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790-4E83-A21C-7F8146558BE5}"/>
              </c:ext>
            </c:extLst>
          </c:dPt>
          <c:dLbls>
            <c:dLbl>
              <c:idx val="0"/>
              <c:layout/>
              <c:tx>
                <c:rich>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fld id="{1396A38D-D2A5-467C-9182-0B06C58FFB73}" type="CATEGORYNAME">
                      <a:rPr lang="en-US" sz="1600" b="1"/>
                      <a:pPr>
                        <a:defRPr sz="1600"/>
                      </a:pPr>
                      <a:t>[CATEGORY NAME]</a:t>
                    </a:fld>
                    <a:r>
                      <a:rPr lang="en-US" sz="1600" b="1" baseline="0" dirty="0"/>
                      <a:t>, </a:t>
                    </a:r>
                    <a:fld id="{5047B14E-9B71-48F5-A43C-79A3194CCAD4}" type="VALUE">
                      <a:rPr lang="en-US" sz="1600" b="1" baseline="0"/>
                      <a:pPr>
                        <a:defRPr sz="1600"/>
                      </a:pPr>
                      <a:t>[VALUE]</a:t>
                    </a:fld>
                    <a:r>
                      <a:rPr lang="en-US" sz="1600" b="1" baseline="0" dirty="0"/>
                      <a:t>, </a:t>
                    </a:r>
                    <a:fld id="{417B4C88-7653-4B23-A7A3-4F12AD1FC869}" type="PERCENTAGE">
                      <a:rPr lang="en-US" sz="1600" b="1" baseline="0"/>
                      <a:pPr>
                        <a:defRPr sz="1600"/>
                      </a:pPr>
                      <a:t>[PERCENTAGE]</a:t>
                    </a:fld>
                    <a:endParaRPr lang="en-US" sz="1600" b="1" baseline="0" dirty="0"/>
                  </a:p>
                </c:rich>
              </c:tx>
              <c:spPr>
                <a:solidFill>
                  <a:srgbClr val="5B9BD5"/>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15:dlblFieldTable/>
                  <c15:showDataLabelsRange val="0"/>
                </c:ext>
                <c:ext xmlns:c16="http://schemas.microsoft.com/office/drawing/2014/chart" uri="{C3380CC4-5D6E-409C-BE32-E72D297353CC}">
                  <c16:uniqueId val="{00000001-F790-4E83-A21C-7F8146558BE5}"/>
                </c:ext>
              </c:extLst>
            </c:dLbl>
            <c:dLbl>
              <c:idx val="1"/>
              <c:layout/>
              <c:tx>
                <c:rich>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fld id="{72F165F5-ED9A-4702-98F7-EF948D199905}" type="CATEGORYNAME">
                      <a:rPr lang="en-US" sz="1600" b="1"/>
                      <a:pPr>
                        <a:defRPr sz="1600"/>
                      </a:pPr>
                      <a:t>[CATEGORY NAME]</a:t>
                    </a:fld>
                    <a:r>
                      <a:rPr lang="en-US" sz="1600" b="1" baseline="0" dirty="0"/>
                      <a:t>, </a:t>
                    </a:r>
                    <a:fld id="{96FD74E9-3A22-422E-B49E-1923B6F14D9D}" type="VALUE">
                      <a:rPr lang="en-US" sz="1600" b="1" baseline="0"/>
                      <a:pPr>
                        <a:defRPr sz="1600"/>
                      </a:pPr>
                      <a:t>[VALUE]</a:t>
                    </a:fld>
                    <a:r>
                      <a:rPr lang="en-US" sz="1600" b="1" baseline="0" dirty="0"/>
                      <a:t>, </a:t>
                    </a:r>
                    <a:fld id="{F6F7E77D-7892-4F56-B7C8-94BB347719BB}" type="PERCENTAGE">
                      <a:rPr lang="en-US" sz="1600" b="1" baseline="0"/>
                      <a:pPr>
                        <a:defRPr sz="1600"/>
                      </a:pPr>
                      <a:t>[PERCENTAGE]</a:t>
                    </a:fld>
                    <a:endParaRPr lang="en-US" sz="1600" b="1" baseline="0" dirty="0"/>
                  </a:p>
                </c:rich>
              </c:tx>
              <c:spPr>
                <a:solidFill>
                  <a:srgbClr val="ED7D31"/>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15:dlblFieldTable/>
                  <c15:showDataLabelsRange val="0"/>
                </c:ext>
                <c:ext xmlns:c16="http://schemas.microsoft.com/office/drawing/2014/chart" uri="{C3380CC4-5D6E-409C-BE32-E72D297353CC}">
                  <c16:uniqueId val="{00000003-F790-4E83-A21C-7F8146558BE5}"/>
                </c:ext>
              </c:extLst>
            </c:dLbl>
            <c:dLbl>
              <c:idx val="2"/>
              <c:layout/>
              <c:tx>
                <c:rich>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fld id="{23EB7EA0-BFA2-4496-9FC7-B0D251D0B89E}" type="CATEGORYNAME">
                      <a:rPr lang="en-US" sz="1600" b="1"/>
                      <a:pPr>
                        <a:defRPr sz="1600"/>
                      </a:pPr>
                      <a:t>[CATEGORY NAME]</a:t>
                    </a:fld>
                    <a:r>
                      <a:rPr lang="en-US" sz="1600" b="1" baseline="0" dirty="0"/>
                      <a:t>, </a:t>
                    </a:r>
                    <a:fld id="{417F4ACA-4992-4169-9DC9-0694CB47E2A9}" type="VALUE">
                      <a:rPr lang="en-US" sz="1600" b="1" baseline="0"/>
                      <a:pPr>
                        <a:defRPr sz="1600"/>
                      </a:pPr>
                      <a:t>[VALUE]</a:t>
                    </a:fld>
                    <a:r>
                      <a:rPr lang="en-US" sz="1600" b="1" baseline="0" dirty="0"/>
                      <a:t>, </a:t>
                    </a:r>
                    <a:fld id="{242DA281-D3D5-4BE1-8EFF-658393980BB8}" type="PERCENTAGE">
                      <a:rPr lang="en-US" sz="1600" b="1" baseline="0"/>
                      <a:pPr>
                        <a:defRPr sz="1600"/>
                      </a:pPr>
                      <a:t>[PERCENTAGE]</a:t>
                    </a:fld>
                    <a:endParaRPr lang="en-US" sz="1600" b="1" baseline="0" dirty="0"/>
                  </a:p>
                </c:rich>
              </c:tx>
              <c:spPr>
                <a:solidFill>
                  <a:srgbClr val="A5A5A5"/>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15:dlblFieldTable/>
                  <c15:showDataLabelsRange val="0"/>
                </c:ext>
                <c:ext xmlns:c16="http://schemas.microsoft.com/office/drawing/2014/chart" uri="{C3380CC4-5D6E-409C-BE32-E72D297353CC}">
                  <c16:uniqueId val="{00000005-F790-4E83-A21C-7F8146558BE5}"/>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Sheet1!$A$2:$A$5</c:f>
              <c:numCache>
                <c:formatCode>General</c:formatCode>
                <c:ptCount val="4"/>
                <c:pt idx="0">
                  <c:v>1</c:v>
                </c:pt>
                <c:pt idx="1">
                  <c:v>2</c:v>
                </c:pt>
                <c:pt idx="2">
                  <c:v>3</c:v>
                </c:pt>
              </c:numCache>
            </c:numRef>
          </c:cat>
          <c:val>
            <c:numRef>
              <c:f>Sheet1!$B$2:$B$5</c:f>
              <c:numCache>
                <c:formatCode>General</c:formatCode>
                <c:ptCount val="4"/>
                <c:pt idx="0">
                  <c:v>80</c:v>
                </c:pt>
                <c:pt idx="1">
                  <c:v>97</c:v>
                </c:pt>
                <c:pt idx="2">
                  <c:v>372</c:v>
                </c:pt>
              </c:numCache>
            </c:numRef>
          </c:val>
          <c:extLst>
            <c:ext xmlns:c16="http://schemas.microsoft.com/office/drawing/2014/chart" uri="{C3380CC4-5D6E-409C-BE32-E72D297353CC}">
              <c16:uniqueId val="{00000000-AD26-4777-9A29-F1D3C379E6E6}"/>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u="sng" dirty="0" smtClean="0"/>
              <a:t>Survived</a:t>
            </a:r>
            <a:endParaRPr lang="en-US" sz="2400" b="1" u="sng"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3D2-4780-9B85-70B485B315A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73D2-4780-9B85-70B485B315A8}"/>
              </c:ext>
            </c:extLst>
          </c:dPt>
          <c:dLbls>
            <c:dLbl>
              <c:idx val="0"/>
              <c:spPr>
                <a:solidFill>
                  <a:srgbClr val="5B9BD5"/>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73D2-4780-9B85-70B485B315A8}"/>
                </c:ext>
              </c:extLst>
            </c:dLbl>
            <c:dLbl>
              <c:idx val="1"/>
              <c:spPr>
                <a:solidFill>
                  <a:srgbClr val="ED7D31"/>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2-73D2-4780-9B85-70B485B315A8}"/>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Sheet1!$D$2:$D$3</c:f>
              <c:strCache>
                <c:ptCount val="2"/>
                <c:pt idx="0">
                  <c:v>male</c:v>
                </c:pt>
                <c:pt idx="1">
                  <c:v>female</c:v>
                </c:pt>
              </c:strCache>
            </c:strRef>
          </c:cat>
          <c:val>
            <c:numRef>
              <c:f>Sheet1!$E$2:$E$3</c:f>
              <c:numCache>
                <c:formatCode>General</c:formatCode>
                <c:ptCount val="2"/>
                <c:pt idx="0">
                  <c:v>109</c:v>
                </c:pt>
                <c:pt idx="1">
                  <c:v>233</c:v>
                </c:pt>
              </c:numCache>
            </c:numRef>
          </c:val>
          <c:extLst>
            <c:ext xmlns:c16="http://schemas.microsoft.com/office/drawing/2014/chart" uri="{C3380CC4-5D6E-409C-BE32-E72D297353CC}">
              <c16:uniqueId val="{00000000-73D2-4780-9B85-70B485B315A8}"/>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u="sng" dirty="0"/>
              <a:t>Didn’t Survive</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3-0BB1-4AFD-9984-2F0D649B78F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4-0BB1-4AFD-9984-2F0D649B78F0}"/>
              </c:ext>
            </c:extLst>
          </c:dPt>
          <c:dLbls>
            <c:dLbl>
              <c:idx val="0"/>
              <c:spPr>
                <a:solidFill>
                  <a:srgbClr val="5B9BD5"/>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0BB1-4AFD-9984-2F0D649B78F0}"/>
                </c:ext>
              </c:extLst>
            </c:dLbl>
            <c:dLbl>
              <c:idx val="1"/>
              <c:layout>
                <c:manualLayout>
                  <c:x val="-3.3409254988411186E-2"/>
                  <c:y val="8.2453994103009062E-2"/>
                </c:manualLayout>
              </c:layout>
              <c:spPr>
                <a:solidFill>
                  <a:srgbClr val="ED7D31"/>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ext>
                <c:ext xmlns:c16="http://schemas.microsoft.com/office/drawing/2014/chart" uri="{C3380CC4-5D6E-409C-BE32-E72D297353CC}">
                  <c16:uniqueId val="{00000004-0BB1-4AFD-9984-2F0D649B78F0}"/>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male</c:v>
                </c:pt>
                <c:pt idx="1">
                  <c:v>female</c:v>
                </c:pt>
              </c:strCache>
            </c:strRef>
          </c:cat>
          <c:val>
            <c:numRef>
              <c:f>Sheet1!$B$2:$B$3</c:f>
              <c:numCache>
                <c:formatCode>General</c:formatCode>
                <c:ptCount val="2"/>
                <c:pt idx="0">
                  <c:v>468</c:v>
                </c:pt>
                <c:pt idx="1">
                  <c:v>81</c:v>
                </c:pt>
              </c:numCache>
            </c:numRef>
          </c:val>
          <c:extLst>
            <c:ext xmlns:c16="http://schemas.microsoft.com/office/drawing/2014/chart" uri="{C3380CC4-5D6E-409C-BE32-E72D297353CC}">
              <c16:uniqueId val="{00000000-0BB1-4AFD-9984-2F0D649B78F0}"/>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u="sng" dirty="0" smtClean="0"/>
              <a:t>Survived</a:t>
            </a:r>
            <a:endParaRPr lang="en-US" sz="2400" b="1" u="sng"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E97-4826-8452-089D71ECABD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E97-4826-8452-089D71ECABD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EE97-4826-8452-089D71ECABD4}"/>
              </c:ext>
            </c:extLst>
          </c:dPt>
          <c:dLbls>
            <c:dLbl>
              <c:idx val="0"/>
              <c:spPr>
                <a:solidFill>
                  <a:srgbClr val="5B9BD5"/>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EE97-4826-8452-089D71ECABD4}"/>
                </c:ext>
              </c:extLst>
            </c:dLbl>
            <c:dLbl>
              <c:idx val="1"/>
              <c:spPr>
                <a:solidFill>
                  <a:srgbClr val="ED7D31"/>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EE97-4826-8452-089D71ECABD4}"/>
                </c:ext>
              </c:extLst>
            </c:dLbl>
            <c:dLbl>
              <c:idx val="2"/>
              <c:layout>
                <c:manualLayout>
                  <c:x val="-1.5561842921313266E-2"/>
                  <c:y val="2.6694231243507439E-2"/>
                </c:manualLayout>
              </c:layout>
              <c:spPr>
                <a:solidFill>
                  <a:srgbClr val="A5A5A5"/>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ext>
                <c:ext xmlns:c16="http://schemas.microsoft.com/office/drawing/2014/chart" uri="{C3380CC4-5D6E-409C-BE32-E72D297353CC}">
                  <c16:uniqueId val="{00000002-EE97-4826-8452-089D71ECABD4}"/>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Sheet1!$D$2:$D$4</c:f>
              <c:strCache>
                <c:ptCount val="3"/>
                <c:pt idx="0">
                  <c:v>S</c:v>
                </c:pt>
                <c:pt idx="1">
                  <c:v>C</c:v>
                </c:pt>
                <c:pt idx="2">
                  <c:v>Q</c:v>
                </c:pt>
              </c:strCache>
            </c:strRef>
          </c:cat>
          <c:val>
            <c:numRef>
              <c:f>Sheet1!$E$2:$E$4</c:f>
              <c:numCache>
                <c:formatCode>General</c:formatCode>
                <c:ptCount val="3"/>
                <c:pt idx="0">
                  <c:v>219</c:v>
                </c:pt>
                <c:pt idx="1">
                  <c:v>93</c:v>
                </c:pt>
                <c:pt idx="2">
                  <c:v>30</c:v>
                </c:pt>
              </c:numCache>
            </c:numRef>
          </c:val>
          <c:extLst>
            <c:ext xmlns:c16="http://schemas.microsoft.com/office/drawing/2014/chart" uri="{C3380CC4-5D6E-409C-BE32-E72D297353CC}">
              <c16:uniqueId val="{00000000-EE97-4826-8452-089D71ECABD4}"/>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u="sng" dirty="0" smtClean="0"/>
              <a:t>Didn’t Survive</a:t>
            </a:r>
            <a:endParaRPr lang="en-US" sz="2400" b="1" u="sng"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3-AA71-447E-998D-6238C098AFB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AA71-447E-998D-6238C098AFB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AA71-447E-998D-6238C098AFBE}"/>
              </c:ext>
            </c:extLst>
          </c:dPt>
          <c:dLbls>
            <c:dLbl>
              <c:idx val="0"/>
              <c:spPr>
                <a:solidFill>
                  <a:srgbClr val="5B9BD5"/>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AA71-447E-998D-6238C098AFBE}"/>
                </c:ext>
              </c:extLst>
            </c:dLbl>
            <c:dLbl>
              <c:idx val="1"/>
              <c:layout>
                <c:manualLayout>
                  <c:x val="-4.1952703447075265E-3"/>
                  <c:y val="3.855833401839958E-2"/>
                </c:manualLayout>
              </c:layout>
              <c:spPr>
                <a:solidFill>
                  <a:srgbClr val="ED7D31"/>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ext>
                <c:ext xmlns:c16="http://schemas.microsoft.com/office/drawing/2014/chart" uri="{C3380CC4-5D6E-409C-BE32-E72D297353CC}">
                  <c16:uniqueId val="{00000001-AA71-447E-998D-6238C098AFBE}"/>
                </c:ext>
              </c:extLst>
            </c:dLbl>
            <c:dLbl>
              <c:idx val="2"/>
              <c:layout>
                <c:manualLayout>
                  <c:x val="-4.1952703447075647E-3"/>
                  <c:y val="2.6694231243507439E-2"/>
                </c:manualLayout>
              </c:layout>
              <c:spPr>
                <a:solidFill>
                  <a:srgbClr val="A5A5A5"/>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ext>
                <c:ext xmlns:c16="http://schemas.microsoft.com/office/drawing/2014/chart" uri="{C3380CC4-5D6E-409C-BE32-E72D297353CC}">
                  <c16:uniqueId val="{00000002-AA71-447E-998D-6238C098AFBE}"/>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Sheet1!$D$2:$D$4</c:f>
              <c:strCache>
                <c:ptCount val="3"/>
                <c:pt idx="0">
                  <c:v>S</c:v>
                </c:pt>
                <c:pt idx="1">
                  <c:v>C</c:v>
                </c:pt>
                <c:pt idx="2">
                  <c:v>Q</c:v>
                </c:pt>
              </c:strCache>
            </c:strRef>
          </c:cat>
          <c:val>
            <c:numRef>
              <c:f>Sheet1!$E$2:$E$4</c:f>
              <c:numCache>
                <c:formatCode>General</c:formatCode>
                <c:ptCount val="3"/>
                <c:pt idx="0">
                  <c:v>427</c:v>
                </c:pt>
                <c:pt idx="1">
                  <c:v>75</c:v>
                </c:pt>
                <c:pt idx="2">
                  <c:v>47</c:v>
                </c:pt>
              </c:numCache>
            </c:numRef>
          </c:val>
          <c:extLst>
            <c:ext xmlns:c16="http://schemas.microsoft.com/office/drawing/2014/chart" uri="{C3380CC4-5D6E-409C-BE32-E72D297353CC}">
              <c16:uniqueId val="{00000000-AA71-447E-998D-6238C098AFBE}"/>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u="sng" dirty="0" smtClean="0"/>
              <a:t>Survived</a:t>
            </a:r>
            <a:endParaRPr lang="en-US" sz="2400" b="1" u="sng"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089454831734584"/>
          <c:y val="0.23205988817557055"/>
          <c:w val="0.58145233605941282"/>
          <c:h val="0.68224002900252456"/>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2DC-45FC-ACD4-857AFAF45DC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92DC-45FC-ACD4-857AFAF45DC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3-92DC-45FC-ACD4-857AFAF45DC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4-92DC-45FC-ACD4-857AFAF45DC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5-92DC-45FC-ACD4-857AFAF45DCB}"/>
              </c:ext>
            </c:extLst>
          </c:dPt>
          <c:dLbls>
            <c:dLbl>
              <c:idx val="0"/>
              <c:spPr>
                <a:solidFill>
                  <a:srgbClr val="5B9BD5"/>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92DC-45FC-ACD4-857AFAF45DCB}"/>
                </c:ext>
              </c:extLst>
            </c:dLbl>
            <c:dLbl>
              <c:idx val="1"/>
              <c:spPr>
                <a:solidFill>
                  <a:srgbClr val="ED7D31"/>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2-92DC-45FC-ACD4-857AFAF45DCB}"/>
                </c:ext>
              </c:extLst>
            </c:dLbl>
            <c:dLbl>
              <c:idx val="2"/>
              <c:layout>
                <c:manualLayout>
                  <c:x val="2.2974104566184688E-2"/>
                  <c:y val="0.12240291883960974"/>
                </c:manualLayout>
              </c:layout>
              <c:spPr>
                <a:xfrm>
                  <a:off x="127000" y="3143696"/>
                  <a:ext cx="1433110" cy="399677"/>
                </a:xfrm>
                <a:solidFill>
                  <a:schemeClr val="accent3"/>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no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21971"/>
                        <a:gd name="adj2" fmla="val -118343"/>
                      </a:avLst>
                    </a:prstGeom>
                    <a:noFill/>
                    <a:ln>
                      <a:noFill/>
                    </a:ln>
                  </c15:spPr>
                  <c15:layout>
                    <c:manualLayout>
                      <c:w val="0.25924739366019633"/>
                      <c:h val="8.9583792353197869E-2"/>
                    </c:manualLayout>
                  </c15:layout>
                </c:ext>
                <c:ext xmlns:c16="http://schemas.microsoft.com/office/drawing/2014/chart" uri="{C3380CC4-5D6E-409C-BE32-E72D297353CC}">
                  <c16:uniqueId val="{00000003-92DC-45FC-ACD4-857AFAF45DCB}"/>
                </c:ext>
              </c:extLst>
            </c:dLbl>
            <c:dLbl>
              <c:idx val="3"/>
              <c:layout>
                <c:manualLayout>
                  <c:x val="-1.1487052283092344E-2"/>
                  <c:y val="4.5545230425917363E-2"/>
                </c:manualLayout>
              </c:layout>
              <c:spPr>
                <a:solidFill>
                  <a:srgbClr val="FFC000"/>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ext>
                <c:ext xmlns:c16="http://schemas.microsoft.com/office/drawing/2014/chart" uri="{C3380CC4-5D6E-409C-BE32-E72D297353CC}">
                  <c16:uniqueId val="{00000004-92DC-45FC-ACD4-857AFAF45DCB}"/>
                </c:ext>
              </c:extLst>
            </c:dLbl>
            <c:dLbl>
              <c:idx val="4"/>
              <c:layout>
                <c:manualLayout>
                  <c:x val="9.8788649634594106E-2"/>
                  <c:y val="5.6932658731964174E-3"/>
                </c:manualLayout>
              </c:layout>
              <c:spPr>
                <a:solidFill>
                  <a:srgbClr val="4472C4"/>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600" b="1"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5933675750000496"/>
                      <c:h val="6.6811177140239181E-2"/>
                    </c:manualLayout>
                  </c15:layout>
                </c:ext>
                <c:ext xmlns:c16="http://schemas.microsoft.com/office/drawing/2014/chart" uri="{C3380CC4-5D6E-409C-BE32-E72D297353CC}">
                  <c16:uniqueId val="{00000005-92DC-45FC-ACD4-857AFAF45DCB}"/>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Sheet1!$D$3:$D$7</c:f>
              <c:strCache>
                <c:ptCount val="5"/>
                <c:pt idx="0">
                  <c:v>Mr</c:v>
                </c:pt>
                <c:pt idx="1">
                  <c:v>Mrs</c:v>
                </c:pt>
                <c:pt idx="2">
                  <c:v>Miss</c:v>
                </c:pt>
                <c:pt idx="3">
                  <c:v>Misc</c:v>
                </c:pt>
                <c:pt idx="4">
                  <c:v>Master</c:v>
                </c:pt>
              </c:strCache>
            </c:strRef>
          </c:cat>
          <c:val>
            <c:numRef>
              <c:f>Sheet1!$E$3:$E$7</c:f>
              <c:numCache>
                <c:formatCode>General</c:formatCode>
                <c:ptCount val="5"/>
                <c:pt idx="0">
                  <c:v>81</c:v>
                </c:pt>
                <c:pt idx="1">
                  <c:v>100</c:v>
                </c:pt>
                <c:pt idx="2">
                  <c:v>130</c:v>
                </c:pt>
                <c:pt idx="3">
                  <c:v>8</c:v>
                </c:pt>
                <c:pt idx="4">
                  <c:v>23</c:v>
                </c:pt>
              </c:numCache>
            </c:numRef>
          </c:val>
          <c:extLst>
            <c:ext xmlns:c16="http://schemas.microsoft.com/office/drawing/2014/chart" uri="{C3380CC4-5D6E-409C-BE32-E72D297353CC}">
              <c16:uniqueId val="{00000000-92DC-45FC-ACD4-857AFAF45DCB}"/>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u="sng" dirty="0" smtClean="0"/>
              <a:t>Didn’t Survive</a:t>
            </a:r>
            <a:endParaRPr lang="en-US" sz="2400" b="1" u="sng"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697936828500877"/>
          <c:y val="0.24133089154611709"/>
          <c:w val="0.50160378285175578"/>
          <c:h val="0.67350234366364725"/>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2-98DF-45A0-A9CE-52F2DDB17A5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6-98DF-45A0-A9CE-52F2DDB17A5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4-98DF-45A0-A9CE-52F2DDB17A5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5-98DF-45A0-A9CE-52F2DDB17A5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3-98DF-45A0-A9CE-52F2DDB17A58}"/>
              </c:ext>
            </c:extLst>
          </c:dPt>
          <c:dLbls>
            <c:dLbl>
              <c:idx val="0"/>
              <c:spPr>
                <a:solidFill>
                  <a:srgbClr val="5B9BD5"/>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2-98DF-45A0-A9CE-52F2DDB17A58}"/>
                </c:ext>
              </c:extLst>
            </c:dLbl>
            <c:dLbl>
              <c:idx val="1"/>
              <c:spPr>
                <a:solidFill>
                  <a:srgbClr val="ED7D31"/>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6-98DF-45A0-A9CE-52F2DDB17A58}"/>
                </c:ext>
              </c:extLst>
            </c:dLbl>
            <c:dLbl>
              <c:idx val="2"/>
              <c:layout>
                <c:manualLayout>
                  <c:x val="9.8074163218883435E-3"/>
                  <c:y val="5.0039909575622994E-2"/>
                </c:manualLayout>
              </c:layout>
              <c:spPr>
                <a:solidFill>
                  <a:srgbClr val="A5A5A5"/>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ext>
                <c:ext xmlns:c16="http://schemas.microsoft.com/office/drawing/2014/chart" uri="{C3380CC4-5D6E-409C-BE32-E72D297353CC}">
                  <c16:uniqueId val="{00000004-98DF-45A0-A9CE-52F2DDB17A58}"/>
                </c:ext>
              </c:extLst>
            </c:dLbl>
            <c:dLbl>
              <c:idx val="3"/>
              <c:layout>
                <c:manualLayout>
                  <c:x val="-1.176889958626607E-2"/>
                  <c:y val="3.4237832867531522E-2"/>
                </c:manualLayout>
              </c:layout>
              <c:spPr>
                <a:solidFill>
                  <a:srgbClr val="FFC000"/>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ext>
                <c:ext xmlns:c16="http://schemas.microsoft.com/office/drawing/2014/chart" uri="{C3380CC4-5D6E-409C-BE32-E72D297353CC}">
                  <c16:uniqueId val="{00000005-98DF-45A0-A9CE-52F2DDB17A58}"/>
                </c:ext>
              </c:extLst>
            </c:dLbl>
            <c:dLbl>
              <c:idx val="4"/>
              <c:layout>
                <c:manualLayout>
                  <c:x val="0.15691866115021377"/>
                  <c:y val="1.3168500944910269E-2"/>
                </c:manualLayout>
              </c:layout>
              <c:spPr>
                <a:solidFill>
                  <a:srgbClr val="4472C4"/>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600" b="1"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1553210561985034"/>
                      <c:h val="5.6546964207466736E-2"/>
                    </c:manualLayout>
                  </c15:layout>
                </c:ext>
                <c:ext xmlns:c16="http://schemas.microsoft.com/office/drawing/2014/chart" uri="{C3380CC4-5D6E-409C-BE32-E72D297353CC}">
                  <c16:uniqueId val="{00000003-98DF-45A0-A9CE-52F2DDB17A58}"/>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Sheet1!$D$3:$D$7</c:f>
              <c:strCache>
                <c:ptCount val="5"/>
                <c:pt idx="0">
                  <c:v>Mr</c:v>
                </c:pt>
                <c:pt idx="1">
                  <c:v>Mrs</c:v>
                </c:pt>
                <c:pt idx="2">
                  <c:v>Miss</c:v>
                </c:pt>
                <c:pt idx="3">
                  <c:v>Misc</c:v>
                </c:pt>
                <c:pt idx="4">
                  <c:v>Master</c:v>
                </c:pt>
              </c:strCache>
            </c:strRef>
          </c:cat>
          <c:val>
            <c:numRef>
              <c:f>Sheet1!$E$3:$E$7</c:f>
              <c:numCache>
                <c:formatCode>General</c:formatCode>
                <c:ptCount val="5"/>
                <c:pt idx="0">
                  <c:v>436</c:v>
                </c:pt>
                <c:pt idx="1">
                  <c:v>26</c:v>
                </c:pt>
                <c:pt idx="2">
                  <c:v>55</c:v>
                </c:pt>
                <c:pt idx="3">
                  <c:v>15</c:v>
                </c:pt>
                <c:pt idx="4">
                  <c:v>17</c:v>
                </c:pt>
              </c:numCache>
            </c:numRef>
          </c:val>
          <c:extLst>
            <c:ext xmlns:c16="http://schemas.microsoft.com/office/drawing/2014/chart" uri="{C3380CC4-5D6E-409C-BE32-E72D297353CC}">
              <c16:uniqueId val="{00000000-98DF-45A0-A9CE-52F2DDB17A58}"/>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1D3DF0-2713-43D5-9AB9-66A1BD4038F3}" type="datetimeFigureOut">
              <a:rPr lang="en-US" smtClean="0"/>
              <a:t>01-Nov-19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358399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D3DF0-2713-43D5-9AB9-66A1BD4038F3}" type="datetimeFigureOut">
              <a:rPr lang="en-US" smtClean="0"/>
              <a:t>01-Nov-19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3973377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D3DF0-2713-43D5-9AB9-66A1BD4038F3}" type="datetimeFigureOut">
              <a:rPr lang="en-US" smtClean="0"/>
              <a:t>01-Nov-19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308281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1D3DF0-2713-43D5-9AB9-66A1BD4038F3}" type="datetimeFigureOut">
              <a:rPr lang="en-US" smtClean="0"/>
              <a:t>01-Nov-19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167249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1D3DF0-2713-43D5-9AB9-66A1BD4038F3}" type="datetimeFigureOut">
              <a:rPr lang="en-US" smtClean="0"/>
              <a:t>01-Nov-19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1974598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1D3DF0-2713-43D5-9AB9-66A1BD4038F3}" type="datetimeFigureOut">
              <a:rPr lang="en-US" smtClean="0"/>
              <a:t>01-Nov-19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560267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1D3DF0-2713-43D5-9AB9-66A1BD4038F3}" type="datetimeFigureOut">
              <a:rPr lang="en-US" smtClean="0"/>
              <a:t>01-Nov-19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1842409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1D3DF0-2713-43D5-9AB9-66A1BD4038F3}" type="datetimeFigureOut">
              <a:rPr lang="en-US" smtClean="0"/>
              <a:t>01-Nov-19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3384145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D3DF0-2713-43D5-9AB9-66A1BD4038F3}" type="datetimeFigureOut">
              <a:rPr lang="en-US" smtClean="0"/>
              <a:t>01-Nov-19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1083973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1D3DF0-2713-43D5-9AB9-66A1BD4038F3}" type="datetimeFigureOut">
              <a:rPr lang="en-US" smtClean="0"/>
              <a:t>01-Nov-19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2416744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1D3DF0-2713-43D5-9AB9-66A1BD4038F3}" type="datetimeFigureOut">
              <a:rPr lang="en-US" smtClean="0"/>
              <a:t>01-Nov-19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37A2A-71DD-4072-A7FC-4A6F52B36AC0}" type="slidenum">
              <a:rPr lang="en-US" smtClean="0"/>
              <a:t>‹#›</a:t>
            </a:fld>
            <a:endParaRPr lang="en-US"/>
          </a:p>
        </p:txBody>
      </p:sp>
    </p:spTree>
    <p:extLst>
      <p:ext uri="{BB962C8B-B14F-4D97-AF65-F5344CB8AC3E}">
        <p14:creationId xmlns:p14="http://schemas.microsoft.com/office/powerpoint/2010/main" val="342582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bg1">
                <a:lumMod val="75000"/>
              </a:schemeClr>
            </a:gs>
            <a:gs pos="83000">
              <a:schemeClr val="bg1">
                <a:lumMod val="75000"/>
              </a:schemeClr>
            </a:gs>
            <a:gs pos="100000">
              <a:schemeClr val="bg1">
                <a:lumMod val="6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D3DF0-2713-43D5-9AB9-66A1BD4038F3}" type="datetimeFigureOut">
              <a:rPr lang="en-US" smtClean="0"/>
              <a:t>01-Nov-19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37A2A-71DD-4072-A7FC-4A6F52B36AC0}" type="slidenum">
              <a:rPr lang="en-US" smtClean="0"/>
              <a:t>‹#›</a:t>
            </a:fld>
            <a:endParaRPr lang="en-US"/>
          </a:p>
        </p:txBody>
      </p:sp>
    </p:spTree>
    <p:extLst>
      <p:ext uri="{BB962C8B-B14F-4D97-AF65-F5344CB8AC3E}">
        <p14:creationId xmlns:p14="http://schemas.microsoft.com/office/powerpoint/2010/main" val="2264542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t="-6000" r="-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46909" y="5721926"/>
            <a:ext cx="9144000" cy="1016145"/>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p>
            <a:r>
              <a:rPr lang="en-US" dirty="0" smtClean="0"/>
              <a:t>R.M.S. Titanic Case Study</a:t>
            </a:r>
            <a:endParaRPr lang="en-US" dirty="0"/>
          </a:p>
        </p:txBody>
      </p:sp>
    </p:spTree>
    <p:extLst>
      <p:ext uri="{BB962C8B-B14F-4D97-AF65-F5344CB8AC3E}">
        <p14:creationId xmlns:p14="http://schemas.microsoft.com/office/powerpoint/2010/main" val="1160582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latin typeface="+mn-lt"/>
              </a:rPr>
              <a:t>Embarked wise passenger survival ratio</a:t>
            </a:r>
            <a:endParaRPr lang="en-US" sz="3200" b="1" u="sng" dirty="0">
              <a:latin typeface="+mn-lt"/>
            </a:endParaRPr>
          </a:p>
        </p:txBody>
      </p:sp>
      <p:graphicFrame>
        <p:nvGraphicFramePr>
          <p:cNvPr id="6" name="Chart 5"/>
          <p:cNvGraphicFramePr/>
          <p:nvPr>
            <p:extLst>
              <p:ext uri="{D42A27DB-BD31-4B8C-83A1-F6EECF244321}">
                <p14:modId xmlns:p14="http://schemas.microsoft.com/office/powerpoint/2010/main" val="2558932405"/>
              </p:ext>
            </p:extLst>
          </p:nvPr>
        </p:nvGraphicFramePr>
        <p:xfrm>
          <a:off x="729673" y="1870364"/>
          <a:ext cx="5712691" cy="42818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extLst>
              <p:ext uri="{D42A27DB-BD31-4B8C-83A1-F6EECF244321}">
                <p14:modId xmlns:p14="http://schemas.microsoft.com/office/powerpoint/2010/main" val="363839027"/>
              </p:ext>
            </p:extLst>
          </p:nvPr>
        </p:nvGraphicFramePr>
        <p:xfrm>
          <a:off x="5299363" y="1870364"/>
          <a:ext cx="6054437" cy="42818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471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latin typeface="+mn-lt"/>
              </a:rPr>
              <a:t>Title wise passenger survival ratio</a:t>
            </a:r>
            <a:endParaRPr lang="en-US" sz="3200" b="1" u="sng" dirty="0">
              <a:latin typeface="+mn-lt"/>
            </a:endParaRPr>
          </a:p>
        </p:txBody>
      </p:sp>
      <p:graphicFrame>
        <p:nvGraphicFramePr>
          <p:cNvPr id="6" name="Chart 5"/>
          <p:cNvGraphicFramePr/>
          <p:nvPr>
            <p:extLst>
              <p:ext uri="{D42A27DB-BD31-4B8C-83A1-F6EECF244321}">
                <p14:modId xmlns:p14="http://schemas.microsoft.com/office/powerpoint/2010/main" val="853811260"/>
              </p:ext>
            </p:extLst>
          </p:nvPr>
        </p:nvGraphicFramePr>
        <p:xfrm>
          <a:off x="318655" y="1440874"/>
          <a:ext cx="5527963" cy="47113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extLst>
              <p:ext uri="{D42A27DB-BD31-4B8C-83A1-F6EECF244321}">
                <p14:modId xmlns:p14="http://schemas.microsoft.com/office/powerpoint/2010/main" val="3499359237"/>
              </p:ext>
            </p:extLst>
          </p:nvPr>
        </p:nvGraphicFramePr>
        <p:xfrm>
          <a:off x="5218544" y="1510796"/>
          <a:ext cx="6474692" cy="48221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24322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7940"/>
            <a:ext cx="10515600" cy="1325563"/>
          </a:xfrm>
        </p:spPr>
        <p:txBody>
          <a:bodyPr>
            <a:normAutofit/>
          </a:bodyPr>
          <a:lstStyle/>
          <a:p>
            <a:pPr algn="ctr"/>
            <a:r>
              <a:rPr lang="en-US" sz="3200" b="1" u="sng" dirty="0" smtClean="0">
                <a:latin typeface="+mn-lt"/>
              </a:rPr>
              <a:t>Age wise passenger survival ratio</a:t>
            </a:r>
            <a:endParaRPr lang="en-US" sz="3200" b="1" u="sng" dirty="0">
              <a:latin typeface="+mn-lt"/>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160808095"/>
              </p:ext>
            </p:extLst>
          </p:nvPr>
        </p:nvGraphicFramePr>
        <p:xfrm>
          <a:off x="838200" y="1325562"/>
          <a:ext cx="10515600" cy="5532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6933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latin typeface="+mn-lt"/>
              </a:rPr>
              <a:t>Siblings &amp; Spouses wise passenger survival ratio</a:t>
            </a:r>
            <a:endParaRPr lang="en-US" sz="3200" b="1" u="sng" dirty="0">
              <a:latin typeface="+mn-l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11014635"/>
              </p:ext>
            </p:extLst>
          </p:nvPr>
        </p:nvGraphicFramePr>
        <p:xfrm>
          <a:off x="838200" y="1825624"/>
          <a:ext cx="10515600" cy="50323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0546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latin typeface="+mn-lt"/>
              </a:rPr>
              <a:t>Parents and children wise passenger survival ratio</a:t>
            </a:r>
            <a:endParaRPr lang="en-US" sz="3200" b="1" u="sng" dirty="0">
              <a:latin typeface="+mn-l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24556819"/>
              </p:ext>
            </p:extLst>
          </p:nvPr>
        </p:nvGraphicFramePr>
        <p:xfrm>
          <a:off x="838200" y="1825624"/>
          <a:ext cx="10515600" cy="50323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5415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latin typeface="+mn-lt"/>
              </a:rPr>
              <a:t>Fare wise passenger survival ratio</a:t>
            </a:r>
            <a:endParaRPr lang="en-US" sz="3200" b="1" u="sng" dirty="0">
              <a:latin typeface="+mn-l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81876690"/>
              </p:ext>
            </p:extLst>
          </p:nvPr>
        </p:nvGraphicFramePr>
        <p:xfrm>
          <a:off x="838200" y="1825624"/>
          <a:ext cx="10515600" cy="50323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1315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latin typeface="+mn-lt"/>
              </a:rPr>
              <a:t>Correlation between numeric variables</a:t>
            </a:r>
            <a:endParaRPr lang="en-US" sz="3200" b="1" u="sng" dirty="0">
              <a:latin typeface="+mn-lt"/>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6185" t="3688" b="29847"/>
          <a:stretch/>
        </p:blipFill>
        <p:spPr>
          <a:xfrm>
            <a:off x="3795591" y="1925783"/>
            <a:ext cx="4752682" cy="3851562"/>
          </a:xfrm>
          <a:prstGeom prst="rect">
            <a:avLst/>
          </a:prstGeom>
        </p:spPr>
      </p:pic>
      <p:sp>
        <p:nvSpPr>
          <p:cNvPr id="17" name="TextBox 16"/>
          <p:cNvSpPr txBox="1"/>
          <p:nvPr/>
        </p:nvSpPr>
        <p:spPr>
          <a:xfrm>
            <a:off x="2493817" y="1905241"/>
            <a:ext cx="1022063" cy="3831818"/>
          </a:xfrm>
          <a:prstGeom prst="rect">
            <a:avLst/>
          </a:prstGeom>
          <a:solidFill>
            <a:srgbClr val="FFFF00"/>
          </a:solidFill>
        </p:spPr>
        <p:txBody>
          <a:bodyPr wrap="square" rtlCol="0" anchor="ctr">
            <a:spAutoFit/>
          </a:bodyPr>
          <a:lstStyle/>
          <a:p>
            <a:pPr algn="ctr"/>
            <a:r>
              <a:rPr lang="en-US" dirty="0" smtClean="0"/>
              <a:t>Fare</a:t>
            </a:r>
          </a:p>
          <a:p>
            <a:pPr algn="ctr">
              <a:lnSpc>
                <a:spcPct val="150000"/>
              </a:lnSpc>
            </a:pPr>
            <a:endParaRPr lang="en-US" dirty="0"/>
          </a:p>
          <a:p>
            <a:pPr algn="ctr"/>
            <a:r>
              <a:rPr lang="en-US" dirty="0" smtClean="0"/>
              <a:t>Parch</a:t>
            </a:r>
          </a:p>
          <a:p>
            <a:pPr algn="ctr">
              <a:lnSpc>
                <a:spcPct val="150000"/>
              </a:lnSpc>
            </a:pPr>
            <a:endParaRPr lang="en-US" dirty="0"/>
          </a:p>
          <a:p>
            <a:pPr algn="ctr"/>
            <a:r>
              <a:rPr lang="en-US" dirty="0" err="1" smtClean="0"/>
              <a:t>SibSp</a:t>
            </a:r>
            <a:endParaRPr lang="en-US" dirty="0" smtClean="0"/>
          </a:p>
          <a:p>
            <a:pPr algn="ctr">
              <a:lnSpc>
                <a:spcPct val="150000"/>
              </a:lnSpc>
            </a:pPr>
            <a:endParaRPr lang="en-US" dirty="0"/>
          </a:p>
          <a:p>
            <a:pPr algn="ctr"/>
            <a:r>
              <a:rPr lang="en-US" dirty="0" smtClean="0"/>
              <a:t>Age</a:t>
            </a:r>
          </a:p>
          <a:p>
            <a:pPr algn="ctr">
              <a:lnSpc>
                <a:spcPct val="150000"/>
              </a:lnSpc>
            </a:pPr>
            <a:endParaRPr lang="en-US" dirty="0"/>
          </a:p>
          <a:p>
            <a:pPr algn="ctr"/>
            <a:r>
              <a:rPr lang="en-US" dirty="0" err="1" smtClean="0"/>
              <a:t>Pclass</a:t>
            </a:r>
            <a:endParaRPr lang="en-US" dirty="0" smtClean="0"/>
          </a:p>
          <a:p>
            <a:pPr algn="ctr">
              <a:lnSpc>
                <a:spcPct val="150000"/>
              </a:lnSpc>
            </a:pPr>
            <a:endParaRPr lang="en-US" dirty="0"/>
          </a:p>
          <a:p>
            <a:pPr algn="ctr"/>
            <a:r>
              <a:rPr lang="en-US" dirty="0" smtClean="0"/>
              <a:t>Survived</a:t>
            </a:r>
            <a:endParaRPr lang="en-US" dirty="0"/>
          </a:p>
        </p:txBody>
      </p:sp>
      <p:sp>
        <p:nvSpPr>
          <p:cNvPr id="18" name="TextBox 17"/>
          <p:cNvSpPr txBox="1"/>
          <p:nvPr/>
        </p:nvSpPr>
        <p:spPr>
          <a:xfrm>
            <a:off x="3626716" y="6012440"/>
            <a:ext cx="4206240" cy="507831"/>
          </a:xfrm>
          <a:prstGeom prst="rect">
            <a:avLst/>
          </a:prstGeom>
          <a:solidFill>
            <a:srgbClr val="FFFF00"/>
          </a:solidFill>
        </p:spPr>
        <p:txBody>
          <a:bodyPr wrap="square" rtlCol="0" anchor="ctr">
            <a:spAutoFit/>
          </a:bodyPr>
          <a:lstStyle/>
          <a:p>
            <a:pPr algn="ctr">
              <a:lnSpc>
                <a:spcPct val="150000"/>
              </a:lnSpc>
            </a:pPr>
            <a:r>
              <a:rPr lang="en-US" dirty="0" smtClean="0"/>
              <a:t>Survived </a:t>
            </a:r>
            <a:r>
              <a:rPr lang="en-US" dirty="0" err="1" smtClean="0"/>
              <a:t>Pclass</a:t>
            </a:r>
            <a:r>
              <a:rPr lang="en-US" dirty="0" smtClean="0"/>
              <a:t>  Age    </a:t>
            </a:r>
            <a:r>
              <a:rPr lang="en-US" dirty="0" err="1" smtClean="0"/>
              <a:t>SibSp</a:t>
            </a:r>
            <a:r>
              <a:rPr lang="en-US" dirty="0" smtClean="0"/>
              <a:t>   Parch    Fare</a:t>
            </a:r>
            <a:endParaRPr lang="en-US" dirty="0"/>
          </a:p>
        </p:txBody>
      </p:sp>
    </p:spTree>
    <p:extLst>
      <p:ext uri="{BB962C8B-B14F-4D97-AF65-F5344CB8AC3E}">
        <p14:creationId xmlns:p14="http://schemas.microsoft.com/office/powerpoint/2010/main" val="2249484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Machine learning model selection</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algn="ctr"/>
            <a:r>
              <a:rPr lang="en-US" sz="2400" b="1" u="sng" dirty="0" smtClean="0"/>
              <a:t>Accuracy scores of all models by cross validation method ( cv=4 )</a:t>
            </a:r>
          </a:p>
          <a:p>
            <a:pPr algn="ctr"/>
            <a:endParaRPr lang="en-US" sz="2400" b="1" u="sng" dirty="0"/>
          </a:p>
          <a:p>
            <a:pPr algn="ctr"/>
            <a:endParaRPr lang="en-US" sz="2400" b="1" u="sng" dirty="0" smtClean="0"/>
          </a:p>
          <a:p>
            <a:pPr algn="ctr"/>
            <a:endParaRPr lang="en-US" sz="2400" b="1" u="sng" dirty="0"/>
          </a:p>
          <a:p>
            <a:pPr algn="ctr"/>
            <a:endParaRPr lang="en-US" sz="2400" b="1" u="sng" dirty="0" smtClean="0"/>
          </a:p>
          <a:p>
            <a:pPr algn="ctr"/>
            <a:endParaRPr lang="en-US" sz="2400" b="1" u="sng" dirty="0"/>
          </a:p>
          <a:p>
            <a:pPr algn="ctr"/>
            <a:endParaRPr lang="en-US" sz="2400" b="1" u="sng" dirty="0" smtClean="0"/>
          </a:p>
          <a:p>
            <a:pPr algn="ctr"/>
            <a:endParaRPr lang="en-US" sz="2400" b="1" u="sng" dirty="0" smtClean="0"/>
          </a:p>
          <a:p>
            <a:pPr algn="ctr"/>
            <a:r>
              <a:rPr lang="en-US" sz="2400" b="1" u="sng" dirty="0" smtClean="0"/>
              <a:t>Hence Logistic Regression selected</a:t>
            </a:r>
          </a:p>
        </p:txBody>
      </p:sp>
      <p:graphicFrame>
        <p:nvGraphicFramePr>
          <p:cNvPr id="4" name="Table 3"/>
          <p:cNvGraphicFramePr>
            <a:graphicFrameLocks noGrp="1"/>
          </p:cNvGraphicFramePr>
          <p:nvPr>
            <p:extLst>
              <p:ext uri="{D42A27DB-BD31-4B8C-83A1-F6EECF244321}">
                <p14:modId xmlns:p14="http://schemas.microsoft.com/office/powerpoint/2010/main" val="1247710913"/>
              </p:ext>
            </p:extLst>
          </p:nvPr>
        </p:nvGraphicFramePr>
        <p:xfrm>
          <a:off x="2142836" y="2756288"/>
          <a:ext cx="8127999" cy="222504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943015818"/>
                    </a:ext>
                  </a:extLst>
                </a:gridCol>
                <a:gridCol w="2709333">
                  <a:extLst>
                    <a:ext uri="{9D8B030D-6E8A-4147-A177-3AD203B41FA5}">
                      <a16:colId xmlns:a16="http://schemas.microsoft.com/office/drawing/2014/main" val="558013757"/>
                    </a:ext>
                  </a:extLst>
                </a:gridCol>
                <a:gridCol w="2709333">
                  <a:extLst>
                    <a:ext uri="{9D8B030D-6E8A-4147-A177-3AD203B41FA5}">
                      <a16:colId xmlns:a16="http://schemas.microsoft.com/office/drawing/2014/main" val="618121643"/>
                    </a:ext>
                  </a:extLst>
                </a:gridCol>
              </a:tblGrid>
              <a:tr h="370840">
                <a:tc>
                  <a:txBody>
                    <a:bodyPr/>
                    <a:lstStyle/>
                    <a:p>
                      <a:pPr algn="ctr"/>
                      <a:r>
                        <a:rPr lang="en-US" dirty="0" smtClean="0"/>
                        <a:t>Model name</a:t>
                      </a:r>
                      <a:endParaRPr lang="en-US" dirty="0"/>
                    </a:p>
                  </a:txBody>
                  <a:tcPr/>
                </a:tc>
                <a:tc>
                  <a:txBody>
                    <a:bodyPr/>
                    <a:lstStyle/>
                    <a:p>
                      <a:pPr algn="ctr"/>
                      <a:r>
                        <a:rPr lang="en-US" dirty="0" smtClean="0"/>
                        <a:t>Accuracy score</a:t>
                      </a:r>
                      <a:endParaRPr lang="en-US" dirty="0"/>
                    </a:p>
                  </a:txBody>
                  <a:tcPr/>
                </a:tc>
                <a:tc>
                  <a:txBody>
                    <a:bodyPr/>
                    <a:lstStyle/>
                    <a:p>
                      <a:pPr algn="ctr"/>
                      <a:r>
                        <a:rPr lang="en-US" dirty="0" smtClean="0"/>
                        <a:t>Standard Deviation</a:t>
                      </a:r>
                      <a:endParaRPr lang="en-US" dirty="0"/>
                    </a:p>
                  </a:txBody>
                  <a:tcPr/>
                </a:tc>
                <a:extLst>
                  <a:ext uri="{0D108BD9-81ED-4DB2-BD59-A6C34878D82A}">
                    <a16:rowId xmlns:a16="http://schemas.microsoft.com/office/drawing/2014/main" val="3224275230"/>
                  </a:ext>
                </a:extLst>
              </a:tr>
              <a:tr h="370840">
                <a:tc>
                  <a:txBody>
                    <a:bodyPr/>
                    <a:lstStyle/>
                    <a:p>
                      <a:pPr algn="ctr"/>
                      <a:r>
                        <a:rPr lang="en-US" dirty="0" smtClean="0"/>
                        <a:t>Logistic Regression</a:t>
                      </a:r>
                      <a:endParaRPr lang="en-US" dirty="0"/>
                    </a:p>
                  </a:txBody>
                  <a:tcPr/>
                </a:tc>
                <a:tc>
                  <a:txBody>
                    <a:bodyPr/>
                    <a:lstStyle/>
                    <a:p>
                      <a:pPr algn="ctr"/>
                      <a:r>
                        <a:rPr lang="en-US" dirty="0" smtClean="0"/>
                        <a:t>0.828680</a:t>
                      </a:r>
                      <a:endParaRPr lang="en-US" dirty="0"/>
                    </a:p>
                  </a:txBody>
                  <a:tcPr/>
                </a:tc>
                <a:tc>
                  <a:txBody>
                    <a:bodyPr/>
                    <a:lstStyle/>
                    <a:p>
                      <a:pPr algn="ctr"/>
                      <a:r>
                        <a:rPr lang="en-US" dirty="0" smtClean="0"/>
                        <a:t>0.024066</a:t>
                      </a:r>
                    </a:p>
                  </a:txBody>
                  <a:tcPr/>
                </a:tc>
                <a:extLst>
                  <a:ext uri="{0D108BD9-81ED-4DB2-BD59-A6C34878D82A}">
                    <a16:rowId xmlns:a16="http://schemas.microsoft.com/office/drawing/2014/main" val="3811867292"/>
                  </a:ext>
                </a:extLst>
              </a:tr>
              <a:tr h="370840">
                <a:tc>
                  <a:txBody>
                    <a:bodyPr/>
                    <a:lstStyle/>
                    <a:p>
                      <a:pPr algn="ctr"/>
                      <a:r>
                        <a:rPr lang="en-US" dirty="0" smtClean="0"/>
                        <a:t>K Nearest Neighbors</a:t>
                      </a:r>
                      <a:endParaRPr lang="en-US" dirty="0"/>
                    </a:p>
                  </a:txBody>
                  <a:tcPr/>
                </a:tc>
                <a:tc>
                  <a:txBody>
                    <a:bodyPr/>
                    <a:lstStyle/>
                    <a:p>
                      <a:pPr algn="ctr"/>
                      <a:r>
                        <a:rPr lang="en-US" dirty="0" smtClean="0"/>
                        <a:t>0.824522</a:t>
                      </a:r>
                      <a:endParaRPr lang="en-US" dirty="0"/>
                    </a:p>
                  </a:txBody>
                  <a:tcPr/>
                </a:tc>
                <a:tc>
                  <a:txBody>
                    <a:bodyPr/>
                    <a:lstStyle/>
                    <a:p>
                      <a:pPr algn="ctr"/>
                      <a:r>
                        <a:rPr lang="en-US" dirty="0" smtClean="0"/>
                        <a:t>0.025227</a:t>
                      </a:r>
                      <a:endParaRPr lang="en-US" dirty="0"/>
                    </a:p>
                  </a:txBody>
                  <a:tcPr/>
                </a:tc>
                <a:extLst>
                  <a:ext uri="{0D108BD9-81ED-4DB2-BD59-A6C34878D82A}">
                    <a16:rowId xmlns:a16="http://schemas.microsoft.com/office/drawing/2014/main" val="2587771063"/>
                  </a:ext>
                </a:extLst>
              </a:tr>
              <a:tr h="370840">
                <a:tc>
                  <a:txBody>
                    <a:bodyPr/>
                    <a:lstStyle/>
                    <a:p>
                      <a:pPr algn="ctr"/>
                      <a:r>
                        <a:rPr lang="en-US" dirty="0" smtClean="0"/>
                        <a:t>Random Forest</a:t>
                      </a:r>
                      <a:endParaRPr lang="en-US" dirty="0"/>
                    </a:p>
                  </a:txBody>
                  <a:tcPr/>
                </a:tc>
                <a:tc>
                  <a:txBody>
                    <a:bodyPr/>
                    <a:lstStyle/>
                    <a:p>
                      <a:pPr algn="ctr"/>
                      <a:r>
                        <a:rPr lang="en-US" dirty="0" smtClean="0"/>
                        <a:t>0.810469</a:t>
                      </a:r>
                      <a:endParaRPr lang="en-US" dirty="0"/>
                    </a:p>
                  </a:txBody>
                  <a:tcPr/>
                </a:tc>
                <a:tc>
                  <a:txBody>
                    <a:bodyPr/>
                    <a:lstStyle/>
                    <a:p>
                      <a:pPr algn="ctr"/>
                      <a:r>
                        <a:rPr lang="en-US" dirty="0" smtClean="0"/>
                        <a:t>0.021572</a:t>
                      </a:r>
                      <a:endParaRPr lang="en-US" dirty="0"/>
                    </a:p>
                  </a:txBody>
                  <a:tcPr/>
                </a:tc>
                <a:extLst>
                  <a:ext uri="{0D108BD9-81ED-4DB2-BD59-A6C34878D82A}">
                    <a16:rowId xmlns:a16="http://schemas.microsoft.com/office/drawing/2014/main" val="2290710813"/>
                  </a:ext>
                </a:extLst>
              </a:tr>
              <a:tr h="370840">
                <a:tc>
                  <a:txBody>
                    <a:bodyPr/>
                    <a:lstStyle/>
                    <a:p>
                      <a:pPr algn="ctr"/>
                      <a:r>
                        <a:rPr lang="en-US" dirty="0" smtClean="0"/>
                        <a:t>Naïve</a:t>
                      </a:r>
                      <a:r>
                        <a:rPr lang="en-US" baseline="0" dirty="0" smtClean="0"/>
                        <a:t> Bayes</a:t>
                      </a:r>
                      <a:endParaRPr lang="en-US" dirty="0"/>
                    </a:p>
                  </a:txBody>
                  <a:tcPr/>
                </a:tc>
                <a:tc>
                  <a:txBody>
                    <a:bodyPr/>
                    <a:lstStyle/>
                    <a:p>
                      <a:pPr algn="ctr"/>
                      <a:r>
                        <a:rPr lang="en-US" dirty="0" smtClean="0"/>
                        <a:t>0.802018</a:t>
                      </a:r>
                      <a:endParaRPr lang="en-US" dirty="0"/>
                    </a:p>
                  </a:txBody>
                  <a:tcPr/>
                </a:tc>
                <a:tc>
                  <a:txBody>
                    <a:bodyPr/>
                    <a:lstStyle/>
                    <a:p>
                      <a:pPr algn="ctr"/>
                      <a:r>
                        <a:rPr lang="en-US" dirty="0" smtClean="0"/>
                        <a:t>0.013767</a:t>
                      </a:r>
                      <a:endParaRPr lang="en-US" dirty="0"/>
                    </a:p>
                  </a:txBody>
                  <a:tcPr/>
                </a:tc>
                <a:extLst>
                  <a:ext uri="{0D108BD9-81ED-4DB2-BD59-A6C34878D82A}">
                    <a16:rowId xmlns:a16="http://schemas.microsoft.com/office/drawing/2014/main" val="3481126988"/>
                  </a:ext>
                </a:extLst>
              </a:tr>
              <a:tr h="370840">
                <a:tc>
                  <a:txBody>
                    <a:bodyPr/>
                    <a:lstStyle/>
                    <a:p>
                      <a:pPr algn="ctr"/>
                      <a:r>
                        <a:rPr lang="en-US" dirty="0" smtClean="0"/>
                        <a:t>Decision Tree</a:t>
                      </a:r>
                      <a:endParaRPr lang="en-US" dirty="0"/>
                    </a:p>
                  </a:txBody>
                  <a:tcPr/>
                </a:tc>
                <a:tc>
                  <a:txBody>
                    <a:bodyPr/>
                    <a:lstStyle/>
                    <a:p>
                      <a:pPr algn="ctr"/>
                      <a:r>
                        <a:rPr lang="en-US" dirty="0" smtClean="0"/>
                        <a:t>0.775348</a:t>
                      </a:r>
                      <a:endParaRPr lang="en-US" dirty="0"/>
                    </a:p>
                  </a:txBody>
                  <a:tcPr/>
                </a:tc>
                <a:tc>
                  <a:txBody>
                    <a:bodyPr/>
                    <a:lstStyle/>
                    <a:p>
                      <a:pPr algn="ctr"/>
                      <a:r>
                        <a:rPr lang="en-US" dirty="0" smtClean="0"/>
                        <a:t>0.018196</a:t>
                      </a:r>
                      <a:endParaRPr lang="en-US" dirty="0"/>
                    </a:p>
                  </a:txBody>
                  <a:tcPr/>
                </a:tc>
                <a:extLst>
                  <a:ext uri="{0D108BD9-81ED-4DB2-BD59-A6C34878D82A}">
                    <a16:rowId xmlns:a16="http://schemas.microsoft.com/office/drawing/2014/main" val="1546899675"/>
                  </a:ext>
                </a:extLst>
              </a:tr>
            </a:tbl>
          </a:graphicData>
        </a:graphic>
      </p:graphicFrame>
    </p:spTree>
    <p:extLst>
      <p:ext uri="{BB962C8B-B14F-4D97-AF65-F5344CB8AC3E}">
        <p14:creationId xmlns:p14="http://schemas.microsoft.com/office/powerpoint/2010/main" val="4154535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Performance Metrics</a:t>
            </a:r>
            <a:endParaRPr lang="en-US" dirty="0"/>
          </a:p>
        </p:txBody>
      </p:sp>
      <p:sp>
        <p:nvSpPr>
          <p:cNvPr id="3" name="Content Placeholder 2"/>
          <p:cNvSpPr>
            <a:spLocks noGrp="1"/>
          </p:cNvSpPr>
          <p:nvPr>
            <p:ph idx="1"/>
          </p:nvPr>
        </p:nvSpPr>
        <p:spPr>
          <a:xfrm>
            <a:off x="838200" y="1825624"/>
            <a:ext cx="10515600" cy="5032375"/>
          </a:xfrm>
        </p:spPr>
        <p:txBody>
          <a:bodyPr/>
          <a:lstStyle/>
          <a:p>
            <a:pPr algn="ctr"/>
            <a:r>
              <a:rPr lang="en-US" dirty="0" smtClean="0"/>
              <a:t>Before model tuning (via </a:t>
            </a:r>
            <a:r>
              <a:rPr lang="en-US" dirty="0" err="1" smtClean="0"/>
              <a:t>GridSearch</a:t>
            </a:r>
            <a:r>
              <a:rPr lang="en-US" dirty="0" smtClean="0"/>
              <a:t>)</a:t>
            </a:r>
          </a:p>
          <a:p>
            <a:pPr algn="ctr"/>
            <a:endParaRPr lang="en-US" dirty="0"/>
          </a:p>
          <a:p>
            <a:pPr algn="ctr"/>
            <a:endParaRPr lang="en-US" dirty="0" smtClean="0"/>
          </a:p>
          <a:p>
            <a:pPr algn="ctr"/>
            <a:endParaRPr lang="en-US" dirty="0"/>
          </a:p>
          <a:p>
            <a:pPr algn="ctr"/>
            <a:endParaRPr lang="en-US" dirty="0" smtClean="0"/>
          </a:p>
          <a:p>
            <a:pPr algn="ctr"/>
            <a:r>
              <a:rPr lang="en-US" dirty="0" smtClean="0"/>
              <a:t>After </a:t>
            </a:r>
            <a:r>
              <a:rPr lang="en-US" dirty="0"/>
              <a:t>model </a:t>
            </a:r>
            <a:r>
              <a:rPr lang="en-US" dirty="0" smtClean="0"/>
              <a:t>tuning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64117602"/>
              </p:ext>
            </p:extLst>
          </p:nvPr>
        </p:nvGraphicFramePr>
        <p:xfrm>
          <a:off x="1482432" y="2493046"/>
          <a:ext cx="9351822" cy="741680"/>
        </p:xfrm>
        <a:graphic>
          <a:graphicData uri="http://schemas.openxmlformats.org/drawingml/2006/table">
            <a:tbl>
              <a:tblPr firstRow="1" bandRow="1">
                <a:tableStyleId>{073A0DAA-6AF3-43AB-8588-CEC1D06C72B9}</a:tableStyleId>
              </a:tblPr>
              <a:tblGrid>
                <a:gridCol w="1558637">
                  <a:extLst>
                    <a:ext uri="{9D8B030D-6E8A-4147-A177-3AD203B41FA5}">
                      <a16:colId xmlns:a16="http://schemas.microsoft.com/office/drawing/2014/main" val="1124477128"/>
                    </a:ext>
                  </a:extLst>
                </a:gridCol>
                <a:gridCol w="1558637">
                  <a:extLst>
                    <a:ext uri="{9D8B030D-6E8A-4147-A177-3AD203B41FA5}">
                      <a16:colId xmlns:a16="http://schemas.microsoft.com/office/drawing/2014/main" val="853526905"/>
                    </a:ext>
                  </a:extLst>
                </a:gridCol>
                <a:gridCol w="1558637">
                  <a:extLst>
                    <a:ext uri="{9D8B030D-6E8A-4147-A177-3AD203B41FA5}">
                      <a16:colId xmlns:a16="http://schemas.microsoft.com/office/drawing/2014/main" val="2881025659"/>
                    </a:ext>
                  </a:extLst>
                </a:gridCol>
                <a:gridCol w="1558637">
                  <a:extLst>
                    <a:ext uri="{9D8B030D-6E8A-4147-A177-3AD203B41FA5}">
                      <a16:colId xmlns:a16="http://schemas.microsoft.com/office/drawing/2014/main" val="4202765066"/>
                    </a:ext>
                  </a:extLst>
                </a:gridCol>
                <a:gridCol w="1558637">
                  <a:extLst>
                    <a:ext uri="{9D8B030D-6E8A-4147-A177-3AD203B41FA5}">
                      <a16:colId xmlns:a16="http://schemas.microsoft.com/office/drawing/2014/main" val="732363532"/>
                    </a:ext>
                  </a:extLst>
                </a:gridCol>
                <a:gridCol w="1558637">
                  <a:extLst>
                    <a:ext uri="{9D8B030D-6E8A-4147-A177-3AD203B41FA5}">
                      <a16:colId xmlns:a16="http://schemas.microsoft.com/office/drawing/2014/main" val="1335694932"/>
                    </a:ext>
                  </a:extLst>
                </a:gridCol>
              </a:tblGrid>
              <a:tr h="370840">
                <a:tc>
                  <a:txBody>
                    <a:bodyPr/>
                    <a:lstStyle/>
                    <a:p>
                      <a:pPr algn="ctr"/>
                      <a:r>
                        <a:rPr lang="en-US" dirty="0" smtClean="0"/>
                        <a:t>Metric</a:t>
                      </a:r>
                      <a:r>
                        <a:rPr lang="en-US" baseline="0" dirty="0" smtClean="0"/>
                        <a:t> name</a:t>
                      </a:r>
                      <a:endParaRPr lang="en-US" dirty="0"/>
                    </a:p>
                  </a:txBody>
                  <a:tcPr/>
                </a:tc>
                <a:tc>
                  <a:txBody>
                    <a:bodyPr/>
                    <a:lstStyle/>
                    <a:p>
                      <a:pPr algn="ctr"/>
                      <a:r>
                        <a:rPr lang="en-US" dirty="0" smtClean="0"/>
                        <a:t>Accuracy</a:t>
                      </a:r>
                      <a:endParaRPr lang="en-US" dirty="0"/>
                    </a:p>
                  </a:txBody>
                  <a:tcPr/>
                </a:tc>
                <a:tc>
                  <a:txBody>
                    <a:bodyPr/>
                    <a:lstStyle/>
                    <a:p>
                      <a:pPr algn="ctr"/>
                      <a:r>
                        <a:rPr lang="en-US" dirty="0" smtClean="0"/>
                        <a:t>Precision</a:t>
                      </a:r>
                      <a:endParaRPr lang="en-US" dirty="0"/>
                    </a:p>
                  </a:txBody>
                  <a:tcPr/>
                </a:tc>
                <a:tc>
                  <a:txBody>
                    <a:bodyPr/>
                    <a:lstStyle/>
                    <a:p>
                      <a:pPr algn="ctr"/>
                      <a:r>
                        <a:rPr lang="en-US" dirty="0" smtClean="0"/>
                        <a:t>Recall</a:t>
                      </a:r>
                      <a:endParaRPr lang="en-US" dirty="0"/>
                    </a:p>
                  </a:txBody>
                  <a:tcPr/>
                </a:tc>
                <a:tc>
                  <a:txBody>
                    <a:bodyPr/>
                    <a:lstStyle/>
                    <a:p>
                      <a:pPr algn="ctr"/>
                      <a:r>
                        <a:rPr lang="en-US" dirty="0" smtClean="0"/>
                        <a:t>F1 Score</a:t>
                      </a:r>
                      <a:endParaRPr lang="en-US" dirty="0"/>
                    </a:p>
                  </a:txBody>
                  <a:tcPr/>
                </a:tc>
                <a:tc>
                  <a:txBody>
                    <a:bodyPr/>
                    <a:lstStyle/>
                    <a:p>
                      <a:pPr algn="ctr"/>
                      <a:r>
                        <a:rPr lang="en-US" dirty="0" smtClean="0"/>
                        <a:t>ROC AUC</a:t>
                      </a:r>
                      <a:endParaRPr lang="en-US" dirty="0"/>
                    </a:p>
                  </a:txBody>
                  <a:tcPr/>
                </a:tc>
                <a:extLst>
                  <a:ext uri="{0D108BD9-81ED-4DB2-BD59-A6C34878D82A}">
                    <a16:rowId xmlns:a16="http://schemas.microsoft.com/office/drawing/2014/main" val="4231265451"/>
                  </a:ext>
                </a:extLst>
              </a:tr>
              <a:tr h="370840">
                <a:tc>
                  <a:txBody>
                    <a:bodyPr/>
                    <a:lstStyle/>
                    <a:p>
                      <a:pPr algn="ctr"/>
                      <a:r>
                        <a:rPr lang="en-US" dirty="0" smtClean="0"/>
                        <a:t>Metric Score</a:t>
                      </a:r>
                      <a:endParaRPr lang="en-US" dirty="0"/>
                    </a:p>
                  </a:txBody>
                  <a:tcPr/>
                </a:tc>
                <a:tc>
                  <a:txBody>
                    <a:bodyPr/>
                    <a:lstStyle/>
                    <a:p>
                      <a:pPr algn="ctr"/>
                      <a:r>
                        <a:rPr lang="en-US" dirty="0" smtClean="0"/>
                        <a:t>0.799</a:t>
                      </a:r>
                      <a:endParaRPr lang="en-US" dirty="0"/>
                    </a:p>
                  </a:txBody>
                  <a:tcPr/>
                </a:tc>
                <a:tc>
                  <a:txBody>
                    <a:bodyPr/>
                    <a:lstStyle/>
                    <a:p>
                      <a:pPr algn="ctr"/>
                      <a:r>
                        <a:rPr lang="en-US" dirty="0" smtClean="0"/>
                        <a:t>0.785</a:t>
                      </a:r>
                      <a:endParaRPr lang="en-US" dirty="0"/>
                    </a:p>
                  </a:txBody>
                  <a:tcPr/>
                </a:tc>
                <a:tc>
                  <a:txBody>
                    <a:bodyPr/>
                    <a:lstStyle/>
                    <a:p>
                      <a:pPr algn="ctr"/>
                      <a:r>
                        <a:rPr lang="en-US" dirty="0" smtClean="0"/>
                        <a:t>0.699</a:t>
                      </a:r>
                      <a:endParaRPr lang="en-US" dirty="0"/>
                    </a:p>
                  </a:txBody>
                  <a:tcPr/>
                </a:tc>
                <a:tc>
                  <a:txBody>
                    <a:bodyPr/>
                    <a:lstStyle/>
                    <a:p>
                      <a:pPr algn="ctr"/>
                      <a:r>
                        <a:rPr lang="en-US" dirty="0" smtClean="0"/>
                        <a:t>0.739</a:t>
                      </a:r>
                      <a:endParaRPr lang="en-US" dirty="0"/>
                    </a:p>
                  </a:txBody>
                  <a:tcPr/>
                </a:tc>
                <a:tc>
                  <a:txBody>
                    <a:bodyPr/>
                    <a:lstStyle/>
                    <a:p>
                      <a:pPr algn="ctr"/>
                      <a:r>
                        <a:rPr lang="en-US" dirty="0" smtClean="0"/>
                        <a:t>0.783</a:t>
                      </a:r>
                      <a:endParaRPr lang="en-US" dirty="0"/>
                    </a:p>
                  </a:txBody>
                  <a:tcPr/>
                </a:tc>
                <a:extLst>
                  <a:ext uri="{0D108BD9-81ED-4DB2-BD59-A6C34878D82A}">
                    <a16:rowId xmlns:a16="http://schemas.microsoft.com/office/drawing/2014/main" val="233381489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88732800"/>
              </p:ext>
            </p:extLst>
          </p:nvPr>
        </p:nvGraphicFramePr>
        <p:xfrm>
          <a:off x="1482432" y="5035727"/>
          <a:ext cx="9351822" cy="741680"/>
        </p:xfrm>
        <a:graphic>
          <a:graphicData uri="http://schemas.openxmlformats.org/drawingml/2006/table">
            <a:tbl>
              <a:tblPr firstRow="1" bandRow="1">
                <a:tableStyleId>{073A0DAA-6AF3-43AB-8588-CEC1D06C72B9}</a:tableStyleId>
              </a:tblPr>
              <a:tblGrid>
                <a:gridCol w="1558637">
                  <a:extLst>
                    <a:ext uri="{9D8B030D-6E8A-4147-A177-3AD203B41FA5}">
                      <a16:colId xmlns:a16="http://schemas.microsoft.com/office/drawing/2014/main" val="1124477128"/>
                    </a:ext>
                  </a:extLst>
                </a:gridCol>
                <a:gridCol w="1558637">
                  <a:extLst>
                    <a:ext uri="{9D8B030D-6E8A-4147-A177-3AD203B41FA5}">
                      <a16:colId xmlns:a16="http://schemas.microsoft.com/office/drawing/2014/main" val="853526905"/>
                    </a:ext>
                  </a:extLst>
                </a:gridCol>
                <a:gridCol w="1558637">
                  <a:extLst>
                    <a:ext uri="{9D8B030D-6E8A-4147-A177-3AD203B41FA5}">
                      <a16:colId xmlns:a16="http://schemas.microsoft.com/office/drawing/2014/main" val="2881025659"/>
                    </a:ext>
                  </a:extLst>
                </a:gridCol>
                <a:gridCol w="1558637">
                  <a:extLst>
                    <a:ext uri="{9D8B030D-6E8A-4147-A177-3AD203B41FA5}">
                      <a16:colId xmlns:a16="http://schemas.microsoft.com/office/drawing/2014/main" val="4202765066"/>
                    </a:ext>
                  </a:extLst>
                </a:gridCol>
                <a:gridCol w="1558637">
                  <a:extLst>
                    <a:ext uri="{9D8B030D-6E8A-4147-A177-3AD203B41FA5}">
                      <a16:colId xmlns:a16="http://schemas.microsoft.com/office/drawing/2014/main" val="732363532"/>
                    </a:ext>
                  </a:extLst>
                </a:gridCol>
                <a:gridCol w="1558637">
                  <a:extLst>
                    <a:ext uri="{9D8B030D-6E8A-4147-A177-3AD203B41FA5}">
                      <a16:colId xmlns:a16="http://schemas.microsoft.com/office/drawing/2014/main" val="1335694932"/>
                    </a:ext>
                  </a:extLst>
                </a:gridCol>
              </a:tblGrid>
              <a:tr h="370840">
                <a:tc>
                  <a:txBody>
                    <a:bodyPr/>
                    <a:lstStyle/>
                    <a:p>
                      <a:pPr algn="ctr"/>
                      <a:r>
                        <a:rPr lang="en-US" dirty="0" smtClean="0"/>
                        <a:t>Metric</a:t>
                      </a:r>
                      <a:r>
                        <a:rPr lang="en-US" baseline="0" dirty="0" smtClean="0"/>
                        <a:t> name</a:t>
                      </a:r>
                      <a:endParaRPr lang="en-US" dirty="0"/>
                    </a:p>
                  </a:txBody>
                  <a:tcPr/>
                </a:tc>
                <a:tc>
                  <a:txBody>
                    <a:bodyPr/>
                    <a:lstStyle/>
                    <a:p>
                      <a:pPr algn="ctr"/>
                      <a:r>
                        <a:rPr lang="en-US" dirty="0" smtClean="0"/>
                        <a:t>Accuracy</a:t>
                      </a:r>
                      <a:endParaRPr lang="en-US" dirty="0"/>
                    </a:p>
                  </a:txBody>
                  <a:tcPr/>
                </a:tc>
                <a:tc>
                  <a:txBody>
                    <a:bodyPr/>
                    <a:lstStyle/>
                    <a:p>
                      <a:pPr algn="ctr"/>
                      <a:r>
                        <a:rPr lang="en-US" dirty="0" smtClean="0"/>
                        <a:t>Precision</a:t>
                      </a:r>
                      <a:endParaRPr lang="en-US" dirty="0"/>
                    </a:p>
                  </a:txBody>
                  <a:tcPr/>
                </a:tc>
                <a:tc>
                  <a:txBody>
                    <a:bodyPr/>
                    <a:lstStyle/>
                    <a:p>
                      <a:pPr algn="ctr"/>
                      <a:r>
                        <a:rPr lang="en-US" dirty="0" smtClean="0"/>
                        <a:t>Recall</a:t>
                      </a:r>
                      <a:endParaRPr lang="en-US" dirty="0"/>
                    </a:p>
                  </a:txBody>
                  <a:tcPr/>
                </a:tc>
                <a:tc>
                  <a:txBody>
                    <a:bodyPr/>
                    <a:lstStyle/>
                    <a:p>
                      <a:pPr algn="ctr"/>
                      <a:r>
                        <a:rPr lang="en-US" dirty="0" smtClean="0"/>
                        <a:t>F1 Score</a:t>
                      </a:r>
                      <a:endParaRPr lang="en-US" dirty="0"/>
                    </a:p>
                  </a:txBody>
                  <a:tcPr/>
                </a:tc>
                <a:tc>
                  <a:txBody>
                    <a:bodyPr/>
                    <a:lstStyle/>
                    <a:p>
                      <a:pPr algn="ctr"/>
                      <a:r>
                        <a:rPr lang="en-US" dirty="0" smtClean="0"/>
                        <a:t>ROC AUC</a:t>
                      </a:r>
                      <a:endParaRPr lang="en-US" dirty="0"/>
                    </a:p>
                  </a:txBody>
                  <a:tcPr/>
                </a:tc>
                <a:extLst>
                  <a:ext uri="{0D108BD9-81ED-4DB2-BD59-A6C34878D82A}">
                    <a16:rowId xmlns:a16="http://schemas.microsoft.com/office/drawing/2014/main" val="4231265451"/>
                  </a:ext>
                </a:extLst>
              </a:tr>
              <a:tr h="370840">
                <a:tc>
                  <a:txBody>
                    <a:bodyPr/>
                    <a:lstStyle/>
                    <a:p>
                      <a:pPr algn="ctr"/>
                      <a:r>
                        <a:rPr lang="en-US" dirty="0" smtClean="0"/>
                        <a:t>Metric Score</a:t>
                      </a:r>
                      <a:endParaRPr lang="en-US" dirty="0"/>
                    </a:p>
                  </a:txBody>
                  <a:tcPr/>
                </a:tc>
                <a:tc>
                  <a:txBody>
                    <a:bodyPr/>
                    <a:lstStyle/>
                    <a:p>
                      <a:pPr algn="ctr"/>
                      <a:r>
                        <a:rPr lang="en-US" dirty="0" smtClean="0"/>
                        <a:t>0.804</a:t>
                      </a:r>
                      <a:endParaRPr lang="en-US" dirty="0"/>
                    </a:p>
                  </a:txBody>
                  <a:tcPr/>
                </a:tc>
                <a:tc>
                  <a:txBody>
                    <a:bodyPr/>
                    <a:lstStyle/>
                    <a:p>
                      <a:pPr algn="ctr"/>
                      <a:r>
                        <a:rPr lang="en-US" dirty="0" smtClean="0"/>
                        <a:t>0.797</a:t>
                      </a:r>
                      <a:endParaRPr lang="en-US" dirty="0"/>
                    </a:p>
                  </a:txBody>
                  <a:tcPr/>
                </a:tc>
                <a:tc>
                  <a:txBody>
                    <a:bodyPr/>
                    <a:lstStyle/>
                    <a:p>
                      <a:pPr algn="ctr"/>
                      <a:r>
                        <a:rPr lang="en-US" dirty="0" smtClean="0"/>
                        <a:t>0.699</a:t>
                      </a:r>
                      <a:endParaRPr lang="en-US" dirty="0"/>
                    </a:p>
                  </a:txBody>
                  <a:tcPr/>
                </a:tc>
                <a:tc>
                  <a:txBody>
                    <a:bodyPr/>
                    <a:lstStyle/>
                    <a:p>
                      <a:pPr algn="ctr"/>
                      <a:r>
                        <a:rPr lang="en-US" dirty="0" smtClean="0"/>
                        <a:t>0.745</a:t>
                      </a:r>
                      <a:endParaRPr lang="en-US" dirty="0"/>
                    </a:p>
                  </a:txBody>
                  <a:tcPr/>
                </a:tc>
                <a:tc>
                  <a:txBody>
                    <a:bodyPr/>
                    <a:lstStyle/>
                    <a:p>
                      <a:pPr algn="ctr"/>
                      <a:r>
                        <a:rPr lang="en-US" dirty="0" smtClean="0"/>
                        <a:t>0.788</a:t>
                      </a:r>
                      <a:endParaRPr lang="en-US" dirty="0"/>
                    </a:p>
                  </a:txBody>
                  <a:tcPr/>
                </a:tc>
                <a:extLst>
                  <a:ext uri="{0D108BD9-81ED-4DB2-BD59-A6C34878D82A}">
                    <a16:rowId xmlns:a16="http://schemas.microsoft.com/office/drawing/2014/main" val="2333814899"/>
                  </a:ext>
                </a:extLst>
              </a:tr>
            </a:tbl>
          </a:graphicData>
        </a:graphic>
      </p:graphicFrame>
    </p:spTree>
    <p:extLst>
      <p:ext uri="{BB962C8B-B14F-4D97-AF65-F5344CB8AC3E}">
        <p14:creationId xmlns:p14="http://schemas.microsoft.com/office/powerpoint/2010/main" val="2112263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a:t>We started with the data exploration where we got </a:t>
            </a:r>
            <a:r>
              <a:rPr lang="en-US" dirty="0" smtClean="0"/>
              <a:t>to know the variables of </a:t>
            </a:r>
            <a:r>
              <a:rPr lang="en-US" dirty="0"/>
              <a:t>the dataset, checked about missing data and </a:t>
            </a:r>
            <a:r>
              <a:rPr lang="en-US" dirty="0" smtClean="0"/>
              <a:t>found out </a:t>
            </a:r>
            <a:r>
              <a:rPr lang="en-US" dirty="0"/>
              <a:t>which features are important. </a:t>
            </a:r>
            <a:r>
              <a:rPr lang="en-US" dirty="0" smtClean="0"/>
              <a:t>We </a:t>
            </a:r>
            <a:r>
              <a:rPr lang="en-US" dirty="0"/>
              <a:t>used </a:t>
            </a:r>
            <a:r>
              <a:rPr lang="en-US" dirty="0" smtClean="0"/>
              <a:t>visualizations to understand the data better. During feature engineering and data pre-processing, </a:t>
            </a:r>
            <a:r>
              <a:rPr lang="en-US" dirty="0"/>
              <a:t>we </a:t>
            </a:r>
            <a:r>
              <a:rPr lang="en-US" dirty="0"/>
              <a:t>i</a:t>
            </a:r>
            <a:r>
              <a:rPr lang="en-US" dirty="0" smtClean="0"/>
              <a:t>mputed </a:t>
            </a:r>
            <a:r>
              <a:rPr lang="en-US" dirty="0"/>
              <a:t>missing values, converted features into numeric ones, grouped values into categories and created a few new features. Afterwards we started training </a:t>
            </a:r>
            <a:r>
              <a:rPr lang="en-US" dirty="0" smtClean="0"/>
              <a:t>5 </a:t>
            </a:r>
            <a:r>
              <a:rPr lang="en-US" dirty="0"/>
              <a:t>different machine learning </a:t>
            </a:r>
            <a:r>
              <a:rPr lang="en-US" dirty="0" smtClean="0"/>
              <a:t>models via cross validation, </a:t>
            </a:r>
            <a:r>
              <a:rPr lang="en-US" dirty="0"/>
              <a:t>picked </a:t>
            </a:r>
            <a:r>
              <a:rPr lang="en-US" dirty="0" smtClean="0"/>
              <a:t>one with the best accuracy score (Logistic Regression) </a:t>
            </a:r>
            <a:r>
              <a:rPr lang="en-US" dirty="0"/>
              <a:t>and </a:t>
            </a:r>
            <a:r>
              <a:rPr lang="en-US" dirty="0" smtClean="0"/>
              <a:t>tuned the parameters to increase the performance metric scores. </a:t>
            </a:r>
            <a:r>
              <a:rPr lang="en-US" dirty="0"/>
              <a:t>Lastly, we looked at </a:t>
            </a:r>
            <a:r>
              <a:rPr lang="en-US" dirty="0" smtClean="0"/>
              <a:t>the </a:t>
            </a:r>
            <a:r>
              <a:rPr lang="en-US" dirty="0"/>
              <a:t>confusion matrix and computed the </a:t>
            </a:r>
            <a:r>
              <a:rPr lang="en-US" dirty="0" smtClean="0"/>
              <a:t>performance metric scores and feature importance.</a:t>
            </a:r>
            <a:endParaRPr lang="en-US" dirty="0"/>
          </a:p>
        </p:txBody>
      </p:sp>
    </p:spTree>
    <p:extLst>
      <p:ext uri="{BB962C8B-B14F-4D97-AF65-F5344CB8AC3E}">
        <p14:creationId xmlns:p14="http://schemas.microsoft.com/office/powerpoint/2010/main" val="1975266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Problem Statement</a:t>
            </a:r>
            <a:endParaRPr lang="en-US" dirty="0"/>
          </a:p>
        </p:txBody>
      </p:sp>
      <p:sp>
        <p:nvSpPr>
          <p:cNvPr id="3" name="Content Placeholder 2"/>
          <p:cNvSpPr>
            <a:spLocks noGrp="1"/>
          </p:cNvSpPr>
          <p:nvPr>
            <p:ph idx="1"/>
          </p:nvPr>
        </p:nvSpPr>
        <p:spPr>
          <a:xfrm>
            <a:off x="838200" y="1325563"/>
            <a:ext cx="10515600" cy="4851400"/>
          </a:xfrm>
        </p:spPr>
        <p:txBody>
          <a:bodyPr>
            <a:normAutofit fontScale="85000" lnSpcReduction="20000"/>
          </a:bodyPr>
          <a:lstStyle/>
          <a:p>
            <a:endParaRPr lang="en-US" dirty="0"/>
          </a:p>
          <a:p>
            <a:r>
              <a:rPr lang="en-US" dirty="0"/>
              <a:t> The sinking of the RMS Titanic is one of the most infamous shipwrecks in history. On April 15, 1912, during her maiden voyage, the Titanic sank after colliding with an iceberg, killing 1502 out of 2224 passengers and crew. This sensational tragedy shocked the international community and led to better safety regulations for ships</a:t>
            </a:r>
            <a:r>
              <a:rPr lang="en-US" dirty="0" smtClean="0"/>
              <a:t>.</a:t>
            </a:r>
          </a:p>
          <a:p>
            <a:endParaRPr lang="en-US" dirty="0"/>
          </a:p>
          <a:p>
            <a:r>
              <a:rPr lang="en-US" dirty="0"/>
              <a:t> One of the reasons that the shipwreck led to such loss of life was that there were not enough lifeboats for the passengers and crew. Although there was some element of luck involved in surviving the sinking, some groups of people were more likely to survive than others, such as women, children, and the upper-class</a:t>
            </a:r>
            <a:r>
              <a:rPr lang="en-US" dirty="0" smtClean="0"/>
              <a:t>.</a:t>
            </a:r>
          </a:p>
          <a:p>
            <a:endParaRPr lang="en-US" dirty="0"/>
          </a:p>
          <a:p>
            <a:r>
              <a:rPr lang="en-US" dirty="0"/>
              <a:t> In this, we ask you to complete the analysis of what sorts of people were likely to survive. In particular, we ask you to apply the tools of machine learning to predict which passengers survived the tragedy. </a:t>
            </a:r>
          </a:p>
        </p:txBody>
      </p:sp>
    </p:spTree>
    <p:extLst>
      <p:ext uri="{BB962C8B-B14F-4D97-AF65-F5344CB8AC3E}">
        <p14:creationId xmlns:p14="http://schemas.microsoft.com/office/powerpoint/2010/main" val="3337552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2657"/>
          </a:xfrm>
        </p:spPr>
        <p:txBody>
          <a:bodyPr>
            <a:normAutofit/>
          </a:bodyPr>
          <a:lstStyle/>
          <a:p>
            <a:pPr algn="ctr"/>
            <a:r>
              <a:rPr lang="en-US" sz="6000" dirty="0" smtClean="0"/>
              <a:t>THANK YOU</a:t>
            </a:r>
            <a:endParaRPr lang="en-US" sz="6000" dirty="0"/>
          </a:p>
        </p:txBody>
      </p:sp>
    </p:spTree>
    <p:extLst>
      <p:ext uri="{BB962C8B-B14F-4D97-AF65-F5344CB8AC3E}">
        <p14:creationId xmlns:p14="http://schemas.microsoft.com/office/powerpoint/2010/main" val="2173034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491" y="0"/>
            <a:ext cx="10515600" cy="1325563"/>
          </a:xfrm>
        </p:spPr>
        <p:txBody>
          <a:bodyPr/>
          <a:lstStyle/>
          <a:p>
            <a:pPr algn="ctr"/>
            <a:r>
              <a:rPr lang="en-US" dirty="0" smtClean="0"/>
              <a:t>Data Dictionary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12125913"/>
              </p:ext>
            </p:extLst>
          </p:nvPr>
        </p:nvGraphicFramePr>
        <p:xfrm>
          <a:off x="1510144" y="1690688"/>
          <a:ext cx="9448800" cy="4348480"/>
        </p:xfrm>
        <a:graphic>
          <a:graphicData uri="http://schemas.openxmlformats.org/drawingml/2006/table">
            <a:tbl>
              <a:tblPr firstRow="1" bandRow="1">
                <a:tableStyleId>{073A0DAA-6AF3-43AB-8588-CEC1D06C72B9}</a:tableStyleId>
              </a:tblPr>
              <a:tblGrid>
                <a:gridCol w="2047399">
                  <a:extLst>
                    <a:ext uri="{9D8B030D-6E8A-4147-A177-3AD203B41FA5}">
                      <a16:colId xmlns:a16="http://schemas.microsoft.com/office/drawing/2014/main" val="4244901228"/>
                    </a:ext>
                  </a:extLst>
                </a:gridCol>
                <a:gridCol w="3840784">
                  <a:extLst>
                    <a:ext uri="{9D8B030D-6E8A-4147-A177-3AD203B41FA5}">
                      <a16:colId xmlns:a16="http://schemas.microsoft.com/office/drawing/2014/main" val="3945907500"/>
                    </a:ext>
                  </a:extLst>
                </a:gridCol>
                <a:gridCol w="3560617">
                  <a:extLst>
                    <a:ext uri="{9D8B030D-6E8A-4147-A177-3AD203B41FA5}">
                      <a16:colId xmlns:a16="http://schemas.microsoft.com/office/drawing/2014/main" val="2576335214"/>
                    </a:ext>
                  </a:extLst>
                </a:gridCol>
              </a:tblGrid>
              <a:tr h="370840">
                <a:tc>
                  <a:txBody>
                    <a:bodyPr/>
                    <a:lstStyle/>
                    <a:p>
                      <a:r>
                        <a:rPr lang="en-US" dirty="0" smtClean="0"/>
                        <a:t>VARIABLE</a:t>
                      </a:r>
                      <a:endParaRPr lang="en-US" dirty="0"/>
                    </a:p>
                  </a:txBody>
                  <a:tcPr/>
                </a:tc>
                <a:tc>
                  <a:txBody>
                    <a:bodyPr/>
                    <a:lstStyle/>
                    <a:p>
                      <a:r>
                        <a:rPr lang="en-US" dirty="0" smtClean="0"/>
                        <a:t>DEFINITION</a:t>
                      </a:r>
                      <a:endParaRPr lang="en-US" dirty="0"/>
                    </a:p>
                  </a:txBody>
                  <a:tcPr/>
                </a:tc>
                <a:tc>
                  <a:txBody>
                    <a:bodyPr/>
                    <a:lstStyle/>
                    <a:p>
                      <a:r>
                        <a:rPr lang="en-US" dirty="0" smtClean="0"/>
                        <a:t>KEY</a:t>
                      </a:r>
                      <a:endParaRPr lang="en-US" dirty="0"/>
                    </a:p>
                  </a:txBody>
                  <a:tcPr/>
                </a:tc>
                <a:extLst>
                  <a:ext uri="{0D108BD9-81ED-4DB2-BD59-A6C34878D82A}">
                    <a16:rowId xmlns:a16="http://schemas.microsoft.com/office/drawing/2014/main" val="2245998532"/>
                  </a:ext>
                </a:extLst>
              </a:tr>
              <a:tr h="370840">
                <a:tc>
                  <a:txBody>
                    <a:bodyPr/>
                    <a:lstStyle/>
                    <a:p>
                      <a:r>
                        <a:rPr lang="en-US" dirty="0" smtClean="0"/>
                        <a:t>Survived</a:t>
                      </a:r>
                      <a:endParaRPr lang="en-US" dirty="0"/>
                    </a:p>
                  </a:txBody>
                  <a:tcPr/>
                </a:tc>
                <a:tc>
                  <a:txBody>
                    <a:bodyPr/>
                    <a:lstStyle/>
                    <a:p>
                      <a:r>
                        <a:rPr lang="en-US" dirty="0" smtClean="0"/>
                        <a:t>Survival</a:t>
                      </a:r>
                      <a:endParaRPr lang="en-US" dirty="0"/>
                    </a:p>
                  </a:txBody>
                  <a:tcPr/>
                </a:tc>
                <a:tc>
                  <a:txBody>
                    <a:bodyPr/>
                    <a:lstStyle/>
                    <a:p>
                      <a:r>
                        <a:rPr lang="en-US" dirty="0" smtClean="0"/>
                        <a:t>0 :</a:t>
                      </a:r>
                      <a:r>
                        <a:rPr lang="en-US" baseline="0" dirty="0" smtClean="0"/>
                        <a:t> No, 1 : Yes</a:t>
                      </a:r>
                      <a:endParaRPr lang="en-US" dirty="0"/>
                    </a:p>
                  </a:txBody>
                  <a:tcPr/>
                </a:tc>
                <a:extLst>
                  <a:ext uri="{0D108BD9-81ED-4DB2-BD59-A6C34878D82A}">
                    <a16:rowId xmlns:a16="http://schemas.microsoft.com/office/drawing/2014/main" val="3696689921"/>
                  </a:ext>
                </a:extLst>
              </a:tr>
              <a:tr h="370840">
                <a:tc>
                  <a:txBody>
                    <a:bodyPr/>
                    <a:lstStyle/>
                    <a:p>
                      <a:r>
                        <a:rPr lang="en-US" dirty="0" err="1" smtClean="0"/>
                        <a:t>Pclass</a:t>
                      </a:r>
                      <a:endParaRPr lang="en-US" dirty="0"/>
                    </a:p>
                  </a:txBody>
                  <a:tcPr/>
                </a:tc>
                <a:tc>
                  <a:txBody>
                    <a:bodyPr/>
                    <a:lstStyle/>
                    <a:p>
                      <a:r>
                        <a:rPr lang="en-US" dirty="0" smtClean="0"/>
                        <a:t>Ticket class</a:t>
                      </a:r>
                      <a:endParaRPr lang="en-US" dirty="0"/>
                    </a:p>
                  </a:txBody>
                  <a:tcPr/>
                </a:tc>
                <a:tc>
                  <a:txBody>
                    <a:bodyPr/>
                    <a:lstStyle/>
                    <a:p>
                      <a:r>
                        <a:rPr lang="en-US" dirty="0" smtClean="0"/>
                        <a:t>1</a:t>
                      </a:r>
                      <a:r>
                        <a:rPr lang="en-US" baseline="0" dirty="0" smtClean="0"/>
                        <a:t> : 1</a:t>
                      </a:r>
                      <a:r>
                        <a:rPr lang="en-US" baseline="30000" dirty="0" smtClean="0"/>
                        <a:t>st</a:t>
                      </a:r>
                      <a:r>
                        <a:rPr lang="en-US" baseline="0" dirty="0" smtClean="0"/>
                        <a:t>, 2 : 2</a:t>
                      </a:r>
                      <a:r>
                        <a:rPr lang="en-US" baseline="30000" dirty="0" smtClean="0"/>
                        <a:t>nd</a:t>
                      </a:r>
                      <a:r>
                        <a:rPr lang="en-US" baseline="0" dirty="0" smtClean="0"/>
                        <a:t>, 3 : 3</a:t>
                      </a:r>
                      <a:r>
                        <a:rPr lang="en-US" baseline="30000" dirty="0" smtClean="0"/>
                        <a:t>rd</a:t>
                      </a:r>
                      <a:endParaRPr lang="en-US" dirty="0"/>
                    </a:p>
                  </a:txBody>
                  <a:tcPr/>
                </a:tc>
                <a:extLst>
                  <a:ext uri="{0D108BD9-81ED-4DB2-BD59-A6C34878D82A}">
                    <a16:rowId xmlns:a16="http://schemas.microsoft.com/office/drawing/2014/main" val="1760881475"/>
                  </a:ext>
                </a:extLst>
              </a:tr>
              <a:tr h="370840">
                <a:tc>
                  <a:txBody>
                    <a:bodyPr/>
                    <a:lstStyle/>
                    <a:p>
                      <a:r>
                        <a:rPr lang="en-US" dirty="0" smtClean="0"/>
                        <a:t>Sex</a:t>
                      </a:r>
                      <a:endParaRPr lang="en-US" dirty="0"/>
                    </a:p>
                  </a:txBody>
                  <a:tcPr/>
                </a:tc>
                <a:tc>
                  <a:txBody>
                    <a:bodyPr/>
                    <a:lstStyle/>
                    <a:p>
                      <a:r>
                        <a:rPr lang="en-US" dirty="0" smtClean="0"/>
                        <a:t>Sex</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062058272"/>
                  </a:ext>
                </a:extLst>
              </a:tr>
              <a:tr h="370840">
                <a:tc>
                  <a:txBody>
                    <a:bodyPr/>
                    <a:lstStyle/>
                    <a:p>
                      <a:r>
                        <a:rPr lang="en-US" dirty="0" smtClean="0"/>
                        <a:t>Age</a:t>
                      </a:r>
                      <a:endParaRPr lang="en-US" dirty="0"/>
                    </a:p>
                  </a:txBody>
                  <a:tcPr/>
                </a:tc>
                <a:tc>
                  <a:txBody>
                    <a:bodyPr/>
                    <a:lstStyle/>
                    <a:p>
                      <a:r>
                        <a:rPr lang="en-US" dirty="0" smtClean="0"/>
                        <a:t>Age in years</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067444057"/>
                  </a:ext>
                </a:extLst>
              </a:tr>
              <a:tr h="370840">
                <a:tc>
                  <a:txBody>
                    <a:bodyPr/>
                    <a:lstStyle/>
                    <a:p>
                      <a:r>
                        <a:rPr lang="en-US" dirty="0" err="1" smtClean="0"/>
                        <a:t>SibSp</a:t>
                      </a:r>
                      <a:endParaRPr lang="en-US" dirty="0"/>
                    </a:p>
                  </a:txBody>
                  <a:tcPr/>
                </a:tc>
                <a:tc>
                  <a:txBody>
                    <a:bodyPr/>
                    <a:lstStyle/>
                    <a:p>
                      <a:r>
                        <a:rPr lang="en-US" dirty="0" smtClean="0"/>
                        <a:t>Number</a:t>
                      </a:r>
                      <a:r>
                        <a:rPr lang="en-US" baseline="0" dirty="0" smtClean="0"/>
                        <a:t> of siblings/spouses aboard</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14430703"/>
                  </a:ext>
                </a:extLst>
              </a:tr>
              <a:tr h="370840">
                <a:tc>
                  <a:txBody>
                    <a:bodyPr/>
                    <a:lstStyle/>
                    <a:p>
                      <a:r>
                        <a:rPr lang="en-US" dirty="0" smtClean="0"/>
                        <a:t>Parch</a:t>
                      </a:r>
                      <a:endParaRPr lang="en-US" dirty="0"/>
                    </a:p>
                  </a:txBody>
                  <a:tcPr/>
                </a:tc>
                <a:tc>
                  <a:txBody>
                    <a:bodyPr/>
                    <a:lstStyle/>
                    <a:p>
                      <a:r>
                        <a:rPr lang="en-US" dirty="0" smtClean="0"/>
                        <a:t>Number of parents/children</a:t>
                      </a:r>
                      <a:r>
                        <a:rPr lang="en-US" baseline="0" dirty="0" smtClean="0"/>
                        <a:t> aboard</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797400390"/>
                  </a:ext>
                </a:extLst>
              </a:tr>
              <a:tr h="370840">
                <a:tc>
                  <a:txBody>
                    <a:bodyPr/>
                    <a:lstStyle/>
                    <a:p>
                      <a:r>
                        <a:rPr lang="en-US" dirty="0" smtClean="0"/>
                        <a:t>Ticket</a:t>
                      </a:r>
                    </a:p>
                  </a:txBody>
                  <a:tcPr/>
                </a:tc>
                <a:tc>
                  <a:txBody>
                    <a:bodyPr/>
                    <a:lstStyle/>
                    <a:p>
                      <a:r>
                        <a:rPr lang="en-US" dirty="0" smtClean="0"/>
                        <a:t>Ticket number</a:t>
                      </a:r>
                      <a:endParaRPr lang="en-US" dirty="0"/>
                    </a:p>
                  </a:txBody>
                  <a:tcPr/>
                </a:tc>
                <a:tc>
                  <a:txBody>
                    <a:bodyPr/>
                    <a:lstStyle/>
                    <a:p>
                      <a:r>
                        <a:rPr lang="en-US" dirty="0" smtClean="0"/>
                        <a:t>-</a:t>
                      </a:r>
                    </a:p>
                  </a:txBody>
                  <a:tcPr/>
                </a:tc>
                <a:extLst>
                  <a:ext uri="{0D108BD9-81ED-4DB2-BD59-A6C34878D82A}">
                    <a16:rowId xmlns:a16="http://schemas.microsoft.com/office/drawing/2014/main" val="398986268"/>
                  </a:ext>
                </a:extLst>
              </a:tr>
              <a:tr h="370840">
                <a:tc>
                  <a:txBody>
                    <a:bodyPr/>
                    <a:lstStyle/>
                    <a:p>
                      <a:r>
                        <a:rPr lang="en-US" dirty="0" smtClean="0"/>
                        <a:t>Fare</a:t>
                      </a:r>
                      <a:endParaRPr lang="en-US" dirty="0"/>
                    </a:p>
                  </a:txBody>
                  <a:tcPr/>
                </a:tc>
                <a:tc>
                  <a:txBody>
                    <a:bodyPr/>
                    <a:lstStyle/>
                    <a:p>
                      <a:r>
                        <a:rPr lang="en-US" dirty="0" smtClean="0"/>
                        <a:t>Passenger fare</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415278916"/>
                  </a:ext>
                </a:extLst>
              </a:tr>
              <a:tr h="370840">
                <a:tc>
                  <a:txBody>
                    <a:bodyPr/>
                    <a:lstStyle/>
                    <a:p>
                      <a:r>
                        <a:rPr lang="en-US" dirty="0" smtClean="0"/>
                        <a:t>Cabin</a:t>
                      </a:r>
                      <a:endParaRPr lang="en-US" dirty="0"/>
                    </a:p>
                  </a:txBody>
                  <a:tcPr/>
                </a:tc>
                <a:tc>
                  <a:txBody>
                    <a:bodyPr/>
                    <a:lstStyle/>
                    <a:p>
                      <a:r>
                        <a:rPr lang="en-US" dirty="0" smtClean="0"/>
                        <a:t>Cabin number</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2585558485"/>
                  </a:ext>
                </a:extLst>
              </a:tr>
              <a:tr h="370840">
                <a:tc>
                  <a:txBody>
                    <a:bodyPr/>
                    <a:lstStyle/>
                    <a:p>
                      <a:r>
                        <a:rPr lang="en-US" dirty="0" smtClean="0"/>
                        <a:t>Embarked</a:t>
                      </a:r>
                      <a:endParaRPr lang="en-US" dirty="0"/>
                    </a:p>
                  </a:txBody>
                  <a:tcPr anchor="ctr"/>
                </a:tc>
                <a:tc>
                  <a:txBody>
                    <a:bodyPr/>
                    <a:lstStyle/>
                    <a:p>
                      <a:r>
                        <a:rPr lang="en-US" dirty="0" smtClean="0"/>
                        <a:t>Port</a:t>
                      </a:r>
                      <a:r>
                        <a:rPr lang="en-US" baseline="0" dirty="0" smtClean="0"/>
                        <a:t> of embarkation</a:t>
                      </a:r>
                      <a:endParaRPr lang="en-US" dirty="0"/>
                    </a:p>
                  </a:txBody>
                  <a:tcPr anchor="ctr"/>
                </a:tc>
                <a:tc>
                  <a:txBody>
                    <a:bodyPr/>
                    <a:lstStyle/>
                    <a:p>
                      <a:r>
                        <a:rPr lang="en-US" dirty="0" smtClean="0"/>
                        <a:t>C : Cherbourg, Q : Queenstown,</a:t>
                      </a:r>
                    </a:p>
                    <a:p>
                      <a:r>
                        <a:rPr lang="en-US" dirty="0" smtClean="0"/>
                        <a:t>S : Southampton</a:t>
                      </a:r>
                      <a:endParaRPr lang="en-US" dirty="0"/>
                    </a:p>
                  </a:txBody>
                  <a:tcPr/>
                </a:tc>
                <a:extLst>
                  <a:ext uri="{0D108BD9-81ED-4DB2-BD59-A6C34878D82A}">
                    <a16:rowId xmlns:a16="http://schemas.microsoft.com/office/drawing/2014/main" val="2545412933"/>
                  </a:ext>
                </a:extLst>
              </a:tr>
            </a:tbl>
          </a:graphicData>
        </a:graphic>
      </p:graphicFrame>
    </p:spTree>
    <p:extLst>
      <p:ext uri="{BB962C8B-B14F-4D97-AF65-F5344CB8AC3E}">
        <p14:creationId xmlns:p14="http://schemas.microsoft.com/office/powerpoint/2010/main" val="3603868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Problem description</a:t>
            </a:r>
            <a:endParaRPr lang="en-US" dirty="0"/>
          </a:p>
        </p:txBody>
      </p:sp>
      <p:sp>
        <p:nvSpPr>
          <p:cNvPr id="3" name="Content Placeholder 2"/>
          <p:cNvSpPr>
            <a:spLocks noGrp="1"/>
          </p:cNvSpPr>
          <p:nvPr>
            <p:ph idx="1"/>
          </p:nvPr>
        </p:nvSpPr>
        <p:spPr>
          <a:xfrm>
            <a:off x="838200" y="1325564"/>
            <a:ext cx="10515600" cy="5532436"/>
          </a:xfrm>
        </p:spPr>
        <p:txBody>
          <a:bodyPr>
            <a:normAutofit fontScale="77500" lnSpcReduction="20000"/>
          </a:bodyPr>
          <a:lstStyle/>
          <a:p>
            <a:r>
              <a:rPr lang="en-US" sz="2600" dirty="0" smtClean="0"/>
              <a:t>As we have to predict whether the passengers survived or did not survive, it is a Binary Classification problem.</a:t>
            </a:r>
          </a:p>
          <a:p>
            <a:pPr marL="0" indent="0">
              <a:buNone/>
            </a:pPr>
            <a:endParaRPr lang="en-US" sz="2600" dirty="0" smtClean="0"/>
          </a:p>
          <a:p>
            <a:r>
              <a:rPr lang="en-US" sz="2600" dirty="0" smtClean="0"/>
              <a:t>The variable ‘Survived’ is the target variable/label and rest are predictor variables/features.</a:t>
            </a:r>
          </a:p>
          <a:p>
            <a:endParaRPr lang="en-US" sz="2600" dirty="0" smtClean="0"/>
          </a:p>
          <a:p>
            <a:r>
              <a:rPr lang="en-US" sz="2600" dirty="0" smtClean="0"/>
              <a:t>We can apply the following machine learning algorithms to solve this problem:</a:t>
            </a:r>
          </a:p>
          <a:p>
            <a:pPr lvl="1"/>
            <a:r>
              <a:rPr lang="en-US" dirty="0" smtClean="0"/>
              <a:t>Logistic Regression</a:t>
            </a:r>
          </a:p>
          <a:p>
            <a:pPr lvl="1"/>
            <a:r>
              <a:rPr lang="en-US" dirty="0" smtClean="0"/>
              <a:t>Decision Tree Classifier</a:t>
            </a:r>
          </a:p>
          <a:p>
            <a:pPr lvl="1"/>
            <a:r>
              <a:rPr lang="en-US" dirty="0" smtClean="0"/>
              <a:t>Random Forest Classifier</a:t>
            </a:r>
          </a:p>
          <a:p>
            <a:pPr lvl="1"/>
            <a:r>
              <a:rPr lang="en-US" dirty="0" smtClean="0"/>
              <a:t>K Nearest Neighbors</a:t>
            </a:r>
          </a:p>
          <a:p>
            <a:pPr lvl="1"/>
            <a:r>
              <a:rPr lang="en-US" dirty="0" smtClean="0"/>
              <a:t>Naïve Bayes Classifier</a:t>
            </a:r>
            <a:endParaRPr lang="en-US" dirty="0"/>
          </a:p>
          <a:p>
            <a:endParaRPr lang="en-US" sz="2600" dirty="0" smtClean="0"/>
          </a:p>
          <a:p>
            <a:r>
              <a:rPr lang="en-US" sz="2600" dirty="0" smtClean="0"/>
              <a:t>We will check the following algorithm performance metrics:</a:t>
            </a:r>
          </a:p>
          <a:p>
            <a:pPr lvl="1"/>
            <a:r>
              <a:rPr lang="en-US" dirty="0" smtClean="0"/>
              <a:t>Accuracy</a:t>
            </a:r>
          </a:p>
          <a:p>
            <a:pPr lvl="1"/>
            <a:r>
              <a:rPr lang="en-US" dirty="0" smtClean="0"/>
              <a:t>Precision</a:t>
            </a:r>
          </a:p>
          <a:p>
            <a:pPr lvl="1"/>
            <a:r>
              <a:rPr lang="en-US" dirty="0" smtClean="0"/>
              <a:t>Recall</a:t>
            </a:r>
          </a:p>
          <a:p>
            <a:pPr lvl="1"/>
            <a:r>
              <a:rPr lang="en-US" dirty="0" smtClean="0"/>
              <a:t>F1 Score</a:t>
            </a:r>
          </a:p>
          <a:p>
            <a:pPr lvl="1"/>
            <a:r>
              <a:rPr lang="en-US" dirty="0" smtClean="0"/>
              <a:t>AUC - ROC curve</a:t>
            </a:r>
            <a:endParaRPr lang="en-US" dirty="0"/>
          </a:p>
        </p:txBody>
      </p:sp>
    </p:spTree>
    <p:extLst>
      <p:ext uri="{BB962C8B-B14F-4D97-AF65-F5344CB8AC3E}">
        <p14:creationId xmlns:p14="http://schemas.microsoft.com/office/powerpoint/2010/main" val="2505619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569"/>
            <a:ext cx="10515600" cy="1325563"/>
          </a:xfrm>
        </p:spPr>
        <p:txBody>
          <a:bodyPr/>
          <a:lstStyle/>
          <a:p>
            <a:pPr algn="ctr"/>
            <a:r>
              <a:rPr lang="en-US" dirty="0" smtClean="0"/>
              <a:t>Data description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00134075"/>
              </p:ext>
            </p:extLst>
          </p:nvPr>
        </p:nvGraphicFramePr>
        <p:xfrm>
          <a:off x="2313708" y="1203325"/>
          <a:ext cx="7135092" cy="370840"/>
        </p:xfrm>
        <a:graphic>
          <a:graphicData uri="http://schemas.openxmlformats.org/drawingml/2006/table">
            <a:tbl>
              <a:tblPr firstRow="1" bandRow="1">
                <a:tableStyleId>{073A0DAA-6AF3-43AB-8588-CEC1D06C72B9}</a:tableStyleId>
              </a:tblPr>
              <a:tblGrid>
                <a:gridCol w="3567546">
                  <a:extLst>
                    <a:ext uri="{9D8B030D-6E8A-4147-A177-3AD203B41FA5}">
                      <a16:colId xmlns:a16="http://schemas.microsoft.com/office/drawing/2014/main" val="1923963767"/>
                    </a:ext>
                  </a:extLst>
                </a:gridCol>
                <a:gridCol w="3567546">
                  <a:extLst>
                    <a:ext uri="{9D8B030D-6E8A-4147-A177-3AD203B41FA5}">
                      <a16:colId xmlns:a16="http://schemas.microsoft.com/office/drawing/2014/main" val="2837992064"/>
                    </a:ext>
                  </a:extLst>
                </a:gridCol>
              </a:tblGrid>
              <a:tr h="370840">
                <a:tc>
                  <a:txBody>
                    <a:bodyPr/>
                    <a:lstStyle/>
                    <a:p>
                      <a:pPr algn="ctr"/>
                      <a:r>
                        <a:rPr lang="en-US" dirty="0" smtClean="0"/>
                        <a:t>TOTAL NUMBER OF PASSENGERS</a:t>
                      </a:r>
                      <a:endParaRPr lang="en-US" dirty="0"/>
                    </a:p>
                  </a:txBody>
                  <a:tcPr/>
                </a:tc>
                <a:tc>
                  <a:txBody>
                    <a:bodyPr/>
                    <a:lstStyle/>
                    <a:p>
                      <a:pPr algn="ctr"/>
                      <a:r>
                        <a:rPr lang="en-US" dirty="0" smtClean="0"/>
                        <a:t>891</a:t>
                      </a:r>
                      <a:endParaRPr lang="en-US" dirty="0"/>
                    </a:p>
                  </a:txBody>
                  <a:tcPr/>
                </a:tc>
                <a:extLst>
                  <a:ext uri="{0D108BD9-81ED-4DB2-BD59-A6C34878D82A}">
                    <a16:rowId xmlns:a16="http://schemas.microsoft.com/office/drawing/2014/main" val="286221748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3615583"/>
              </p:ext>
            </p:extLst>
          </p:nvPr>
        </p:nvGraphicFramePr>
        <p:xfrm>
          <a:off x="2313708" y="2096682"/>
          <a:ext cx="7135092" cy="1854200"/>
        </p:xfrm>
        <a:graphic>
          <a:graphicData uri="http://schemas.openxmlformats.org/drawingml/2006/table">
            <a:tbl>
              <a:tblPr firstRow="1" bandRow="1">
                <a:tableStyleId>{073A0DAA-6AF3-43AB-8588-CEC1D06C72B9}</a:tableStyleId>
              </a:tblPr>
              <a:tblGrid>
                <a:gridCol w="3567546">
                  <a:extLst>
                    <a:ext uri="{9D8B030D-6E8A-4147-A177-3AD203B41FA5}">
                      <a16:colId xmlns:a16="http://schemas.microsoft.com/office/drawing/2014/main" val="2574414652"/>
                    </a:ext>
                  </a:extLst>
                </a:gridCol>
                <a:gridCol w="3567546">
                  <a:extLst>
                    <a:ext uri="{9D8B030D-6E8A-4147-A177-3AD203B41FA5}">
                      <a16:colId xmlns:a16="http://schemas.microsoft.com/office/drawing/2014/main" val="2469491224"/>
                    </a:ext>
                  </a:extLst>
                </a:gridCol>
              </a:tblGrid>
              <a:tr h="370840">
                <a:tc>
                  <a:txBody>
                    <a:bodyPr/>
                    <a:lstStyle/>
                    <a:p>
                      <a:pPr algn="ctr"/>
                      <a:r>
                        <a:rPr lang="en-US" dirty="0" smtClean="0"/>
                        <a:t>TYPE OF VARIABLE</a:t>
                      </a:r>
                      <a:endParaRPr lang="en-US" dirty="0"/>
                    </a:p>
                  </a:txBody>
                  <a:tcPr/>
                </a:tc>
                <a:tc>
                  <a:txBody>
                    <a:bodyPr/>
                    <a:lstStyle/>
                    <a:p>
                      <a:pPr algn="ctr"/>
                      <a:r>
                        <a:rPr lang="en-US" dirty="0" smtClean="0"/>
                        <a:t>COUNT</a:t>
                      </a:r>
                      <a:endParaRPr lang="en-US" dirty="0"/>
                    </a:p>
                  </a:txBody>
                  <a:tcPr/>
                </a:tc>
                <a:extLst>
                  <a:ext uri="{0D108BD9-81ED-4DB2-BD59-A6C34878D82A}">
                    <a16:rowId xmlns:a16="http://schemas.microsoft.com/office/drawing/2014/main" val="932980753"/>
                  </a:ext>
                </a:extLst>
              </a:tr>
              <a:tr h="370840">
                <a:tc>
                  <a:txBody>
                    <a:bodyPr/>
                    <a:lstStyle/>
                    <a:p>
                      <a:pPr algn="ctr"/>
                      <a:r>
                        <a:rPr lang="en-US" dirty="0" smtClean="0"/>
                        <a:t>Numeric</a:t>
                      </a:r>
                      <a:endParaRPr lang="en-US" dirty="0"/>
                    </a:p>
                  </a:txBody>
                  <a:tcPr/>
                </a:tc>
                <a:tc>
                  <a:txBody>
                    <a:bodyPr/>
                    <a:lstStyle/>
                    <a:p>
                      <a:pPr algn="ctr"/>
                      <a:r>
                        <a:rPr lang="en-US" dirty="0" smtClean="0"/>
                        <a:t>5</a:t>
                      </a:r>
                      <a:endParaRPr lang="en-US" dirty="0"/>
                    </a:p>
                  </a:txBody>
                  <a:tcPr/>
                </a:tc>
                <a:extLst>
                  <a:ext uri="{0D108BD9-81ED-4DB2-BD59-A6C34878D82A}">
                    <a16:rowId xmlns:a16="http://schemas.microsoft.com/office/drawing/2014/main" val="721257692"/>
                  </a:ext>
                </a:extLst>
              </a:tr>
              <a:tr h="370840">
                <a:tc>
                  <a:txBody>
                    <a:bodyPr/>
                    <a:lstStyle/>
                    <a:p>
                      <a:pPr algn="ctr"/>
                      <a:r>
                        <a:rPr lang="en-US" dirty="0" smtClean="0"/>
                        <a:t>Categorical</a:t>
                      </a:r>
                      <a:endParaRPr lang="en-US" dirty="0"/>
                    </a:p>
                  </a:txBody>
                  <a:tcPr/>
                </a:tc>
                <a:tc>
                  <a:txBody>
                    <a:bodyPr/>
                    <a:lstStyle/>
                    <a:p>
                      <a:pPr algn="ctr"/>
                      <a:r>
                        <a:rPr lang="en-US" dirty="0" smtClean="0"/>
                        <a:t>5</a:t>
                      </a:r>
                    </a:p>
                  </a:txBody>
                  <a:tcPr/>
                </a:tc>
                <a:extLst>
                  <a:ext uri="{0D108BD9-81ED-4DB2-BD59-A6C34878D82A}">
                    <a16:rowId xmlns:a16="http://schemas.microsoft.com/office/drawing/2014/main" val="3985514518"/>
                  </a:ext>
                </a:extLst>
              </a:tr>
              <a:tr h="370840">
                <a:tc>
                  <a:txBody>
                    <a:bodyPr/>
                    <a:lstStyle/>
                    <a:p>
                      <a:pPr algn="ctr"/>
                      <a:r>
                        <a:rPr lang="en-US" dirty="0" smtClean="0"/>
                        <a:t>Text</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116579813"/>
                  </a:ext>
                </a:extLst>
              </a:tr>
              <a:tr h="370840">
                <a:tc>
                  <a:txBody>
                    <a:bodyPr/>
                    <a:lstStyle/>
                    <a:p>
                      <a:pPr algn="ctr"/>
                      <a:r>
                        <a:rPr lang="en-US" dirty="0" smtClean="0"/>
                        <a:t>Boolean</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420525621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66652377"/>
              </p:ext>
            </p:extLst>
          </p:nvPr>
        </p:nvGraphicFramePr>
        <p:xfrm>
          <a:off x="2313708" y="4391121"/>
          <a:ext cx="7135092" cy="1483360"/>
        </p:xfrm>
        <a:graphic>
          <a:graphicData uri="http://schemas.openxmlformats.org/drawingml/2006/table">
            <a:tbl>
              <a:tblPr firstRow="1" bandRow="1">
                <a:tableStyleId>{073A0DAA-6AF3-43AB-8588-CEC1D06C72B9}</a:tableStyleId>
              </a:tblPr>
              <a:tblGrid>
                <a:gridCol w="2378364">
                  <a:extLst>
                    <a:ext uri="{9D8B030D-6E8A-4147-A177-3AD203B41FA5}">
                      <a16:colId xmlns:a16="http://schemas.microsoft.com/office/drawing/2014/main" val="2536328814"/>
                    </a:ext>
                  </a:extLst>
                </a:gridCol>
                <a:gridCol w="2378364">
                  <a:extLst>
                    <a:ext uri="{9D8B030D-6E8A-4147-A177-3AD203B41FA5}">
                      <a16:colId xmlns:a16="http://schemas.microsoft.com/office/drawing/2014/main" val="519117968"/>
                    </a:ext>
                  </a:extLst>
                </a:gridCol>
                <a:gridCol w="2378364">
                  <a:extLst>
                    <a:ext uri="{9D8B030D-6E8A-4147-A177-3AD203B41FA5}">
                      <a16:colId xmlns:a16="http://schemas.microsoft.com/office/drawing/2014/main" val="694034491"/>
                    </a:ext>
                  </a:extLst>
                </a:gridCol>
              </a:tblGrid>
              <a:tr h="370840">
                <a:tc>
                  <a:txBody>
                    <a:bodyPr/>
                    <a:lstStyle/>
                    <a:p>
                      <a:pPr algn="ctr"/>
                      <a:r>
                        <a:rPr lang="en-US" dirty="0" smtClean="0"/>
                        <a:t>VARIABLE</a:t>
                      </a:r>
                      <a:endParaRPr lang="en-US" dirty="0"/>
                    </a:p>
                  </a:txBody>
                  <a:tcPr/>
                </a:tc>
                <a:tc>
                  <a:txBody>
                    <a:bodyPr/>
                    <a:lstStyle/>
                    <a:p>
                      <a:pPr algn="ctr"/>
                      <a:r>
                        <a:rPr lang="en-US" dirty="0" smtClean="0"/>
                        <a:t>MISSING</a:t>
                      </a:r>
                      <a:r>
                        <a:rPr lang="en-US" baseline="0" dirty="0" smtClean="0"/>
                        <a:t> VALUES</a:t>
                      </a:r>
                      <a:endParaRPr lang="en-US" dirty="0"/>
                    </a:p>
                  </a:txBody>
                  <a:tcPr/>
                </a:tc>
                <a:tc>
                  <a:txBody>
                    <a:bodyPr/>
                    <a:lstStyle/>
                    <a:p>
                      <a:pPr algn="ctr"/>
                      <a:r>
                        <a:rPr lang="en-US" dirty="0" smtClean="0"/>
                        <a:t>% of MISSING VALUES</a:t>
                      </a:r>
                      <a:endParaRPr lang="en-US" dirty="0"/>
                    </a:p>
                  </a:txBody>
                  <a:tcPr/>
                </a:tc>
                <a:extLst>
                  <a:ext uri="{0D108BD9-81ED-4DB2-BD59-A6C34878D82A}">
                    <a16:rowId xmlns:a16="http://schemas.microsoft.com/office/drawing/2014/main" val="552645247"/>
                  </a:ext>
                </a:extLst>
              </a:tr>
              <a:tr h="370840">
                <a:tc>
                  <a:txBody>
                    <a:bodyPr/>
                    <a:lstStyle/>
                    <a:p>
                      <a:pPr algn="ctr"/>
                      <a:r>
                        <a:rPr lang="en-US" dirty="0" smtClean="0"/>
                        <a:t>Cabin</a:t>
                      </a:r>
                      <a:endParaRPr lang="en-US" dirty="0"/>
                    </a:p>
                  </a:txBody>
                  <a:tcPr/>
                </a:tc>
                <a:tc>
                  <a:txBody>
                    <a:bodyPr/>
                    <a:lstStyle/>
                    <a:p>
                      <a:pPr algn="ctr"/>
                      <a:r>
                        <a:rPr lang="en-US" dirty="0" smtClean="0"/>
                        <a:t>687</a:t>
                      </a:r>
                      <a:endParaRPr lang="en-US" dirty="0"/>
                    </a:p>
                  </a:txBody>
                  <a:tcPr/>
                </a:tc>
                <a:tc>
                  <a:txBody>
                    <a:bodyPr/>
                    <a:lstStyle/>
                    <a:p>
                      <a:pPr algn="ctr"/>
                      <a:r>
                        <a:rPr lang="en-US" dirty="0" smtClean="0"/>
                        <a:t>77.10 %</a:t>
                      </a:r>
                      <a:endParaRPr lang="en-US" dirty="0"/>
                    </a:p>
                  </a:txBody>
                  <a:tcPr/>
                </a:tc>
                <a:extLst>
                  <a:ext uri="{0D108BD9-81ED-4DB2-BD59-A6C34878D82A}">
                    <a16:rowId xmlns:a16="http://schemas.microsoft.com/office/drawing/2014/main" val="2928675605"/>
                  </a:ext>
                </a:extLst>
              </a:tr>
              <a:tr h="370840">
                <a:tc>
                  <a:txBody>
                    <a:bodyPr/>
                    <a:lstStyle/>
                    <a:p>
                      <a:pPr algn="ctr"/>
                      <a:r>
                        <a:rPr lang="en-US" dirty="0" smtClean="0"/>
                        <a:t>Age</a:t>
                      </a:r>
                      <a:endParaRPr lang="en-US" dirty="0"/>
                    </a:p>
                  </a:txBody>
                  <a:tcPr/>
                </a:tc>
                <a:tc>
                  <a:txBody>
                    <a:bodyPr/>
                    <a:lstStyle/>
                    <a:p>
                      <a:pPr algn="ctr"/>
                      <a:r>
                        <a:rPr lang="en-US" dirty="0" smtClean="0"/>
                        <a:t>177</a:t>
                      </a:r>
                      <a:endParaRPr lang="en-US" dirty="0"/>
                    </a:p>
                  </a:txBody>
                  <a:tcPr/>
                </a:tc>
                <a:tc>
                  <a:txBody>
                    <a:bodyPr/>
                    <a:lstStyle/>
                    <a:p>
                      <a:pPr algn="ctr"/>
                      <a:r>
                        <a:rPr lang="en-US" dirty="0" smtClean="0"/>
                        <a:t>19.87 %</a:t>
                      </a:r>
                      <a:endParaRPr lang="en-US" dirty="0"/>
                    </a:p>
                  </a:txBody>
                  <a:tcPr/>
                </a:tc>
                <a:extLst>
                  <a:ext uri="{0D108BD9-81ED-4DB2-BD59-A6C34878D82A}">
                    <a16:rowId xmlns:a16="http://schemas.microsoft.com/office/drawing/2014/main" val="1221523337"/>
                  </a:ext>
                </a:extLst>
              </a:tr>
              <a:tr h="370840">
                <a:tc>
                  <a:txBody>
                    <a:bodyPr/>
                    <a:lstStyle/>
                    <a:p>
                      <a:pPr algn="ctr"/>
                      <a:r>
                        <a:rPr lang="en-US" dirty="0" smtClean="0"/>
                        <a:t>Embarked</a:t>
                      </a:r>
                      <a:endParaRPr lang="en-US" dirty="0"/>
                    </a:p>
                  </a:txBody>
                  <a:tcPr/>
                </a:tc>
                <a:tc>
                  <a:txBody>
                    <a:bodyPr/>
                    <a:lstStyle/>
                    <a:p>
                      <a:pPr algn="ctr"/>
                      <a:r>
                        <a:rPr lang="en-US" dirty="0" smtClean="0"/>
                        <a:t>2</a:t>
                      </a:r>
                      <a:endParaRPr lang="en-US" dirty="0"/>
                    </a:p>
                  </a:txBody>
                  <a:tcPr/>
                </a:tc>
                <a:tc>
                  <a:txBody>
                    <a:bodyPr/>
                    <a:lstStyle/>
                    <a:p>
                      <a:pPr algn="ctr"/>
                      <a:r>
                        <a:rPr lang="en-US" dirty="0" smtClean="0"/>
                        <a:t>0.22 %</a:t>
                      </a:r>
                      <a:endParaRPr lang="en-US" dirty="0"/>
                    </a:p>
                  </a:txBody>
                  <a:tcPr/>
                </a:tc>
                <a:extLst>
                  <a:ext uri="{0D108BD9-81ED-4DB2-BD59-A6C34878D82A}">
                    <a16:rowId xmlns:a16="http://schemas.microsoft.com/office/drawing/2014/main" val="1488316326"/>
                  </a:ext>
                </a:extLst>
              </a:tr>
            </a:tbl>
          </a:graphicData>
        </a:graphic>
      </p:graphicFrame>
    </p:spTree>
    <p:extLst>
      <p:ext uri="{BB962C8B-B14F-4D97-AF65-F5344CB8AC3E}">
        <p14:creationId xmlns:p14="http://schemas.microsoft.com/office/powerpoint/2010/main" val="1315038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569"/>
            <a:ext cx="10515600" cy="1325563"/>
          </a:xfrm>
        </p:spPr>
        <p:txBody>
          <a:bodyPr/>
          <a:lstStyle/>
          <a:p>
            <a:pPr algn="ctr"/>
            <a:r>
              <a:rPr lang="en-US" dirty="0" smtClean="0"/>
              <a:t>Data description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68643759"/>
              </p:ext>
            </p:extLst>
          </p:nvPr>
        </p:nvGraphicFramePr>
        <p:xfrm>
          <a:off x="1343890" y="1351132"/>
          <a:ext cx="9795165" cy="2652833"/>
        </p:xfrm>
        <a:graphic>
          <a:graphicData uri="http://schemas.openxmlformats.org/drawingml/2006/table">
            <a:tbl>
              <a:tblPr firstRow="1" bandRow="1">
                <a:tableStyleId>{073A0DAA-6AF3-43AB-8588-CEC1D06C72B9}</a:tableStyleId>
              </a:tblPr>
              <a:tblGrid>
                <a:gridCol w="2215574">
                  <a:extLst>
                    <a:ext uri="{9D8B030D-6E8A-4147-A177-3AD203B41FA5}">
                      <a16:colId xmlns:a16="http://schemas.microsoft.com/office/drawing/2014/main" val="2574414652"/>
                    </a:ext>
                  </a:extLst>
                </a:gridCol>
                <a:gridCol w="7579591">
                  <a:extLst>
                    <a:ext uri="{9D8B030D-6E8A-4147-A177-3AD203B41FA5}">
                      <a16:colId xmlns:a16="http://schemas.microsoft.com/office/drawing/2014/main" val="2469491224"/>
                    </a:ext>
                  </a:extLst>
                </a:gridCol>
              </a:tblGrid>
              <a:tr h="411161">
                <a:tc>
                  <a:txBody>
                    <a:bodyPr/>
                    <a:lstStyle/>
                    <a:p>
                      <a:pPr algn="ctr"/>
                      <a:r>
                        <a:rPr lang="en-US" sz="1800" dirty="0" smtClean="0"/>
                        <a:t>VARIABLE</a:t>
                      </a:r>
                      <a:r>
                        <a:rPr lang="en-US" sz="1800" baseline="0" dirty="0" smtClean="0"/>
                        <a:t> DROPPED</a:t>
                      </a:r>
                      <a:endParaRPr lang="en-US" sz="1800" dirty="0"/>
                    </a:p>
                  </a:txBody>
                  <a:tcPr anchor="ctr"/>
                </a:tc>
                <a:tc>
                  <a:txBody>
                    <a:bodyPr/>
                    <a:lstStyle/>
                    <a:p>
                      <a:pPr algn="ctr"/>
                      <a:r>
                        <a:rPr lang="en-US" sz="1800" dirty="0" smtClean="0"/>
                        <a:t>REASON</a:t>
                      </a:r>
                      <a:endParaRPr lang="en-US" sz="1800" dirty="0"/>
                    </a:p>
                  </a:txBody>
                  <a:tcPr anchor="ctr"/>
                </a:tc>
                <a:extLst>
                  <a:ext uri="{0D108BD9-81ED-4DB2-BD59-A6C34878D82A}">
                    <a16:rowId xmlns:a16="http://schemas.microsoft.com/office/drawing/2014/main" val="932980753"/>
                  </a:ext>
                </a:extLst>
              </a:tr>
              <a:tr h="411161">
                <a:tc>
                  <a:txBody>
                    <a:bodyPr/>
                    <a:lstStyle/>
                    <a:p>
                      <a:pPr algn="ctr"/>
                      <a:r>
                        <a:rPr lang="en-US" sz="1800" dirty="0" err="1" smtClean="0"/>
                        <a:t>PassengerId</a:t>
                      </a:r>
                      <a:endParaRPr lang="en-US" sz="1800" dirty="0"/>
                    </a:p>
                  </a:txBody>
                  <a:tcPr anchor="ctr"/>
                </a:tc>
                <a:tc>
                  <a:txBody>
                    <a:bodyPr/>
                    <a:lstStyle/>
                    <a:p>
                      <a:pPr algn="ctr"/>
                      <a:r>
                        <a:rPr lang="en-US" sz="1800" dirty="0" smtClean="0"/>
                        <a:t>It has all unique values, which does</a:t>
                      </a:r>
                      <a:r>
                        <a:rPr lang="en-US" sz="1800" baseline="0" dirty="0" smtClean="0"/>
                        <a:t> not have any effect on the outcome</a:t>
                      </a:r>
                      <a:endParaRPr lang="en-US" sz="1800" dirty="0"/>
                    </a:p>
                  </a:txBody>
                  <a:tcPr anchor="ctr"/>
                </a:tc>
                <a:extLst>
                  <a:ext uri="{0D108BD9-81ED-4DB2-BD59-A6C34878D82A}">
                    <a16:rowId xmlns:a16="http://schemas.microsoft.com/office/drawing/2014/main" val="721257692"/>
                  </a:ext>
                </a:extLst>
              </a:tr>
              <a:tr h="411161">
                <a:tc>
                  <a:txBody>
                    <a:bodyPr/>
                    <a:lstStyle/>
                    <a:p>
                      <a:pPr algn="ctr"/>
                      <a:r>
                        <a:rPr lang="en-US" sz="1800" dirty="0" smtClean="0"/>
                        <a:t>Name</a:t>
                      </a:r>
                      <a:endParaRPr lang="en-US" sz="1800" dirty="0"/>
                    </a:p>
                  </a:txBody>
                  <a:tcPr anchor="ctr"/>
                </a:tc>
                <a:tc>
                  <a:txBody>
                    <a:bodyPr/>
                    <a:lstStyle/>
                    <a:p>
                      <a:pPr algn="ctr"/>
                      <a:r>
                        <a:rPr lang="en-US" sz="1800" dirty="0" smtClean="0"/>
                        <a:t>Extracted</a:t>
                      </a:r>
                      <a:r>
                        <a:rPr lang="en-US" sz="1800" baseline="0" dirty="0" smtClean="0"/>
                        <a:t> titles from the names and dropped it as it has all unique values</a:t>
                      </a:r>
                      <a:endParaRPr lang="en-US" sz="1800" dirty="0" smtClean="0"/>
                    </a:p>
                  </a:txBody>
                  <a:tcPr anchor="ctr"/>
                </a:tc>
                <a:extLst>
                  <a:ext uri="{0D108BD9-81ED-4DB2-BD59-A6C34878D82A}">
                    <a16:rowId xmlns:a16="http://schemas.microsoft.com/office/drawing/2014/main" val="3985514518"/>
                  </a:ext>
                </a:extLst>
              </a:tr>
              <a:tr h="709675">
                <a:tc>
                  <a:txBody>
                    <a:bodyPr/>
                    <a:lstStyle/>
                    <a:p>
                      <a:pPr algn="ctr"/>
                      <a:r>
                        <a:rPr lang="en-US" sz="1800" dirty="0" smtClean="0"/>
                        <a:t>Ticket</a:t>
                      </a:r>
                      <a:endParaRPr lang="en-US" sz="1800" dirty="0"/>
                    </a:p>
                  </a:txBody>
                  <a:tcPr anchor="ctr"/>
                </a:tc>
                <a:tc>
                  <a:txBody>
                    <a:bodyPr/>
                    <a:lstStyle/>
                    <a:p>
                      <a:pPr algn="ctr"/>
                      <a:r>
                        <a:rPr lang="en-US" sz="1800" dirty="0" smtClean="0"/>
                        <a:t>It has 76.4% unique values which does not have much</a:t>
                      </a:r>
                      <a:r>
                        <a:rPr lang="en-US" sz="1800" baseline="0" dirty="0" smtClean="0"/>
                        <a:t> effect on the outcome</a:t>
                      </a:r>
                      <a:endParaRPr lang="en-US" sz="1800" dirty="0"/>
                    </a:p>
                  </a:txBody>
                  <a:tcPr anchor="ctr"/>
                </a:tc>
                <a:extLst>
                  <a:ext uri="{0D108BD9-81ED-4DB2-BD59-A6C34878D82A}">
                    <a16:rowId xmlns:a16="http://schemas.microsoft.com/office/drawing/2014/main" val="2116579813"/>
                  </a:ext>
                </a:extLst>
              </a:tr>
              <a:tr h="709675">
                <a:tc>
                  <a:txBody>
                    <a:bodyPr/>
                    <a:lstStyle/>
                    <a:p>
                      <a:pPr algn="ctr"/>
                      <a:r>
                        <a:rPr lang="en-US" sz="1800" dirty="0" smtClean="0"/>
                        <a:t>Cabin</a:t>
                      </a:r>
                      <a:endParaRPr lang="en-US" sz="1800" dirty="0"/>
                    </a:p>
                  </a:txBody>
                  <a:tcPr anchor="ctr"/>
                </a:tc>
                <a:tc>
                  <a:txBody>
                    <a:bodyPr/>
                    <a:lstStyle/>
                    <a:p>
                      <a:pPr algn="ctr"/>
                      <a:r>
                        <a:rPr lang="en-US" sz="1800" dirty="0" smtClean="0"/>
                        <a:t>It has 77.10% missing values, and imputing such a huge number</a:t>
                      </a:r>
                      <a:r>
                        <a:rPr lang="en-US" sz="1800" baseline="0" dirty="0" smtClean="0"/>
                        <a:t> might give inaccurate predictions</a:t>
                      </a:r>
                      <a:endParaRPr lang="en-US" sz="1800" dirty="0"/>
                    </a:p>
                  </a:txBody>
                  <a:tcPr anchor="ctr"/>
                </a:tc>
                <a:extLst>
                  <a:ext uri="{0D108BD9-81ED-4DB2-BD59-A6C34878D82A}">
                    <a16:rowId xmlns:a16="http://schemas.microsoft.com/office/drawing/2014/main" val="420525621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68333016"/>
              </p:ext>
            </p:extLst>
          </p:nvPr>
        </p:nvGraphicFramePr>
        <p:xfrm>
          <a:off x="1343889" y="4391121"/>
          <a:ext cx="9795166" cy="1381760"/>
        </p:xfrm>
        <a:graphic>
          <a:graphicData uri="http://schemas.openxmlformats.org/drawingml/2006/table">
            <a:tbl>
              <a:tblPr firstRow="1" bandRow="1">
                <a:tableStyleId>{073A0DAA-6AF3-43AB-8588-CEC1D06C72B9}</a:tableStyleId>
              </a:tblPr>
              <a:tblGrid>
                <a:gridCol w="2186423">
                  <a:extLst>
                    <a:ext uri="{9D8B030D-6E8A-4147-A177-3AD203B41FA5}">
                      <a16:colId xmlns:a16="http://schemas.microsoft.com/office/drawing/2014/main" val="2536328814"/>
                    </a:ext>
                  </a:extLst>
                </a:gridCol>
                <a:gridCol w="7608743">
                  <a:extLst>
                    <a:ext uri="{9D8B030D-6E8A-4147-A177-3AD203B41FA5}">
                      <a16:colId xmlns:a16="http://schemas.microsoft.com/office/drawing/2014/main" val="694034491"/>
                    </a:ext>
                  </a:extLst>
                </a:gridCol>
              </a:tblGrid>
              <a:tr h="370840">
                <a:tc>
                  <a:txBody>
                    <a:bodyPr/>
                    <a:lstStyle/>
                    <a:p>
                      <a:pPr algn="ctr"/>
                      <a:r>
                        <a:rPr lang="en-US" dirty="0" smtClean="0"/>
                        <a:t>VARIABLE NAME</a:t>
                      </a:r>
                      <a:endParaRPr lang="en-US" dirty="0"/>
                    </a:p>
                  </a:txBody>
                  <a:tcPr anchor="ctr"/>
                </a:tc>
                <a:tc>
                  <a:txBody>
                    <a:bodyPr/>
                    <a:lstStyle/>
                    <a:p>
                      <a:pPr algn="ctr"/>
                      <a:r>
                        <a:rPr lang="en-US" dirty="0" smtClean="0"/>
                        <a:t>MISSING VALUES IMPUTATION</a:t>
                      </a:r>
                      <a:r>
                        <a:rPr lang="en-US" baseline="0" dirty="0" smtClean="0"/>
                        <a:t> METHOD</a:t>
                      </a:r>
                      <a:endParaRPr lang="en-US" dirty="0"/>
                    </a:p>
                  </a:txBody>
                  <a:tcPr anchor="ctr"/>
                </a:tc>
                <a:extLst>
                  <a:ext uri="{0D108BD9-81ED-4DB2-BD59-A6C34878D82A}">
                    <a16:rowId xmlns:a16="http://schemas.microsoft.com/office/drawing/2014/main" val="552645247"/>
                  </a:ext>
                </a:extLst>
              </a:tr>
              <a:tr h="370840">
                <a:tc>
                  <a:txBody>
                    <a:bodyPr/>
                    <a:lstStyle/>
                    <a:p>
                      <a:pPr algn="ctr"/>
                      <a:r>
                        <a:rPr lang="en-US" dirty="0" smtClean="0"/>
                        <a:t>Age</a:t>
                      </a:r>
                      <a:endParaRPr lang="en-US" dirty="0"/>
                    </a:p>
                  </a:txBody>
                  <a:tcPr anchor="ctr"/>
                </a:tc>
                <a:tc>
                  <a:txBody>
                    <a:bodyPr/>
                    <a:lstStyle/>
                    <a:p>
                      <a:pPr algn="ctr"/>
                      <a:r>
                        <a:rPr lang="en-US" dirty="0" smtClean="0"/>
                        <a:t>Imputed</a:t>
                      </a:r>
                      <a:r>
                        <a:rPr lang="en-US" baseline="0" dirty="0" smtClean="0"/>
                        <a:t> the missing values with random numbers between maximum standard deviation and minimum standard deviation of Age from the Mean Age</a:t>
                      </a:r>
                      <a:endParaRPr lang="en-US" dirty="0"/>
                    </a:p>
                  </a:txBody>
                  <a:tcPr anchor="ctr"/>
                </a:tc>
                <a:extLst>
                  <a:ext uri="{0D108BD9-81ED-4DB2-BD59-A6C34878D82A}">
                    <a16:rowId xmlns:a16="http://schemas.microsoft.com/office/drawing/2014/main" val="1221523337"/>
                  </a:ext>
                </a:extLst>
              </a:tr>
              <a:tr h="370840">
                <a:tc>
                  <a:txBody>
                    <a:bodyPr/>
                    <a:lstStyle/>
                    <a:p>
                      <a:pPr algn="ctr"/>
                      <a:r>
                        <a:rPr lang="en-US" dirty="0" smtClean="0"/>
                        <a:t>Embarked</a:t>
                      </a:r>
                      <a:endParaRPr lang="en-US" dirty="0"/>
                    </a:p>
                  </a:txBody>
                  <a:tcPr anchor="ctr"/>
                </a:tc>
                <a:tc>
                  <a:txBody>
                    <a:bodyPr/>
                    <a:lstStyle/>
                    <a:p>
                      <a:pPr algn="ctr"/>
                      <a:r>
                        <a:rPr lang="en-US" dirty="0" smtClean="0"/>
                        <a:t>As there were only 2 missing values,</a:t>
                      </a:r>
                      <a:r>
                        <a:rPr lang="en-US" baseline="0" dirty="0" smtClean="0"/>
                        <a:t> we used Mode of the values for imputation</a:t>
                      </a:r>
                      <a:endParaRPr lang="en-US" dirty="0"/>
                    </a:p>
                  </a:txBody>
                  <a:tcPr anchor="ctr"/>
                </a:tc>
                <a:extLst>
                  <a:ext uri="{0D108BD9-81ED-4DB2-BD59-A6C34878D82A}">
                    <a16:rowId xmlns:a16="http://schemas.microsoft.com/office/drawing/2014/main" val="1488316326"/>
                  </a:ext>
                </a:extLst>
              </a:tr>
            </a:tbl>
          </a:graphicData>
        </a:graphic>
      </p:graphicFrame>
    </p:spTree>
    <p:extLst>
      <p:ext uri="{BB962C8B-B14F-4D97-AF65-F5344CB8AC3E}">
        <p14:creationId xmlns:p14="http://schemas.microsoft.com/office/powerpoint/2010/main" val="4181089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Exploratory Data Analysis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515785354"/>
              </p:ext>
            </p:extLst>
          </p:nvPr>
        </p:nvGraphicFramePr>
        <p:xfrm>
          <a:off x="838200" y="1325563"/>
          <a:ext cx="10515600" cy="52969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0761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27" y="392401"/>
            <a:ext cx="10515600" cy="1325563"/>
          </a:xfrm>
        </p:spPr>
        <p:txBody>
          <a:bodyPr>
            <a:normAutofit/>
          </a:bodyPr>
          <a:lstStyle/>
          <a:p>
            <a:pPr algn="ctr"/>
            <a:r>
              <a:rPr lang="en-US" sz="3200" b="1" u="sng" dirty="0" err="1" smtClean="0">
                <a:latin typeface="+mn-lt"/>
              </a:rPr>
              <a:t>Pclass</a:t>
            </a:r>
            <a:r>
              <a:rPr lang="en-US" sz="3200" b="1" u="sng" dirty="0" smtClean="0">
                <a:latin typeface="+mn-lt"/>
              </a:rPr>
              <a:t> wise passenger survival ratio</a:t>
            </a:r>
            <a:endParaRPr lang="en-US" sz="3200" b="1" u="sng" dirty="0">
              <a:latin typeface="+mn-l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54771540"/>
              </p:ext>
            </p:extLst>
          </p:nvPr>
        </p:nvGraphicFramePr>
        <p:xfrm>
          <a:off x="387927" y="1717964"/>
          <a:ext cx="5375564" cy="47382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extLst>
              <p:ext uri="{D42A27DB-BD31-4B8C-83A1-F6EECF244321}">
                <p14:modId xmlns:p14="http://schemas.microsoft.com/office/powerpoint/2010/main" val="3249636076"/>
              </p:ext>
            </p:extLst>
          </p:nvPr>
        </p:nvGraphicFramePr>
        <p:xfrm>
          <a:off x="5597236" y="1717964"/>
          <a:ext cx="6096000" cy="47382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7061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latin typeface="+mn-lt"/>
              </a:rPr>
              <a:t>Sex wise passenger survival ratio</a:t>
            </a:r>
            <a:endParaRPr lang="en-US" sz="3200" b="1" u="sng" dirty="0">
              <a:latin typeface="+mn-l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13653881"/>
              </p:ext>
            </p:extLst>
          </p:nvPr>
        </p:nvGraphicFramePr>
        <p:xfrm>
          <a:off x="838200" y="1825625"/>
          <a:ext cx="52578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extLst>
              <p:ext uri="{D42A27DB-BD31-4B8C-83A1-F6EECF244321}">
                <p14:modId xmlns:p14="http://schemas.microsoft.com/office/powerpoint/2010/main" val="458642642"/>
              </p:ext>
            </p:extLst>
          </p:nvPr>
        </p:nvGraphicFramePr>
        <p:xfrm>
          <a:off x="5472544" y="1912890"/>
          <a:ext cx="6082147" cy="43127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37143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TotalTime>
  <Words>928</Words>
  <Application>Microsoft Office PowerPoint</Application>
  <PresentationFormat>Widescreen</PresentationFormat>
  <Paragraphs>232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R.M.S. Titanic Case Study</vt:lpstr>
      <vt:lpstr>Problem Statement</vt:lpstr>
      <vt:lpstr>Data Dictionary</vt:lpstr>
      <vt:lpstr>Problem description</vt:lpstr>
      <vt:lpstr>Data description</vt:lpstr>
      <vt:lpstr>Data description</vt:lpstr>
      <vt:lpstr>Exploratory Data Analysis</vt:lpstr>
      <vt:lpstr>Pclass wise passenger survival ratio</vt:lpstr>
      <vt:lpstr>Sex wise passenger survival ratio</vt:lpstr>
      <vt:lpstr>Embarked wise passenger survival ratio</vt:lpstr>
      <vt:lpstr>Title wise passenger survival ratio</vt:lpstr>
      <vt:lpstr>Age wise passenger survival ratio</vt:lpstr>
      <vt:lpstr>Siblings &amp; Spouses wise passenger survival ratio</vt:lpstr>
      <vt:lpstr>Parents and children wise passenger survival ratio</vt:lpstr>
      <vt:lpstr>Fare wise passenger survival ratio</vt:lpstr>
      <vt:lpstr>Correlation between numeric variables</vt:lpstr>
      <vt:lpstr>Machine learning model selection</vt:lpstr>
      <vt:lpstr>Performance Metrics</vt:lpstr>
      <vt:lpstr>Conclusion</vt:lpstr>
      <vt:lpstr>THANK YOU</vt:lpstr>
    </vt:vector>
  </TitlesOfParts>
  <Company>Work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R.M.S. Titanic Case Study</dc:title>
  <dc:creator>Amaan Lakhani</dc:creator>
  <cp:lastModifiedBy>Amaan Lakhani</cp:lastModifiedBy>
  <cp:revision>56</cp:revision>
  <dcterms:created xsi:type="dcterms:W3CDTF">2019-10-29T10:26:34Z</dcterms:created>
  <dcterms:modified xsi:type="dcterms:W3CDTF">2019-11-01T20:37:44Z</dcterms:modified>
</cp:coreProperties>
</file>