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9" r:id="rId6"/>
    <p:sldId id="265"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30-Oct-19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5839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30-Oct-19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97337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30-Oct-19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08281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30-Oct-19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67249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1D3DF0-2713-43D5-9AB9-66A1BD4038F3}" type="datetimeFigureOut">
              <a:rPr lang="en-US" smtClean="0"/>
              <a:t>30-Oct-19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97459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1D3DF0-2713-43D5-9AB9-66A1BD4038F3}" type="datetimeFigureOut">
              <a:rPr lang="en-US" smtClean="0"/>
              <a:t>30-Oct-19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56026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D3DF0-2713-43D5-9AB9-66A1BD4038F3}" type="datetimeFigureOut">
              <a:rPr lang="en-US" smtClean="0"/>
              <a:t>30-Oct-19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84240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1D3DF0-2713-43D5-9AB9-66A1BD4038F3}" type="datetimeFigureOut">
              <a:rPr lang="en-US" smtClean="0"/>
              <a:t>30-Oct-19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38414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D3DF0-2713-43D5-9AB9-66A1BD4038F3}" type="datetimeFigureOut">
              <a:rPr lang="en-US" smtClean="0"/>
              <a:t>30-Oct-19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08397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1D3DF0-2713-43D5-9AB9-66A1BD4038F3}" type="datetimeFigureOut">
              <a:rPr lang="en-US" smtClean="0"/>
              <a:t>30-Oct-19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241674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1D3DF0-2713-43D5-9AB9-66A1BD4038F3}" type="datetimeFigureOut">
              <a:rPr lang="en-US" smtClean="0"/>
              <a:t>30-Oct-19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42582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bg1">
                <a:lumMod val="75000"/>
              </a:schemeClr>
            </a:gs>
            <a:gs pos="83000">
              <a:schemeClr val="bg1">
                <a:lumMod val="75000"/>
              </a:schemeClr>
            </a:gs>
            <a:gs pos="100000">
              <a:schemeClr val="bg1">
                <a:lumMod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D3DF0-2713-43D5-9AB9-66A1BD4038F3}" type="datetimeFigureOut">
              <a:rPr lang="en-US" smtClean="0"/>
              <a:t>30-Oct-19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37A2A-71DD-4072-A7FC-4A6F52B36AC0}" type="slidenum">
              <a:rPr lang="en-US" smtClean="0"/>
              <a:t>‹#›</a:t>
            </a:fld>
            <a:endParaRPr lang="en-US"/>
          </a:p>
        </p:txBody>
      </p:sp>
    </p:spTree>
    <p:extLst>
      <p:ext uri="{BB962C8B-B14F-4D97-AF65-F5344CB8AC3E}">
        <p14:creationId xmlns:p14="http://schemas.microsoft.com/office/powerpoint/2010/main" val="2264542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6000" r="-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6909" y="5721926"/>
            <a:ext cx="9144000" cy="101614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r>
              <a:rPr lang="en-US" dirty="0" smtClean="0"/>
              <a:t>R.M.S. Titanic Case Study</a:t>
            </a:r>
            <a:endParaRPr lang="en-US" dirty="0"/>
          </a:p>
        </p:txBody>
      </p:sp>
    </p:spTree>
    <p:extLst>
      <p:ext uri="{BB962C8B-B14F-4D97-AF65-F5344CB8AC3E}">
        <p14:creationId xmlns:p14="http://schemas.microsoft.com/office/powerpoint/2010/main" val="1160582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838200" y="1325563"/>
            <a:ext cx="10515600" cy="4851400"/>
          </a:xfrm>
        </p:spPr>
        <p:txBody>
          <a:bodyPr>
            <a:normAutofit fontScale="85000" lnSpcReduction="20000"/>
          </a:bodyPr>
          <a:lstStyle/>
          <a:p>
            <a:endParaRPr lang="en-US" dirty="0"/>
          </a:p>
          <a:p>
            <a:r>
              <a:rPr lang="en-US" dirty="0"/>
              <a:t> The sinking of the RMS Titanic is one of the most infamous shipwrecks in history. On April 15, 1912, during her maiden voyage, the Titanic sank after colliding with an iceberg, killing 1502 out of 2224 passengers and crew. This sensational tragedy shocked the international community and led to better safety regulations for ships</a:t>
            </a:r>
            <a:r>
              <a:rPr lang="en-US" dirty="0" smtClean="0"/>
              <a:t>.</a:t>
            </a:r>
          </a:p>
          <a:p>
            <a:endParaRPr lang="en-US" dirty="0"/>
          </a:p>
          <a:p>
            <a:r>
              <a:rPr lang="en-US" dirty="0"/>
              <a:t> One of the reasons that the shipwreck led to such loss of life was that there were not enough lifeboats for the passengers and crew. Although there was some element of luck involved in surviving the sinking, some groups of people were more likely to survive than others, such as women, children, and the upper-class</a:t>
            </a:r>
            <a:r>
              <a:rPr lang="en-US" dirty="0" smtClean="0"/>
              <a:t>.</a:t>
            </a:r>
          </a:p>
          <a:p>
            <a:endParaRPr lang="en-US" dirty="0"/>
          </a:p>
          <a:p>
            <a:r>
              <a:rPr lang="en-US" dirty="0"/>
              <a:t> In this, we ask you to complete the analysis of what sorts of people were likely to survive. In particular, we ask you to apply the tools of machine learning to predict which passengers survived the tragedy. </a:t>
            </a:r>
            <a:endParaRPr lang="en-US" dirty="0"/>
          </a:p>
        </p:txBody>
      </p:sp>
    </p:spTree>
    <p:extLst>
      <p:ext uri="{BB962C8B-B14F-4D97-AF65-F5344CB8AC3E}">
        <p14:creationId xmlns:p14="http://schemas.microsoft.com/office/powerpoint/2010/main" val="3337552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0"/>
            <a:ext cx="10515600" cy="1325563"/>
          </a:xfrm>
        </p:spPr>
        <p:txBody>
          <a:bodyPr/>
          <a:lstStyle/>
          <a:p>
            <a:pPr algn="ctr"/>
            <a:r>
              <a:rPr lang="en-US" dirty="0" smtClean="0"/>
              <a:t>Data Dictionary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12125913"/>
              </p:ext>
            </p:extLst>
          </p:nvPr>
        </p:nvGraphicFramePr>
        <p:xfrm>
          <a:off x="1510144" y="1690688"/>
          <a:ext cx="9448800" cy="4348480"/>
        </p:xfrm>
        <a:graphic>
          <a:graphicData uri="http://schemas.openxmlformats.org/drawingml/2006/table">
            <a:tbl>
              <a:tblPr firstRow="1" bandRow="1">
                <a:tableStyleId>{073A0DAA-6AF3-43AB-8588-CEC1D06C72B9}</a:tableStyleId>
              </a:tblPr>
              <a:tblGrid>
                <a:gridCol w="2047399">
                  <a:extLst>
                    <a:ext uri="{9D8B030D-6E8A-4147-A177-3AD203B41FA5}">
                      <a16:colId xmlns:a16="http://schemas.microsoft.com/office/drawing/2014/main" val="4244901228"/>
                    </a:ext>
                  </a:extLst>
                </a:gridCol>
                <a:gridCol w="3840784">
                  <a:extLst>
                    <a:ext uri="{9D8B030D-6E8A-4147-A177-3AD203B41FA5}">
                      <a16:colId xmlns:a16="http://schemas.microsoft.com/office/drawing/2014/main" val="3945907500"/>
                    </a:ext>
                  </a:extLst>
                </a:gridCol>
                <a:gridCol w="3560617">
                  <a:extLst>
                    <a:ext uri="{9D8B030D-6E8A-4147-A177-3AD203B41FA5}">
                      <a16:colId xmlns:a16="http://schemas.microsoft.com/office/drawing/2014/main" val="2576335214"/>
                    </a:ext>
                  </a:extLst>
                </a:gridCol>
              </a:tblGrid>
              <a:tr h="370840">
                <a:tc>
                  <a:txBody>
                    <a:bodyPr/>
                    <a:lstStyle/>
                    <a:p>
                      <a:r>
                        <a:rPr lang="en-US" dirty="0" smtClean="0"/>
                        <a:t>VARIABLE</a:t>
                      </a:r>
                      <a:endParaRPr lang="en-US" dirty="0"/>
                    </a:p>
                  </a:txBody>
                  <a:tcPr/>
                </a:tc>
                <a:tc>
                  <a:txBody>
                    <a:bodyPr/>
                    <a:lstStyle/>
                    <a:p>
                      <a:r>
                        <a:rPr lang="en-US" dirty="0" smtClean="0"/>
                        <a:t>DEFINITION</a:t>
                      </a:r>
                      <a:endParaRPr lang="en-US" dirty="0"/>
                    </a:p>
                  </a:txBody>
                  <a:tcPr/>
                </a:tc>
                <a:tc>
                  <a:txBody>
                    <a:bodyPr/>
                    <a:lstStyle/>
                    <a:p>
                      <a:r>
                        <a:rPr lang="en-US" dirty="0" smtClean="0"/>
                        <a:t>KEY</a:t>
                      </a:r>
                      <a:endParaRPr lang="en-US" dirty="0"/>
                    </a:p>
                  </a:txBody>
                  <a:tcPr/>
                </a:tc>
                <a:extLst>
                  <a:ext uri="{0D108BD9-81ED-4DB2-BD59-A6C34878D82A}">
                    <a16:rowId xmlns:a16="http://schemas.microsoft.com/office/drawing/2014/main" val="2245998532"/>
                  </a:ext>
                </a:extLst>
              </a:tr>
              <a:tr h="370840">
                <a:tc>
                  <a:txBody>
                    <a:bodyPr/>
                    <a:lstStyle/>
                    <a:p>
                      <a:r>
                        <a:rPr lang="en-US" dirty="0" smtClean="0"/>
                        <a:t>Survived</a:t>
                      </a:r>
                      <a:endParaRPr lang="en-US" dirty="0"/>
                    </a:p>
                  </a:txBody>
                  <a:tcPr/>
                </a:tc>
                <a:tc>
                  <a:txBody>
                    <a:bodyPr/>
                    <a:lstStyle/>
                    <a:p>
                      <a:r>
                        <a:rPr lang="en-US" dirty="0" smtClean="0"/>
                        <a:t>Survival</a:t>
                      </a:r>
                      <a:endParaRPr lang="en-US" dirty="0"/>
                    </a:p>
                  </a:txBody>
                  <a:tcPr/>
                </a:tc>
                <a:tc>
                  <a:txBody>
                    <a:bodyPr/>
                    <a:lstStyle/>
                    <a:p>
                      <a:r>
                        <a:rPr lang="en-US" dirty="0" smtClean="0"/>
                        <a:t>0 :</a:t>
                      </a:r>
                      <a:r>
                        <a:rPr lang="en-US" baseline="0" dirty="0" smtClean="0"/>
                        <a:t> No, 1 : Yes</a:t>
                      </a:r>
                      <a:endParaRPr lang="en-US" dirty="0"/>
                    </a:p>
                  </a:txBody>
                  <a:tcPr/>
                </a:tc>
                <a:extLst>
                  <a:ext uri="{0D108BD9-81ED-4DB2-BD59-A6C34878D82A}">
                    <a16:rowId xmlns:a16="http://schemas.microsoft.com/office/drawing/2014/main" val="3696689921"/>
                  </a:ext>
                </a:extLst>
              </a:tr>
              <a:tr h="370840">
                <a:tc>
                  <a:txBody>
                    <a:bodyPr/>
                    <a:lstStyle/>
                    <a:p>
                      <a:r>
                        <a:rPr lang="en-US" dirty="0" err="1" smtClean="0"/>
                        <a:t>Pclass</a:t>
                      </a:r>
                      <a:endParaRPr lang="en-US" dirty="0"/>
                    </a:p>
                  </a:txBody>
                  <a:tcPr/>
                </a:tc>
                <a:tc>
                  <a:txBody>
                    <a:bodyPr/>
                    <a:lstStyle/>
                    <a:p>
                      <a:r>
                        <a:rPr lang="en-US" dirty="0" smtClean="0"/>
                        <a:t>Ticket class</a:t>
                      </a:r>
                      <a:endParaRPr lang="en-US" dirty="0"/>
                    </a:p>
                  </a:txBody>
                  <a:tcPr/>
                </a:tc>
                <a:tc>
                  <a:txBody>
                    <a:bodyPr/>
                    <a:lstStyle/>
                    <a:p>
                      <a:r>
                        <a:rPr lang="en-US" dirty="0" smtClean="0"/>
                        <a:t>1</a:t>
                      </a:r>
                      <a:r>
                        <a:rPr lang="en-US" baseline="0" dirty="0" smtClean="0"/>
                        <a:t> : 1</a:t>
                      </a:r>
                      <a:r>
                        <a:rPr lang="en-US" baseline="30000" dirty="0" smtClean="0"/>
                        <a:t>st</a:t>
                      </a:r>
                      <a:r>
                        <a:rPr lang="en-US" baseline="0" dirty="0" smtClean="0"/>
                        <a:t>, 2 : 2</a:t>
                      </a:r>
                      <a:r>
                        <a:rPr lang="en-US" baseline="30000" dirty="0" smtClean="0"/>
                        <a:t>nd</a:t>
                      </a:r>
                      <a:r>
                        <a:rPr lang="en-US" baseline="0" dirty="0" smtClean="0"/>
                        <a:t>, 3 : 3</a:t>
                      </a:r>
                      <a:r>
                        <a:rPr lang="en-US" baseline="30000" dirty="0" smtClean="0"/>
                        <a:t>rd</a:t>
                      </a:r>
                      <a:endParaRPr lang="en-US" dirty="0"/>
                    </a:p>
                  </a:txBody>
                  <a:tcPr/>
                </a:tc>
                <a:extLst>
                  <a:ext uri="{0D108BD9-81ED-4DB2-BD59-A6C34878D82A}">
                    <a16:rowId xmlns:a16="http://schemas.microsoft.com/office/drawing/2014/main" val="1760881475"/>
                  </a:ext>
                </a:extLst>
              </a:tr>
              <a:tr h="370840">
                <a:tc>
                  <a:txBody>
                    <a:bodyPr/>
                    <a:lstStyle/>
                    <a:p>
                      <a:r>
                        <a:rPr lang="en-US" dirty="0" smtClean="0"/>
                        <a:t>Sex</a:t>
                      </a:r>
                      <a:endParaRPr lang="en-US" dirty="0"/>
                    </a:p>
                  </a:txBody>
                  <a:tcPr/>
                </a:tc>
                <a:tc>
                  <a:txBody>
                    <a:bodyPr/>
                    <a:lstStyle/>
                    <a:p>
                      <a:r>
                        <a:rPr lang="en-US" dirty="0" smtClean="0"/>
                        <a:t>Sex</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62058272"/>
                  </a:ext>
                </a:extLst>
              </a:tr>
              <a:tr h="370840">
                <a:tc>
                  <a:txBody>
                    <a:bodyPr/>
                    <a:lstStyle/>
                    <a:p>
                      <a:r>
                        <a:rPr lang="en-US" dirty="0" smtClean="0"/>
                        <a:t>Age</a:t>
                      </a:r>
                      <a:endParaRPr lang="en-US" dirty="0"/>
                    </a:p>
                  </a:txBody>
                  <a:tcPr/>
                </a:tc>
                <a:tc>
                  <a:txBody>
                    <a:bodyPr/>
                    <a:lstStyle/>
                    <a:p>
                      <a:r>
                        <a:rPr lang="en-US" dirty="0" smtClean="0"/>
                        <a:t>Age in years</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67444057"/>
                  </a:ext>
                </a:extLst>
              </a:tr>
              <a:tr h="370840">
                <a:tc>
                  <a:txBody>
                    <a:bodyPr/>
                    <a:lstStyle/>
                    <a:p>
                      <a:r>
                        <a:rPr lang="en-US" dirty="0" err="1" smtClean="0"/>
                        <a:t>SibSp</a:t>
                      </a:r>
                      <a:endParaRPr lang="en-US" dirty="0"/>
                    </a:p>
                  </a:txBody>
                  <a:tcPr/>
                </a:tc>
                <a:tc>
                  <a:txBody>
                    <a:bodyPr/>
                    <a:lstStyle/>
                    <a:p>
                      <a:r>
                        <a:rPr lang="en-US" dirty="0" smtClean="0"/>
                        <a:t>Number</a:t>
                      </a:r>
                      <a:r>
                        <a:rPr lang="en-US" baseline="0" dirty="0" smtClean="0"/>
                        <a:t> of siblings/spouses aboard</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14430703"/>
                  </a:ext>
                </a:extLst>
              </a:tr>
              <a:tr h="370840">
                <a:tc>
                  <a:txBody>
                    <a:bodyPr/>
                    <a:lstStyle/>
                    <a:p>
                      <a:r>
                        <a:rPr lang="en-US" dirty="0" smtClean="0"/>
                        <a:t>Parch</a:t>
                      </a:r>
                      <a:endParaRPr lang="en-US" dirty="0"/>
                    </a:p>
                  </a:txBody>
                  <a:tcPr/>
                </a:tc>
                <a:tc>
                  <a:txBody>
                    <a:bodyPr/>
                    <a:lstStyle/>
                    <a:p>
                      <a:r>
                        <a:rPr lang="en-US" dirty="0" smtClean="0"/>
                        <a:t>Number of parents/children</a:t>
                      </a:r>
                      <a:r>
                        <a:rPr lang="en-US" baseline="0" dirty="0" smtClean="0"/>
                        <a:t> aboard</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797400390"/>
                  </a:ext>
                </a:extLst>
              </a:tr>
              <a:tr h="370840">
                <a:tc>
                  <a:txBody>
                    <a:bodyPr/>
                    <a:lstStyle/>
                    <a:p>
                      <a:r>
                        <a:rPr lang="en-US" dirty="0" smtClean="0"/>
                        <a:t>Ticket</a:t>
                      </a:r>
                    </a:p>
                  </a:txBody>
                  <a:tcPr/>
                </a:tc>
                <a:tc>
                  <a:txBody>
                    <a:bodyPr/>
                    <a:lstStyle/>
                    <a:p>
                      <a:r>
                        <a:rPr lang="en-US" dirty="0" smtClean="0"/>
                        <a:t>Ticket number</a:t>
                      </a:r>
                      <a:endParaRPr lang="en-US" dirty="0"/>
                    </a:p>
                  </a:txBody>
                  <a:tcPr/>
                </a:tc>
                <a:tc>
                  <a:txBody>
                    <a:bodyPr/>
                    <a:lstStyle/>
                    <a:p>
                      <a:r>
                        <a:rPr lang="en-US" dirty="0" smtClean="0"/>
                        <a:t>-</a:t>
                      </a:r>
                    </a:p>
                  </a:txBody>
                  <a:tcPr/>
                </a:tc>
                <a:extLst>
                  <a:ext uri="{0D108BD9-81ED-4DB2-BD59-A6C34878D82A}">
                    <a16:rowId xmlns:a16="http://schemas.microsoft.com/office/drawing/2014/main" val="398986268"/>
                  </a:ext>
                </a:extLst>
              </a:tr>
              <a:tr h="370840">
                <a:tc>
                  <a:txBody>
                    <a:bodyPr/>
                    <a:lstStyle/>
                    <a:p>
                      <a:r>
                        <a:rPr lang="en-US" dirty="0" smtClean="0"/>
                        <a:t>Fare</a:t>
                      </a:r>
                      <a:endParaRPr lang="en-US" dirty="0"/>
                    </a:p>
                  </a:txBody>
                  <a:tcPr/>
                </a:tc>
                <a:tc>
                  <a:txBody>
                    <a:bodyPr/>
                    <a:lstStyle/>
                    <a:p>
                      <a:r>
                        <a:rPr lang="en-US" dirty="0" smtClean="0"/>
                        <a:t>Passenger fare</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415278916"/>
                  </a:ext>
                </a:extLst>
              </a:tr>
              <a:tr h="370840">
                <a:tc>
                  <a:txBody>
                    <a:bodyPr/>
                    <a:lstStyle/>
                    <a:p>
                      <a:r>
                        <a:rPr lang="en-US" dirty="0" smtClean="0"/>
                        <a:t>Cabin</a:t>
                      </a:r>
                      <a:endParaRPr lang="en-US" dirty="0"/>
                    </a:p>
                  </a:txBody>
                  <a:tcPr/>
                </a:tc>
                <a:tc>
                  <a:txBody>
                    <a:bodyPr/>
                    <a:lstStyle/>
                    <a:p>
                      <a:r>
                        <a:rPr lang="en-US" dirty="0" smtClean="0"/>
                        <a:t>Cabin number</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585558485"/>
                  </a:ext>
                </a:extLst>
              </a:tr>
              <a:tr h="370840">
                <a:tc>
                  <a:txBody>
                    <a:bodyPr/>
                    <a:lstStyle/>
                    <a:p>
                      <a:r>
                        <a:rPr lang="en-US" dirty="0" smtClean="0"/>
                        <a:t>Embarked</a:t>
                      </a:r>
                      <a:endParaRPr lang="en-US" dirty="0"/>
                    </a:p>
                  </a:txBody>
                  <a:tcPr anchor="ctr"/>
                </a:tc>
                <a:tc>
                  <a:txBody>
                    <a:bodyPr/>
                    <a:lstStyle/>
                    <a:p>
                      <a:r>
                        <a:rPr lang="en-US" dirty="0" smtClean="0"/>
                        <a:t>Port</a:t>
                      </a:r>
                      <a:r>
                        <a:rPr lang="en-US" baseline="0" dirty="0" smtClean="0"/>
                        <a:t> of embarkation</a:t>
                      </a:r>
                      <a:endParaRPr lang="en-US" dirty="0"/>
                    </a:p>
                  </a:txBody>
                  <a:tcPr anchor="ctr"/>
                </a:tc>
                <a:tc>
                  <a:txBody>
                    <a:bodyPr/>
                    <a:lstStyle/>
                    <a:p>
                      <a:r>
                        <a:rPr lang="en-US" dirty="0" smtClean="0"/>
                        <a:t>C : Cherbourg, Q : Queenstown,</a:t>
                      </a:r>
                    </a:p>
                    <a:p>
                      <a:r>
                        <a:rPr lang="en-US" dirty="0" smtClean="0"/>
                        <a:t>S : Southampton</a:t>
                      </a:r>
                      <a:endParaRPr lang="en-US" dirty="0"/>
                    </a:p>
                  </a:txBody>
                  <a:tcPr/>
                </a:tc>
                <a:extLst>
                  <a:ext uri="{0D108BD9-81ED-4DB2-BD59-A6C34878D82A}">
                    <a16:rowId xmlns:a16="http://schemas.microsoft.com/office/drawing/2014/main" val="2545412933"/>
                  </a:ext>
                </a:extLst>
              </a:tr>
            </a:tbl>
          </a:graphicData>
        </a:graphic>
      </p:graphicFrame>
    </p:spTree>
    <p:extLst>
      <p:ext uri="{BB962C8B-B14F-4D97-AF65-F5344CB8AC3E}">
        <p14:creationId xmlns:p14="http://schemas.microsoft.com/office/powerpoint/2010/main" val="360386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TYPE of problem</a:t>
            </a:r>
            <a:endParaRPr lang="en-US" dirty="0"/>
          </a:p>
        </p:txBody>
      </p:sp>
      <p:sp>
        <p:nvSpPr>
          <p:cNvPr id="3" name="Content Placeholder 2"/>
          <p:cNvSpPr>
            <a:spLocks noGrp="1"/>
          </p:cNvSpPr>
          <p:nvPr>
            <p:ph idx="1"/>
          </p:nvPr>
        </p:nvSpPr>
        <p:spPr>
          <a:xfrm>
            <a:off x="838200" y="1325564"/>
            <a:ext cx="10515600" cy="5532436"/>
          </a:xfrm>
        </p:spPr>
        <p:txBody>
          <a:bodyPr>
            <a:normAutofit fontScale="77500" lnSpcReduction="20000"/>
          </a:bodyPr>
          <a:lstStyle/>
          <a:p>
            <a:r>
              <a:rPr lang="en-US" sz="2600" dirty="0" smtClean="0"/>
              <a:t>As we have to predict whether the passengers survived </a:t>
            </a:r>
            <a:r>
              <a:rPr lang="en-US" sz="2600" dirty="0" smtClean="0"/>
              <a:t>or did not survive, it is a </a:t>
            </a:r>
            <a:r>
              <a:rPr lang="en-US" sz="2600" dirty="0" smtClean="0"/>
              <a:t>Binary </a:t>
            </a:r>
            <a:r>
              <a:rPr lang="en-US" sz="2600" dirty="0" smtClean="0"/>
              <a:t>Classification </a:t>
            </a:r>
            <a:r>
              <a:rPr lang="en-US" sz="2600" dirty="0" smtClean="0"/>
              <a:t>problem.</a:t>
            </a:r>
          </a:p>
          <a:p>
            <a:pPr marL="0" indent="0">
              <a:buNone/>
            </a:pPr>
            <a:endParaRPr lang="en-US" sz="2600" dirty="0" smtClean="0"/>
          </a:p>
          <a:p>
            <a:r>
              <a:rPr lang="en-US" sz="2600" dirty="0" smtClean="0"/>
              <a:t>The variable ‘Survived’ is the target variable/label and rest are predictor variables/features.</a:t>
            </a:r>
            <a:endParaRPr lang="en-US" sz="2600" dirty="0" smtClean="0"/>
          </a:p>
          <a:p>
            <a:endParaRPr lang="en-US" sz="2600" dirty="0" smtClean="0"/>
          </a:p>
          <a:p>
            <a:r>
              <a:rPr lang="en-US" sz="2600" dirty="0" smtClean="0"/>
              <a:t>We can apply the following machine learning algorithms to solve this problem:</a:t>
            </a:r>
          </a:p>
          <a:p>
            <a:pPr lvl="1"/>
            <a:r>
              <a:rPr lang="en-US" dirty="0" smtClean="0"/>
              <a:t>Logistic Regression</a:t>
            </a:r>
          </a:p>
          <a:p>
            <a:pPr lvl="1"/>
            <a:r>
              <a:rPr lang="en-US" dirty="0" smtClean="0"/>
              <a:t>Decision Tree Classifier</a:t>
            </a:r>
          </a:p>
          <a:p>
            <a:pPr lvl="1"/>
            <a:r>
              <a:rPr lang="en-US" dirty="0" smtClean="0"/>
              <a:t>Random Forest Classifier</a:t>
            </a:r>
          </a:p>
          <a:p>
            <a:pPr lvl="1"/>
            <a:r>
              <a:rPr lang="en-US" dirty="0" smtClean="0"/>
              <a:t>K Nearest Neighbors</a:t>
            </a:r>
          </a:p>
          <a:p>
            <a:pPr lvl="1"/>
            <a:r>
              <a:rPr lang="en-US" dirty="0" smtClean="0"/>
              <a:t>Naïve Bayes Classifier</a:t>
            </a:r>
            <a:endParaRPr lang="en-US" dirty="0"/>
          </a:p>
          <a:p>
            <a:endParaRPr lang="en-US" sz="2600" dirty="0" smtClean="0"/>
          </a:p>
          <a:p>
            <a:r>
              <a:rPr lang="en-US" sz="2600" dirty="0" smtClean="0"/>
              <a:t>We will check the following algorithm performance metrics:</a:t>
            </a:r>
          </a:p>
          <a:p>
            <a:pPr lvl="1"/>
            <a:r>
              <a:rPr lang="en-US" dirty="0" smtClean="0"/>
              <a:t>Accuracy</a:t>
            </a:r>
          </a:p>
          <a:p>
            <a:pPr lvl="1"/>
            <a:r>
              <a:rPr lang="en-US" dirty="0" smtClean="0"/>
              <a:t>Precision</a:t>
            </a:r>
          </a:p>
          <a:p>
            <a:pPr lvl="1"/>
            <a:r>
              <a:rPr lang="en-US" dirty="0" smtClean="0"/>
              <a:t>Recall</a:t>
            </a:r>
          </a:p>
          <a:p>
            <a:pPr lvl="1"/>
            <a:r>
              <a:rPr lang="en-US" dirty="0" smtClean="0"/>
              <a:t>F1 Score</a:t>
            </a:r>
          </a:p>
          <a:p>
            <a:pPr lvl="1"/>
            <a:r>
              <a:rPr lang="en-US" dirty="0" smtClean="0"/>
              <a:t>AUC - ROC curve</a:t>
            </a:r>
            <a:endParaRPr lang="en-US" dirty="0"/>
          </a:p>
        </p:txBody>
      </p:sp>
    </p:spTree>
    <p:extLst>
      <p:ext uri="{BB962C8B-B14F-4D97-AF65-F5344CB8AC3E}">
        <p14:creationId xmlns:p14="http://schemas.microsoft.com/office/powerpoint/2010/main" val="250561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EDA</a:t>
            </a:r>
            <a:endParaRPr lang="en-US" dirty="0"/>
          </a:p>
        </p:txBody>
      </p:sp>
      <p:sp>
        <p:nvSpPr>
          <p:cNvPr id="3" name="Content Placeholder 2"/>
          <p:cNvSpPr>
            <a:spLocks noGrp="1"/>
          </p:cNvSpPr>
          <p:nvPr>
            <p:ph idx="1"/>
          </p:nvPr>
        </p:nvSpPr>
        <p:spPr/>
        <p:txBody>
          <a:bodyPr>
            <a:normAutofit lnSpcReduction="10000"/>
          </a:bodyPr>
          <a:lstStyle/>
          <a:p>
            <a:r>
              <a:rPr lang="en-US" dirty="0" smtClean="0"/>
              <a:t>Missing Values</a:t>
            </a:r>
          </a:p>
          <a:p>
            <a:r>
              <a:rPr lang="en-US" dirty="0" smtClean="0"/>
              <a:t>Types of features</a:t>
            </a:r>
          </a:p>
          <a:p>
            <a:r>
              <a:rPr lang="en-US" dirty="0" smtClean="0"/>
              <a:t>Plots of all types</a:t>
            </a:r>
          </a:p>
          <a:p>
            <a:r>
              <a:rPr lang="en-US" dirty="0" smtClean="0"/>
              <a:t>Correlation of features</a:t>
            </a:r>
          </a:p>
          <a:p>
            <a:r>
              <a:rPr lang="en-US" dirty="0" smtClean="0"/>
              <a:t>Which imputations are needed</a:t>
            </a:r>
          </a:p>
          <a:p>
            <a:r>
              <a:rPr lang="en-US" dirty="0" smtClean="0"/>
              <a:t>Which features can be dropped</a:t>
            </a:r>
          </a:p>
          <a:p>
            <a:r>
              <a:rPr lang="en-US" dirty="0" smtClean="0"/>
              <a:t>Which imputation methods used</a:t>
            </a:r>
          </a:p>
          <a:p>
            <a:r>
              <a:rPr lang="en-US" dirty="0" smtClean="0"/>
              <a:t>Standard scaling</a:t>
            </a:r>
          </a:p>
          <a:p>
            <a:r>
              <a:rPr lang="en-US" dirty="0" smtClean="0"/>
              <a:t>Data preprocessing</a:t>
            </a:r>
          </a:p>
        </p:txBody>
      </p:sp>
    </p:spTree>
    <p:extLst>
      <p:ext uri="{BB962C8B-B14F-4D97-AF65-F5344CB8AC3E}">
        <p14:creationId xmlns:p14="http://schemas.microsoft.com/office/powerpoint/2010/main" val="52869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503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selection</a:t>
            </a:r>
            <a:endParaRPr lang="en-US" dirty="0"/>
          </a:p>
        </p:txBody>
      </p:sp>
      <p:sp>
        <p:nvSpPr>
          <p:cNvPr id="3" name="Content Placeholder 2"/>
          <p:cNvSpPr>
            <a:spLocks noGrp="1"/>
          </p:cNvSpPr>
          <p:nvPr>
            <p:ph idx="1"/>
          </p:nvPr>
        </p:nvSpPr>
        <p:spPr/>
        <p:txBody>
          <a:bodyPr/>
          <a:lstStyle/>
          <a:p>
            <a:r>
              <a:rPr lang="en-US" dirty="0" smtClean="0"/>
              <a:t>Accuracy scores of all models</a:t>
            </a:r>
          </a:p>
          <a:p>
            <a:r>
              <a:rPr lang="en-US" dirty="0" smtClean="0"/>
              <a:t>Best model</a:t>
            </a:r>
          </a:p>
          <a:p>
            <a:r>
              <a:rPr lang="en-US" dirty="0" smtClean="0"/>
              <a:t>Performance metrics before tuning</a:t>
            </a:r>
          </a:p>
          <a:p>
            <a:r>
              <a:rPr lang="en-US" dirty="0" smtClean="0"/>
              <a:t>Tuning </a:t>
            </a:r>
            <a:r>
              <a:rPr lang="en-US" dirty="0" err="1" smtClean="0"/>
              <a:t>hyperparameters</a:t>
            </a:r>
            <a:endParaRPr lang="en-US" dirty="0" smtClean="0"/>
          </a:p>
          <a:p>
            <a:r>
              <a:rPr lang="en-US" dirty="0" smtClean="0"/>
              <a:t>Performance metrics after tuning</a:t>
            </a:r>
          </a:p>
        </p:txBody>
      </p:sp>
    </p:spTree>
    <p:extLst>
      <p:ext uri="{BB962C8B-B14F-4D97-AF65-F5344CB8AC3E}">
        <p14:creationId xmlns:p14="http://schemas.microsoft.com/office/powerpoint/2010/main" val="1313807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Start to end process in short</a:t>
            </a:r>
            <a:endParaRPr lang="en-US" dirty="0"/>
          </a:p>
        </p:txBody>
      </p:sp>
    </p:spTree>
    <p:extLst>
      <p:ext uri="{BB962C8B-B14F-4D97-AF65-F5344CB8AC3E}">
        <p14:creationId xmlns:p14="http://schemas.microsoft.com/office/powerpoint/2010/main" val="1975266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2657"/>
          </a:xfrm>
        </p:spPr>
        <p:txBody>
          <a:bodyPr>
            <a:normAutofit/>
          </a:bodyPr>
          <a:lstStyle/>
          <a:p>
            <a:pPr algn="ctr"/>
            <a:r>
              <a:rPr lang="en-US" sz="6000" dirty="0" smtClean="0"/>
              <a:t>THANK YOU</a:t>
            </a:r>
            <a:endParaRPr lang="en-US" sz="6000" dirty="0"/>
          </a:p>
        </p:txBody>
      </p:sp>
    </p:spTree>
    <p:extLst>
      <p:ext uri="{BB962C8B-B14F-4D97-AF65-F5344CB8AC3E}">
        <p14:creationId xmlns:p14="http://schemas.microsoft.com/office/powerpoint/2010/main" val="2173034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390</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R.M.S. Titanic Case Study</vt:lpstr>
      <vt:lpstr>Problem Statement</vt:lpstr>
      <vt:lpstr>Data Dictionary</vt:lpstr>
      <vt:lpstr>TYPE of problem</vt:lpstr>
      <vt:lpstr>EDA</vt:lpstr>
      <vt:lpstr>PowerPoint Presentation</vt:lpstr>
      <vt:lpstr>Model selection</vt:lpstr>
      <vt:lpstr>Conclusion</vt:lpstr>
      <vt:lpstr>THANK YOU</vt:lpstr>
    </vt:vector>
  </TitlesOfParts>
  <Company>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R.M.S. Titanic Case Study</dc:title>
  <dc:creator>Amaan Lakhani</dc:creator>
  <cp:lastModifiedBy>Amaan Lakhani</cp:lastModifiedBy>
  <cp:revision>11</cp:revision>
  <dcterms:created xsi:type="dcterms:W3CDTF">2019-10-29T10:26:34Z</dcterms:created>
  <dcterms:modified xsi:type="dcterms:W3CDTF">2019-10-30T04:29:10Z</dcterms:modified>
</cp:coreProperties>
</file>