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Tweets </a:t>
            </a:r>
            <a:r>
              <a:rPr lang="en-US" dirty="0" smtClean="0"/>
              <a:t>Available on Twitter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Tweets Extracted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amazonIN</c:v>
                </c:pt>
                <c:pt idx="1">
                  <c:v>Flipkart</c:v>
                </c:pt>
                <c:pt idx="2">
                  <c:v>Snapdeal</c:v>
                </c:pt>
                <c:pt idx="3">
                  <c:v>Croma</c:v>
                </c:pt>
                <c:pt idx="4">
                  <c:v>Reliance Digital</c:v>
                </c:pt>
                <c:pt idx="5">
                  <c:v>Shopclues</c:v>
                </c:pt>
                <c:pt idx="6">
                  <c:v>Paytm Mall</c:v>
                </c:pt>
                <c:pt idx="7">
                  <c:v>Vijay Sales</c:v>
                </c:pt>
                <c:pt idx="8">
                  <c:v>Tata Cliq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3000</c:v>
                </c:pt>
                <c:pt idx="1">
                  <c:v>3000</c:v>
                </c:pt>
                <c:pt idx="2">
                  <c:v>694</c:v>
                </c:pt>
                <c:pt idx="3">
                  <c:v>319</c:v>
                </c:pt>
                <c:pt idx="4">
                  <c:v>251</c:v>
                </c:pt>
                <c:pt idx="5">
                  <c:v>222</c:v>
                </c:pt>
                <c:pt idx="6">
                  <c:v>190</c:v>
                </c:pt>
                <c:pt idx="7">
                  <c:v>88</c:v>
                </c:pt>
                <c:pt idx="8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7-495D-B177-7B7899BFC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452992"/>
        <c:axId val="1183460896"/>
      </c:barChart>
      <c:catAx>
        <c:axId val="118345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60896"/>
        <c:crosses val="autoZero"/>
        <c:auto val="1"/>
        <c:lblAlgn val="ctr"/>
        <c:lblOffset val="100"/>
        <c:noMultiLvlLbl val="0"/>
      </c:catAx>
      <c:valAx>
        <c:axId val="118346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45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3BC-4753-A52C-44F433784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BC-4753-A52C-44F4337843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BC-4753-A52C-44F43378430C}"/>
              </c:ext>
            </c:extLst>
          </c:dPt>
          <c:dLbls>
            <c:dLbl>
              <c:idx val="0"/>
              <c:layout>
                <c:manualLayout>
                  <c:x val="6.7632850241545889E-2"/>
                  <c:y val="-0.116745699828420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3BC-4753-A52C-44F43378430C}"/>
                </c:ext>
              </c:extLst>
            </c:dLbl>
            <c:dLbl>
              <c:idx val="1"/>
              <c:layout>
                <c:manualLayout>
                  <c:x val="6.7632850241545889E-2"/>
                  <c:y val="9.92338448541574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3BC-4753-A52C-44F43378430C}"/>
                </c:ext>
              </c:extLst>
            </c:dLbl>
            <c:dLbl>
              <c:idx val="2"/>
              <c:layout>
                <c:manualLayout>
                  <c:x val="-6.280193236714976E-2"/>
                  <c:y val="-9.339655986273649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3BC-4753-A52C-44F43378430C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62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C-4753-A52C-44F433784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F54-401F-8442-3577AB8259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54-401F-8442-3577AB8259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54-401F-8442-3577AB8259E8}"/>
              </c:ext>
            </c:extLst>
          </c:dPt>
          <c:dLbls>
            <c:dLbl>
              <c:idx val="0"/>
              <c:layout>
                <c:manualLayout>
                  <c:x val="4.5893719806763197E-2"/>
                  <c:y val="-0.1342575548026836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F54-401F-8442-3577AB8259E8}"/>
                </c:ext>
              </c:extLst>
            </c:dLbl>
            <c:dLbl>
              <c:idx val="1"/>
              <c:layout>
                <c:manualLayout>
                  <c:x val="5.7971014492753624E-2"/>
                  <c:y val="9.631520235844677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F54-401F-8442-3577AB8259E8}"/>
                </c:ext>
              </c:extLst>
            </c:dLbl>
            <c:dLbl>
              <c:idx val="2"/>
              <c:layout>
                <c:manualLayout>
                  <c:x val="-7.3671497584541057E-2"/>
                  <c:y val="-6.129149240992083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F54-401F-8442-3577AB8259E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420</c:v>
                </c:pt>
                <c:pt idx="2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4-401F-8442-3577AB825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3A-46BB-B8AF-FF3007AFF0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63A-46BB-B8AF-FF3007AFF0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3A-46BB-B8AF-FF3007AFF00B}"/>
              </c:ext>
            </c:extLst>
          </c:dPt>
          <c:dLbls>
            <c:dLbl>
              <c:idx val="0"/>
              <c:layout>
                <c:manualLayout>
                  <c:x val="6.4009661835748799E-2"/>
                  <c:y val="-9.04779173670259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63A-46BB-B8AF-FF3007AFF00B}"/>
                </c:ext>
              </c:extLst>
            </c:dLbl>
            <c:dLbl>
              <c:idx val="1"/>
              <c:layout>
                <c:manualLayout>
                  <c:x val="6.4009661835748799E-2"/>
                  <c:y val="7.88033473841839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63A-46BB-B8AF-FF3007AFF00B}"/>
                </c:ext>
              </c:extLst>
            </c:dLbl>
            <c:dLbl>
              <c:idx val="2"/>
              <c:layout>
                <c:manualLayout>
                  <c:x val="-6.6425120772946905E-2"/>
                  <c:y val="-7.00474198970524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3A-46BB-B8AF-FF3007AFF0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19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A-46BB-B8AF-FF3007AFF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9F-4D5E-9696-904DC926CC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09F-4D5E-9696-904DC926CC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9F-4D5E-9696-904DC926CC42}"/>
              </c:ext>
            </c:extLst>
          </c:dPt>
          <c:dLbls>
            <c:dLbl>
              <c:idx val="0"/>
              <c:layout>
                <c:manualLayout>
                  <c:x val="8.0917874396135181E-2"/>
                  <c:y val="-7.29660623927628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09F-4D5E-9696-904DC926CC42}"/>
                </c:ext>
              </c:extLst>
            </c:dLbl>
            <c:dLbl>
              <c:idx val="1"/>
              <c:layout>
                <c:manualLayout>
                  <c:x val="6.1594202898550728E-2"/>
                  <c:y val="9.047791736702584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09F-4D5E-9696-904DC926CC42}"/>
                </c:ext>
              </c:extLst>
            </c:dLbl>
            <c:dLbl>
              <c:idx val="2"/>
              <c:layout>
                <c:manualLayout>
                  <c:x val="-6.1594202898550728E-2"/>
                  <c:y val="-7.88033473841839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09F-4D5E-9696-904DC926CC4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</c:v>
                </c:pt>
                <c:pt idx="1">
                  <c:v>170</c:v>
                </c:pt>
                <c:pt idx="2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F-4D5E-9696-904DC926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 Sentiments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amazonIN headphones</c:v>
                </c:pt>
                <c:pt idx="1">
                  <c:v>amazonIN Speakers</c:v>
                </c:pt>
                <c:pt idx="2">
                  <c:v>amazonIn Cameras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0.52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9-4277-BF88-C6BFFDCAF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2401456"/>
        <c:axId val="1412398128"/>
      </c:barChart>
      <c:catAx>
        <c:axId val="1412401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398128"/>
        <c:crosses val="autoZero"/>
        <c:auto val="1"/>
        <c:lblAlgn val="ctr"/>
        <c:lblOffset val="100"/>
        <c:noMultiLvlLbl val="0"/>
      </c:catAx>
      <c:valAx>
        <c:axId val="14123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40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 Sentiments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amazonIN Laptops</c:v>
                </c:pt>
                <c:pt idx="1">
                  <c:v>amazonIN Headphones</c:v>
                </c:pt>
                <c:pt idx="2">
                  <c:v>Flipkart Headphones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0.25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C-4580-9E6B-9404CA327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9961968"/>
        <c:axId val="1189949072"/>
      </c:barChart>
      <c:catAx>
        <c:axId val="118996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949072"/>
        <c:crosses val="autoZero"/>
        <c:auto val="1"/>
        <c:lblAlgn val="ctr"/>
        <c:lblOffset val="100"/>
        <c:noMultiLvlLbl val="0"/>
      </c:catAx>
      <c:valAx>
        <c:axId val="118994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96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ADC-4A53-ACF6-8ED2E06741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C-4A53-ACF6-8ED2E06741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C-4A53-ACF6-8ED2E067418D}"/>
              </c:ext>
            </c:extLst>
          </c:dPt>
          <c:dLbls>
            <c:dLbl>
              <c:idx val="0"/>
              <c:layout>
                <c:manualLayout>
                  <c:x val="6.7632850241545889E-2"/>
                  <c:y val="-5.3507827627702014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ADC-4A53-ACF6-8ED2E067418D}"/>
                </c:ext>
              </c:extLst>
            </c:dLbl>
            <c:dLbl>
              <c:idx val="1"/>
              <c:layout>
                <c:manualLayout>
                  <c:x val="-6.5217391304347824E-2"/>
                  <c:y val="5.25355649227892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ADC-4A53-ACF6-8ED2E067418D}"/>
                </c:ext>
              </c:extLst>
            </c:dLbl>
            <c:dLbl>
              <c:idx val="2"/>
              <c:layout>
                <c:manualLayout>
                  <c:x val="-7.3671497584541112E-2"/>
                  <c:y val="-7.88033473841839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ADC-4A53-ACF6-8ED2E067418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1150</c:v>
                </c:pt>
                <c:pt idx="1">
                  <c:v>1450</c:v>
                </c:pt>
                <c:pt idx="2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C-4A53-ACF6-8ED2E0674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57-4DDB-8213-43BBA3BFE0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57-4DDB-8213-43BBA3BFE0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57-4DDB-8213-43BBA3BFE0BE}"/>
              </c:ext>
            </c:extLst>
          </c:dPt>
          <c:dLbls>
            <c:dLbl>
              <c:idx val="0"/>
              <c:layout>
                <c:manualLayout>
                  <c:x val="6.8840579710144928E-2"/>
                  <c:y val="-5.83728499142102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857-4DDB-8213-43BBA3BFE0BE}"/>
                </c:ext>
              </c:extLst>
            </c:dLbl>
            <c:dLbl>
              <c:idx val="1"/>
              <c:layout>
                <c:manualLayout>
                  <c:x val="-7.4879227053140096E-2"/>
                  <c:y val="2.9186424957105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857-4DDB-8213-43BBA3BFE0BE}"/>
                </c:ext>
              </c:extLst>
            </c:dLbl>
            <c:dLbl>
              <c:idx val="2"/>
              <c:layout>
                <c:manualLayout>
                  <c:x val="-7.0048309178744009E-2"/>
                  <c:y val="-6.129149240992083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857-4DDB-8213-43BBA3BFE0B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1080</c:v>
                </c:pt>
                <c:pt idx="1">
                  <c:v>1500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57-4DDB-8213-43BBA3BFE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C6-4469-8182-84A338F3B4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1C6-4469-8182-84A338F3B4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C6-4469-8182-84A338F3B4BB}"/>
              </c:ext>
            </c:extLst>
          </c:dPt>
          <c:dLbls>
            <c:dLbl>
              <c:idx val="0"/>
              <c:layout>
                <c:manualLayout>
                  <c:x val="6.8840579710144845E-2"/>
                  <c:y val="-6.129149240992083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1C6-4469-8182-84A338F3B4BB}"/>
                </c:ext>
              </c:extLst>
            </c:dLbl>
            <c:dLbl>
              <c:idx val="1"/>
              <c:layout>
                <c:manualLayout>
                  <c:x val="6.5217391304347824E-2"/>
                  <c:y val="5.253556492278915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1C6-4469-8182-84A338F3B4BB}"/>
                </c:ext>
              </c:extLst>
            </c:dLbl>
            <c:dLbl>
              <c:idx val="2"/>
              <c:layout>
                <c:manualLayout>
                  <c:x val="-6.1594202898550728E-2"/>
                  <c:y val="-5.25355649227892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1C6-4469-8182-84A338F3B4B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C6-4469-8182-84A338F3B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3-4340-B8DA-02CCEB7093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3-4340-B8DA-02CCEB7093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F73-4340-B8DA-02CCEB7093D5}"/>
              </c:ext>
            </c:extLst>
          </c:dPt>
          <c:dLbls>
            <c:dLbl>
              <c:idx val="0"/>
              <c:layout>
                <c:manualLayout>
                  <c:x val="8.2125603864734206E-2"/>
                  <c:y val="-5.25355649227892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F73-4340-B8DA-02CCEB7093D5}"/>
                </c:ext>
              </c:extLst>
            </c:dLbl>
            <c:dLbl>
              <c:idx val="1"/>
              <c:layout>
                <c:manualLayout>
                  <c:x val="-9.6618357487922704E-2"/>
                  <c:y val="4.086099493994709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F73-4340-B8DA-02CCEB7093D5}"/>
                </c:ext>
              </c:extLst>
            </c:dLbl>
            <c:dLbl>
              <c:idx val="2"/>
              <c:layout>
                <c:manualLayout>
                  <c:x val="-6.6425120772946863E-2"/>
                  <c:y val="-8.755927487131544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F73-4340-B8DA-02CCEB7093D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38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3-4340-B8DA-02CCEB709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81-4B55-B09F-27C3371CE4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81-4B55-B09F-27C3371CE4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281-4B55-B09F-27C3371CE4A9}"/>
              </c:ext>
            </c:extLst>
          </c:dPt>
          <c:dLbls>
            <c:dLbl>
              <c:idx val="0"/>
              <c:layout>
                <c:manualLayout>
                  <c:x val="3.6231884057971016E-2"/>
                  <c:y val="-0.122582984819841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281-4B55-B09F-27C3371CE4A9}"/>
                </c:ext>
              </c:extLst>
            </c:dLbl>
            <c:dLbl>
              <c:idx val="1"/>
              <c:layout>
                <c:manualLayout>
                  <c:x val="7.7294685990338077E-2"/>
                  <c:y val="-4.37796374356577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281-4B55-B09F-27C3371CE4A9}"/>
                </c:ext>
              </c:extLst>
            </c:dLbl>
            <c:dLbl>
              <c:idx val="2"/>
              <c:layout>
                <c:manualLayout>
                  <c:x val="-6.8840579710144928E-2"/>
                  <c:y val="4.086099493994709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281-4B55-B09F-27C3371CE4A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22</c:v>
                </c:pt>
                <c:pt idx="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1-4B55-B09F-27C3371C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2F-46DD-8AEA-FBE4BB91D4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22F-46DD-8AEA-FBE4BB91D4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2F-46DD-8AEA-FBE4BB91D4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22F-46DD-8AEA-FBE4BB91D4B8}"/>
                </c:ext>
              </c:extLst>
            </c:dLbl>
            <c:dLbl>
              <c:idx val="1"/>
              <c:layout>
                <c:manualLayout>
                  <c:x val="6.4009661835748702E-2"/>
                  <c:y val="-3.794235244423674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22F-46DD-8AEA-FBE4BB91D4B8}"/>
                </c:ext>
              </c:extLst>
            </c:dLbl>
            <c:dLbl>
              <c:idx val="2"/>
              <c:layout>
                <c:manualLayout>
                  <c:x val="-6.6425120772946863E-2"/>
                  <c:y val="-5.3507827627702014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22F-46DD-8AEA-FBE4BB91D4B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11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F-46DD-8AEA-FBE4BB91D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C8-439E-82CC-65426F7678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0C8-439E-82CC-65426F7678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C8-439E-82CC-65426F7678AE}"/>
              </c:ext>
            </c:extLst>
          </c:dPt>
          <c:dLbls>
            <c:dLbl>
              <c:idx val="0"/>
              <c:layout>
                <c:manualLayout>
                  <c:x val="7.2463768115942032E-2"/>
                  <c:y val="-8.46406323756049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0C8-439E-82CC-65426F7678AE}"/>
                </c:ext>
              </c:extLst>
            </c:dLbl>
            <c:dLbl>
              <c:idx val="1"/>
              <c:layout>
                <c:manualLayout>
                  <c:x val="6.0386473429951605E-2"/>
                  <c:y val="7.588470488847338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0C8-439E-82CC-65426F7678AE}"/>
                </c:ext>
              </c:extLst>
            </c:dLbl>
            <c:dLbl>
              <c:idx val="2"/>
              <c:layout>
                <c:manualLayout>
                  <c:x val="-7.1256038647342992E-2"/>
                  <c:y val="1.167456998284205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0C8-439E-82CC-65426F7678A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32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8-439E-82CC-65426F767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06-4252-9795-A9F1F3CE45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06-4252-9795-A9F1F3CE45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06-4252-9795-A9F1F3CE45FD}"/>
              </c:ext>
            </c:extLst>
          </c:dPt>
          <c:dLbls>
            <c:dLbl>
              <c:idx val="0"/>
              <c:layout>
                <c:manualLayout>
                  <c:x val="7.7294685990338161E-2"/>
                  <c:y val="-7.00474198970523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506-4252-9795-A9F1F3CE45FD}"/>
                </c:ext>
              </c:extLst>
            </c:dLbl>
            <c:dLbl>
              <c:idx val="1"/>
              <c:layout>
                <c:manualLayout>
                  <c:x val="-7.0048309178743967E-2"/>
                  <c:y val="7.588470488847338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506-4252-9795-A9F1F3CE45FD}"/>
                </c:ext>
              </c:extLst>
            </c:dLbl>
            <c:dLbl>
              <c:idx val="2"/>
              <c:layout>
                <c:manualLayout>
                  <c:x val="-6.4009661835748841E-2"/>
                  <c:y val="-7.29660623927628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506-4252-9795-A9F1F3CE45F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18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06-4252-9795-A9F1F3CE4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2179-9D30-4A63-BCAD-7CF9DDC93BFF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3309-DED0-456D-AB3A-D20F16C5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94509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Customer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</a:t>
            </a:r>
            <a:r>
              <a:rPr lang="en-US" dirty="0" err="1" smtClean="0"/>
              <a:t>amazonIN</a:t>
            </a:r>
            <a:r>
              <a:rPr lang="en-US" dirty="0" smtClean="0"/>
              <a:t> headphones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0347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2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</a:t>
            </a:r>
            <a:r>
              <a:rPr lang="en-US" dirty="0" err="1" smtClean="0"/>
              <a:t>amazonIN</a:t>
            </a:r>
            <a:r>
              <a:rPr lang="en-US" dirty="0" smtClean="0"/>
              <a:t> Laptops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262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0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</a:t>
            </a:r>
            <a:r>
              <a:rPr lang="en-US" dirty="0" err="1" smtClean="0"/>
              <a:t>amazonIN</a:t>
            </a:r>
            <a:r>
              <a:rPr lang="en-US" dirty="0" smtClean="0"/>
              <a:t> Cameras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98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2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</a:t>
            </a:r>
            <a:r>
              <a:rPr lang="en-US" dirty="0" err="1" smtClean="0"/>
              <a:t>amazonIN</a:t>
            </a:r>
            <a:r>
              <a:rPr lang="en-US" dirty="0" smtClean="0"/>
              <a:t> Speakers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76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6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</a:t>
            </a:r>
            <a:r>
              <a:rPr lang="en-US" dirty="0" err="1" smtClean="0"/>
              <a:t>amazonIN</a:t>
            </a:r>
            <a:r>
              <a:rPr lang="en-US" dirty="0" smtClean="0"/>
              <a:t> Mobiles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111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8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Flipkart headphones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423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91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Flipkart Laptops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208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7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Flipkart Cameras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686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78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Flipkart Speakers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203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3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Flipkart Mobiles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91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46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8364"/>
            <a:ext cx="12192000" cy="574963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An International E-Commerce company(Electronic goods) wants to use some of the most advanced machine learning  techniques to </a:t>
            </a:r>
            <a:r>
              <a:rPr lang="en-US" dirty="0" smtClean="0"/>
              <a:t>analyze </a:t>
            </a:r>
            <a:r>
              <a:rPr lang="en-US" dirty="0"/>
              <a:t>their customers with respect to their services and some important customer </a:t>
            </a:r>
            <a:r>
              <a:rPr lang="en-US" dirty="0" smtClean="0"/>
              <a:t>success matrix. They </a:t>
            </a:r>
            <a:r>
              <a:rPr lang="en-US" dirty="0"/>
              <a:t>also have future expansion plans </a:t>
            </a:r>
            <a:r>
              <a:rPr lang="en-US" dirty="0" smtClean="0"/>
              <a:t>to India.</a:t>
            </a:r>
            <a:endParaRPr lang="en-US" dirty="0"/>
          </a:p>
          <a:p>
            <a:r>
              <a:rPr lang="en-US" dirty="0"/>
              <a:t>They have some specific key insights to be found out from their existing </a:t>
            </a:r>
            <a:r>
              <a:rPr lang="en-US" dirty="0" smtClean="0"/>
              <a:t>customer database.</a:t>
            </a:r>
            <a:endParaRPr lang="en-US" dirty="0"/>
          </a:p>
          <a:p>
            <a:r>
              <a:rPr lang="en-US" dirty="0"/>
              <a:t>Since the company also wants to start their operations in India, they want you to do a </a:t>
            </a:r>
            <a:r>
              <a:rPr lang="en-US" dirty="0" smtClean="0"/>
              <a:t>Sentiment analysis (Positive or </a:t>
            </a:r>
            <a:r>
              <a:rPr lang="en-US" dirty="0"/>
              <a:t>Negative) of their competitors </a:t>
            </a:r>
            <a:r>
              <a:rPr lang="en-US" dirty="0" smtClean="0"/>
              <a:t>such as:</a:t>
            </a:r>
          </a:p>
          <a:p>
            <a:pPr lvl="1"/>
            <a:r>
              <a:rPr lang="en-US" dirty="0" smtClean="0"/>
              <a:t>Amazon India</a:t>
            </a:r>
          </a:p>
          <a:p>
            <a:pPr lvl="1"/>
            <a:r>
              <a:rPr lang="en-US" dirty="0" smtClean="0"/>
              <a:t>Flipkart</a:t>
            </a:r>
          </a:p>
          <a:p>
            <a:pPr lvl="1"/>
            <a:r>
              <a:rPr lang="en-US" dirty="0" err="1" smtClean="0"/>
              <a:t>Snapdeal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 the below </a:t>
            </a:r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twitter data for each of the competitors (Min tweets per competitors -</a:t>
            </a:r>
            <a:r>
              <a:rPr lang="en-US" dirty="0" smtClean="0"/>
              <a:t>3000)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stop words and Perform positive and negative tweet </a:t>
            </a:r>
            <a:r>
              <a:rPr lang="en-US" dirty="0" smtClean="0"/>
              <a:t>analysis.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word-cloud</a:t>
            </a:r>
          </a:p>
          <a:p>
            <a:pPr lvl="1"/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/>
              <a:t>for which products what are the sentiments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Top 3 Products with Positive Sentiments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38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40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Top 3 Products with Negative Sentiments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678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22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Tweets extracted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271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Selection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</a:t>
            </a:r>
            <a:r>
              <a:rPr lang="en-US" dirty="0" err="1" smtClean="0"/>
              <a:t>amazonIN</a:t>
            </a:r>
            <a:r>
              <a:rPr lang="en-US" dirty="0" smtClean="0"/>
              <a:t> Tweets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484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99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Sentiment Analysis of Flipkart Tweets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3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7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Word Cloud </a:t>
            </a:r>
            <a:r>
              <a:rPr lang="en-US" dirty="0" err="1" smtClean="0"/>
              <a:t>amazonIN</a:t>
            </a:r>
            <a:r>
              <a:rPr lang="en-US" dirty="0" smtClean="0"/>
              <a:t> Tweets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3" y="1451552"/>
            <a:ext cx="5403273" cy="5015851"/>
          </a:xfrm>
        </p:spPr>
      </p:pic>
    </p:spTree>
    <p:extLst>
      <p:ext uri="{BB962C8B-B14F-4D97-AF65-F5344CB8AC3E}">
        <p14:creationId xmlns:p14="http://schemas.microsoft.com/office/powerpoint/2010/main" val="28048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Word Cloud Flipkart Tweets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47" y="1325563"/>
            <a:ext cx="5447506" cy="5032375"/>
          </a:xfrm>
        </p:spPr>
      </p:pic>
    </p:spTree>
    <p:extLst>
      <p:ext uri="{BB962C8B-B14F-4D97-AF65-F5344CB8AC3E}">
        <p14:creationId xmlns:p14="http://schemas.microsoft.com/office/powerpoint/2010/main" val="11739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Product selected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365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Tweets extracted</vt:lpstr>
      <vt:lpstr>Selection Explanation</vt:lpstr>
      <vt:lpstr>Sentiment Analysis of amazonIN Tweets</vt:lpstr>
      <vt:lpstr>Sentiment Analysis of Flipkart Tweets</vt:lpstr>
      <vt:lpstr>Word Cloud amazonIN Tweets</vt:lpstr>
      <vt:lpstr>Word Cloud Flipkart Tweets</vt:lpstr>
      <vt:lpstr>Product selected for Analysis</vt:lpstr>
      <vt:lpstr>Sentiment Analysis of amazonIN headphones Tweets</vt:lpstr>
      <vt:lpstr>Sentiment Analysis of amazonIN Laptops Tweets</vt:lpstr>
      <vt:lpstr>Sentiment Analysis of amazonIN Cameras Tweets</vt:lpstr>
      <vt:lpstr>Sentiment Analysis of amazonIN Speakers Tweets</vt:lpstr>
      <vt:lpstr>Sentiment Analysis of amazonIN Mobiles Tweets</vt:lpstr>
      <vt:lpstr>Sentiment Analysis of Flipkart headphones Tweets</vt:lpstr>
      <vt:lpstr>Sentiment Analysis of Flipkart Laptops Tweets</vt:lpstr>
      <vt:lpstr>Sentiment Analysis of Flipkart Cameras Tweets</vt:lpstr>
      <vt:lpstr>Sentiment Analysis of Flipkart Speakers Tweets</vt:lpstr>
      <vt:lpstr>Sentiment Analysis of Flipkart Mobiles Tweets</vt:lpstr>
      <vt:lpstr>Top 3 Products with Positive Sentiments</vt:lpstr>
      <vt:lpstr>Top 3 Products with Negative Sentiments</vt:lpstr>
      <vt:lpstr>Conclusion</vt:lpstr>
    </vt:vector>
  </TitlesOfParts>
  <Company>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Amaan Lakhani</dc:creator>
  <cp:lastModifiedBy>Amaan Lakhani</cp:lastModifiedBy>
  <cp:revision>9</cp:revision>
  <dcterms:created xsi:type="dcterms:W3CDTF">2020-02-12T09:50:56Z</dcterms:created>
  <dcterms:modified xsi:type="dcterms:W3CDTF">2020-02-15T16:18:41Z</dcterms:modified>
</cp:coreProperties>
</file>