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FD5CF-BAF6-4882-B44E-7019765F83E9}">
  <a:tblStyle styleId="{E40FD5CF-BAF6-4882-B44E-7019765F8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57d77ed0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57d77ed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57d77ed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57d77e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e57d77e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e57d77e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57d77ed0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57d77ed0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5394ac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5394ac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aa6d2af5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aa6d2af5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2aa6d2af5_1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2aa6d2af5_1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57d77e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57d77e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2aa6d2af5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2aa6d2af5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2aa6d2af5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2aa6d2af5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5394ac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5394ac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5394a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5394a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7d77e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7d77e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57d77e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57d77e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onlb9z0NPTwTCiey5j9tIbDjZgUTbRV5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_B8Bvs9XfW7qmhNCTJIvqcoKMU6JoIPp/view" TargetMode="External"/><Relationship Id="rId6" Type="http://schemas.openxmlformats.org/officeDocument/2006/relationships/image" Target="../media/image5.jpg"/><Relationship Id="rId7" Type="http://schemas.openxmlformats.org/officeDocument/2006/relationships/hyperlink" Target="http://drive.google.com/file/d/1ccR9ujRYwBqV6UbAH52gqZ9saW8Fspoj/view" TargetMode="External"/><Relationship Id="rId8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ai.googleblog.com/2018/04/mobilenetv2-next-generation-of-on.html" TargetMode="External"/><Relationship Id="rId10" Type="http://schemas.openxmlformats.org/officeDocument/2006/relationships/hyperlink" Target="https://cocodataset.org/#home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github.com/tensorflow/models/tree/master/research/object_detec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ing.edureka.co/classroom/presentation/1311/11046/1454786?tab=CourseContent" TargetMode="External"/><Relationship Id="rId4" Type="http://schemas.openxmlformats.org/officeDocument/2006/relationships/hyperlink" Target="https://docs.python.org/3/" TargetMode="External"/><Relationship Id="rId9" Type="http://schemas.openxmlformats.org/officeDocument/2006/relationships/hyperlink" Target="https://mail.google.com/mail/u/0/?tab=rm&amp;ogbl#search/edureka/FMfcgxwKkRJSLwPsKMKLNgPxJhTdHXnF" TargetMode="External"/><Relationship Id="rId5" Type="http://schemas.openxmlformats.org/officeDocument/2006/relationships/hyperlink" Target="https://developer.android.com/docs" TargetMode="External"/><Relationship Id="rId6" Type="http://schemas.openxmlformats.org/officeDocument/2006/relationships/hyperlink" Target="https://ruder.io/transfer-learning/" TargetMode="External"/><Relationship Id="rId7" Type="http://schemas.openxmlformats.org/officeDocument/2006/relationships/hyperlink" Target="https://www.youtube.com/watch?v=LsdxvjLWkIY&amp;list=PLeo1K3hjS3uu7CxAacxVndI4bE_o3BDtO&amp;index=27&amp;t=145s" TargetMode="External"/><Relationship Id="rId8" Type="http://schemas.openxmlformats.org/officeDocument/2006/relationships/hyperlink" Target="https://developers.google.com/ml-k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907025" y="-283600"/>
            <a:ext cx="466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553" y="1378775"/>
            <a:ext cx="2721100" cy="2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21700" y="2462275"/>
            <a:ext cx="42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One Step Towards Tec</a:t>
            </a:r>
            <a:r>
              <a:rPr lang="en-GB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 ...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329825" y="4285575"/>
            <a:ext cx="4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71275" y="1292000"/>
            <a:ext cx="48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n-GB" sz="4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ASCDetector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60875" y="73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36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360">
                <a:latin typeface="Georgia"/>
                <a:ea typeface="Georgia"/>
                <a:cs typeface="Georgia"/>
                <a:sym typeface="Georgia"/>
              </a:rPr>
              <a:t>And then the required parameters to fit our model requirements in the DetectorActivity configuration section were adjusted. We set the input size of the model to TF_OD_API_INPUT_SIZE = 224, and TF_OD_IS_QUANTIZED = false. We need to point to the mask detector file. Also we can create a label map text file with the classes names "mask" and "no-mask". Also we define a larger preview size to (800x600) px. to have better resolution for our detector.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5150"/>
            <a:ext cx="8832301" cy="15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27850" y="1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Implementation &amp; Demo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0" y="824050"/>
            <a:ext cx="7838304" cy="4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 title="WhatsApp Video 2021-04-03 at 2.55.12 PM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0" y="409125"/>
            <a:ext cx="2177425" cy="46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 title="WhatsApp Video 2021-04-03 at 2.29.24 P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700" y="51550"/>
            <a:ext cx="258596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 title="WhatsApp Video 2021-04-03 at 1.21.43 PM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1126" y="363300"/>
            <a:ext cx="21774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Face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Python 3.9.2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Documentation for Android app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Transfer learning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google ml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reference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COCO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1"/>
              </a:rPr>
              <a:t>MobileNetV2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2"/>
              </a:rPr>
              <a:t>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87" y="0"/>
            <a:ext cx="91891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017425" y="924750"/>
            <a:ext cx="3263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Comfortaa"/>
                <a:ea typeface="Comfortaa"/>
                <a:cs typeface="Comfortaa"/>
                <a:sym typeface="Comfortaa"/>
              </a:rPr>
              <a:t>Team  MASCDetector</a:t>
            </a:r>
            <a:endParaRPr b="1" sz="4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585975" y="1591850"/>
            <a:ext cx="1341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809800" y="4091700"/>
            <a:ext cx="33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verage"/>
                <a:ea typeface="Average"/>
                <a:cs typeface="Average"/>
                <a:sym typeface="Average"/>
              </a:rPr>
              <a:t>THANK YOU!!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57800" y="25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GROUP MEMBERS</a:t>
            </a:r>
            <a:endParaRPr b="1" sz="37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398500" y="1185255"/>
            <a:ext cx="43470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 AND GUIDE</a:t>
            </a:r>
            <a:endParaRPr sz="2915">
              <a:solidFill>
                <a:srgbClr val="9FC5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2">
                <a:solidFill>
                  <a:srgbClr val="9FC5E8"/>
                </a:solidFill>
                <a:latin typeface="Georgia"/>
                <a:ea typeface="Georgia"/>
                <a:cs typeface="Georgia"/>
                <a:sym typeface="Georgia"/>
              </a:rPr>
              <a:t>Dr. Kannan Shanmugam</a:t>
            </a:r>
            <a:endParaRPr sz="3602">
              <a:solidFill>
                <a:srgbClr val="9FC5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4263" y="2853725"/>
            <a:ext cx="2075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4C2F4"/>
                </a:solidFill>
                <a:latin typeface="Georgia"/>
                <a:ea typeface="Georgia"/>
                <a:cs typeface="Georgia"/>
                <a:sym typeface="Georgia"/>
              </a:rPr>
              <a:t>Amaan Ali Khan</a:t>
            </a:r>
            <a:endParaRPr sz="1800">
              <a:solidFill>
                <a:srgbClr val="A4C2F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Team Leader and ML Developer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19BCE10201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98488" y="2977800"/>
            <a:ext cx="2075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4C2F4"/>
                </a:solidFill>
                <a:latin typeface="Georgia"/>
                <a:ea typeface="Georgia"/>
                <a:cs typeface="Georgia"/>
                <a:sym typeface="Georgia"/>
              </a:rPr>
              <a:t>Akshay Kokadwar</a:t>
            </a:r>
            <a:endParaRPr sz="1800">
              <a:solidFill>
                <a:srgbClr val="A4C2F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Android Leader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19BCE10251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70100" y="2977800"/>
            <a:ext cx="2075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4C2F4"/>
                </a:solidFill>
                <a:latin typeface="Georgia"/>
                <a:ea typeface="Georgia"/>
                <a:cs typeface="Georgia"/>
                <a:sym typeface="Georgia"/>
              </a:rPr>
              <a:t>Ashwini Darade</a:t>
            </a:r>
            <a:endParaRPr sz="1800">
              <a:solidFill>
                <a:srgbClr val="A4C2F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Content Writer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19BCE10311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650163" y="2977800"/>
            <a:ext cx="2368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4C2F4"/>
                </a:solidFill>
                <a:latin typeface="Georgia"/>
                <a:ea typeface="Georgia"/>
                <a:cs typeface="Georgia"/>
                <a:sym typeface="Georgia"/>
              </a:rPr>
              <a:t>Ashi Sachan</a:t>
            </a:r>
            <a:endParaRPr sz="1800">
              <a:solidFill>
                <a:srgbClr val="A4C2F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Graphic Designer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19BCE10108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23400" y="486950"/>
            <a:ext cx="22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700925" y="1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{E40FD5CF-BAF6-4882-B44E-7019765F83E9}</a:tableStyleId>
              </a:tblPr>
              <a:tblGrid>
                <a:gridCol w="4751125"/>
              </a:tblGrid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INTRODUCTION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PROBLEM STATEMENT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OVERALL SYSTEM ARCHITECTURE DIAGRAM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FLOW DIAGRAM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COMPLETE MODULE SPLIT UP &amp; EXPLANATION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50% MODULE  IMPLEMENTATION &amp; 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★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01800" y="50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4C2F4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sz="3000">
              <a:solidFill>
                <a:srgbClr val="A4C2F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55425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94"/>
              <a:buFont typeface="Arial"/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People around the world have been pushed to 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94"/>
              <a:buFont typeface="Arial"/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new challenges by the coronavirus pandemic.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94"/>
              <a:buFont typeface="Arial"/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today's world, masks have become a necessity.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94"/>
              <a:buFont typeface="Arial"/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Masks have become a major </a:t>
            </a: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prerequisite</a:t>
            </a: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before stepping out as a result of Covid-19.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94"/>
              <a:buFont typeface="Arial"/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grew into a modern standard.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8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This is also something that will be expected in the future.</a:t>
            </a:r>
            <a:endParaRPr sz="2887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100" y="1548413"/>
            <a:ext cx="2985000" cy="275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67975" y="56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solidFill>
                  <a:srgbClr val="A4C2F4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STATEMENT</a:t>
            </a:r>
            <a:endParaRPr sz="3020">
              <a:solidFill>
                <a:srgbClr val="A4C2F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45948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People wear masks in many places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instance in official and public places it is difficult to  catch people who don’t wear mask,   particularly in areas of government premises.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 we come with the solution of detecting who is wearing a mask or not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75" y="1354775"/>
            <a:ext cx="3932700" cy="262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341775" y="223625"/>
            <a:ext cx="68433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FLOW DIAGRAM</a:t>
            </a:r>
            <a:endParaRPr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88" y="797650"/>
            <a:ext cx="5646674" cy="4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19150" y="40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2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OVERALL ARCHITECTURE DIAGRAM</a:t>
            </a:r>
            <a:endParaRPr b="1" sz="3222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00" y="1131875"/>
            <a:ext cx="6107900" cy="34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25875" y="34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COMPLETE MODULE SPLIT-UP AND EXPLANATION</a:t>
            </a:r>
            <a:endParaRPr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6125" y="1548750"/>
            <a:ext cx="81957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818" lvl="0" marL="508000" rtl="0" algn="l">
              <a:lnSpc>
                <a:spcPct val="75000"/>
              </a:lnSpc>
              <a:spcBef>
                <a:spcPts val="3600"/>
              </a:spcBef>
              <a:spcAft>
                <a:spcPts val="0"/>
              </a:spcAft>
              <a:buClr>
                <a:schemeClr val="lt2"/>
              </a:buClr>
              <a:buSzPts val="1563"/>
              <a:buFont typeface="Georgia"/>
              <a:buAutoNum type="arabicPeriod"/>
            </a:pPr>
            <a:r>
              <a:rPr lang="en-GB" sz="19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In order to train a custom face mask detector, we need to break our project into two distinct phases, each with its own respective sub-steps </a:t>
            </a:r>
            <a:endParaRPr sz="195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7818" lvl="0" marL="5080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3"/>
              <a:buFont typeface="Georgia"/>
              <a:buAutoNum type="arabicPeriod"/>
            </a:pPr>
            <a:r>
              <a:rPr b="1" lang="en-GB" sz="19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Training:</a:t>
            </a:r>
            <a:r>
              <a:rPr lang="en-GB" sz="19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Here we’ll focus on loading our face mask detection dataset from disk, training a model (using Keras/TensorFlow) on this dataset, and then serializing the face mask detector to disk</a:t>
            </a:r>
            <a:endParaRPr sz="195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7818" lvl="0" marL="5080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3"/>
              <a:buFont typeface="Georgia"/>
              <a:buAutoNum type="arabicPeriod"/>
            </a:pPr>
            <a:r>
              <a:rPr b="1" lang="en-GB" sz="19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Deployment:</a:t>
            </a:r>
            <a:r>
              <a:rPr lang="en-GB" sz="19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Once the face mask detector is trained, we can then move on to loading the mask detector, performing face detection, and then classifying each face as with_mask or without_mask</a:t>
            </a:r>
            <a:endParaRPr sz="2647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25875" y="34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COMPLETE MODULE SPLIT-UP AND EXPLANATION</a:t>
            </a:r>
            <a:endParaRPr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25875" y="1500200"/>
            <a:ext cx="57078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>
                <a:latin typeface="Georgia"/>
                <a:ea typeface="Georgia"/>
                <a:cs typeface="Georgia"/>
                <a:sym typeface="Georgia"/>
              </a:rPr>
              <a:t>Converting model from Keras to TensorFlow Lite</a:t>
            </a:r>
            <a:endParaRPr sz="136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60">
                <a:latin typeface="Georgia"/>
                <a:ea typeface="Georgia"/>
                <a:cs typeface="Georgia"/>
                <a:sym typeface="Georgia"/>
              </a:rPr>
              <a:t>In this case we are going to use the TocoConverter python class to migrate from the Keras ‘.h5’ format to the TensorFlow Lite ‘.tflite’ format.</a:t>
            </a:r>
            <a:endParaRPr sz="136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60">
                <a:latin typeface="Georgia"/>
                <a:ea typeface="Georgia"/>
                <a:cs typeface="Georgia"/>
                <a:sym typeface="Georgia"/>
              </a:rPr>
              <a:t>then the TensorFlow Lite model file was added to the assets folder of the project</a:t>
            </a:r>
            <a:endParaRPr sz="136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6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-GB" sz="1360">
                <a:latin typeface="Georgia"/>
                <a:ea typeface="Georgia"/>
                <a:cs typeface="Georgia"/>
                <a:sym typeface="Georgia"/>
              </a:rPr>
              <a:t> </a:t>
            </a:r>
            <a:endParaRPr sz="92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13" y="251350"/>
            <a:ext cx="5978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375" y="2092650"/>
            <a:ext cx="2185074" cy="17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100" y="3410375"/>
            <a:ext cx="3046975" cy="14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