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6" r:id="rId30"/>
    <p:sldId id="284" r:id="rId31"/>
    <p:sldId id="285"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5492-B274-2629-4EE1-357A01669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CDE4C2-C9AA-776D-7622-22CEF2694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344F16-8337-9C9C-7B77-A02BDDBFFB20}"/>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6EFE7F9A-4484-CD30-2086-077A5EB8A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7B20F-B862-1AFA-7D82-28F2017123D5}"/>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105081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3D52-940D-E809-E6AC-6C57A2A2D3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BC95F-4B25-51D0-D097-2A0D8A693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5F222-7492-4B19-230D-CDCFD25A7549}"/>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320B634F-83D0-348B-4A55-52EBCD5A9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DAC43-2116-8D58-108F-4E7429081172}"/>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24978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B4F6B-AC3A-3BC1-2B37-D1A220FDB0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CE5FA-8824-C049-7FD1-0C2B06717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E170C-9DA8-BFB0-329F-61D226CEE32A}"/>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EFF498C2-4557-9F35-F616-C05E7ACAF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D18EF-5843-3687-0627-AB841C1EBB26}"/>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375633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794D-6A40-FD8D-48E6-8384D611B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77C5E0-C8B8-27DF-1477-5042B029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8B218-8D80-273F-15BB-075436BF733F}"/>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E33B6492-3D66-B22C-CCC7-2F839BE32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31D0E-30BD-4569-871B-1548AE6829DE}"/>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346491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E517-ED64-82BC-A0DE-0966D64F7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5B52D-088F-E017-E55D-7911C2355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C6DBD-5E14-B5E9-17E4-531E1AD39E96}"/>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B330A388-833A-8D35-4444-207DD6A40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2A718-B54C-38EA-8804-3485E5297799}"/>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27371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D1C0-0ECD-ECCA-B1C4-581483DFD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355DD-F482-96C4-0E18-3F5FFD91A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093F37-3BF3-9F19-1688-22B6F3913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59031-1E3A-70AE-E926-FA5F0777A07D}"/>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6" name="Footer Placeholder 5">
            <a:extLst>
              <a:ext uri="{FF2B5EF4-FFF2-40B4-BE49-F238E27FC236}">
                <a16:creationId xmlns:a16="http://schemas.microsoft.com/office/drawing/2014/main" id="{D7B6D196-78A4-ED7B-3EDD-2095B7201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3C3C0A-8239-2460-BBDC-25732B3FCEB3}"/>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128957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3BA7-000C-3999-C0A2-91D3D9D03E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C7275-DD1A-4F7B-9BF5-B2BCB278F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D0E99E-881B-2676-7C0C-C5FAB2421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F38F53-BDFB-401E-815B-64A841928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E37D6-55CB-9DD7-FB7D-DD529B567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0FBD22-E29B-35CB-A1A2-1F67E23B355D}"/>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8" name="Footer Placeholder 7">
            <a:extLst>
              <a:ext uri="{FF2B5EF4-FFF2-40B4-BE49-F238E27FC236}">
                <a16:creationId xmlns:a16="http://schemas.microsoft.com/office/drawing/2014/main" id="{96FDEFD5-AB63-574F-69AC-2B3541DFCD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8C5D81-3EBC-D4F8-D456-9D28DA0E7226}"/>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31437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D046-8833-B8DF-B8F9-9BCED8764F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E14C36-0A78-DAE5-47EF-33671BD049D9}"/>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4" name="Footer Placeholder 3">
            <a:extLst>
              <a:ext uri="{FF2B5EF4-FFF2-40B4-BE49-F238E27FC236}">
                <a16:creationId xmlns:a16="http://schemas.microsoft.com/office/drawing/2014/main" id="{4459E2D5-D0F3-5C3D-9CDB-0BD5BE3F92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47B97E-87A6-E070-B024-937235A21FC0}"/>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27326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4EE65-FA6A-A5FB-7D30-FDE9C725F0D7}"/>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3" name="Footer Placeholder 2">
            <a:extLst>
              <a:ext uri="{FF2B5EF4-FFF2-40B4-BE49-F238E27FC236}">
                <a16:creationId xmlns:a16="http://schemas.microsoft.com/office/drawing/2014/main" id="{27870978-9D73-CA44-ACCF-AF12D61D3E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E90DD3-9432-1262-B866-31419402FD97}"/>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18282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88ED-EC53-EB41-5A6F-BA4232520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CA526-64DA-EDB9-13D8-BAFB245C5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93E318-8C0F-971E-38B6-F6B70199A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1D441-877A-FFD7-CB80-C3A3D00416D5}"/>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6" name="Footer Placeholder 5">
            <a:extLst>
              <a:ext uri="{FF2B5EF4-FFF2-40B4-BE49-F238E27FC236}">
                <a16:creationId xmlns:a16="http://schemas.microsoft.com/office/drawing/2014/main" id="{F8F52E66-5D0A-834F-57AC-4B3FAF45B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F154D-8C48-28DB-57B9-73F0EE041CBE}"/>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351020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D0A1-1A70-2B81-66B4-04990ED75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3B6754-4E0A-3679-6582-3A896C5C3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284BA8-7EB9-F4AF-5FEB-D46869C4A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E0217-B99F-1A62-E278-5AC1AB08E62B}"/>
              </a:ext>
            </a:extLst>
          </p:cNvPr>
          <p:cNvSpPr>
            <a:spLocks noGrp="1"/>
          </p:cNvSpPr>
          <p:nvPr>
            <p:ph type="dt" sz="half" idx="10"/>
          </p:nvPr>
        </p:nvSpPr>
        <p:spPr/>
        <p:txBody>
          <a:bodyPr/>
          <a:lstStyle/>
          <a:p>
            <a:fld id="{BD3EF206-B2BE-4E4D-820D-853E90F7A19D}" type="datetimeFigureOut">
              <a:rPr lang="en-IN" smtClean="0"/>
              <a:t>20-04-2023</a:t>
            </a:fld>
            <a:endParaRPr lang="en-IN"/>
          </a:p>
        </p:txBody>
      </p:sp>
      <p:sp>
        <p:nvSpPr>
          <p:cNvPr id="6" name="Footer Placeholder 5">
            <a:extLst>
              <a:ext uri="{FF2B5EF4-FFF2-40B4-BE49-F238E27FC236}">
                <a16:creationId xmlns:a16="http://schemas.microsoft.com/office/drawing/2014/main" id="{06844838-D518-E0A4-2FA2-31C8EEDC2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09D9B-D9FB-2664-9BB6-D67914133FF4}"/>
              </a:ext>
            </a:extLst>
          </p:cNvPr>
          <p:cNvSpPr>
            <a:spLocks noGrp="1"/>
          </p:cNvSpPr>
          <p:nvPr>
            <p:ph type="sldNum" sz="quarter" idx="12"/>
          </p:nvPr>
        </p:nvSpPr>
        <p:spPr/>
        <p:txBody>
          <a:bodyPr/>
          <a:lstStyle/>
          <a:p>
            <a:fld id="{1C03F7B3-D282-45A7-995B-AC8BAB1089E0}" type="slidenum">
              <a:rPr lang="en-IN" smtClean="0"/>
              <a:t>‹#›</a:t>
            </a:fld>
            <a:endParaRPr lang="en-IN"/>
          </a:p>
        </p:txBody>
      </p:sp>
    </p:spTree>
    <p:extLst>
      <p:ext uri="{BB962C8B-B14F-4D97-AF65-F5344CB8AC3E}">
        <p14:creationId xmlns:p14="http://schemas.microsoft.com/office/powerpoint/2010/main" val="43512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CD8EA-F3F3-0417-54EE-D242207A5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8BA0D1-7D6E-0F42-8371-DB82CF7B1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1F305-2EFE-9B9B-A4A3-FE3AB8D9D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EF206-B2BE-4E4D-820D-853E90F7A19D}" type="datetimeFigureOut">
              <a:rPr lang="en-IN" smtClean="0"/>
              <a:t>20-04-2023</a:t>
            </a:fld>
            <a:endParaRPr lang="en-IN"/>
          </a:p>
        </p:txBody>
      </p:sp>
      <p:sp>
        <p:nvSpPr>
          <p:cNvPr id="5" name="Footer Placeholder 4">
            <a:extLst>
              <a:ext uri="{FF2B5EF4-FFF2-40B4-BE49-F238E27FC236}">
                <a16:creationId xmlns:a16="http://schemas.microsoft.com/office/drawing/2014/main" id="{D334E75D-5C08-7582-D9F9-9344CA5AF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71B139-1A36-FC09-05AF-86E04C773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3F7B3-D282-45A7-995B-AC8BAB1089E0}" type="slidenum">
              <a:rPr lang="en-IN" smtClean="0"/>
              <a:t>‹#›</a:t>
            </a:fld>
            <a:endParaRPr lang="en-IN"/>
          </a:p>
        </p:txBody>
      </p:sp>
    </p:spTree>
    <p:extLst>
      <p:ext uri="{BB962C8B-B14F-4D97-AF65-F5344CB8AC3E}">
        <p14:creationId xmlns:p14="http://schemas.microsoft.com/office/powerpoint/2010/main" val="230513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DE33-6C5B-9935-A6AC-462A19AA3803}"/>
              </a:ext>
            </a:extLst>
          </p:cNvPr>
          <p:cNvSpPr>
            <a:spLocks noGrp="1"/>
          </p:cNvSpPr>
          <p:nvPr>
            <p:ph type="ctrTitle"/>
          </p:nvPr>
        </p:nvSpPr>
        <p:spPr/>
        <p:txBody>
          <a:bodyPr/>
          <a:lstStyle/>
          <a:p>
            <a:r>
              <a:rPr lang="en-US" b="1" dirty="0"/>
              <a:t>Chi-Square Test</a:t>
            </a:r>
            <a:endParaRPr lang="en-IN" b="1" dirty="0"/>
          </a:p>
        </p:txBody>
      </p:sp>
      <p:sp>
        <p:nvSpPr>
          <p:cNvPr id="3" name="Subtitle 2">
            <a:extLst>
              <a:ext uri="{FF2B5EF4-FFF2-40B4-BE49-F238E27FC236}">
                <a16:creationId xmlns:a16="http://schemas.microsoft.com/office/drawing/2014/main" id="{73D6CFD9-83FD-90A1-CFF9-79B946E4B10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25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3109-303A-C81F-2713-98F8AEBDFB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EABBB8-DD8B-B575-0710-E79DDB7DDD2D}"/>
              </a:ext>
            </a:extLst>
          </p:cNvPr>
          <p:cNvSpPr>
            <a:spLocks noGrp="1"/>
          </p:cNvSpPr>
          <p:nvPr>
            <p:ph idx="1"/>
          </p:nvPr>
        </p:nvSpPr>
        <p:spPr/>
        <p:txBody>
          <a:bodyPr/>
          <a:lstStyle/>
          <a:p>
            <a:r>
              <a:rPr lang="en-US" dirty="0"/>
              <a:t>Because our contingency table for this problem has two rows and four columns, the appropriate number of degrees of freedom is 3.</a:t>
            </a:r>
          </a:p>
          <a:p>
            <a:r>
              <a:rPr lang="en-IN" dirty="0"/>
              <a:t>The tabulated value of the chi-square statistic for </a:t>
            </a:r>
            <a:r>
              <a:rPr lang="en-US" dirty="0"/>
              <a:t>degrees of freedom is 3 and the level of significance 0.10 is</a:t>
            </a:r>
            <a:r>
              <a:rPr lang="en-IN" dirty="0"/>
              <a:t> 6.251.</a:t>
            </a:r>
          </a:p>
          <a:p>
            <a:r>
              <a:rPr lang="en-IN" dirty="0"/>
              <a:t>Since the calculated value is less than the tabulated value the difference is not significant and the null hypothesis is accepted.</a:t>
            </a:r>
          </a:p>
        </p:txBody>
      </p:sp>
      <p:pic>
        <p:nvPicPr>
          <p:cNvPr id="5" name="Picture 4">
            <a:extLst>
              <a:ext uri="{FF2B5EF4-FFF2-40B4-BE49-F238E27FC236}">
                <a16:creationId xmlns:a16="http://schemas.microsoft.com/office/drawing/2014/main" id="{EB399F4B-1997-2E4E-5510-3C4C370CDCE7}"/>
              </a:ext>
            </a:extLst>
          </p:cNvPr>
          <p:cNvPicPr>
            <a:picLocks noChangeAspect="1"/>
          </p:cNvPicPr>
          <p:nvPr/>
        </p:nvPicPr>
        <p:blipFill>
          <a:blip r:embed="rId2"/>
          <a:stretch>
            <a:fillRect/>
          </a:stretch>
        </p:blipFill>
        <p:spPr>
          <a:xfrm>
            <a:off x="1278586" y="4419946"/>
            <a:ext cx="4500045" cy="2409399"/>
          </a:xfrm>
          <a:prstGeom prst="rect">
            <a:avLst/>
          </a:prstGeom>
        </p:spPr>
      </p:pic>
    </p:spTree>
    <p:extLst>
      <p:ext uri="{BB962C8B-B14F-4D97-AF65-F5344CB8AC3E}">
        <p14:creationId xmlns:p14="http://schemas.microsoft.com/office/powerpoint/2010/main" val="77529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0BB5-7FC2-D740-7407-0F0BF85AE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BF37A1-2902-99C8-6320-F9D9DDB580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E672DF0-7BE6-E11E-B34E-15C071C903F2}"/>
              </a:ext>
            </a:extLst>
          </p:cNvPr>
          <p:cNvPicPr>
            <a:picLocks noChangeAspect="1"/>
          </p:cNvPicPr>
          <p:nvPr/>
        </p:nvPicPr>
        <p:blipFill>
          <a:blip r:embed="rId2"/>
          <a:stretch>
            <a:fillRect/>
          </a:stretch>
        </p:blipFill>
        <p:spPr>
          <a:xfrm>
            <a:off x="838200" y="-1"/>
            <a:ext cx="6888476" cy="6787299"/>
          </a:xfrm>
          <a:prstGeom prst="rect">
            <a:avLst/>
          </a:prstGeom>
        </p:spPr>
      </p:pic>
    </p:spTree>
    <p:extLst>
      <p:ext uri="{BB962C8B-B14F-4D97-AF65-F5344CB8AC3E}">
        <p14:creationId xmlns:p14="http://schemas.microsoft.com/office/powerpoint/2010/main" val="197374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D206-0D8A-3963-E484-DFF6EFACB1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52E41A-0745-D33D-7817-DC52BC7FE0A1}"/>
              </a:ext>
            </a:extLst>
          </p:cNvPr>
          <p:cNvSpPr>
            <a:spLocks noGrp="1"/>
          </p:cNvSpPr>
          <p:nvPr>
            <p:ph idx="1"/>
          </p:nvPr>
        </p:nvSpPr>
        <p:spPr/>
        <p:txBody>
          <a:bodyPr/>
          <a:lstStyle/>
          <a:p>
            <a:r>
              <a:rPr lang="en-IN" dirty="0"/>
              <a:t>Expected frequency for contingency tables with more than two rows:</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2480718F-33CB-94D4-4987-85C53B9D0E48}"/>
              </a:ext>
            </a:extLst>
          </p:cNvPr>
          <p:cNvPicPr>
            <a:picLocks noChangeAspect="1"/>
          </p:cNvPicPr>
          <p:nvPr/>
        </p:nvPicPr>
        <p:blipFill>
          <a:blip r:embed="rId2"/>
          <a:stretch>
            <a:fillRect/>
          </a:stretch>
        </p:blipFill>
        <p:spPr>
          <a:xfrm>
            <a:off x="1087539" y="2539117"/>
            <a:ext cx="3344086" cy="889883"/>
          </a:xfrm>
          <a:prstGeom prst="rect">
            <a:avLst/>
          </a:prstGeom>
        </p:spPr>
      </p:pic>
      <p:pic>
        <p:nvPicPr>
          <p:cNvPr id="7" name="Picture 6">
            <a:extLst>
              <a:ext uri="{FF2B5EF4-FFF2-40B4-BE49-F238E27FC236}">
                <a16:creationId xmlns:a16="http://schemas.microsoft.com/office/drawing/2014/main" id="{48A3F538-F79C-3C50-EBFD-41F8461B8DD0}"/>
              </a:ext>
            </a:extLst>
          </p:cNvPr>
          <p:cNvPicPr>
            <a:picLocks noChangeAspect="1"/>
          </p:cNvPicPr>
          <p:nvPr/>
        </p:nvPicPr>
        <p:blipFill>
          <a:blip r:embed="rId3"/>
          <a:stretch>
            <a:fillRect/>
          </a:stretch>
        </p:blipFill>
        <p:spPr>
          <a:xfrm>
            <a:off x="1063984" y="3563937"/>
            <a:ext cx="5965267" cy="1300294"/>
          </a:xfrm>
          <a:prstGeom prst="rect">
            <a:avLst/>
          </a:prstGeom>
        </p:spPr>
      </p:pic>
    </p:spTree>
    <p:extLst>
      <p:ext uri="{BB962C8B-B14F-4D97-AF65-F5344CB8AC3E}">
        <p14:creationId xmlns:p14="http://schemas.microsoft.com/office/powerpoint/2010/main" val="158350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4647-1509-EF28-665F-245CA1D0C2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E9699-477B-210A-95BA-800CAAD5EA16}"/>
              </a:ext>
            </a:extLst>
          </p:cNvPr>
          <p:cNvSpPr>
            <a:spLocks noGrp="1"/>
          </p:cNvSpPr>
          <p:nvPr>
            <p:ph idx="1"/>
          </p:nvPr>
        </p:nvSpPr>
        <p:spPr/>
        <p:txBody>
          <a:bodyPr>
            <a:normAutofit/>
          </a:bodyPr>
          <a:lstStyle/>
          <a:p>
            <a:r>
              <a:rPr lang="en-US" sz="2400" dirty="0"/>
              <a:t>Mr. George McMahon, president of National General Health Insurance Company, is opposed to national health insurance. He argues that it would be too costly to implement, particularly since the existence of such a system would, among other effects, tend to encourage people to spend more time in hospitals. George believes that lengths of stays in hospitals are dependent on the types of health insurance that people have. He asked Donna </a:t>
            </a:r>
            <a:r>
              <a:rPr lang="en-US" sz="2400" dirty="0" err="1"/>
              <a:t>McClish</a:t>
            </a:r>
            <a:r>
              <a:rPr lang="en-US" sz="2400" dirty="0"/>
              <a:t>, his staff statistician, to check the matter. Donna collected data on a random sample of 660 hospital stays and summarized them in the table:</a:t>
            </a:r>
            <a:endParaRPr lang="en-IN" sz="2400" dirty="0"/>
          </a:p>
        </p:txBody>
      </p:sp>
      <p:pic>
        <p:nvPicPr>
          <p:cNvPr id="5" name="Picture 4">
            <a:extLst>
              <a:ext uri="{FF2B5EF4-FFF2-40B4-BE49-F238E27FC236}">
                <a16:creationId xmlns:a16="http://schemas.microsoft.com/office/drawing/2014/main" id="{B707AE6F-86D0-F737-4141-016EC6036D20}"/>
              </a:ext>
            </a:extLst>
          </p:cNvPr>
          <p:cNvPicPr>
            <a:picLocks noChangeAspect="1"/>
          </p:cNvPicPr>
          <p:nvPr/>
        </p:nvPicPr>
        <p:blipFill>
          <a:blip r:embed="rId2"/>
          <a:stretch>
            <a:fillRect/>
          </a:stretch>
        </p:blipFill>
        <p:spPr>
          <a:xfrm>
            <a:off x="1131099" y="4611454"/>
            <a:ext cx="7786658" cy="1711560"/>
          </a:xfrm>
          <a:prstGeom prst="rect">
            <a:avLst/>
          </a:prstGeom>
        </p:spPr>
      </p:pic>
    </p:spTree>
    <p:extLst>
      <p:ext uri="{BB962C8B-B14F-4D97-AF65-F5344CB8AC3E}">
        <p14:creationId xmlns:p14="http://schemas.microsoft.com/office/powerpoint/2010/main" val="142786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9C91-8A3E-EB5A-9D3C-E40A774495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6844C7-10E0-C200-E0FE-C8A15982F827}"/>
              </a:ext>
            </a:extLst>
          </p:cNvPr>
          <p:cNvSpPr>
            <a:spLocks noGrp="1"/>
          </p:cNvSpPr>
          <p:nvPr>
            <p:ph idx="1"/>
          </p:nvPr>
        </p:nvSpPr>
        <p:spPr/>
        <p:txBody>
          <a:bodyPr/>
          <a:lstStyle/>
          <a:p>
            <a:r>
              <a:rPr lang="en-US" dirty="0"/>
              <a:t>Donna wishes to test the hypotheses:</a:t>
            </a:r>
          </a:p>
          <a:p>
            <a:endParaRPr lang="en-IN" dirty="0"/>
          </a:p>
        </p:txBody>
      </p:sp>
      <p:pic>
        <p:nvPicPr>
          <p:cNvPr id="5" name="Picture 4">
            <a:extLst>
              <a:ext uri="{FF2B5EF4-FFF2-40B4-BE49-F238E27FC236}">
                <a16:creationId xmlns:a16="http://schemas.microsoft.com/office/drawing/2014/main" id="{ABFC3186-EBAD-EF39-E23E-F86558881D5B}"/>
              </a:ext>
            </a:extLst>
          </p:cNvPr>
          <p:cNvPicPr>
            <a:picLocks noChangeAspect="1"/>
          </p:cNvPicPr>
          <p:nvPr/>
        </p:nvPicPr>
        <p:blipFill>
          <a:blip r:embed="rId2"/>
          <a:stretch>
            <a:fillRect/>
          </a:stretch>
        </p:blipFill>
        <p:spPr>
          <a:xfrm>
            <a:off x="1268304" y="2451876"/>
            <a:ext cx="5952674" cy="1403687"/>
          </a:xfrm>
          <a:prstGeom prst="rect">
            <a:avLst/>
          </a:prstGeom>
        </p:spPr>
      </p:pic>
    </p:spTree>
    <p:extLst>
      <p:ext uri="{BB962C8B-B14F-4D97-AF65-F5344CB8AC3E}">
        <p14:creationId xmlns:p14="http://schemas.microsoft.com/office/powerpoint/2010/main" val="298794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7B8C-2A9A-4F55-3001-94BF8B696F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14D8BC-E9ED-7937-E4DC-DAD18424A6E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CBAC65D-B515-B0A1-A64E-374936A79443}"/>
              </a:ext>
            </a:extLst>
          </p:cNvPr>
          <p:cNvPicPr>
            <a:picLocks noChangeAspect="1"/>
          </p:cNvPicPr>
          <p:nvPr/>
        </p:nvPicPr>
        <p:blipFill>
          <a:blip r:embed="rId2"/>
          <a:stretch>
            <a:fillRect/>
          </a:stretch>
        </p:blipFill>
        <p:spPr>
          <a:xfrm>
            <a:off x="838200" y="298619"/>
            <a:ext cx="8484909" cy="6541093"/>
          </a:xfrm>
          <a:prstGeom prst="rect">
            <a:avLst/>
          </a:prstGeom>
        </p:spPr>
      </p:pic>
    </p:spTree>
    <p:extLst>
      <p:ext uri="{BB962C8B-B14F-4D97-AF65-F5344CB8AC3E}">
        <p14:creationId xmlns:p14="http://schemas.microsoft.com/office/powerpoint/2010/main" val="316068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B0F6-7646-4DE9-1CE4-F6BBBBD5A8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D5011F-2C41-2165-70D7-E7F983705D9E}"/>
              </a:ext>
            </a:extLst>
          </p:cNvPr>
          <p:cNvSpPr>
            <a:spLocks noGrp="1"/>
          </p:cNvSpPr>
          <p:nvPr>
            <p:ph idx="1"/>
          </p:nvPr>
        </p:nvSpPr>
        <p:spPr/>
        <p:txBody>
          <a:bodyPr/>
          <a:lstStyle/>
          <a:p>
            <a:r>
              <a:rPr lang="en-US" dirty="0"/>
              <a:t>Tabulated value for chi-square with 4 degrees of freedom and 0.01 level of significance is 13.277.</a:t>
            </a:r>
          </a:p>
          <a:p>
            <a:r>
              <a:rPr lang="en-US" dirty="0"/>
              <a:t>Null hypothesis? Accept/Reject</a:t>
            </a:r>
            <a:endParaRPr lang="en-IN" dirty="0"/>
          </a:p>
        </p:txBody>
      </p:sp>
    </p:spTree>
    <p:extLst>
      <p:ext uri="{BB962C8B-B14F-4D97-AF65-F5344CB8AC3E}">
        <p14:creationId xmlns:p14="http://schemas.microsoft.com/office/powerpoint/2010/main" val="145374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920E-7854-01CA-5392-0E6C696C3D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4D3FAE-7BC7-8064-84A5-729EB0A25578}"/>
              </a:ext>
            </a:extLst>
          </p:cNvPr>
          <p:cNvSpPr>
            <a:spLocks noGrp="1"/>
          </p:cNvSpPr>
          <p:nvPr>
            <p:ph idx="1"/>
          </p:nvPr>
        </p:nvSpPr>
        <p:spPr/>
        <p:txBody>
          <a:bodyPr/>
          <a:lstStyle/>
          <a:p>
            <a:r>
              <a:rPr lang="en-US" dirty="0"/>
              <a:t>A brand manager is concerned that her brand’s share may be unevenly distributed throughout the country. In a survey in which the country was divided into four geographic regions, a random sampling of 100 consumers in each region was surveyed, with the following results:</a:t>
            </a:r>
            <a:endParaRPr lang="en-IN" dirty="0"/>
          </a:p>
        </p:txBody>
      </p:sp>
      <p:pic>
        <p:nvPicPr>
          <p:cNvPr id="5" name="Picture 4">
            <a:extLst>
              <a:ext uri="{FF2B5EF4-FFF2-40B4-BE49-F238E27FC236}">
                <a16:creationId xmlns:a16="http://schemas.microsoft.com/office/drawing/2014/main" id="{758C82DE-7EB6-8A65-9134-78A8CCAA815F}"/>
              </a:ext>
            </a:extLst>
          </p:cNvPr>
          <p:cNvPicPr>
            <a:picLocks noChangeAspect="1"/>
          </p:cNvPicPr>
          <p:nvPr/>
        </p:nvPicPr>
        <p:blipFill>
          <a:blip r:embed="rId2"/>
          <a:stretch>
            <a:fillRect/>
          </a:stretch>
        </p:blipFill>
        <p:spPr>
          <a:xfrm>
            <a:off x="1134071" y="3913870"/>
            <a:ext cx="7481180" cy="1808200"/>
          </a:xfrm>
          <a:prstGeom prst="rect">
            <a:avLst/>
          </a:prstGeom>
        </p:spPr>
      </p:pic>
    </p:spTree>
    <p:extLst>
      <p:ext uri="{BB962C8B-B14F-4D97-AF65-F5344CB8AC3E}">
        <p14:creationId xmlns:p14="http://schemas.microsoft.com/office/powerpoint/2010/main" val="121544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08C6-A4C3-44E3-58BA-48799BCD68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5197E8-F04F-AE49-D9A4-DA0CF83D5963}"/>
              </a:ext>
            </a:extLst>
          </p:cNvPr>
          <p:cNvSpPr>
            <a:spLocks noGrp="1"/>
          </p:cNvSpPr>
          <p:nvPr>
            <p:ph idx="1"/>
          </p:nvPr>
        </p:nvSpPr>
        <p:spPr/>
        <p:txBody>
          <a:bodyPr/>
          <a:lstStyle/>
          <a:p>
            <a:r>
              <a:rPr lang="en-US" dirty="0"/>
              <a:t>Develop a table of observed and expected frequencies for this problem.</a:t>
            </a:r>
          </a:p>
          <a:p>
            <a:r>
              <a:rPr lang="en-US" dirty="0"/>
              <a:t>Calculate the sample χ</a:t>
            </a:r>
            <a:r>
              <a:rPr lang="en-US" baseline="30000" dirty="0"/>
              <a:t>2</a:t>
            </a:r>
            <a:r>
              <a:rPr lang="en-US" dirty="0"/>
              <a:t> value.</a:t>
            </a:r>
          </a:p>
          <a:p>
            <a:r>
              <a:rPr lang="en-US" dirty="0"/>
              <a:t>State the null and alternative hypotheses.</a:t>
            </a:r>
          </a:p>
          <a:p>
            <a:r>
              <a:rPr lang="en-US" dirty="0"/>
              <a:t> At α = 0.05, test whether brand share is the same across the four regions.</a:t>
            </a:r>
            <a:endParaRPr lang="en-IN" dirty="0"/>
          </a:p>
        </p:txBody>
      </p:sp>
    </p:spTree>
    <p:extLst>
      <p:ext uri="{BB962C8B-B14F-4D97-AF65-F5344CB8AC3E}">
        <p14:creationId xmlns:p14="http://schemas.microsoft.com/office/powerpoint/2010/main" val="81340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0ADF-0AC3-2A1D-5259-4C790F5DC6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BAD9FB-6493-DDD4-D670-A107BB751230}"/>
              </a:ext>
            </a:extLst>
          </p:cNvPr>
          <p:cNvSpPr>
            <a:spLocks noGrp="1"/>
          </p:cNvSpPr>
          <p:nvPr>
            <p:ph idx="1"/>
          </p:nvPr>
        </p:nvSpPr>
        <p:spPr/>
        <p:txBody>
          <a:bodyPr/>
          <a:lstStyle/>
          <a:p>
            <a:r>
              <a:rPr lang="en-US" dirty="0"/>
              <a:t>An advertising firm is trying to determine the demographics for a new product. They have randomly selected 75 people in each of 5 different age groups and introduced the product to them. The results of the survey are given in the following table:</a:t>
            </a:r>
            <a:endParaRPr lang="en-IN" dirty="0"/>
          </a:p>
        </p:txBody>
      </p:sp>
      <p:pic>
        <p:nvPicPr>
          <p:cNvPr id="5" name="Picture 4">
            <a:extLst>
              <a:ext uri="{FF2B5EF4-FFF2-40B4-BE49-F238E27FC236}">
                <a16:creationId xmlns:a16="http://schemas.microsoft.com/office/drawing/2014/main" id="{AE839D72-A68D-1864-7F4A-5A29E7B6D997}"/>
              </a:ext>
            </a:extLst>
          </p:cNvPr>
          <p:cNvPicPr>
            <a:picLocks noChangeAspect="1"/>
          </p:cNvPicPr>
          <p:nvPr/>
        </p:nvPicPr>
        <p:blipFill>
          <a:blip r:embed="rId2"/>
          <a:stretch>
            <a:fillRect/>
          </a:stretch>
        </p:blipFill>
        <p:spPr>
          <a:xfrm>
            <a:off x="1077114" y="3621046"/>
            <a:ext cx="7845384" cy="2025610"/>
          </a:xfrm>
          <a:prstGeom prst="rect">
            <a:avLst/>
          </a:prstGeom>
        </p:spPr>
      </p:pic>
    </p:spTree>
    <p:extLst>
      <p:ext uri="{BB962C8B-B14F-4D97-AF65-F5344CB8AC3E}">
        <p14:creationId xmlns:p14="http://schemas.microsoft.com/office/powerpoint/2010/main" val="213462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BCF9-82EC-D051-11B2-DBD22CF752D8}"/>
              </a:ext>
            </a:extLst>
          </p:cNvPr>
          <p:cNvSpPr>
            <a:spLocks noGrp="1"/>
          </p:cNvSpPr>
          <p:nvPr>
            <p:ph type="title"/>
          </p:nvPr>
        </p:nvSpPr>
        <p:spPr/>
        <p:txBody>
          <a:bodyPr/>
          <a:lstStyle/>
          <a:p>
            <a:r>
              <a:rPr lang="en-US" b="1" dirty="0"/>
              <a:t>CHI-SQUARE AS A TEST OF INDEPENDENCE</a:t>
            </a:r>
            <a:endParaRPr lang="en-IN" b="1" dirty="0"/>
          </a:p>
        </p:txBody>
      </p:sp>
      <p:sp>
        <p:nvSpPr>
          <p:cNvPr id="3" name="Content Placeholder 2">
            <a:extLst>
              <a:ext uri="{FF2B5EF4-FFF2-40B4-BE49-F238E27FC236}">
                <a16:creationId xmlns:a16="http://schemas.microsoft.com/office/drawing/2014/main" id="{197A119F-E9DF-CBB8-DD4F-450E54EDEB66}"/>
              </a:ext>
            </a:extLst>
          </p:cNvPr>
          <p:cNvSpPr>
            <a:spLocks noGrp="1"/>
          </p:cNvSpPr>
          <p:nvPr>
            <p:ph idx="1"/>
          </p:nvPr>
        </p:nvSpPr>
        <p:spPr/>
        <p:txBody>
          <a:bodyPr>
            <a:normAutofit/>
          </a:bodyPr>
          <a:lstStyle/>
          <a:p>
            <a:r>
              <a:rPr lang="en-US" dirty="0"/>
              <a:t>Many times, managers need to know whether the differences they observe among several sample proportions are significant or only due to chance. </a:t>
            </a:r>
          </a:p>
          <a:p>
            <a:r>
              <a:rPr lang="en-IN" b="1" dirty="0"/>
              <a:t>Contingency Tables</a:t>
            </a:r>
          </a:p>
          <a:p>
            <a:pPr lvl="1"/>
            <a:r>
              <a:rPr lang="en-US" dirty="0"/>
              <a:t>Suppose that in four regions, the National Health Care Company samples its hospital employees’ attitudes toward job-performance reviews. Respondents are given a choice between the present method (two reviews a year) and a proposed new method (quarterly reviews). A table, which illustrates the response to this question from the sample polled, is called a contingency table.</a:t>
            </a:r>
            <a:endParaRPr lang="en-IN" dirty="0"/>
          </a:p>
        </p:txBody>
      </p:sp>
      <p:pic>
        <p:nvPicPr>
          <p:cNvPr id="5" name="Picture 4">
            <a:extLst>
              <a:ext uri="{FF2B5EF4-FFF2-40B4-BE49-F238E27FC236}">
                <a16:creationId xmlns:a16="http://schemas.microsoft.com/office/drawing/2014/main" id="{5640F323-0CC7-0953-A047-ACE874D9104F}"/>
              </a:ext>
            </a:extLst>
          </p:cNvPr>
          <p:cNvPicPr>
            <a:picLocks noChangeAspect="1"/>
          </p:cNvPicPr>
          <p:nvPr/>
        </p:nvPicPr>
        <p:blipFill>
          <a:blip r:embed="rId2"/>
          <a:stretch>
            <a:fillRect/>
          </a:stretch>
        </p:blipFill>
        <p:spPr>
          <a:xfrm>
            <a:off x="1168610" y="5559726"/>
            <a:ext cx="7833988" cy="1279019"/>
          </a:xfrm>
          <a:prstGeom prst="rect">
            <a:avLst/>
          </a:prstGeom>
        </p:spPr>
      </p:pic>
    </p:spTree>
    <p:extLst>
      <p:ext uri="{BB962C8B-B14F-4D97-AF65-F5344CB8AC3E}">
        <p14:creationId xmlns:p14="http://schemas.microsoft.com/office/powerpoint/2010/main" val="1857548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6E55-6CDD-D900-2AF8-E59F620075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44D6DE-B42A-62FD-7BA9-919234D78A05}"/>
              </a:ext>
            </a:extLst>
          </p:cNvPr>
          <p:cNvSpPr>
            <a:spLocks noGrp="1"/>
          </p:cNvSpPr>
          <p:nvPr>
            <p:ph idx="1"/>
          </p:nvPr>
        </p:nvSpPr>
        <p:spPr/>
        <p:txBody>
          <a:bodyPr/>
          <a:lstStyle/>
          <a:p>
            <a:r>
              <a:rPr lang="en-US" dirty="0"/>
              <a:t>Develop a table of observed and expected frequencies for this problem.</a:t>
            </a:r>
          </a:p>
          <a:p>
            <a:r>
              <a:rPr lang="en-US" dirty="0"/>
              <a:t>Calculate the sample χ</a:t>
            </a:r>
            <a:r>
              <a:rPr lang="en-US" baseline="30000" dirty="0"/>
              <a:t>2</a:t>
            </a:r>
            <a:r>
              <a:rPr lang="en-US" dirty="0"/>
              <a:t> value.</a:t>
            </a:r>
          </a:p>
          <a:p>
            <a:r>
              <a:rPr lang="en-US" dirty="0"/>
              <a:t>State the null and alternative hypotheses.</a:t>
            </a:r>
          </a:p>
          <a:p>
            <a:r>
              <a:rPr lang="en-US" dirty="0"/>
              <a:t> At α = 0.01, should the null hypothesis be rejected?</a:t>
            </a:r>
            <a:endParaRPr lang="en-IN" dirty="0"/>
          </a:p>
          <a:p>
            <a:endParaRPr lang="en-IN" dirty="0"/>
          </a:p>
        </p:txBody>
      </p:sp>
    </p:spTree>
    <p:extLst>
      <p:ext uri="{BB962C8B-B14F-4D97-AF65-F5344CB8AC3E}">
        <p14:creationId xmlns:p14="http://schemas.microsoft.com/office/powerpoint/2010/main" val="227569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Precautions about Using the Chi-Square Test</a:t>
            </a:r>
            <a:endParaRPr lang="en-IN" b="1" dirty="0"/>
          </a:p>
        </p:txBody>
      </p:sp>
      <p:sp>
        <p:nvSpPr>
          <p:cNvPr id="3" name="Content Placeholder 2"/>
          <p:cNvSpPr>
            <a:spLocks noGrp="1"/>
          </p:cNvSpPr>
          <p:nvPr>
            <p:ph idx="1"/>
          </p:nvPr>
        </p:nvSpPr>
        <p:spPr/>
        <p:txBody>
          <a:bodyPr>
            <a:normAutofit/>
          </a:bodyPr>
          <a:lstStyle/>
          <a:p>
            <a:r>
              <a:rPr lang="en-US" dirty="0"/>
              <a:t>To use a chi-square hypothesis test, we must have a sample size large enough to guarantee the similarity between the theoretically correct distribution and our sampling distribution.</a:t>
            </a:r>
          </a:p>
          <a:p>
            <a:r>
              <a:rPr lang="en-US" dirty="0"/>
              <a:t>When the expected frequencies are too small, the value of χ2 will be overestimated and will result in too many rejections of the null hypothesis. </a:t>
            </a:r>
          </a:p>
          <a:p>
            <a:r>
              <a:rPr lang="en-US" dirty="0"/>
              <a:t>To avoid making incorrect inferences from χ2 hypothesis tests, follow the general rule that an expected frequency of less than 5 in one cell of a contingency table is too small to use.</a:t>
            </a:r>
            <a:endParaRPr lang="en-IN" dirty="0"/>
          </a:p>
        </p:txBody>
      </p:sp>
    </p:spTree>
    <p:extLst>
      <p:ext uri="{BB962C8B-B14F-4D97-AF65-F5344CB8AC3E}">
        <p14:creationId xmlns:p14="http://schemas.microsoft.com/office/powerpoint/2010/main" val="133022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54" y="365125"/>
            <a:ext cx="10729546" cy="1325563"/>
          </a:xfrm>
        </p:spPr>
        <p:txBody>
          <a:bodyPr>
            <a:normAutofit fontScale="90000"/>
          </a:bodyPr>
          <a:lstStyle/>
          <a:p>
            <a:r>
              <a:rPr lang="en-US" b="1" dirty="0"/>
              <a:t>CHI-SQUARE AS A TEST OF GOODNESS OF FIT:</a:t>
            </a:r>
            <a:br>
              <a:rPr lang="en-US" b="1" dirty="0"/>
            </a:br>
            <a:r>
              <a:rPr lang="en-US" b="1" dirty="0"/>
              <a:t>TESTING THE APPROPRIATENESS OF A DISTRIBUTION</a:t>
            </a:r>
            <a:endParaRPr lang="en-IN" b="1" dirty="0"/>
          </a:p>
        </p:txBody>
      </p:sp>
      <p:sp>
        <p:nvSpPr>
          <p:cNvPr id="3" name="Content Placeholder 2"/>
          <p:cNvSpPr>
            <a:spLocks noGrp="1"/>
          </p:cNvSpPr>
          <p:nvPr>
            <p:ph idx="1"/>
          </p:nvPr>
        </p:nvSpPr>
        <p:spPr/>
        <p:txBody>
          <a:bodyPr>
            <a:normAutofit/>
          </a:bodyPr>
          <a:lstStyle/>
          <a:p>
            <a:r>
              <a:rPr lang="en-US" dirty="0"/>
              <a:t>The chi-square test can also be used to decide whether a particular probability distribution, such as the binomial, Poisson, or normal, is the appropriate distribution.</a:t>
            </a:r>
          </a:p>
          <a:p>
            <a:r>
              <a:rPr lang="en-US" dirty="0"/>
              <a:t>This is an important ability because as decision makers using statistics, we will need to choose a certain probability distribution to represent the distribution of the data we happen to be considering.</a:t>
            </a:r>
          </a:p>
          <a:p>
            <a:r>
              <a:rPr lang="en-IN" dirty="0"/>
              <a:t> The chi-square test enables us to ask this question and to test whether there is a significant difference between an observed frequency distribution and a theoretical frequency distribution.</a:t>
            </a:r>
          </a:p>
        </p:txBody>
      </p:sp>
    </p:spTree>
    <p:extLst>
      <p:ext uri="{BB962C8B-B14F-4D97-AF65-F5344CB8AC3E}">
        <p14:creationId xmlns:p14="http://schemas.microsoft.com/office/powerpoint/2010/main" val="2252975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Assumptions</a:t>
            </a:r>
          </a:p>
          <a:p>
            <a:pPr lvl="1"/>
            <a:r>
              <a:rPr lang="en-US" dirty="0"/>
              <a:t>There should be one categorical variable (i.e., the variable can be dichotomous, nominal, or ordinal).</a:t>
            </a:r>
          </a:p>
          <a:p>
            <a:pPr lvl="1"/>
            <a:r>
              <a:rPr lang="en-US" dirty="0"/>
              <a:t>Observations should be independent.</a:t>
            </a:r>
          </a:p>
          <a:p>
            <a:pPr lvl="1"/>
            <a:r>
              <a:rPr lang="en-US" dirty="0"/>
              <a:t>The groups of the categorical variable must be mutually exclusive.</a:t>
            </a:r>
          </a:p>
          <a:p>
            <a:pPr lvl="1"/>
            <a:r>
              <a:rPr lang="en-US" dirty="0"/>
              <a:t>There must be at least 5 expected frequencies in each group of the categorical variable.</a:t>
            </a:r>
            <a:endParaRPr lang="en-IN" dirty="0"/>
          </a:p>
        </p:txBody>
      </p:sp>
    </p:spTree>
    <p:extLst>
      <p:ext uri="{BB962C8B-B14F-4D97-AF65-F5344CB8AC3E}">
        <p14:creationId xmlns:p14="http://schemas.microsoft.com/office/powerpoint/2010/main" val="233205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177" y="365125"/>
            <a:ext cx="10752992" cy="1325563"/>
          </a:xfrm>
        </p:spPr>
        <p:txBody>
          <a:bodyPr/>
          <a:lstStyle/>
          <a:p>
            <a:r>
              <a:rPr lang="en-US" b="1" dirty="0"/>
              <a:t>Calculating Observed and Expected Frequencies</a:t>
            </a:r>
            <a:endParaRPr lang="en-IN" b="1" dirty="0"/>
          </a:p>
        </p:txBody>
      </p:sp>
      <p:sp>
        <p:nvSpPr>
          <p:cNvPr id="3" name="Content Placeholder 2"/>
          <p:cNvSpPr>
            <a:spLocks noGrp="1"/>
          </p:cNvSpPr>
          <p:nvPr>
            <p:ph idx="1"/>
          </p:nvPr>
        </p:nvSpPr>
        <p:spPr/>
        <p:txBody>
          <a:bodyPr/>
          <a:lstStyle/>
          <a:p>
            <a:r>
              <a:rPr lang="en-US" dirty="0"/>
              <a:t>Suppose that the Gordon Company requires that college seniors who are seeking positions with it be interviewed by three different executives. This enables the company to obtain a consensus evaluation of each candidate. Each executive gives the candidate either a positive or a negative rating. Table contains the interview results of the last 100 candidates.</a:t>
            </a:r>
            <a:endParaRPr lang="en-IN" dirty="0"/>
          </a:p>
        </p:txBody>
      </p:sp>
      <p:pic>
        <p:nvPicPr>
          <p:cNvPr id="4" name="Picture 3"/>
          <p:cNvPicPr>
            <a:picLocks noChangeAspect="1"/>
          </p:cNvPicPr>
          <p:nvPr/>
        </p:nvPicPr>
        <p:blipFill>
          <a:blip r:embed="rId2"/>
          <a:stretch>
            <a:fillRect/>
          </a:stretch>
        </p:blipFill>
        <p:spPr>
          <a:xfrm>
            <a:off x="1158752" y="4427292"/>
            <a:ext cx="5073945" cy="1884608"/>
          </a:xfrm>
          <a:prstGeom prst="rect">
            <a:avLst/>
          </a:prstGeom>
        </p:spPr>
      </p:pic>
    </p:spTree>
    <p:extLst>
      <p:ext uri="{BB962C8B-B14F-4D97-AF65-F5344CB8AC3E}">
        <p14:creationId xmlns:p14="http://schemas.microsoft.com/office/powerpoint/2010/main" val="3093468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staffing purposes, the director of recruitment for this company thinks that the interview process can be approximated by a binomial distribution with p = 0.40, that is, with a 40 percent chance of any candidate receiving a positive rating on any one interview.</a:t>
            </a:r>
          </a:p>
          <a:p>
            <a:endParaRPr lang="en-IN" dirty="0"/>
          </a:p>
          <a:p>
            <a:endParaRPr lang="en-IN" dirty="0"/>
          </a:p>
          <a:p>
            <a:endParaRPr lang="en-IN" dirty="0"/>
          </a:p>
          <a:p>
            <a:r>
              <a:rPr lang="en-US" dirty="0"/>
              <a:t>We can begin by determining what the binomial probabilities would be for this interview situation. </a:t>
            </a:r>
            <a:endParaRPr lang="en-IN" dirty="0"/>
          </a:p>
          <a:p>
            <a:endParaRPr lang="en-IN" dirty="0"/>
          </a:p>
        </p:txBody>
      </p:sp>
      <p:pic>
        <p:nvPicPr>
          <p:cNvPr id="4" name="Picture 3"/>
          <p:cNvPicPr>
            <a:picLocks noChangeAspect="1"/>
          </p:cNvPicPr>
          <p:nvPr/>
        </p:nvPicPr>
        <p:blipFill>
          <a:blip r:embed="rId2"/>
          <a:stretch>
            <a:fillRect/>
          </a:stretch>
        </p:blipFill>
        <p:spPr>
          <a:xfrm>
            <a:off x="1197585" y="3708521"/>
            <a:ext cx="5009608" cy="1338264"/>
          </a:xfrm>
          <a:prstGeom prst="rect">
            <a:avLst/>
          </a:prstGeom>
        </p:spPr>
      </p:pic>
    </p:spTree>
    <p:extLst>
      <p:ext uri="{BB962C8B-B14F-4D97-AF65-F5344CB8AC3E}">
        <p14:creationId xmlns:p14="http://schemas.microsoft.com/office/powerpoint/2010/main" val="517931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Now we can use the theoretical binomial probabilities of the outcomes to compute the expected frequencies.</a:t>
            </a:r>
            <a:endParaRPr lang="en-IN" dirty="0"/>
          </a:p>
        </p:txBody>
      </p:sp>
      <p:pic>
        <p:nvPicPr>
          <p:cNvPr id="4" name="Picture 3"/>
          <p:cNvPicPr>
            <a:picLocks noChangeAspect="1"/>
          </p:cNvPicPr>
          <p:nvPr/>
        </p:nvPicPr>
        <p:blipFill>
          <a:blip r:embed="rId2"/>
          <a:stretch>
            <a:fillRect/>
          </a:stretch>
        </p:blipFill>
        <p:spPr>
          <a:xfrm>
            <a:off x="1036759" y="1722437"/>
            <a:ext cx="4000500" cy="1628775"/>
          </a:xfrm>
          <a:prstGeom prst="rect">
            <a:avLst/>
          </a:prstGeom>
        </p:spPr>
      </p:pic>
      <p:pic>
        <p:nvPicPr>
          <p:cNvPr id="5" name="Picture 4"/>
          <p:cNvPicPr>
            <a:picLocks noChangeAspect="1"/>
          </p:cNvPicPr>
          <p:nvPr/>
        </p:nvPicPr>
        <p:blipFill>
          <a:blip r:embed="rId3"/>
          <a:stretch>
            <a:fillRect/>
          </a:stretch>
        </p:blipFill>
        <p:spPr>
          <a:xfrm>
            <a:off x="1036759" y="4330700"/>
            <a:ext cx="6496050" cy="1981200"/>
          </a:xfrm>
          <a:prstGeom prst="rect">
            <a:avLst/>
          </a:prstGeom>
        </p:spPr>
      </p:pic>
    </p:spTree>
    <p:extLst>
      <p:ext uri="{BB962C8B-B14F-4D97-AF65-F5344CB8AC3E}">
        <p14:creationId xmlns:p14="http://schemas.microsoft.com/office/powerpoint/2010/main" val="87747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Determining Degrees of Freedom in a Goodness-of-Fit Test</a:t>
            </a:r>
            <a:endParaRPr lang="en-IN" b="1" dirty="0"/>
          </a:p>
        </p:txBody>
      </p:sp>
      <p:sp>
        <p:nvSpPr>
          <p:cNvPr id="3" name="Content Placeholder 2"/>
          <p:cNvSpPr>
            <a:spLocks noGrp="1"/>
          </p:cNvSpPr>
          <p:nvPr>
            <p:ph idx="1"/>
          </p:nvPr>
        </p:nvSpPr>
        <p:spPr/>
        <p:txBody>
          <a:bodyPr/>
          <a:lstStyle/>
          <a:p>
            <a:r>
              <a:rPr lang="en-IN" dirty="0"/>
              <a:t>Begin with degree of freedom = number of classes-1</a:t>
            </a:r>
          </a:p>
          <a:p>
            <a:r>
              <a:rPr lang="en-US" dirty="0"/>
              <a:t>To solve a goodness-of-fit problem we may be forced to impose additional restrictions on the calculation of the degrees of freedom.</a:t>
            </a:r>
          </a:p>
          <a:p>
            <a:r>
              <a:rPr lang="en-US" dirty="0"/>
              <a:t>First employ the (k – 1) rule and then subtract an additional degree of freedom for each population parameter that has to be estimated from the sample data.</a:t>
            </a:r>
          </a:p>
          <a:p>
            <a:endParaRPr lang="en-IN" dirty="0"/>
          </a:p>
        </p:txBody>
      </p:sp>
    </p:spTree>
    <p:extLst>
      <p:ext uri="{BB962C8B-B14F-4D97-AF65-F5344CB8AC3E}">
        <p14:creationId xmlns:p14="http://schemas.microsoft.com/office/powerpoint/2010/main" val="30197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At the 0.10 level of significance, can we conclude that the following 400 observations follow a Poisson distribution with </a:t>
            </a:r>
            <a:r>
              <a:rPr lang="el-GR" dirty="0"/>
              <a:t>λ = 3?</a:t>
            </a:r>
            <a:endParaRPr lang="en-IN" dirty="0"/>
          </a:p>
          <a:p>
            <a:endParaRPr lang="en-IN" dirty="0"/>
          </a:p>
        </p:txBody>
      </p:sp>
      <p:pic>
        <p:nvPicPr>
          <p:cNvPr id="4" name="Picture 3"/>
          <p:cNvPicPr>
            <a:picLocks noChangeAspect="1"/>
          </p:cNvPicPr>
          <p:nvPr/>
        </p:nvPicPr>
        <p:blipFill>
          <a:blip r:embed="rId2"/>
          <a:stretch>
            <a:fillRect/>
          </a:stretch>
        </p:blipFill>
        <p:spPr>
          <a:xfrm>
            <a:off x="1144098" y="2836252"/>
            <a:ext cx="6960334" cy="654294"/>
          </a:xfrm>
          <a:prstGeom prst="rect">
            <a:avLst/>
          </a:prstGeom>
        </p:spPr>
      </p:pic>
    </p:spTree>
    <p:extLst>
      <p:ext uri="{BB962C8B-B14F-4D97-AF65-F5344CB8AC3E}">
        <p14:creationId xmlns:p14="http://schemas.microsoft.com/office/powerpoint/2010/main" val="452814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4"/>
            <a:ext cx="6940314" cy="3731113"/>
          </a:xfrm>
          <a:prstGeom prst="rect">
            <a:avLst/>
          </a:prstGeom>
        </p:spPr>
      </p:pic>
    </p:spTree>
    <p:extLst>
      <p:ext uri="{BB962C8B-B14F-4D97-AF65-F5344CB8AC3E}">
        <p14:creationId xmlns:p14="http://schemas.microsoft.com/office/powerpoint/2010/main" val="215196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6F15-4426-6981-56D4-20055328A0AE}"/>
              </a:ext>
            </a:extLst>
          </p:cNvPr>
          <p:cNvSpPr>
            <a:spLocks noGrp="1"/>
          </p:cNvSpPr>
          <p:nvPr>
            <p:ph type="title"/>
          </p:nvPr>
        </p:nvSpPr>
        <p:spPr/>
        <p:txBody>
          <a:bodyPr/>
          <a:lstStyle/>
          <a:p>
            <a:r>
              <a:rPr lang="en-IN" b="1" dirty="0"/>
              <a:t>Observed and Expected Frequencies</a:t>
            </a:r>
          </a:p>
        </p:txBody>
      </p:sp>
      <p:sp>
        <p:nvSpPr>
          <p:cNvPr id="3" name="Content Placeholder 2">
            <a:extLst>
              <a:ext uri="{FF2B5EF4-FFF2-40B4-BE49-F238E27FC236}">
                <a16:creationId xmlns:a16="http://schemas.microsoft.com/office/drawing/2014/main" id="{E6721D32-0463-0187-7C36-B15EE7E0D1FC}"/>
              </a:ext>
            </a:extLst>
          </p:cNvPr>
          <p:cNvSpPr>
            <a:spLocks noGrp="1"/>
          </p:cNvSpPr>
          <p:nvPr>
            <p:ph idx="1"/>
          </p:nvPr>
        </p:nvSpPr>
        <p:spPr/>
        <p:txBody>
          <a:bodyPr/>
          <a:lstStyle/>
          <a:p>
            <a:r>
              <a:rPr lang="en-US" dirty="0"/>
              <a:t>Suppose we now symbolize the true proportions of the total population of employees who prefer the present plan as</a:t>
            </a:r>
          </a:p>
          <a:p>
            <a:endParaRPr lang="en-US" dirty="0"/>
          </a:p>
          <a:p>
            <a:endParaRPr lang="en-US" dirty="0"/>
          </a:p>
          <a:p>
            <a:endParaRPr lang="en-US" dirty="0"/>
          </a:p>
          <a:p>
            <a:r>
              <a:rPr lang="en-US" dirty="0"/>
              <a:t>Using these symbols, we can state the null and alternative hypotheses as follows:</a:t>
            </a:r>
            <a:endParaRPr lang="en-IN" dirty="0"/>
          </a:p>
        </p:txBody>
      </p:sp>
      <p:pic>
        <p:nvPicPr>
          <p:cNvPr id="5" name="Picture 4">
            <a:extLst>
              <a:ext uri="{FF2B5EF4-FFF2-40B4-BE49-F238E27FC236}">
                <a16:creationId xmlns:a16="http://schemas.microsoft.com/office/drawing/2014/main" id="{FA200C20-E307-0753-26CA-624379636AF7}"/>
              </a:ext>
            </a:extLst>
          </p:cNvPr>
          <p:cNvPicPr>
            <a:picLocks noChangeAspect="1"/>
          </p:cNvPicPr>
          <p:nvPr/>
        </p:nvPicPr>
        <p:blipFill>
          <a:blip r:embed="rId2"/>
          <a:stretch>
            <a:fillRect/>
          </a:stretch>
        </p:blipFill>
        <p:spPr>
          <a:xfrm>
            <a:off x="1467652" y="2821723"/>
            <a:ext cx="5489647" cy="1297789"/>
          </a:xfrm>
          <a:prstGeom prst="rect">
            <a:avLst/>
          </a:prstGeom>
        </p:spPr>
      </p:pic>
      <p:pic>
        <p:nvPicPr>
          <p:cNvPr id="7" name="Picture 6">
            <a:extLst>
              <a:ext uri="{FF2B5EF4-FFF2-40B4-BE49-F238E27FC236}">
                <a16:creationId xmlns:a16="http://schemas.microsoft.com/office/drawing/2014/main" id="{004C3147-F523-9B07-5F26-A3F6117CD4FE}"/>
              </a:ext>
            </a:extLst>
          </p:cNvPr>
          <p:cNvPicPr>
            <a:picLocks noChangeAspect="1"/>
          </p:cNvPicPr>
          <p:nvPr/>
        </p:nvPicPr>
        <p:blipFill>
          <a:blip r:embed="rId3"/>
          <a:stretch>
            <a:fillRect/>
          </a:stretch>
        </p:blipFill>
        <p:spPr>
          <a:xfrm>
            <a:off x="1467652" y="5198268"/>
            <a:ext cx="6306113" cy="900874"/>
          </a:xfrm>
          <a:prstGeom prst="rect">
            <a:avLst/>
          </a:prstGeom>
        </p:spPr>
      </p:pic>
    </p:spTree>
    <p:extLst>
      <p:ext uri="{BB962C8B-B14F-4D97-AF65-F5344CB8AC3E}">
        <p14:creationId xmlns:p14="http://schemas.microsoft.com/office/powerpoint/2010/main" val="126927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After years of working at a weighing station for trucks, Jeff Simpson feels that the weight per truck (in thousands of pounds) follows a normal distribution with μ = 71 and σ = 15. In order to test this assumption, Jeff collected the following data one Monday, recording the weight of each truck that entered his station.</a:t>
            </a:r>
          </a:p>
        </p:txBody>
      </p:sp>
      <p:pic>
        <p:nvPicPr>
          <p:cNvPr id="4" name="Picture 3"/>
          <p:cNvPicPr>
            <a:picLocks noChangeAspect="1"/>
          </p:cNvPicPr>
          <p:nvPr/>
        </p:nvPicPr>
        <p:blipFill>
          <a:blip r:embed="rId2"/>
          <a:stretch>
            <a:fillRect/>
          </a:stretch>
        </p:blipFill>
        <p:spPr>
          <a:xfrm>
            <a:off x="1161317" y="4001294"/>
            <a:ext cx="8211326" cy="1537860"/>
          </a:xfrm>
          <a:prstGeom prst="rect">
            <a:avLst/>
          </a:prstGeom>
        </p:spPr>
      </p:pic>
    </p:spTree>
    <p:extLst>
      <p:ext uri="{BB962C8B-B14F-4D97-AF65-F5344CB8AC3E}">
        <p14:creationId xmlns:p14="http://schemas.microsoft.com/office/powerpoint/2010/main" val="353658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Jeff used a chi-square goodness-of-fit test on these data, what would he conclude about the trucks’ weight distribution? Use a 0.10 level of significance.</a:t>
            </a:r>
          </a:p>
          <a:p>
            <a:r>
              <a:rPr lang="en-IN" dirty="0"/>
              <a:t>Hint: use 5 equally probable intervals</a:t>
            </a:r>
          </a:p>
        </p:txBody>
      </p:sp>
    </p:spTree>
    <p:extLst>
      <p:ext uri="{BB962C8B-B14F-4D97-AF65-F5344CB8AC3E}">
        <p14:creationId xmlns:p14="http://schemas.microsoft.com/office/powerpoint/2010/main" val="2701646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893643"/>
            <a:ext cx="6477693" cy="2502511"/>
          </a:xfrm>
          <a:prstGeom prst="rect">
            <a:avLst/>
          </a:prstGeom>
        </p:spPr>
      </p:pic>
    </p:spTree>
    <p:extLst>
      <p:ext uri="{BB962C8B-B14F-4D97-AF65-F5344CB8AC3E}">
        <p14:creationId xmlns:p14="http://schemas.microsoft.com/office/powerpoint/2010/main" val="244732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8598-45A1-3076-0EDE-DFBCE44B42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099D83-F998-4C20-297E-2F79A2701D38}"/>
              </a:ext>
            </a:extLst>
          </p:cNvPr>
          <p:cNvSpPr>
            <a:spLocks noGrp="1"/>
          </p:cNvSpPr>
          <p:nvPr>
            <p:ph idx="1"/>
          </p:nvPr>
        </p:nvSpPr>
        <p:spPr/>
        <p:txBody>
          <a:bodyPr>
            <a:normAutofit fontScale="92500" lnSpcReduction="10000"/>
          </a:bodyPr>
          <a:lstStyle/>
          <a:p>
            <a:r>
              <a:rPr lang="en-US" dirty="0"/>
              <a:t>If the null hypothesis is true, we can combine the data from the four samples and then estimate the proportion of the total workforce (the total population) that prefers the present review method:</a:t>
            </a:r>
          </a:p>
          <a:p>
            <a:endParaRPr lang="en-US" dirty="0"/>
          </a:p>
          <a:p>
            <a:endParaRPr lang="en-US" dirty="0"/>
          </a:p>
          <a:p>
            <a:endParaRPr lang="en-US" dirty="0"/>
          </a:p>
          <a:p>
            <a:endParaRPr lang="en-US" dirty="0"/>
          </a:p>
          <a:p>
            <a:endParaRPr lang="en-US" dirty="0"/>
          </a:p>
          <a:p>
            <a:r>
              <a:rPr lang="en-US" dirty="0"/>
              <a:t>Using 0.6643 as the estimate of the population proportion we can estimate the number of sampled employees in each region whom we would expect to prefer each of the review methods.</a:t>
            </a:r>
          </a:p>
          <a:p>
            <a:endParaRPr lang="en-IN" dirty="0"/>
          </a:p>
        </p:txBody>
      </p:sp>
      <p:pic>
        <p:nvPicPr>
          <p:cNvPr id="5" name="Picture 4">
            <a:extLst>
              <a:ext uri="{FF2B5EF4-FFF2-40B4-BE49-F238E27FC236}">
                <a16:creationId xmlns:a16="http://schemas.microsoft.com/office/drawing/2014/main" id="{1979B2BC-DC30-22DD-1D76-E8C2833F9A13}"/>
              </a:ext>
            </a:extLst>
          </p:cNvPr>
          <p:cNvPicPr>
            <a:picLocks noChangeAspect="1"/>
          </p:cNvPicPr>
          <p:nvPr/>
        </p:nvPicPr>
        <p:blipFill>
          <a:blip r:embed="rId2"/>
          <a:stretch>
            <a:fillRect/>
          </a:stretch>
        </p:blipFill>
        <p:spPr>
          <a:xfrm>
            <a:off x="1419330" y="3120656"/>
            <a:ext cx="4918618" cy="1856697"/>
          </a:xfrm>
          <a:prstGeom prst="rect">
            <a:avLst/>
          </a:prstGeom>
        </p:spPr>
      </p:pic>
    </p:spTree>
    <p:extLst>
      <p:ext uri="{BB962C8B-B14F-4D97-AF65-F5344CB8AC3E}">
        <p14:creationId xmlns:p14="http://schemas.microsoft.com/office/powerpoint/2010/main" val="32206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9265-DEB4-3ACF-7FAD-881C22FCC6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1FB1C7-19FE-4927-B9CF-B2F9891FEFF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679E103-F3EF-E4BA-38B4-6E1A790F17F2}"/>
              </a:ext>
            </a:extLst>
          </p:cNvPr>
          <p:cNvPicPr>
            <a:picLocks noChangeAspect="1"/>
          </p:cNvPicPr>
          <p:nvPr/>
        </p:nvPicPr>
        <p:blipFill>
          <a:blip r:embed="rId2"/>
          <a:stretch>
            <a:fillRect/>
          </a:stretch>
        </p:blipFill>
        <p:spPr>
          <a:xfrm>
            <a:off x="838200" y="365124"/>
            <a:ext cx="9918846" cy="3063875"/>
          </a:xfrm>
          <a:prstGeom prst="rect">
            <a:avLst/>
          </a:prstGeom>
        </p:spPr>
      </p:pic>
      <p:pic>
        <p:nvPicPr>
          <p:cNvPr id="7" name="Picture 6">
            <a:extLst>
              <a:ext uri="{FF2B5EF4-FFF2-40B4-BE49-F238E27FC236}">
                <a16:creationId xmlns:a16="http://schemas.microsoft.com/office/drawing/2014/main" id="{54836C49-7353-3C04-AF29-C16A27A336B6}"/>
              </a:ext>
            </a:extLst>
          </p:cNvPr>
          <p:cNvPicPr>
            <a:picLocks noChangeAspect="1"/>
          </p:cNvPicPr>
          <p:nvPr/>
        </p:nvPicPr>
        <p:blipFill>
          <a:blip r:embed="rId3"/>
          <a:stretch>
            <a:fillRect/>
          </a:stretch>
        </p:blipFill>
        <p:spPr>
          <a:xfrm>
            <a:off x="838199" y="4001294"/>
            <a:ext cx="9672687" cy="2589446"/>
          </a:xfrm>
          <a:prstGeom prst="rect">
            <a:avLst/>
          </a:prstGeom>
        </p:spPr>
      </p:pic>
    </p:spTree>
    <p:extLst>
      <p:ext uri="{BB962C8B-B14F-4D97-AF65-F5344CB8AC3E}">
        <p14:creationId xmlns:p14="http://schemas.microsoft.com/office/powerpoint/2010/main" val="169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4F2A-504F-6D38-842D-E492C5E094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F288A9-2DFD-ECE1-D0CD-7D52E68E38CB}"/>
              </a:ext>
            </a:extLst>
          </p:cNvPr>
          <p:cNvSpPr>
            <a:spLocks noGrp="1"/>
          </p:cNvSpPr>
          <p:nvPr>
            <p:ph idx="1"/>
          </p:nvPr>
        </p:nvSpPr>
        <p:spPr/>
        <p:txBody>
          <a:bodyPr>
            <a:normAutofit/>
          </a:bodyPr>
          <a:lstStyle/>
          <a:p>
            <a:r>
              <a:rPr lang="en-US" dirty="0"/>
              <a:t>To test the null hypothesis, we must compare the frequencies that were observed with the frequencies we would expect if the null hypothesis is true. </a:t>
            </a:r>
          </a:p>
          <a:p>
            <a:r>
              <a:rPr lang="en-US" dirty="0"/>
              <a:t>If the sets of observed and expected frequencies are nearly alike, we can reason intuitively that we will accept the null hypothesis. </a:t>
            </a:r>
          </a:p>
          <a:p>
            <a:r>
              <a:rPr lang="en-US" dirty="0"/>
              <a:t>If there is a large difference between these frequencies, we may intuitively reject the null hypothesis and conclude that there are significant differences in the proportions of employees in the four regions preferring the new method.</a:t>
            </a:r>
            <a:endParaRPr lang="en-IN" dirty="0"/>
          </a:p>
        </p:txBody>
      </p:sp>
    </p:spTree>
    <p:extLst>
      <p:ext uri="{BB962C8B-B14F-4D97-AF65-F5344CB8AC3E}">
        <p14:creationId xmlns:p14="http://schemas.microsoft.com/office/powerpoint/2010/main" val="136094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084F-E92A-250F-90C3-BFBC74A81DD3}"/>
              </a:ext>
            </a:extLst>
          </p:cNvPr>
          <p:cNvSpPr>
            <a:spLocks noGrp="1"/>
          </p:cNvSpPr>
          <p:nvPr>
            <p:ph type="title"/>
          </p:nvPr>
        </p:nvSpPr>
        <p:spPr/>
        <p:txBody>
          <a:bodyPr/>
          <a:lstStyle/>
          <a:p>
            <a:r>
              <a:rPr lang="en-IN" b="1" dirty="0"/>
              <a:t>The Chi-Square Statistic</a:t>
            </a:r>
          </a:p>
        </p:txBody>
      </p:sp>
      <p:sp>
        <p:nvSpPr>
          <p:cNvPr id="3" name="Content Placeholder 2">
            <a:extLst>
              <a:ext uri="{FF2B5EF4-FFF2-40B4-BE49-F238E27FC236}">
                <a16:creationId xmlns:a16="http://schemas.microsoft.com/office/drawing/2014/main" id="{ADD38E37-CC79-0C2C-110B-A556EC4909B8}"/>
              </a:ext>
            </a:extLst>
          </p:cNvPr>
          <p:cNvSpPr>
            <a:spLocks noGrp="1"/>
          </p:cNvSpPr>
          <p:nvPr>
            <p:ph idx="1"/>
          </p:nvPr>
        </p:nvSpPr>
        <p:spPr/>
        <p:txBody>
          <a:bodyPr/>
          <a:lstStyle/>
          <a:p>
            <a:r>
              <a:rPr lang="en-US" dirty="0"/>
              <a:t>To go beyond our intuitive feelings about the observed and expected frequencies, we can use the chi-square statistic, which is calculated this way:</a:t>
            </a:r>
          </a:p>
          <a:p>
            <a:endParaRPr lang="en-US" dirty="0"/>
          </a:p>
          <a:p>
            <a:endParaRPr lang="en-US" dirty="0"/>
          </a:p>
          <a:p>
            <a:endParaRPr lang="en-US" dirty="0"/>
          </a:p>
          <a:p>
            <a:endParaRPr lang="en-US" dirty="0"/>
          </a:p>
          <a:p>
            <a:r>
              <a:rPr lang="en-US" dirty="0"/>
              <a:t>Numerically, the calculations are easy to do using a table.</a:t>
            </a:r>
          </a:p>
          <a:p>
            <a:endParaRPr lang="en-IN" dirty="0"/>
          </a:p>
        </p:txBody>
      </p:sp>
      <p:pic>
        <p:nvPicPr>
          <p:cNvPr id="5" name="Picture 4">
            <a:extLst>
              <a:ext uri="{FF2B5EF4-FFF2-40B4-BE49-F238E27FC236}">
                <a16:creationId xmlns:a16="http://schemas.microsoft.com/office/drawing/2014/main" id="{A55A3A82-606C-BC3F-E648-1319BA20D1CD}"/>
              </a:ext>
            </a:extLst>
          </p:cNvPr>
          <p:cNvPicPr>
            <a:picLocks noChangeAspect="1"/>
          </p:cNvPicPr>
          <p:nvPr/>
        </p:nvPicPr>
        <p:blipFill>
          <a:blip r:embed="rId2"/>
          <a:stretch>
            <a:fillRect/>
          </a:stretch>
        </p:blipFill>
        <p:spPr>
          <a:xfrm>
            <a:off x="1025361" y="3080477"/>
            <a:ext cx="4619882" cy="1764899"/>
          </a:xfrm>
          <a:prstGeom prst="rect">
            <a:avLst/>
          </a:prstGeom>
        </p:spPr>
      </p:pic>
    </p:spTree>
    <p:extLst>
      <p:ext uri="{BB962C8B-B14F-4D97-AF65-F5344CB8AC3E}">
        <p14:creationId xmlns:p14="http://schemas.microsoft.com/office/powerpoint/2010/main" val="58799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12B7-1568-A86F-37C5-E7EF86E9E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291F95-E3CC-1208-2E03-6F6557081A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E844FE-FC22-D6C2-1D5E-6F7AC3A205F4}"/>
              </a:ext>
            </a:extLst>
          </p:cNvPr>
          <p:cNvPicPr>
            <a:picLocks noChangeAspect="1"/>
          </p:cNvPicPr>
          <p:nvPr/>
        </p:nvPicPr>
        <p:blipFill>
          <a:blip r:embed="rId2"/>
          <a:stretch>
            <a:fillRect/>
          </a:stretch>
        </p:blipFill>
        <p:spPr>
          <a:xfrm>
            <a:off x="838200" y="1825624"/>
            <a:ext cx="8437775" cy="4777647"/>
          </a:xfrm>
          <a:prstGeom prst="rect">
            <a:avLst/>
          </a:prstGeom>
        </p:spPr>
      </p:pic>
    </p:spTree>
    <p:extLst>
      <p:ext uri="{BB962C8B-B14F-4D97-AF65-F5344CB8AC3E}">
        <p14:creationId xmlns:p14="http://schemas.microsoft.com/office/powerpoint/2010/main" val="87968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8F64-1B6D-6613-4400-3480A7868907}"/>
              </a:ext>
            </a:extLst>
          </p:cNvPr>
          <p:cNvSpPr>
            <a:spLocks noGrp="1"/>
          </p:cNvSpPr>
          <p:nvPr>
            <p:ph type="title"/>
          </p:nvPr>
        </p:nvSpPr>
        <p:spPr/>
        <p:txBody>
          <a:bodyPr/>
          <a:lstStyle/>
          <a:p>
            <a:r>
              <a:rPr lang="en-IN" b="1" dirty="0"/>
              <a:t>Using the Chi-Square Test</a:t>
            </a:r>
          </a:p>
        </p:txBody>
      </p:sp>
      <p:sp>
        <p:nvSpPr>
          <p:cNvPr id="3" name="Content Placeholder 2">
            <a:extLst>
              <a:ext uri="{FF2B5EF4-FFF2-40B4-BE49-F238E27FC236}">
                <a16:creationId xmlns:a16="http://schemas.microsoft.com/office/drawing/2014/main" id="{8668D920-690D-9127-8E41-E81DD07CB618}"/>
              </a:ext>
            </a:extLst>
          </p:cNvPr>
          <p:cNvSpPr>
            <a:spLocks noGrp="1"/>
          </p:cNvSpPr>
          <p:nvPr>
            <p:ph idx="1"/>
          </p:nvPr>
        </p:nvSpPr>
        <p:spPr/>
        <p:txBody>
          <a:bodyPr/>
          <a:lstStyle/>
          <a:p>
            <a:r>
              <a:rPr lang="en-US" dirty="0"/>
              <a:t>To use the chi-square test, we must calculate the number of degrees of freedom in the contingency table by applying the Equation</a:t>
            </a:r>
          </a:p>
          <a:p>
            <a:endParaRPr lang="en-US" dirty="0"/>
          </a:p>
          <a:p>
            <a:endParaRPr lang="en-US" dirty="0"/>
          </a:p>
          <a:p>
            <a:r>
              <a:rPr lang="en-IN" dirty="0"/>
              <a:t>If the company wants to test the null hypothesis at the 0.10 level of significance, the problem can be summarized:</a:t>
            </a:r>
          </a:p>
        </p:txBody>
      </p:sp>
      <p:pic>
        <p:nvPicPr>
          <p:cNvPr id="5" name="Picture 4">
            <a:extLst>
              <a:ext uri="{FF2B5EF4-FFF2-40B4-BE49-F238E27FC236}">
                <a16:creationId xmlns:a16="http://schemas.microsoft.com/office/drawing/2014/main" id="{6D8597BC-E853-4ED3-B8FE-EB6A135EB7E8}"/>
              </a:ext>
            </a:extLst>
          </p:cNvPr>
          <p:cNvPicPr>
            <a:picLocks noChangeAspect="1"/>
          </p:cNvPicPr>
          <p:nvPr/>
        </p:nvPicPr>
        <p:blipFill>
          <a:blip r:embed="rId2"/>
          <a:stretch>
            <a:fillRect/>
          </a:stretch>
        </p:blipFill>
        <p:spPr>
          <a:xfrm>
            <a:off x="1329982" y="2806770"/>
            <a:ext cx="8021408" cy="676851"/>
          </a:xfrm>
          <a:prstGeom prst="rect">
            <a:avLst/>
          </a:prstGeom>
        </p:spPr>
      </p:pic>
      <p:pic>
        <p:nvPicPr>
          <p:cNvPr id="7" name="Picture 6">
            <a:extLst>
              <a:ext uri="{FF2B5EF4-FFF2-40B4-BE49-F238E27FC236}">
                <a16:creationId xmlns:a16="http://schemas.microsoft.com/office/drawing/2014/main" id="{62BBC6EF-1338-EF12-C077-71523BE55664}"/>
              </a:ext>
            </a:extLst>
          </p:cNvPr>
          <p:cNvPicPr>
            <a:picLocks noChangeAspect="1"/>
          </p:cNvPicPr>
          <p:nvPr/>
        </p:nvPicPr>
        <p:blipFill>
          <a:blip r:embed="rId3"/>
          <a:stretch>
            <a:fillRect/>
          </a:stretch>
        </p:blipFill>
        <p:spPr>
          <a:xfrm>
            <a:off x="1140338" y="4754021"/>
            <a:ext cx="6706300" cy="1557879"/>
          </a:xfrm>
          <a:prstGeom prst="rect">
            <a:avLst/>
          </a:prstGeom>
        </p:spPr>
      </p:pic>
    </p:spTree>
    <p:extLst>
      <p:ext uri="{BB962C8B-B14F-4D97-AF65-F5344CB8AC3E}">
        <p14:creationId xmlns:p14="http://schemas.microsoft.com/office/powerpoint/2010/main" val="425876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1368</Words>
  <Application>Microsoft Office PowerPoint</Application>
  <PresentationFormat>Widescreen</PresentationFormat>
  <Paragraphs>85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Chi-Square Test</vt:lpstr>
      <vt:lpstr>CHI-SQUARE AS A TEST OF INDEPENDENCE</vt:lpstr>
      <vt:lpstr>Observed and Expected Frequencies</vt:lpstr>
      <vt:lpstr>PowerPoint Presentation</vt:lpstr>
      <vt:lpstr>PowerPoint Presentation</vt:lpstr>
      <vt:lpstr>PowerPoint Presentation</vt:lpstr>
      <vt:lpstr>The Chi-Square Statistic</vt:lpstr>
      <vt:lpstr>PowerPoint Presentation</vt:lpstr>
      <vt:lpstr>Using the Chi-Square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Precautions about Using the Chi-Square Test</vt:lpstr>
      <vt:lpstr>CHI-SQUARE AS A TEST OF GOODNESS OF FIT: TESTING THE APPROPRIATENESS OF A DISTRIBUTION</vt:lpstr>
      <vt:lpstr>PowerPoint Presentation</vt:lpstr>
      <vt:lpstr>Calculating Observed and Expected Frequencies</vt:lpstr>
      <vt:lpstr>PowerPoint Presentation</vt:lpstr>
      <vt:lpstr>PowerPoint Presentation</vt:lpstr>
      <vt:lpstr>Determining Degrees of Freedom in a Goodness-of-Fit Test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 Test</dc:title>
  <dc:creator>piyush soni</dc:creator>
  <cp:lastModifiedBy>Siba Panda (Dr.)</cp:lastModifiedBy>
  <cp:revision>67</cp:revision>
  <dcterms:created xsi:type="dcterms:W3CDTF">2023-02-13T16:19:04Z</dcterms:created>
  <dcterms:modified xsi:type="dcterms:W3CDTF">2023-04-20T09:11:35Z</dcterms:modified>
</cp:coreProperties>
</file>