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0" r:id="rId13"/>
    <p:sldId id="261"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2550"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3BAAD-2489-4B05-8599-08FB9646A8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929596-95EF-426B-8947-434FD9124E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A7E1FB-7A31-4386-99D7-5B5498B8B943}"/>
              </a:ext>
            </a:extLst>
          </p:cNvPr>
          <p:cNvSpPr>
            <a:spLocks noGrp="1"/>
          </p:cNvSpPr>
          <p:nvPr>
            <p:ph type="dt" sz="half" idx="10"/>
          </p:nvPr>
        </p:nvSpPr>
        <p:spPr/>
        <p:txBody>
          <a:bodyPr/>
          <a:lstStyle/>
          <a:p>
            <a:fld id="{FEC7BD64-7DEF-43B1-95DF-0D80161662B9}" type="datetimeFigureOut">
              <a:rPr lang="en-IN" smtClean="0"/>
              <a:t>21-02-2020</a:t>
            </a:fld>
            <a:endParaRPr lang="en-IN"/>
          </a:p>
        </p:txBody>
      </p:sp>
      <p:sp>
        <p:nvSpPr>
          <p:cNvPr id="5" name="Footer Placeholder 4">
            <a:extLst>
              <a:ext uri="{FF2B5EF4-FFF2-40B4-BE49-F238E27FC236}">
                <a16:creationId xmlns:a16="http://schemas.microsoft.com/office/drawing/2014/main" id="{A190B505-22B8-4573-B671-ED3738FE69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12132E-4B42-4AED-A9E3-24AF1AC8F948}"/>
              </a:ext>
            </a:extLst>
          </p:cNvPr>
          <p:cNvSpPr>
            <a:spLocks noGrp="1"/>
          </p:cNvSpPr>
          <p:nvPr>
            <p:ph type="sldNum" sz="quarter" idx="12"/>
          </p:nvPr>
        </p:nvSpPr>
        <p:spPr/>
        <p:txBody>
          <a:bodyPr/>
          <a:lstStyle/>
          <a:p>
            <a:fld id="{41A9CF48-3824-4B42-B33B-4F3A81084BA3}" type="slidenum">
              <a:rPr lang="en-IN" smtClean="0"/>
              <a:t>‹#›</a:t>
            </a:fld>
            <a:endParaRPr lang="en-IN"/>
          </a:p>
        </p:txBody>
      </p:sp>
    </p:spTree>
    <p:extLst>
      <p:ext uri="{BB962C8B-B14F-4D97-AF65-F5344CB8AC3E}">
        <p14:creationId xmlns:p14="http://schemas.microsoft.com/office/powerpoint/2010/main" val="2188560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4878E-E066-4DE5-83E6-1F5F68282C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E0B52D-D997-4C9D-A9C9-0C74899789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495725-1CF1-49D1-B38F-C6EA14325D88}"/>
              </a:ext>
            </a:extLst>
          </p:cNvPr>
          <p:cNvSpPr>
            <a:spLocks noGrp="1"/>
          </p:cNvSpPr>
          <p:nvPr>
            <p:ph type="dt" sz="half" idx="10"/>
          </p:nvPr>
        </p:nvSpPr>
        <p:spPr/>
        <p:txBody>
          <a:bodyPr/>
          <a:lstStyle/>
          <a:p>
            <a:fld id="{FEC7BD64-7DEF-43B1-95DF-0D80161662B9}" type="datetimeFigureOut">
              <a:rPr lang="en-IN" smtClean="0"/>
              <a:t>21-02-2020</a:t>
            </a:fld>
            <a:endParaRPr lang="en-IN"/>
          </a:p>
        </p:txBody>
      </p:sp>
      <p:sp>
        <p:nvSpPr>
          <p:cNvPr id="5" name="Footer Placeholder 4">
            <a:extLst>
              <a:ext uri="{FF2B5EF4-FFF2-40B4-BE49-F238E27FC236}">
                <a16:creationId xmlns:a16="http://schemas.microsoft.com/office/drawing/2014/main" id="{08C8B32C-D74C-44D0-B003-F07BF8D06E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FCEF7D-4279-42C0-ADAA-C27090172D3F}"/>
              </a:ext>
            </a:extLst>
          </p:cNvPr>
          <p:cNvSpPr>
            <a:spLocks noGrp="1"/>
          </p:cNvSpPr>
          <p:nvPr>
            <p:ph type="sldNum" sz="quarter" idx="12"/>
          </p:nvPr>
        </p:nvSpPr>
        <p:spPr/>
        <p:txBody>
          <a:bodyPr/>
          <a:lstStyle/>
          <a:p>
            <a:fld id="{41A9CF48-3824-4B42-B33B-4F3A81084BA3}" type="slidenum">
              <a:rPr lang="en-IN" smtClean="0"/>
              <a:t>‹#›</a:t>
            </a:fld>
            <a:endParaRPr lang="en-IN"/>
          </a:p>
        </p:txBody>
      </p:sp>
    </p:spTree>
    <p:extLst>
      <p:ext uri="{BB962C8B-B14F-4D97-AF65-F5344CB8AC3E}">
        <p14:creationId xmlns:p14="http://schemas.microsoft.com/office/powerpoint/2010/main" val="290144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8B7EB5-0869-4313-9D9F-5A9A5E3BA1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68493F-C836-4650-943E-0A0AF86F34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617B25-0B2B-43EF-A0EB-EB7770BF91C8}"/>
              </a:ext>
            </a:extLst>
          </p:cNvPr>
          <p:cNvSpPr>
            <a:spLocks noGrp="1"/>
          </p:cNvSpPr>
          <p:nvPr>
            <p:ph type="dt" sz="half" idx="10"/>
          </p:nvPr>
        </p:nvSpPr>
        <p:spPr/>
        <p:txBody>
          <a:bodyPr/>
          <a:lstStyle/>
          <a:p>
            <a:fld id="{FEC7BD64-7DEF-43B1-95DF-0D80161662B9}" type="datetimeFigureOut">
              <a:rPr lang="en-IN" smtClean="0"/>
              <a:t>21-02-2020</a:t>
            </a:fld>
            <a:endParaRPr lang="en-IN"/>
          </a:p>
        </p:txBody>
      </p:sp>
      <p:sp>
        <p:nvSpPr>
          <p:cNvPr id="5" name="Footer Placeholder 4">
            <a:extLst>
              <a:ext uri="{FF2B5EF4-FFF2-40B4-BE49-F238E27FC236}">
                <a16:creationId xmlns:a16="http://schemas.microsoft.com/office/drawing/2014/main" id="{E6FAC35F-26A3-4F6C-9FAC-3B829A461F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72DF00-6100-4D4A-8B5E-03AB6E4FE6FE}"/>
              </a:ext>
            </a:extLst>
          </p:cNvPr>
          <p:cNvSpPr>
            <a:spLocks noGrp="1"/>
          </p:cNvSpPr>
          <p:nvPr>
            <p:ph type="sldNum" sz="quarter" idx="12"/>
          </p:nvPr>
        </p:nvSpPr>
        <p:spPr/>
        <p:txBody>
          <a:bodyPr/>
          <a:lstStyle/>
          <a:p>
            <a:fld id="{41A9CF48-3824-4B42-B33B-4F3A81084BA3}" type="slidenum">
              <a:rPr lang="en-IN" smtClean="0"/>
              <a:t>‹#›</a:t>
            </a:fld>
            <a:endParaRPr lang="en-IN"/>
          </a:p>
        </p:txBody>
      </p:sp>
    </p:spTree>
    <p:extLst>
      <p:ext uri="{BB962C8B-B14F-4D97-AF65-F5344CB8AC3E}">
        <p14:creationId xmlns:p14="http://schemas.microsoft.com/office/powerpoint/2010/main" val="393550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08524-8714-4434-99A0-1C1F8070A7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9BB37F-CB46-49A8-9122-77BADB294B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A5275B-301A-48D9-BA4A-1624522DEF1C}"/>
              </a:ext>
            </a:extLst>
          </p:cNvPr>
          <p:cNvSpPr>
            <a:spLocks noGrp="1"/>
          </p:cNvSpPr>
          <p:nvPr>
            <p:ph type="dt" sz="half" idx="10"/>
          </p:nvPr>
        </p:nvSpPr>
        <p:spPr/>
        <p:txBody>
          <a:bodyPr/>
          <a:lstStyle/>
          <a:p>
            <a:fld id="{FEC7BD64-7DEF-43B1-95DF-0D80161662B9}" type="datetimeFigureOut">
              <a:rPr lang="en-IN" smtClean="0"/>
              <a:t>21-02-2020</a:t>
            </a:fld>
            <a:endParaRPr lang="en-IN"/>
          </a:p>
        </p:txBody>
      </p:sp>
      <p:sp>
        <p:nvSpPr>
          <p:cNvPr id="5" name="Footer Placeholder 4">
            <a:extLst>
              <a:ext uri="{FF2B5EF4-FFF2-40B4-BE49-F238E27FC236}">
                <a16:creationId xmlns:a16="http://schemas.microsoft.com/office/drawing/2014/main" id="{B317F053-FD8D-4E6A-B635-2E4483A5C1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3F8087-9355-4457-9BE7-E13F650CF7AD}"/>
              </a:ext>
            </a:extLst>
          </p:cNvPr>
          <p:cNvSpPr>
            <a:spLocks noGrp="1"/>
          </p:cNvSpPr>
          <p:nvPr>
            <p:ph type="sldNum" sz="quarter" idx="12"/>
          </p:nvPr>
        </p:nvSpPr>
        <p:spPr/>
        <p:txBody>
          <a:bodyPr/>
          <a:lstStyle/>
          <a:p>
            <a:fld id="{41A9CF48-3824-4B42-B33B-4F3A81084BA3}" type="slidenum">
              <a:rPr lang="en-IN" smtClean="0"/>
              <a:t>‹#›</a:t>
            </a:fld>
            <a:endParaRPr lang="en-IN"/>
          </a:p>
        </p:txBody>
      </p:sp>
    </p:spTree>
    <p:extLst>
      <p:ext uri="{BB962C8B-B14F-4D97-AF65-F5344CB8AC3E}">
        <p14:creationId xmlns:p14="http://schemas.microsoft.com/office/powerpoint/2010/main" val="256958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9DCE-ACEF-417A-B9A1-7C763C33BA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3D601F-BCD2-41D0-A285-584C5346F4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3031DF-2B71-473F-8788-18905D1FBF49}"/>
              </a:ext>
            </a:extLst>
          </p:cNvPr>
          <p:cNvSpPr>
            <a:spLocks noGrp="1"/>
          </p:cNvSpPr>
          <p:nvPr>
            <p:ph type="dt" sz="half" idx="10"/>
          </p:nvPr>
        </p:nvSpPr>
        <p:spPr/>
        <p:txBody>
          <a:bodyPr/>
          <a:lstStyle/>
          <a:p>
            <a:fld id="{FEC7BD64-7DEF-43B1-95DF-0D80161662B9}" type="datetimeFigureOut">
              <a:rPr lang="en-IN" smtClean="0"/>
              <a:t>21-02-2020</a:t>
            </a:fld>
            <a:endParaRPr lang="en-IN"/>
          </a:p>
        </p:txBody>
      </p:sp>
      <p:sp>
        <p:nvSpPr>
          <p:cNvPr id="5" name="Footer Placeholder 4">
            <a:extLst>
              <a:ext uri="{FF2B5EF4-FFF2-40B4-BE49-F238E27FC236}">
                <a16:creationId xmlns:a16="http://schemas.microsoft.com/office/drawing/2014/main" id="{715301C1-C4A0-4E6F-916B-CBD62F0F4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7B7187-EBC2-4341-9C58-3BA427D7A859}"/>
              </a:ext>
            </a:extLst>
          </p:cNvPr>
          <p:cNvSpPr>
            <a:spLocks noGrp="1"/>
          </p:cNvSpPr>
          <p:nvPr>
            <p:ph type="sldNum" sz="quarter" idx="12"/>
          </p:nvPr>
        </p:nvSpPr>
        <p:spPr/>
        <p:txBody>
          <a:bodyPr/>
          <a:lstStyle/>
          <a:p>
            <a:fld id="{41A9CF48-3824-4B42-B33B-4F3A81084BA3}" type="slidenum">
              <a:rPr lang="en-IN" smtClean="0"/>
              <a:t>‹#›</a:t>
            </a:fld>
            <a:endParaRPr lang="en-IN"/>
          </a:p>
        </p:txBody>
      </p:sp>
    </p:spTree>
    <p:extLst>
      <p:ext uri="{BB962C8B-B14F-4D97-AF65-F5344CB8AC3E}">
        <p14:creationId xmlns:p14="http://schemas.microsoft.com/office/powerpoint/2010/main" val="251874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6A315-6997-4A45-93E4-4D21AE5A28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B65AE3-1EA5-4584-A6A3-5130DF5924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479A32-F564-4C91-ADB2-15830184C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B10CE1-342A-4F2E-B892-DC2B33160FB2}"/>
              </a:ext>
            </a:extLst>
          </p:cNvPr>
          <p:cNvSpPr>
            <a:spLocks noGrp="1"/>
          </p:cNvSpPr>
          <p:nvPr>
            <p:ph type="dt" sz="half" idx="10"/>
          </p:nvPr>
        </p:nvSpPr>
        <p:spPr/>
        <p:txBody>
          <a:bodyPr/>
          <a:lstStyle/>
          <a:p>
            <a:fld id="{FEC7BD64-7DEF-43B1-95DF-0D80161662B9}" type="datetimeFigureOut">
              <a:rPr lang="en-IN" smtClean="0"/>
              <a:t>21-02-2020</a:t>
            </a:fld>
            <a:endParaRPr lang="en-IN"/>
          </a:p>
        </p:txBody>
      </p:sp>
      <p:sp>
        <p:nvSpPr>
          <p:cNvPr id="6" name="Footer Placeholder 5">
            <a:extLst>
              <a:ext uri="{FF2B5EF4-FFF2-40B4-BE49-F238E27FC236}">
                <a16:creationId xmlns:a16="http://schemas.microsoft.com/office/drawing/2014/main" id="{01C24785-77AC-407D-98FD-FA20EA383D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C79A80-610F-4DEA-AC35-1A39F725DA74}"/>
              </a:ext>
            </a:extLst>
          </p:cNvPr>
          <p:cNvSpPr>
            <a:spLocks noGrp="1"/>
          </p:cNvSpPr>
          <p:nvPr>
            <p:ph type="sldNum" sz="quarter" idx="12"/>
          </p:nvPr>
        </p:nvSpPr>
        <p:spPr/>
        <p:txBody>
          <a:bodyPr/>
          <a:lstStyle/>
          <a:p>
            <a:fld id="{41A9CF48-3824-4B42-B33B-4F3A81084BA3}" type="slidenum">
              <a:rPr lang="en-IN" smtClean="0"/>
              <a:t>‹#›</a:t>
            </a:fld>
            <a:endParaRPr lang="en-IN"/>
          </a:p>
        </p:txBody>
      </p:sp>
    </p:spTree>
    <p:extLst>
      <p:ext uri="{BB962C8B-B14F-4D97-AF65-F5344CB8AC3E}">
        <p14:creationId xmlns:p14="http://schemas.microsoft.com/office/powerpoint/2010/main" val="326725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5DF5-5DC0-4184-A1F7-20CEC508CC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59D76A-10BD-4617-A0D0-16E905FBC8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91C7CA-7101-4823-B710-4C70F87A4B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E1A1CC-53CD-4D4D-A408-87E4EACA64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443FCE-A141-4014-9770-FCD37CD3A0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D6E21B-CACE-4C0F-928A-8D1E958A476B}"/>
              </a:ext>
            </a:extLst>
          </p:cNvPr>
          <p:cNvSpPr>
            <a:spLocks noGrp="1"/>
          </p:cNvSpPr>
          <p:nvPr>
            <p:ph type="dt" sz="half" idx="10"/>
          </p:nvPr>
        </p:nvSpPr>
        <p:spPr/>
        <p:txBody>
          <a:bodyPr/>
          <a:lstStyle/>
          <a:p>
            <a:fld id="{FEC7BD64-7DEF-43B1-95DF-0D80161662B9}" type="datetimeFigureOut">
              <a:rPr lang="en-IN" smtClean="0"/>
              <a:t>21-02-2020</a:t>
            </a:fld>
            <a:endParaRPr lang="en-IN"/>
          </a:p>
        </p:txBody>
      </p:sp>
      <p:sp>
        <p:nvSpPr>
          <p:cNvPr id="8" name="Footer Placeholder 7">
            <a:extLst>
              <a:ext uri="{FF2B5EF4-FFF2-40B4-BE49-F238E27FC236}">
                <a16:creationId xmlns:a16="http://schemas.microsoft.com/office/drawing/2014/main" id="{30AAFF14-7321-4463-B32F-DCB4DA26CC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9782E1-86BE-4029-AE40-8D93AAFA005A}"/>
              </a:ext>
            </a:extLst>
          </p:cNvPr>
          <p:cNvSpPr>
            <a:spLocks noGrp="1"/>
          </p:cNvSpPr>
          <p:nvPr>
            <p:ph type="sldNum" sz="quarter" idx="12"/>
          </p:nvPr>
        </p:nvSpPr>
        <p:spPr/>
        <p:txBody>
          <a:bodyPr/>
          <a:lstStyle/>
          <a:p>
            <a:fld id="{41A9CF48-3824-4B42-B33B-4F3A81084BA3}" type="slidenum">
              <a:rPr lang="en-IN" smtClean="0"/>
              <a:t>‹#›</a:t>
            </a:fld>
            <a:endParaRPr lang="en-IN"/>
          </a:p>
        </p:txBody>
      </p:sp>
    </p:spTree>
    <p:extLst>
      <p:ext uri="{BB962C8B-B14F-4D97-AF65-F5344CB8AC3E}">
        <p14:creationId xmlns:p14="http://schemas.microsoft.com/office/powerpoint/2010/main" val="313281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3AFD-93BE-4B76-A031-F7CCF235C9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A3D87E-A6E9-4034-A402-1017F14081C4}"/>
              </a:ext>
            </a:extLst>
          </p:cNvPr>
          <p:cNvSpPr>
            <a:spLocks noGrp="1"/>
          </p:cNvSpPr>
          <p:nvPr>
            <p:ph type="dt" sz="half" idx="10"/>
          </p:nvPr>
        </p:nvSpPr>
        <p:spPr/>
        <p:txBody>
          <a:bodyPr/>
          <a:lstStyle/>
          <a:p>
            <a:fld id="{FEC7BD64-7DEF-43B1-95DF-0D80161662B9}" type="datetimeFigureOut">
              <a:rPr lang="en-IN" smtClean="0"/>
              <a:t>21-02-2020</a:t>
            </a:fld>
            <a:endParaRPr lang="en-IN"/>
          </a:p>
        </p:txBody>
      </p:sp>
      <p:sp>
        <p:nvSpPr>
          <p:cNvPr id="4" name="Footer Placeholder 3">
            <a:extLst>
              <a:ext uri="{FF2B5EF4-FFF2-40B4-BE49-F238E27FC236}">
                <a16:creationId xmlns:a16="http://schemas.microsoft.com/office/drawing/2014/main" id="{74B76CF7-2DC7-4CB0-9EFA-A26E8320BA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03B896-EFB2-4FAE-9E93-31AE05730593}"/>
              </a:ext>
            </a:extLst>
          </p:cNvPr>
          <p:cNvSpPr>
            <a:spLocks noGrp="1"/>
          </p:cNvSpPr>
          <p:nvPr>
            <p:ph type="sldNum" sz="quarter" idx="12"/>
          </p:nvPr>
        </p:nvSpPr>
        <p:spPr/>
        <p:txBody>
          <a:bodyPr/>
          <a:lstStyle/>
          <a:p>
            <a:fld id="{41A9CF48-3824-4B42-B33B-4F3A81084BA3}" type="slidenum">
              <a:rPr lang="en-IN" smtClean="0"/>
              <a:t>‹#›</a:t>
            </a:fld>
            <a:endParaRPr lang="en-IN"/>
          </a:p>
        </p:txBody>
      </p:sp>
    </p:spTree>
    <p:extLst>
      <p:ext uri="{BB962C8B-B14F-4D97-AF65-F5344CB8AC3E}">
        <p14:creationId xmlns:p14="http://schemas.microsoft.com/office/powerpoint/2010/main" val="232528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83E258-3869-45DA-AE6F-61EB90DCB4B8}"/>
              </a:ext>
            </a:extLst>
          </p:cNvPr>
          <p:cNvSpPr>
            <a:spLocks noGrp="1"/>
          </p:cNvSpPr>
          <p:nvPr>
            <p:ph type="dt" sz="half" idx="10"/>
          </p:nvPr>
        </p:nvSpPr>
        <p:spPr/>
        <p:txBody>
          <a:bodyPr/>
          <a:lstStyle/>
          <a:p>
            <a:fld id="{FEC7BD64-7DEF-43B1-95DF-0D80161662B9}" type="datetimeFigureOut">
              <a:rPr lang="en-IN" smtClean="0"/>
              <a:t>21-02-2020</a:t>
            </a:fld>
            <a:endParaRPr lang="en-IN"/>
          </a:p>
        </p:txBody>
      </p:sp>
      <p:sp>
        <p:nvSpPr>
          <p:cNvPr id="3" name="Footer Placeholder 2">
            <a:extLst>
              <a:ext uri="{FF2B5EF4-FFF2-40B4-BE49-F238E27FC236}">
                <a16:creationId xmlns:a16="http://schemas.microsoft.com/office/drawing/2014/main" id="{B245456A-112C-4A8E-8041-60BF5DC66C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1EDE26-ABC5-4D7F-ACC5-DF3711A8A6C0}"/>
              </a:ext>
            </a:extLst>
          </p:cNvPr>
          <p:cNvSpPr>
            <a:spLocks noGrp="1"/>
          </p:cNvSpPr>
          <p:nvPr>
            <p:ph type="sldNum" sz="quarter" idx="12"/>
          </p:nvPr>
        </p:nvSpPr>
        <p:spPr/>
        <p:txBody>
          <a:bodyPr/>
          <a:lstStyle/>
          <a:p>
            <a:fld id="{41A9CF48-3824-4B42-B33B-4F3A81084BA3}" type="slidenum">
              <a:rPr lang="en-IN" smtClean="0"/>
              <a:t>‹#›</a:t>
            </a:fld>
            <a:endParaRPr lang="en-IN"/>
          </a:p>
        </p:txBody>
      </p:sp>
    </p:spTree>
    <p:extLst>
      <p:ext uri="{BB962C8B-B14F-4D97-AF65-F5344CB8AC3E}">
        <p14:creationId xmlns:p14="http://schemas.microsoft.com/office/powerpoint/2010/main" val="2095131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ACD1-3CC9-4E3E-8E69-76A3EF911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BEE7D9-EB38-4307-B181-2747EB348C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7078DF-C50F-4694-8D27-9F05C43D8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1CF60-3658-4475-95E3-8EEAD50FEC15}"/>
              </a:ext>
            </a:extLst>
          </p:cNvPr>
          <p:cNvSpPr>
            <a:spLocks noGrp="1"/>
          </p:cNvSpPr>
          <p:nvPr>
            <p:ph type="dt" sz="half" idx="10"/>
          </p:nvPr>
        </p:nvSpPr>
        <p:spPr/>
        <p:txBody>
          <a:bodyPr/>
          <a:lstStyle/>
          <a:p>
            <a:fld id="{FEC7BD64-7DEF-43B1-95DF-0D80161662B9}" type="datetimeFigureOut">
              <a:rPr lang="en-IN" smtClean="0"/>
              <a:t>21-02-2020</a:t>
            </a:fld>
            <a:endParaRPr lang="en-IN"/>
          </a:p>
        </p:txBody>
      </p:sp>
      <p:sp>
        <p:nvSpPr>
          <p:cNvPr id="6" name="Footer Placeholder 5">
            <a:extLst>
              <a:ext uri="{FF2B5EF4-FFF2-40B4-BE49-F238E27FC236}">
                <a16:creationId xmlns:a16="http://schemas.microsoft.com/office/drawing/2014/main" id="{3C68C3B7-B04A-4BE6-A0D1-F48148EED9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AD80A9-FD0A-461A-857C-443D0452A78C}"/>
              </a:ext>
            </a:extLst>
          </p:cNvPr>
          <p:cNvSpPr>
            <a:spLocks noGrp="1"/>
          </p:cNvSpPr>
          <p:nvPr>
            <p:ph type="sldNum" sz="quarter" idx="12"/>
          </p:nvPr>
        </p:nvSpPr>
        <p:spPr/>
        <p:txBody>
          <a:bodyPr/>
          <a:lstStyle/>
          <a:p>
            <a:fld id="{41A9CF48-3824-4B42-B33B-4F3A81084BA3}" type="slidenum">
              <a:rPr lang="en-IN" smtClean="0"/>
              <a:t>‹#›</a:t>
            </a:fld>
            <a:endParaRPr lang="en-IN"/>
          </a:p>
        </p:txBody>
      </p:sp>
    </p:spTree>
    <p:extLst>
      <p:ext uri="{BB962C8B-B14F-4D97-AF65-F5344CB8AC3E}">
        <p14:creationId xmlns:p14="http://schemas.microsoft.com/office/powerpoint/2010/main" val="3353582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E528D-EF72-4B09-94E9-22CFBD3AF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F0DB3E-74BC-423A-86DC-709661DD13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89FD66-E351-45E7-836F-8524086B61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EA41C8-7EE4-45A9-8CA7-F66AE7D7450C}"/>
              </a:ext>
            </a:extLst>
          </p:cNvPr>
          <p:cNvSpPr>
            <a:spLocks noGrp="1"/>
          </p:cNvSpPr>
          <p:nvPr>
            <p:ph type="dt" sz="half" idx="10"/>
          </p:nvPr>
        </p:nvSpPr>
        <p:spPr/>
        <p:txBody>
          <a:bodyPr/>
          <a:lstStyle/>
          <a:p>
            <a:fld id="{FEC7BD64-7DEF-43B1-95DF-0D80161662B9}" type="datetimeFigureOut">
              <a:rPr lang="en-IN" smtClean="0"/>
              <a:t>21-02-2020</a:t>
            </a:fld>
            <a:endParaRPr lang="en-IN"/>
          </a:p>
        </p:txBody>
      </p:sp>
      <p:sp>
        <p:nvSpPr>
          <p:cNvPr id="6" name="Footer Placeholder 5">
            <a:extLst>
              <a:ext uri="{FF2B5EF4-FFF2-40B4-BE49-F238E27FC236}">
                <a16:creationId xmlns:a16="http://schemas.microsoft.com/office/drawing/2014/main" id="{67C940E6-74A0-41D7-9D53-0CFE136C97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823F97-E408-465C-B491-32D7845E848C}"/>
              </a:ext>
            </a:extLst>
          </p:cNvPr>
          <p:cNvSpPr>
            <a:spLocks noGrp="1"/>
          </p:cNvSpPr>
          <p:nvPr>
            <p:ph type="sldNum" sz="quarter" idx="12"/>
          </p:nvPr>
        </p:nvSpPr>
        <p:spPr/>
        <p:txBody>
          <a:bodyPr/>
          <a:lstStyle/>
          <a:p>
            <a:fld id="{41A9CF48-3824-4B42-B33B-4F3A81084BA3}" type="slidenum">
              <a:rPr lang="en-IN" smtClean="0"/>
              <a:t>‹#›</a:t>
            </a:fld>
            <a:endParaRPr lang="en-IN"/>
          </a:p>
        </p:txBody>
      </p:sp>
    </p:spTree>
    <p:extLst>
      <p:ext uri="{BB962C8B-B14F-4D97-AF65-F5344CB8AC3E}">
        <p14:creationId xmlns:p14="http://schemas.microsoft.com/office/powerpoint/2010/main" val="341484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4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4887F4-46BE-4FF6-BCEF-9153FA66F2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BFB579-109D-40A0-B91E-192D9D69D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9401F-88B8-48B2-947D-FE7E11AA00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7BD64-7DEF-43B1-95DF-0D80161662B9}" type="datetimeFigureOut">
              <a:rPr lang="en-IN" smtClean="0"/>
              <a:t>21-02-2020</a:t>
            </a:fld>
            <a:endParaRPr lang="en-IN"/>
          </a:p>
        </p:txBody>
      </p:sp>
      <p:sp>
        <p:nvSpPr>
          <p:cNvPr id="5" name="Footer Placeholder 4">
            <a:extLst>
              <a:ext uri="{FF2B5EF4-FFF2-40B4-BE49-F238E27FC236}">
                <a16:creationId xmlns:a16="http://schemas.microsoft.com/office/drawing/2014/main" id="{4EF67CB2-C869-4C89-858B-03604E2AC9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567A31-D988-4A7F-BD7D-BA5106E76E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A9CF48-3824-4B42-B33B-4F3A81084BA3}" type="slidenum">
              <a:rPr lang="en-IN" smtClean="0"/>
              <a:t>‹#›</a:t>
            </a:fld>
            <a:endParaRPr lang="en-IN"/>
          </a:p>
        </p:txBody>
      </p:sp>
    </p:spTree>
    <p:extLst>
      <p:ext uri="{BB962C8B-B14F-4D97-AF65-F5344CB8AC3E}">
        <p14:creationId xmlns:p14="http://schemas.microsoft.com/office/powerpoint/2010/main" val="2439298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6E6A-4BAD-49A6-B128-6B9DE996592B}"/>
              </a:ext>
            </a:extLst>
          </p:cNvPr>
          <p:cNvSpPr>
            <a:spLocks noGrp="1"/>
          </p:cNvSpPr>
          <p:nvPr>
            <p:ph type="ctrTitle"/>
          </p:nvPr>
        </p:nvSpPr>
        <p:spPr>
          <a:xfrm>
            <a:off x="1524000" y="1041400"/>
            <a:ext cx="9144000" cy="2387600"/>
          </a:xfrm>
        </p:spPr>
        <p:txBody>
          <a:bodyPr>
            <a:normAutofit/>
          </a:bodyPr>
          <a:lstStyle/>
          <a:p>
            <a:r>
              <a:rPr lang="en-US" sz="80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Home Automation</a:t>
            </a:r>
            <a:endParaRPr lang="en-IN" sz="80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Subtitle 2">
            <a:extLst>
              <a:ext uri="{FF2B5EF4-FFF2-40B4-BE49-F238E27FC236}">
                <a16:creationId xmlns:a16="http://schemas.microsoft.com/office/drawing/2014/main" id="{926A8451-D8DE-425B-B791-ABB1A3B9236E}"/>
              </a:ext>
            </a:extLst>
          </p:cNvPr>
          <p:cNvSpPr>
            <a:spLocks noGrp="1"/>
          </p:cNvSpPr>
          <p:nvPr>
            <p:ph type="subTitle" idx="1"/>
          </p:nvPr>
        </p:nvSpPr>
        <p:spPr>
          <a:xfrm>
            <a:off x="671146" y="4160838"/>
            <a:ext cx="2327031" cy="1655762"/>
          </a:xfrm>
        </p:spPr>
        <p:txBody>
          <a:bodyPr>
            <a:normAutofit fontScale="77500" lnSpcReduction="20000"/>
          </a:bodyPr>
          <a:lstStyle/>
          <a:p>
            <a:pPr algn="l"/>
            <a:r>
              <a:rPr lang="en-US" dirty="0"/>
              <a:t>By:</a:t>
            </a:r>
          </a:p>
          <a:p>
            <a:pPr algn="l"/>
            <a:r>
              <a:rPr lang="en-US" dirty="0"/>
              <a:t>Amaan Ranapurwala</a:t>
            </a:r>
          </a:p>
          <a:p>
            <a:pPr algn="l"/>
            <a:r>
              <a:rPr lang="en-US" dirty="0"/>
              <a:t>Aniruddha </a:t>
            </a:r>
            <a:r>
              <a:rPr lang="en-US" dirty="0" err="1"/>
              <a:t>kate</a:t>
            </a:r>
            <a:endParaRPr lang="en-US" dirty="0"/>
          </a:p>
          <a:p>
            <a:pPr algn="l"/>
            <a:r>
              <a:rPr lang="en-US" dirty="0"/>
              <a:t>Dewam Katole</a:t>
            </a:r>
          </a:p>
          <a:p>
            <a:pPr algn="l"/>
            <a:r>
              <a:rPr lang="en-US" dirty="0"/>
              <a:t>Ritvik Nimje</a:t>
            </a:r>
          </a:p>
          <a:p>
            <a:pPr algn="l"/>
            <a:endParaRPr lang="en-US" dirty="0"/>
          </a:p>
          <a:p>
            <a:pPr algn="l"/>
            <a:endParaRPr lang="en-IN" dirty="0"/>
          </a:p>
        </p:txBody>
      </p:sp>
      <p:sp>
        <p:nvSpPr>
          <p:cNvPr id="5" name="TextBox 4">
            <a:extLst>
              <a:ext uri="{FF2B5EF4-FFF2-40B4-BE49-F238E27FC236}">
                <a16:creationId xmlns:a16="http://schemas.microsoft.com/office/drawing/2014/main" id="{088CEBE2-7D88-4AFB-964E-555F074819ED}"/>
              </a:ext>
            </a:extLst>
          </p:cNvPr>
          <p:cNvSpPr txBox="1"/>
          <p:nvPr/>
        </p:nvSpPr>
        <p:spPr>
          <a:xfrm>
            <a:off x="8299939" y="4160838"/>
            <a:ext cx="3596054" cy="923330"/>
          </a:xfrm>
          <a:prstGeom prst="rect">
            <a:avLst/>
          </a:prstGeom>
          <a:noFill/>
        </p:spPr>
        <p:txBody>
          <a:bodyPr wrap="square" rtlCol="0">
            <a:spAutoFit/>
          </a:bodyPr>
          <a:lstStyle/>
          <a:p>
            <a:r>
              <a:rPr lang="en-US" dirty="0"/>
              <a:t>From :</a:t>
            </a:r>
          </a:p>
          <a:p>
            <a:r>
              <a:rPr lang="en-US" dirty="0"/>
              <a:t>Shri Datta Meghe Polytechnic College</a:t>
            </a:r>
            <a:endParaRPr lang="en-IN" dirty="0"/>
          </a:p>
        </p:txBody>
      </p:sp>
    </p:spTree>
    <p:extLst>
      <p:ext uri="{BB962C8B-B14F-4D97-AF65-F5344CB8AC3E}">
        <p14:creationId xmlns:p14="http://schemas.microsoft.com/office/powerpoint/2010/main" val="1642982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E887-D3B0-41FA-9D47-E4BA5CC6BB77}"/>
              </a:ext>
            </a:extLst>
          </p:cNvPr>
          <p:cNvSpPr>
            <a:spLocks noGrp="1"/>
          </p:cNvSpPr>
          <p:nvPr>
            <p:ph type="title"/>
          </p:nvPr>
        </p:nvSpPr>
        <p:spPr>
          <a:xfrm>
            <a:off x="838200" y="355600"/>
            <a:ext cx="10515600" cy="1325563"/>
          </a:xfrm>
        </p:spPr>
        <p:txBody>
          <a:bodyPr/>
          <a:lstStyle/>
          <a:p>
            <a:r>
              <a:rPr lang="en-US" u="sng" dirty="0">
                <a:ln w="0"/>
                <a:effectLst>
                  <a:outerShdw blurRad="38100" dist="19050" dir="2700000" algn="tl" rotWithShape="0">
                    <a:schemeClr val="dk1">
                      <a:alpha val="40000"/>
                    </a:schemeClr>
                  </a:outerShdw>
                </a:effectLst>
              </a:rPr>
              <a:t>Blynk App &amp; Arduino Software</a:t>
            </a:r>
            <a:endParaRPr lang="en-IN" u="sng" dirty="0">
              <a:ln w="0"/>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BF085479-310E-4D0D-873F-97C8EF37841D}"/>
              </a:ext>
            </a:extLst>
          </p:cNvPr>
          <p:cNvSpPr>
            <a:spLocks noGrp="1"/>
          </p:cNvSpPr>
          <p:nvPr>
            <p:ph idx="1"/>
          </p:nvPr>
        </p:nvSpPr>
        <p:spPr>
          <a:xfrm>
            <a:off x="333375" y="1840890"/>
            <a:ext cx="7667625" cy="4407510"/>
          </a:xfrm>
        </p:spPr>
        <p:txBody>
          <a:bodyPr>
            <a:normAutofit fontScale="77500" lnSpcReduction="20000"/>
          </a:bodyPr>
          <a:lstStyle/>
          <a:p>
            <a:pPr algn="just"/>
            <a:r>
              <a:rPr lang="en-US" dirty="0"/>
              <a:t>Blynk is a Platform with iOS and Android apps to control Arduino, Raspberry Pi and the likes over the Internet. It’s a digital dashboard where we can build a graphic interface for our project by simply dragging and dropping widgets. Blynk is not tied to some specific board or shield. Instead, it's supporting hardware of our choice. Whether our Arduino or Raspberry Pi is linked to the Internet over Wi-Fi, Ethernet or this new ESP8266 chip, Blynk will get you online and ready for the Internet of Your Things.</a:t>
            </a:r>
            <a:endParaRPr lang="en-IN" dirty="0"/>
          </a:p>
          <a:p>
            <a:pPr marL="0" indent="0" algn="just">
              <a:buNone/>
            </a:pPr>
            <a:endParaRPr lang="en-IN" dirty="0"/>
          </a:p>
          <a:p>
            <a:pPr algn="just"/>
            <a:r>
              <a:rPr lang="en-US" dirty="0"/>
              <a:t>Arduino is an open-source platform used for building electronics projects consists of both a physical programmable circuit board (often referred to as a microcontroller) and a piece of software, or IDE (Integrated Development Environment) that runs on your computer, used to write and upload computer code to the physical board.</a:t>
            </a:r>
            <a:endParaRPr lang="en-IN" dirty="0"/>
          </a:p>
          <a:p>
            <a:pPr marL="0" indent="0" algn="just">
              <a:buNone/>
            </a:pPr>
            <a:endParaRPr lang="en-IN" dirty="0"/>
          </a:p>
        </p:txBody>
      </p:sp>
      <p:cxnSp>
        <p:nvCxnSpPr>
          <p:cNvPr id="5" name="Straight Connector 4">
            <a:extLst>
              <a:ext uri="{FF2B5EF4-FFF2-40B4-BE49-F238E27FC236}">
                <a16:creationId xmlns:a16="http://schemas.microsoft.com/office/drawing/2014/main" id="{CFB863A6-96C4-4DD6-8FF4-48C7EC669C1E}"/>
              </a:ext>
            </a:extLst>
          </p:cNvPr>
          <p:cNvCxnSpPr>
            <a:cxnSpLocks/>
          </p:cNvCxnSpPr>
          <p:nvPr/>
        </p:nvCxnSpPr>
        <p:spPr>
          <a:xfrm flipH="1">
            <a:off x="430822" y="1620349"/>
            <a:ext cx="11104686"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6" name="Picture 5" descr="Image result for blynk">
            <a:extLst>
              <a:ext uri="{FF2B5EF4-FFF2-40B4-BE49-F238E27FC236}">
                <a16:creationId xmlns:a16="http://schemas.microsoft.com/office/drawing/2014/main" id="{3FF54452-7962-4ED5-B3B8-4204FADCCCE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59215" y="1681163"/>
            <a:ext cx="2293620" cy="2293620"/>
          </a:xfrm>
          <a:prstGeom prst="rect">
            <a:avLst/>
          </a:prstGeom>
          <a:noFill/>
          <a:ln>
            <a:noFill/>
          </a:ln>
        </p:spPr>
      </p:pic>
      <p:pic>
        <p:nvPicPr>
          <p:cNvPr id="8" name="Picture 7" descr="Image result for arduino ide software logo">
            <a:extLst>
              <a:ext uri="{FF2B5EF4-FFF2-40B4-BE49-F238E27FC236}">
                <a16:creationId xmlns:a16="http://schemas.microsoft.com/office/drawing/2014/main" id="{B48271EA-C065-48FE-97C5-2F0350EA03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784590" y="4265295"/>
            <a:ext cx="2468245" cy="1516380"/>
          </a:xfrm>
          <a:prstGeom prst="rect">
            <a:avLst/>
          </a:prstGeom>
          <a:noFill/>
          <a:ln>
            <a:noFill/>
          </a:ln>
        </p:spPr>
      </p:pic>
    </p:spTree>
    <p:extLst>
      <p:ext uri="{BB962C8B-B14F-4D97-AF65-F5344CB8AC3E}">
        <p14:creationId xmlns:p14="http://schemas.microsoft.com/office/powerpoint/2010/main" val="188029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E887-D3B0-41FA-9D47-E4BA5CC6BB77}"/>
              </a:ext>
            </a:extLst>
          </p:cNvPr>
          <p:cNvSpPr>
            <a:spLocks noGrp="1"/>
          </p:cNvSpPr>
          <p:nvPr>
            <p:ph type="title"/>
          </p:nvPr>
        </p:nvSpPr>
        <p:spPr>
          <a:xfrm>
            <a:off x="838200" y="355600"/>
            <a:ext cx="10515600" cy="1325563"/>
          </a:xfrm>
        </p:spPr>
        <p:txBody>
          <a:bodyPr/>
          <a:lstStyle/>
          <a:p>
            <a:r>
              <a:rPr lang="en-US" u="sng" dirty="0">
                <a:ln w="0"/>
                <a:effectLst>
                  <a:outerShdw blurRad="38100" dist="19050" dir="2700000" algn="tl" rotWithShape="0">
                    <a:schemeClr val="dk1">
                      <a:alpha val="40000"/>
                    </a:schemeClr>
                  </a:outerShdw>
                </a:effectLst>
              </a:rPr>
              <a:t>Working of the Project</a:t>
            </a:r>
            <a:endParaRPr lang="en-IN" u="sng" dirty="0">
              <a:ln w="0"/>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BF085479-310E-4D0D-873F-97C8EF37841D}"/>
              </a:ext>
            </a:extLst>
          </p:cNvPr>
          <p:cNvSpPr>
            <a:spLocks noGrp="1"/>
          </p:cNvSpPr>
          <p:nvPr>
            <p:ph idx="1"/>
          </p:nvPr>
        </p:nvSpPr>
        <p:spPr>
          <a:xfrm>
            <a:off x="333375" y="1840890"/>
            <a:ext cx="11334750" cy="3396758"/>
          </a:xfrm>
        </p:spPr>
        <p:txBody>
          <a:bodyPr>
            <a:normAutofit/>
          </a:bodyPr>
          <a:lstStyle/>
          <a:p>
            <a:pPr marL="0" indent="0" algn="just">
              <a:buNone/>
            </a:pPr>
            <a:r>
              <a:rPr lang="en-US" sz="2400" dirty="0"/>
              <a:t>To achieve the home control using smart phone, initially the mobile unit should be connected to any network and the Wi-Fi module ESP8266 which is on Node MCU should be connected to local network. By touching the specified location of widgets in the blynk app, this blynk app sends ON/OFF commands to ESP8266 on Node MCU via Blynk server. Then the relays connected to Node MCU perform switching operation corresponding to the input. So that the loads connected to relays will be switched ON/OFF. Similarly, we can also control our home appliances using manual switches. This can be obtained by connecting the relays outputs to manual switches and manual switches to the AC loads. Whenever the relay corresponding to manual ON or OFF is switched ON then the AC loads corresponding to that switches will perform switching operation.</a:t>
            </a:r>
            <a:endParaRPr lang="en-IN" sz="2400" dirty="0"/>
          </a:p>
        </p:txBody>
      </p:sp>
      <p:cxnSp>
        <p:nvCxnSpPr>
          <p:cNvPr id="5" name="Straight Connector 4">
            <a:extLst>
              <a:ext uri="{FF2B5EF4-FFF2-40B4-BE49-F238E27FC236}">
                <a16:creationId xmlns:a16="http://schemas.microsoft.com/office/drawing/2014/main" id="{CFB863A6-96C4-4DD6-8FF4-48C7EC669C1E}"/>
              </a:ext>
            </a:extLst>
          </p:cNvPr>
          <p:cNvCxnSpPr>
            <a:cxnSpLocks/>
          </p:cNvCxnSpPr>
          <p:nvPr/>
        </p:nvCxnSpPr>
        <p:spPr>
          <a:xfrm flipH="1">
            <a:off x="430822" y="1620349"/>
            <a:ext cx="11104686"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968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E887-D3B0-41FA-9D47-E4BA5CC6BB77}"/>
              </a:ext>
            </a:extLst>
          </p:cNvPr>
          <p:cNvSpPr>
            <a:spLocks noGrp="1"/>
          </p:cNvSpPr>
          <p:nvPr>
            <p:ph type="title"/>
          </p:nvPr>
        </p:nvSpPr>
        <p:spPr/>
        <p:txBody>
          <a:bodyPr/>
          <a:lstStyle/>
          <a:p>
            <a:r>
              <a:rPr lang="en-US" u="sng" dirty="0">
                <a:ln w="0"/>
                <a:effectLst>
                  <a:outerShdw blurRad="38100" dist="19050" dir="2700000" algn="tl" rotWithShape="0">
                    <a:schemeClr val="dk1">
                      <a:alpha val="40000"/>
                    </a:schemeClr>
                  </a:outerShdw>
                </a:effectLst>
              </a:rPr>
              <a:t>Scope of the Project</a:t>
            </a:r>
            <a:endParaRPr lang="en-IN" u="sng" dirty="0">
              <a:ln w="0"/>
              <a:effectLst>
                <a:outerShdw blurRad="38100" dist="19050" dir="2700000" algn="tl" rotWithShape="0">
                  <a:schemeClr val="dk1">
                    <a:alpha val="40000"/>
                  </a:schemeClr>
                </a:outerShdw>
              </a:effectLst>
            </a:endParaRPr>
          </a:p>
        </p:txBody>
      </p:sp>
      <p:cxnSp>
        <p:nvCxnSpPr>
          <p:cNvPr id="5" name="Straight Connector 4">
            <a:extLst>
              <a:ext uri="{FF2B5EF4-FFF2-40B4-BE49-F238E27FC236}">
                <a16:creationId xmlns:a16="http://schemas.microsoft.com/office/drawing/2014/main" id="{CFB863A6-96C4-4DD6-8FF4-48C7EC669C1E}"/>
              </a:ext>
            </a:extLst>
          </p:cNvPr>
          <p:cNvCxnSpPr>
            <a:cxnSpLocks/>
          </p:cNvCxnSpPr>
          <p:nvPr/>
        </p:nvCxnSpPr>
        <p:spPr>
          <a:xfrm flipH="1">
            <a:off x="430822" y="1620349"/>
            <a:ext cx="1110468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81483AFE-DC3B-4287-8F92-93234FA0F31A}"/>
              </a:ext>
            </a:extLst>
          </p:cNvPr>
          <p:cNvSpPr>
            <a:spLocks noGrp="1"/>
          </p:cNvSpPr>
          <p:nvPr>
            <p:ph idx="1"/>
          </p:nvPr>
        </p:nvSpPr>
        <p:spPr>
          <a:xfrm>
            <a:off x="838200" y="1825625"/>
            <a:ext cx="9949962" cy="2210044"/>
          </a:xfrm>
        </p:spPr>
        <p:txBody>
          <a:bodyPr>
            <a:normAutofit/>
          </a:bodyPr>
          <a:lstStyle/>
          <a:p>
            <a:pPr marL="0" indent="0" algn="just">
              <a:buFontTx/>
              <a:buNone/>
            </a:pPr>
            <a:r>
              <a:rPr lang="en-US" altLang="en-US" sz="2400" dirty="0"/>
              <a:t>In real time web based home automation system this project can be extended in future to ensure the high security, the motion and vibration can be monitored through online via HD spy camera. With this, the system can be incorporated in a whole building of any institution or residential building and can monitor from anywhere. This way, advantages of home automation can be more availed.</a:t>
            </a:r>
            <a:endParaRPr lang="en-IN" altLang="en-US" sz="2400" dirty="0"/>
          </a:p>
        </p:txBody>
      </p:sp>
      <p:pic>
        <p:nvPicPr>
          <p:cNvPr id="4" name="Picture 3">
            <a:extLst>
              <a:ext uri="{FF2B5EF4-FFF2-40B4-BE49-F238E27FC236}">
                <a16:creationId xmlns:a16="http://schemas.microsoft.com/office/drawing/2014/main" id="{CD34AE57-B67B-4044-98DE-9F20020E4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003" y="3848100"/>
            <a:ext cx="3778797" cy="2528887"/>
          </a:xfrm>
          <a:prstGeom prst="rect">
            <a:avLst/>
          </a:prstGeom>
        </p:spPr>
      </p:pic>
    </p:spTree>
    <p:extLst>
      <p:ext uri="{BB962C8B-B14F-4D97-AF65-F5344CB8AC3E}">
        <p14:creationId xmlns:p14="http://schemas.microsoft.com/office/powerpoint/2010/main" val="3461540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E887-D3B0-41FA-9D47-E4BA5CC6BB77}"/>
              </a:ext>
            </a:extLst>
          </p:cNvPr>
          <p:cNvSpPr>
            <a:spLocks noGrp="1"/>
          </p:cNvSpPr>
          <p:nvPr>
            <p:ph type="title"/>
          </p:nvPr>
        </p:nvSpPr>
        <p:spPr/>
        <p:txBody>
          <a:bodyPr/>
          <a:lstStyle/>
          <a:p>
            <a:r>
              <a:rPr lang="en-US" u="sng" dirty="0">
                <a:ln w="0"/>
                <a:effectLst>
                  <a:outerShdw blurRad="38100" dist="19050" dir="2700000" algn="tl" rotWithShape="0">
                    <a:schemeClr val="dk1">
                      <a:alpha val="40000"/>
                    </a:schemeClr>
                  </a:outerShdw>
                </a:effectLst>
              </a:rPr>
              <a:t>Applications of The project</a:t>
            </a:r>
            <a:endParaRPr lang="en-IN" u="sng" dirty="0">
              <a:ln w="0"/>
              <a:effectLst>
                <a:outerShdw blurRad="38100" dist="19050" dir="2700000" algn="tl" rotWithShape="0">
                  <a:schemeClr val="dk1">
                    <a:alpha val="40000"/>
                  </a:schemeClr>
                </a:outerShdw>
              </a:effectLst>
            </a:endParaRPr>
          </a:p>
        </p:txBody>
      </p:sp>
      <p:cxnSp>
        <p:nvCxnSpPr>
          <p:cNvPr id="5" name="Straight Connector 4">
            <a:extLst>
              <a:ext uri="{FF2B5EF4-FFF2-40B4-BE49-F238E27FC236}">
                <a16:creationId xmlns:a16="http://schemas.microsoft.com/office/drawing/2014/main" id="{CFB863A6-96C4-4DD6-8FF4-48C7EC669C1E}"/>
              </a:ext>
            </a:extLst>
          </p:cNvPr>
          <p:cNvCxnSpPr>
            <a:cxnSpLocks/>
          </p:cNvCxnSpPr>
          <p:nvPr/>
        </p:nvCxnSpPr>
        <p:spPr>
          <a:xfrm flipH="1">
            <a:off x="430822" y="1620349"/>
            <a:ext cx="1110468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81483AFE-DC3B-4287-8F92-93234FA0F31A}"/>
              </a:ext>
            </a:extLst>
          </p:cNvPr>
          <p:cNvSpPr>
            <a:spLocks noGrp="1"/>
          </p:cNvSpPr>
          <p:nvPr>
            <p:ph idx="1"/>
          </p:nvPr>
        </p:nvSpPr>
        <p:spPr>
          <a:xfrm>
            <a:off x="838200" y="1825624"/>
            <a:ext cx="9949962" cy="4860925"/>
          </a:xfrm>
        </p:spPr>
        <p:txBody>
          <a:bodyPr>
            <a:normAutofit fontScale="92500" lnSpcReduction="20000"/>
          </a:bodyPr>
          <a:lstStyle/>
          <a:p>
            <a:pPr algn="just" fontAlgn="base"/>
            <a:r>
              <a:rPr lang="en-US" dirty="0"/>
              <a:t>The inefficiency of operation of conventional wall switches can be overwhelmed using various home automation systems (without using conventional switching methods).</a:t>
            </a:r>
          </a:p>
          <a:p>
            <a:pPr algn="just" fontAlgn="base"/>
            <a:r>
              <a:rPr lang="en-US" dirty="0"/>
              <a:t>The loss of power can be reduced and manpower required for home automation is very less compared to conventional methods.</a:t>
            </a:r>
          </a:p>
          <a:p>
            <a:pPr algn="just" fontAlgn="base"/>
            <a:r>
              <a:rPr lang="en-US" dirty="0"/>
              <a:t>The IR, RF, android application, Arduino, Bluetooth, DTMF, etc., based home automation systems can be more efficient, provides ease of operation.</a:t>
            </a:r>
          </a:p>
          <a:p>
            <a:pPr algn="just" fontAlgn="base"/>
            <a:r>
              <a:rPr lang="en-US" dirty="0"/>
              <a:t>Provides safety from electrical power short circuits while using conventional wall switches to operate loads.</a:t>
            </a:r>
          </a:p>
          <a:p>
            <a:pPr algn="just" fontAlgn="base"/>
            <a:r>
              <a:rPr lang="en-US" dirty="0"/>
              <a:t>Home automation system with automated door locking and security cameras facilitates more security.</a:t>
            </a:r>
          </a:p>
          <a:p>
            <a:pPr algn="just" fontAlgn="base"/>
            <a:r>
              <a:rPr lang="en-US" dirty="0"/>
              <a:t>By using a home automation system, we can save a lot of time to operate home appliances from anywhere</a:t>
            </a:r>
          </a:p>
        </p:txBody>
      </p:sp>
    </p:spTree>
    <p:extLst>
      <p:ext uri="{BB962C8B-B14F-4D97-AF65-F5344CB8AC3E}">
        <p14:creationId xmlns:p14="http://schemas.microsoft.com/office/powerpoint/2010/main" val="1551389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97FE14-AFF6-49E5-B6D1-30C2EFAC00B5}"/>
              </a:ext>
            </a:extLst>
          </p:cNvPr>
          <p:cNvSpPr/>
          <p:nvPr/>
        </p:nvSpPr>
        <p:spPr>
          <a:xfrm>
            <a:off x="2643188" y="2967335"/>
            <a:ext cx="6905624" cy="1862048"/>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1500" b="1" dirty="0">
                <a:ln/>
                <a:solidFill>
                  <a:schemeClr val="accent4"/>
                </a:solidFill>
              </a:rPr>
              <a:t>Thankyou </a:t>
            </a:r>
          </a:p>
        </p:txBody>
      </p:sp>
    </p:spTree>
    <p:extLst>
      <p:ext uri="{BB962C8B-B14F-4D97-AF65-F5344CB8AC3E}">
        <p14:creationId xmlns:p14="http://schemas.microsoft.com/office/powerpoint/2010/main" val="368532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E887-D3B0-41FA-9D47-E4BA5CC6BB77}"/>
              </a:ext>
            </a:extLst>
          </p:cNvPr>
          <p:cNvSpPr>
            <a:spLocks noGrp="1"/>
          </p:cNvSpPr>
          <p:nvPr>
            <p:ph type="title"/>
          </p:nvPr>
        </p:nvSpPr>
        <p:spPr/>
        <p:txBody>
          <a:bodyPr/>
          <a:lstStyle/>
          <a:p>
            <a:r>
              <a:rPr lang="en-US" u="sng" dirty="0">
                <a:ln w="0"/>
                <a:effectLst>
                  <a:outerShdw blurRad="38100" dist="19050" dir="2700000" algn="tl" rotWithShape="0">
                    <a:schemeClr val="dk1">
                      <a:alpha val="40000"/>
                    </a:schemeClr>
                  </a:outerShdw>
                </a:effectLst>
              </a:rPr>
              <a:t>Project Introduction</a:t>
            </a:r>
            <a:endParaRPr lang="en-IN" u="sng" dirty="0">
              <a:ln w="0"/>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BF085479-310E-4D0D-873F-97C8EF37841D}"/>
              </a:ext>
            </a:extLst>
          </p:cNvPr>
          <p:cNvSpPr>
            <a:spLocks noGrp="1"/>
          </p:cNvSpPr>
          <p:nvPr>
            <p:ph idx="1"/>
          </p:nvPr>
        </p:nvSpPr>
        <p:spPr/>
        <p:txBody>
          <a:bodyPr>
            <a:normAutofit/>
          </a:bodyPr>
          <a:lstStyle/>
          <a:p>
            <a:pPr marL="0" indent="0" algn="just">
              <a:buNone/>
            </a:pPr>
            <a:r>
              <a:rPr lang="en-US" altLang="en-US" sz="2400" dirty="0"/>
              <a:t>Today in the headway of Automation innovation, life is getting simpler and less demanding in all spheres. Home automation is a modern technology that modifies your home to perform different sets of tasks automatically. Today Automatic frameworks are being favored over manual frameworks. The first and most obvious advantage of Smart Homes is comfort and convenience, as more gadgets can deal with more operations (lighting, temperature, and so on) which in turn frees up the resident to perform other tasks. Home automation is an appealing context for the Internet of Things (IoT), by connecting the IP gateway directly to the Internet or through a home/residential gateway; this system can be managed remotely using a PC, Smart phone, Tablet or other devices.</a:t>
            </a:r>
            <a:endParaRPr lang="en-IN" altLang="en-US" sz="2400" dirty="0"/>
          </a:p>
          <a:p>
            <a:pPr marL="0" indent="0">
              <a:buNone/>
            </a:pPr>
            <a:endParaRPr lang="en-IN" dirty="0"/>
          </a:p>
        </p:txBody>
      </p:sp>
      <p:cxnSp>
        <p:nvCxnSpPr>
          <p:cNvPr id="5" name="Straight Connector 4">
            <a:extLst>
              <a:ext uri="{FF2B5EF4-FFF2-40B4-BE49-F238E27FC236}">
                <a16:creationId xmlns:a16="http://schemas.microsoft.com/office/drawing/2014/main" id="{CFB863A6-96C4-4DD6-8FF4-48C7EC669C1E}"/>
              </a:ext>
            </a:extLst>
          </p:cNvPr>
          <p:cNvCxnSpPr>
            <a:cxnSpLocks/>
          </p:cNvCxnSpPr>
          <p:nvPr/>
        </p:nvCxnSpPr>
        <p:spPr>
          <a:xfrm flipH="1">
            <a:off x="430822" y="1620349"/>
            <a:ext cx="11104686"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528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E887-D3B0-41FA-9D47-E4BA5CC6BB77}"/>
              </a:ext>
            </a:extLst>
          </p:cNvPr>
          <p:cNvSpPr>
            <a:spLocks noGrp="1"/>
          </p:cNvSpPr>
          <p:nvPr>
            <p:ph type="title"/>
          </p:nvPr>
        </p:nvSpPr>
        <p:spPr/>
        <p:txBody>
          <a:bodyPr/>
          <a:lstStyle/>
          <a:p>
            <a:r>
              <a:rPr lang="en-US" u="sng" dirty="0">
                <a:ln w="0"/>
                <a:effectLst>
                  <a:outerShdw blurRad="38100" dist="19050" dir="2700000" algn="tl" rotWithShape="0">
                    <a:schemeClr val="dk1">
                      <a:alpha val="40000"/>
                    </a:schemeClr>
                  </a:outerShdw>
                </a:effectLst>
              </a:rPr>
              <a:t>Objective of the Project</a:t>
            </a:r>
            <a:endParaRPr lang="en-IN" u="sng" dirty="0">
              <a:ln w="0"/>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BF085479-310E-4D0D-873F-97C8EF37841D}"/>
              </a:ext>
            </a:extLst>
          </p:cNvPr>
          <p:cNvSpPr>
            <a:spLocks noGrp="1"/>
          </p:cNvSpPr>
          <p:nvPr>
            <p:ph idx="1"/>
          </p:nvPr>
        </p:nvSpPr>
        <p:spPr>
          <a:xfrm>
            <a:off x="838200" y="1825625"/>
            <a:ext cx="9949962" cy="2210044"/>
          </a:xfrm>
        </p:spPr>
        <p:txBody>
          <a:bodyPr>
            <a:normAutofit/>
          </a:bodyPr>
          <a:lstStyle/>
          <a:p>
            <a:r>
              <a:rPr lang="en-IN" altLang="en-US" sz="2400" dirty="0"/>
              <a:t>We can turn on/off lights and fans from anywhere in the world.</a:t>
            </a:r>
          </a:p>
          <a:p>
            <a:pPr algn="just"/>
            <a:r>
              <a:rPr lang="en-IN" altLang="en-US" sz="2400" dirty="0"/>
              <a:t>The AC/Cooler can automatically turn itself on/off according to temperature we have set.</a:t>
            </a:r>
          </a:p>
          <a:p>
            <a:r>
              <a:rPr lang="en-IN" altLang="en-US" sz="2400" dirty="0"/>
              <a:t>When the natural lights gets low , the sensor will automatically detect the change in light and will turn on light appliance.</a:t>
            </a:r>
          </a:p>
        </p:txBody>
      </p:sp>
      <p:cxnSp>
        <p:nvCxnSpPr>
          <p:cNvPr id="5" name="Straight Connector 4">
            <a:extLst>
              <a:ext uri="{FF2B5EF4-FFF2-40B4-BE49-F238E27FC236}">
                <a16:creationId xmlns:a16="http://schemas.microsoft.com/office/drawing/2014/main" id="{CFB863A6-96C4-4DD6-8FF4-48C7EC669C1E}"/>
              </a:ext>
            </a:extLst>
          </p:cNvPr>
          <p:cNvCxnSpPr>
            <a:cxnSpLocks/>
          </p:cNvCxnSpPr>
          <p:nvPr/>
        </p:nvCxnSpPr>
        <p:spPr>
          <a:xfrm flipH="1">
            <a:off x="430822" y="1620349"/>
            <a:ext cx="11104686"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0510811-F948-4D60-8AB0-40E9077DB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228" t="1897" r="13690"/>
          <a:stretch>
            <a:fillRect/>
          </a:stretch>
        </p:blipFill>
        <p:spPr bwMode="auto">
          <a:xfrm>
            <a:off x="7675685" y="3966674"/>
            <a:ext cx="3012098" cy="217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764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E887-D3B0-41FA-9D47-E4BA5CC6BB77}"/>
              </a:ext>
            </a:extLst>
          </p:cNvPr>
          <p:cNvSpPr>
            <a:spLocks noGrp="1"/>
          </p:cNvSpPr>
          <p:nvPr>
            <p:ph type="title"/>
          </p:nvPr>
        </p:nvSpPr>
        <p:spPr/>
        <p:txBody>
          <a:bodyPr/>
          <a:lstStyle/>
          <a:p>
            <a:r>
              <a:rPr lang="en-US" u="sng" dirty="0">
                <a:ln w="0"/>
                <a:effectLst>
                  <a:outerShdw blurRad="38100" dist="19050" dir="2700000" algn="tl" rotWithShape="0">
                    <a:schemeClr val="dk1">
                      <a:alpha val="40000"/>
                    </a:schemeClr>
                  </a:outerShdw>
                </a:effectLst>
              </a:rPr>
              <a:t>Flow Chart &amp; Circuit Diagram</a:t>
            </a:r>
            <a:endParaRPr lang="en-IN" u="sng" dirty="0">
              <a:ln w="0"/>
              <a:effectLst>
                <a:outerShdw blurRad="38100" dist="19050" dir="2700000" algn="tl" rotWithShape="0">
                  <a:schemeClr val="dk1">
                    <a:alpha val="40000"/>
                  </a:schemeClr>
                </a:outerShdw>
              </a:effectLst>
            </a:endParaRPr>
          </a:p>
        </p:txBody>
      </p:sp>
      <p:cxnSp>
        <p:nvCxnSpPr>
          <p:cNvPr id="5" name="Straight Connector 4">
            <a:extLst>
              <a:ext uri="{FF2B5EF4-FFF2-40B4-BE49-F238E27FC236}">
                <a16:creationId xmlns:a16="http://schemas.microsoft.com/office/drawing/2014/main" id="{CFB863A6-96C4-4DD6-8FF4-48C7EC669C1E}"/>
              </a:ext>
            </a:extLst>
          </p:cNvPr>
          <p:cNvCxnSpPr>
            <a:cxnSpLocks/>
          </p:cNvCxnSpPr>
          <p:nvPr/>
        </p:nvCxnSpPr>
        <p:spPr>
          <a:xfrm flipH="1">
            <a:off x="430822" y="1620349"/>
            <a:ext cx="11104686"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8" name="Picture 1">
            <a:extLst>
              <a:ext uri="{FF2B5EF4-FFF2-40B4-BE49-F238E27FC236}">
                <a16:creationId xmlns:a16="http://schemas.microsoft.com/office/drawing/2014/main" id="{0AF0EEA9-ABB1-45B9-BFB0-8650C3072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790" t="4762" r="5341" b="8141"/>
          <a:stretch>
            <a:fillRect/>
          </a:stretch>
        </p:blipFill>
        <p:spPr bwMode="auto">
          <a:xfrm>
            <a:off x="430822" y="2003425"/>
            <a:ext cx="3384550" cy="38893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33397022-0491-497E-89A4-3D18C9CCE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484" t="4317" r="10460" b="6390"/>
          <a:stretch>
            <a:fillRect/>
          </a:stretch>
        </p:blipFill>
        <p:spPr bwMode="auto">
          <a:xfrm>
            <a:off x="5270202" y="2143125"/>
            <a:ext cx="6453287" cy="37496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120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E887-D3B0-41FA-9D47-E4BA5CC6BB77}"/>
              </a:ext>
            </a:extLst>
          </p:cNvPr>
          <p:cNvSpPr>
            <a:spLocks noGrp="1"/>
          </p:cNvSpPr>
          <p:nvPr>
            <p:ph type="title"/>
          </p:nvPr>
        </p:nvSpPr>
        <p:spPr/>
        <p:txBody>
          <a:bodyPr/>
          <a:lstStyle/>
          <a:p>
            <a:r>
              <a:rPr lang="en-US" u="sng" dirty="0">
                <a:ln w="0"/>
                <a:effectLst>
                  <a:outerShdw blurRad="38100" dist="19050" dir="2700000" algn="tl" rotWithShape="0">
                    <a:schemeClr val="dk1">
                      <a:alpha val="40000"/>
                    </a:schemeClr>
                  </a:outerShdw>
                </a:effectLst>
              </a:rPr>
              <a:t>Node MCU</a:t>
            </a:r>
            <a:endParaRPr lang="en-IN" u="sng" dirty="0">
              <a:ln w="0"/>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BF085479-310E-4D0D-873F-97C8EF37841D}"/>
              </a:ext>
            </a:extLst>
          </p:cNvPr>
          <p:cNvSpPr>
            <a:spLocks noGrp="1"/>
          </p:cNvSpPr>
          <p:nvPr>
            <p:ph idx="1"/>
          </p:nvPr>
        </p:nvSpPr>
        <p:spPr>
          <a:xfrm>
            <a:off x="838200" y="1840890"/>
            <a:ext cx="5221166" cy="4407510"/>
          </a:xfrm>
        </p:spPr>
        <p:txBody>
          <a:bodyPr>
            <a:normAutofit fontScale="92500"/>
          </a:bodyPr>
          <a:lstStyle/>
          <a:p>
            <a:pPr marL="0" indent="0" algn="just">
              <a:buNone/>
            </a:pPr>
            <a:r>
              <a:rPr lang="en-US" dirty="0"/>
              <a:t>The Node MCU (Node Micro Controller Unit) is open source software and hardware development environment that is built around a very inexpensive System-on-a-Chip (SoC) called the ESP8266. The ESP8266 designed and manufactured by Espress if Systems, contains all crucial elements of the modern computer: CPU, RAM, networking (Wi-Fi), and even a modern operating system and SDK. </a:t>
            </a:r>
            <a:endParaRPr lang="en-IN" dirty="0"/>
          </a:p>
        </p:txBody>
      </p:sp>
      <p:cxnSp>
        <p:nvCxnSpPr>
          <p:cNvPr id="5" name="Straight Connector 4">
            <a:extLst>
              <a:ext uri="{FF2B5EF4-FFF2-40B4-BE49-F238E27FC236}">
                <a16:creationId xmlns:a16="http://schemas.microsoft.com/office/drawing/2014/main" id="{CFB863A6-96C4-4DD6-8FF4-48C7EC669C1E}"/>
              </a:ext>
            </a:extLst>
          </p:cNvPr>
          <p:cNvCxnSpPr>
            <a:cxnSpLocks/>
          </p:cNvCxnSpPr>
          <p:nvPr/>
        </p:nvCxnSpPr>
        <p:spPr>
          <a:xfrm flipH="1">
            <a:off x="430822" y="1620349"/>
            <a:ext cx="11104686"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E073F5B-DF37-4271-B2B1-FE734B52385F}"/>
              </a:ext>
            </a:extLst>
          </p:cNvPr>
          <p:cNvPicPr/>
          <p:nvPr/>
        </p:nvPicPr>
        <p:blipFill>
          <a:blip r:embed="rId2" cstate="print"/>
          <a:srcRect/>
          <a:stretch>
            <a:fillRect/>
          </a:stretch>
        </p:blipFill>
        <p:spPr bwMode="auto">
          <a:xfrm>
            <a:off x="6477001" y="1781173"/>
            <a:ext cx="5058508" cy="4407489"/>
          </a:xfrm>
          <a:prstGeom prst="rect">
            <a:avLst/>
          </a:prstGeom>
          <a:noFill/>
          <a:ln w="19050">
            <a:solidFill>
              <a:schemeClr val="tx1"/>
            </a:solidFill>
            <a:miter lim="800000"/>
            <a:headEnd/>
            <a:tailEnd/>
          </a:ln>
        </p:spPr>
      </p:pic>
    </p:spTree>
    <p:extLst>
      <p:ext uri="{BB962C8B-B14F-4D97-AF65-F5344CB8AC3E}">
        <p14:creationId xmlns:p14="http://schemas.microsoft.com/office/powerpoint/2010/main" val="2650556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E887-D3B0-41FA-9D47-E4BA5CC6BB77}"/>
              </a:ext>
            </a:extLst>
          </p:cNvPr>
          <p:cNvSpPr>
            <a:spLocks noGrp="1"/>
          </p:cNvSpPr>
          <p:nvPr>
            <p:ph type="title"/>
          </p:nvPr>
        </p:nvSpPr>
        <p:spPr/>
        <p:txBody>
          <a:bodyPr/>
          <a:lstStyle/>
          <a:p>
            <a:r>
              <a:rPr lang="en-US" u="sng" dirty="0">
                <a:ln w="0"/>
                <a:effectLst>
                  <a:outerShdw blurRad="38100" dist="19050" dir="2700000" algn="tl" rotWithShape="0">
                    <a:schemeClr val="dk1">
                      <a:alpha val="40000"/>
                    </a:schemeClr>
                  </a:outerShdw>
                </a:effectLst>
              </a:rPr>
              <a:t>Relay</a:t>
            </a:r>
            <a:endParaRPr lang="en-IN" u="sng" dirty="0">
              <a:ln w="0"/>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BF085479-310E-4D0D-873F-97C8EF37841D}"/>
              </a:ext>
            </a:extLst>
          </p:cNvPr>
          <p:cNvSpPr>
            <a:spLocks noGrp="1"/>
          </p:cNvSpPr>
          <p:nvPr>
            <p:ph idx="1"/>
          </p:nvPr>
        </p:nvSpPr>
        <p:spPr>
          <a:xfrm>
            <a:off x="838200" y="1840890"/>
            <a:ext cx="5221166" cy="4407510"/>
          </a:xfrm>
        </p:spPr>
        <p:txBody>
          <a:bodyPr>
            <a:normAutofit/>
          </a:bodyPr>
          <a:lstStyle/>
          <a:p>
            <a:pPr algn="just"/>
            <a:r>
              <a:rPr lang="en-IN" dirty="0"/>
              <a:t>A </a:t>
            </a:r>
            <a:r>
              <a:rPr lang="en-IN" b="1" dirty="0"/>
              <a:t>relay</a:t>
            </a:r>
            <a:r>
              <a:rPr lang="en-IN" dirty="0"/>
              <a:t> is an electrically operated switch. It consists of a set of input terminals for a single or multiple control signals, and a set of operating contact terminals. The switch may have any number of contacts in multiple contact forms, such as make contacts, break contacts, or combinations thereof.</a:t>
            </a:r>
          </a:p>
        </p:txBody>
      </p:sp>
      <p:cxnSp>
        <p:nvCxnSpPr>
          <p:cNvPr id="5" name="Straight Connector 4">
            <a:extLst>
              <a:ext uri="{FF2B5EF4-FFF2-40B4-BE49-F238E27FC236}">
                <a16:creationId xmlns:a16="http://schemas.microsoft.com/office/drawing/2014/main" id="{CFB863A6-96C4-4DD6-8FF4-48C7EC669C1E}"/>
              </a:ext>
            </a:extLst>
          </p:cNvPr>
          <p:cNvCxnSpPr>
            <a:cxnSpLocks/>
          </p:cNvCxnSpPr>
          <p:nvPr/>
        </p:nvCxnSpPr>
        <p:spPr>
          <a:xfrm flipH="1">
            <a:off x="430822" y="1620349"/>
            <a:ext cx="11104686"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352C4E0-B5B0-45B6-9CED-98590B9F55F6}"/>
              </a:ext>
            </a:extLst>
          </p:cNvPr>
          <p:cNvPicPr/>
          <p:nvPr/>
        </p:nvPicPr>
        <p:blipFill>
          <a:blip r:embed="rId2" cstate="print"/>
          <a:srcRect/>
          <a:stretch>
            <a:fillRect/>
          </a:stretch>
        </p:blipFill>
        <p:spPr bwMode="auto">
          <a:xfrm rot="16200000">
            <a:off x="6837060" y="3137865"/>
            <a:ext cx="4651980" cy="1813560"/>
          </a:xfrm>
          <a:prstGeom prst="rect">
            <a:avLst/>
          </a:prstGeom>
          <a:noFill/>
          <a:ln w="19050">
            <a:solidFill>
              <a:schemeClr val="tx1"/>
            </a:solidFill>
            <a:miter lim="800000"/>
            <a:headEnd/>
            <a:tailEnd/>
          </a:ln>
        </p:spPr>
      </p:pic>
    </p:spTree>
    <p:extLst>
      <p:ext uri="{BB962C8B-B14F-4D97-AF65-F5344CB8AC3E}">
        <p14:creationId xmlns:p14="http://schemas.microsoft.com/office/powerpoint/2010/main" val="329097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E887-D3B0-41FA-9D47-E4BA5CC6BB77}"/>
              </a:ext>
            </a:extLst>
          </p:cNvPr>
          <p:cNvSpPr>
            <a:spLocks noGrp="1"/>
          </p:cNvSpPr>
          <p:nvPr>
            <p:ph type="title"/>
          </p:nvPr>
        </p:nvSpPr>
        <p:spPr/>
        <p:txBody>
          <a:bodyPr/>
          <a:lstStyle/>
          <a:p>
            <a:r>
              <a:rPr lang="en-US" u="sng" dirty="0">
                <a:ln w="0"/>
                <a:effectLst>
                  <a:outerShdw blurRad="38100" dist="19050" dir="2700000" algn="tl" rotWithShape="0">
                    <a:schemeClr val="dk1">
                      <a:alpha val="40000"/>
                    </a:schemeClr>
                  </a:outerShdw>
                </a:effectLst>
              </a:rPr>
              <a:t>RGB LED</a:t>
            </a:r>
            <a:endParaRPr lang="en-IN" u="sng" dirty="0">
              <a:ln w="0"/>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BF085479-310E-4D0D-873F-97C8EF37841D}"/>
              </a:ext>
            </a:extLst>
          </p:cNvPr>
          <p:cNvSpPr>
            <a:spLocks noGrp="1"/>
          </p:cNvSpPr>
          <p:nvPr>
            <p:ph idx="1"/>
          </p:nvPr>
        </p:nvSpPr>
        <p:spPr>
          <a:xfrm>
            <a:off x="838200" y="1840890"/>
            <a:ext cx="5221166" cy="4407510"/>
          </a:xfrm>
        </p:spPr>
        <p:txBody>
          <a:bodyPr>
            <a:normAutofit/>
          </a:bodyPr>
          <a:lstStyle/>
          <a:p>
            <a:pPr algn="just"/>
            <a:r>
              <a:rPr lang="en-US" dirty="0"/>
              <a:t>RGB LED means red, blue and green LEDs. RGB LED products combine these three colors to produce over 16 million hues of light. Note that not all colors are possible. Some colors are “outside” the triangle formed by the RGB LEDs. Also, pigment colors such as brown or pink are difficult, or impossible, to achieve.</a:t>
            </a:r>
            <a:endParaRPr lang="en-IN" dirty="0"/>
          </a:p>
        </p:txBody>
      </p:sp>
      <p:cxnSp>
        <p:nvCxnSpPr>
          <p:cNvPr id="5" name="Straight Connector 4">
            <a:extLst>
              <a:ext uri="{FF2B5EF4-FFF2-40B4-BE49-F238E27FC236}">
                <a16:creationId xmlns:a16="http://schemas.microsoft.com/office/drawing/2014/main" id="{CFB863A6-96C4-4DD6-8FF4-48C7EC669C1E}"/>
              </a:ext>
            </a:extLst>
          </p:cNvPr>
          <p:cNvCxnSpPr>
            <a:cxnSpLocks/>
          </p:cNvCxnSpPr>
          <p:nvPr/>
        </p:nvCxnSpPr>
        <p:spPr>
          <a:xfrm flipH="1">
            <a:off x="430822" y="1620349"/>
            <a:ext cx="11104686"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7" name="Picture 6" descr="Image result for rgb led diode">
            <a:extLst>
              <a:ext uri="{FF2B5EF4-FFF2-40B4-BE49-F238E27FC236}">
                <a16:creationId xmlns:a16="http://schemas.microsoft.com/office/drawing/2014/main" id="{A8B857CD-BFB7-4C88-BE69-40AD1599F152}"/>
              </a:ext>
            </a:extLst>
          </p:cNvPr>
          <p:cNvPicPr/>
          <p:nvPr/>
        </p:nvPicPr>
        <p:blipFill rotWithShape="1">
          <a:blip r:embed="rId2">
            <a:extLst>
              <a:ext uri="{28A0092B-C50C-407E-A947-70E740481C1C}">
                <a14:useLocalDpi xmlns:a14="http://schemas.microsoft.com/office/drawing/2010/main" val="0"/>
              </a:ext>
            </a:extLst>
          </a:blip>
          <a:srcRect l="10400" t="28533" r="12000" b="20534"/>
          <a:stretch/>
        </p:blipFill>
        <p:spPr bwMode="auto">
          <a:xfrm>
            <a:off x="7749540" y="2668782"/>
            <a:ext cx="3604260" cy="2568869"/>
          </a:xfrm>
          <a:prstGeom prst="rect">
            <a:avLst/>
          </a:prstGeom>
          <a:noFill/>
          <a:ln w="19050">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0879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E887-D3B0-41FA-9D47-E4BA5CC6BB77}"/>
              </a:ext>
            </a:extLst>
          </p:cNvPr>
          <p:cNvSpPr>
            <a:spLocks noGrp="1"/>
          </p:cNvSpPr>
          <p:nvPr>
            <p:ph type="title"/>
          </p:nvPr>
        </p:nvSpPr>
        <p:spPr>
          <a:xfrm>
            <a:off x="838200" y="355600"/>
            <a:ext cx="10515600" cy="1325563"/>
          </a:xfrm>
        </p:spPr>
        <p:txBody>
          <a:bodyPr/>
          <a:lstStyle/>
          <a:p>
            <a:r>
              <a:rPr lang="en-US" u="sng" dirty="0">
                <a:ln w="0"/>
                <a:effectLst>
                  <a:outerShdw blurRad="38100" dist="19050" dir="2700000" algn="tl" rotWithShape="0">
                    <a:schemeClr val="dk1">
                      <a:alpha val="40000"/>
                    </a:schemeClr>
                  </a:outerShdw>
                </a:effectLst>
              </a:rPr>
              <a:t>LDR Sensor</a:t>
            </a:r>
            <a:endParaRPr lang="en-IN" u="sng" dirty="0">
              <a:ln w="0"/>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BF085479-310E-4D0D-873F-97C8EF37841D}"/>
              </a:ext>
            </a:extLst>
          </p:cNvPr>
          <p:cNvSpPr>
            <a:spLocks noGrp="1"/>
          </p:cNvSpPr>
          <p:nvPr>
            <p:ph idx="1"/>
          </p:nvPr>
        </p:nvSpPr>
        <p:spPr>
          <a:xfrm>
            <a:off x="838200" y="1840890"/>
            <a:ext cx="5221166" cy="4407510"/>
          </a:xfrm>
        </p:spPr>
        <p:txBody>
          <a:bodyPr>
            <a:normAutofit/>
          </a:bodyPr>
          <a:lstStyle/>
          <a:p>
            <a:pPr marL="0" indent="0" algn="just">
              <a:buNone/>
            </a:pPr>
            <a:r>
              <a:rPr lang="en-IN" dirty="0"/>
              <a:t>The LDR Sensor Module is used to detect the presence of light / measuring the intensity of light. The output of the module goes high in the presence of light and it becomes low in the absence of light. The sensitivity of the signal detection can be adjusted using potentiometer.</a:t>
            </a:r>
          </a:p>
          <a:p>
            <a:pPr marL="0" indent="0">
              <a:buNone/>
            </a:pPr>
            <a:endParaRPr lang="en-IN" dirty="0"/>
          </a:p>
        </p:txBody>
      </p:sp>
      <p:cxnSp>
        <p:nvCxnSpPr>
          <p:cNvPr id="5" name="Straight Connector 4">
            <a:extLst>
              <a:ext uri="{FF2B5EF4-FFF2-40B4-BE49-F238E27FC236}">
                <a16:creationId xmlns:a16="http://schemas.microsoft.com/office/drawing/2014/main" id="{CFB863A6-96C4-4DD6-8FF4-48C7EC669C1E}"/>
              </a:ext>
            </a:extLst>
          </p:cNvPr>
          <p:cNvCxnSpPr>
            <a:cxnSpLocks/>
          </p:cNvCxnSpPr>
          <p:nvPr/>
        </p:nvCxnSpPr>
        <p:spPr>
          <a:xfrm flipH="1">
            <a:off x="430822" y="1620349"/>
            <a:ext cx="11104686"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6" name="Picture 5" descr="Image result for ldr">
            <a:extLst>
              <a:ext uri="{FF2B5EF4-FFF2-40B4-BE49-F238E27FC236}">
                <a16:creationId xmlns:a16="http://schemas.microsoft.com/office/drawing/2014/main" id="{345616A5-1792-4C9A-B81B-5023FB26E9EF}"/>
              </a:ext>
            </a:extLst>
          </p:cNvPr>
          <p:cNvPicPr/>
          <p:nvPr/>
        </p:nvPicPr>
        <p:blipFill rotWithShape="1">
          <a:blip r:embed="rId2">
            <a:extLst>
              <a:ext uri="{28A0092B-C50C-407E-A947-70E740481C1C}">
                <a14:useLocalDpi xmlns:a14="http://schemas.microsoft.com/office/drawing/2010/main" val="0"/>
              </a:ext>
            </a:extLst>
          </a:blip>
          <a:srcRect l="10000" t="13750" r="15156" b="15156"/>
          <a:stretch/>
        </p:blipFill>
        <p:spPr bwMode="auto">
          <a:xfrm>
            <a:off x="8467725" y="2495550"/>
            <a:ext cx="2667000" cy="2673350"/>
          </a:xfrm>
          <a:prstGeom prst="rect">
            <a:avLst/>
          </a:prstGeom>
          <a:noFill/>
          <a:ln w="19050">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21967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E887-D3B0-41FA-9D47-E4BA5CC6BB77}"/>
              </a:ext>
            </a:extLst>
          </p:cNvPr>
          <p:cNvSpPr>
            <a:spLocks noGrp="1"/>
          </p:cNvSpPr>
          <p:nvPr>
            <p:ph type="title"/>
          </p:nvPr>
        </p:nvSpPr>
        <p:spPr>
          <a:xfrm>
            <a:off x="838200" y="355600"/>
            <a:ext cx="10515600" cy="1325563"/>
          </a:xfrm>
        </p:spPr>
        <p:txBody>
          <a:bodyPr/>
          <a:lstStyle/>
          <a:p>
            <a:r>
              <a:rPr lang="en-US" u="sng" dirty="0">
                <a:ln w="0"/>
                <a:effectLst>
                  <a:outerShdw blurRad="38100" dist="19050" dir="2700000" algn="tl" rotWithShape="0">
                    <a:schemeClr val="dk1">
                      <a:alpha val="40000"/>
                    </a:schemeClr>
                  </a:outerShdw>
                </a:effectLst>
              </a:rPr>
              <a:t>DHT 11</a:t>
            </a:r>
            <a:endParaRPr lang="en-IN" u="sng" dirty="0">
              <a:ln w="0"/>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BF085479-310E-4D0D-873F-97C8EF37841D}"/>
              </a:ext>
            </a:extLst>
          </p:cNvPr>
          <p:cNvSpPr>
            <a:spLocks noGrp="1"/>
          </p:cNvSpPr>
          <p:nvPr>
            <p:ph idx="1"/>
          </p:nvPr>
        </p:nvSpPr>
        <p:spPr>
          <a:xfrm>
            <a:off x="838200" y="1840890"/>
            <a:ext cx="5221166" cy="4407510"/>
          </a:xfrm>
        </p:spPr>
        <p:txBody>
          <a:bodyPr>
            <a:normAutofit/>
          </a:bodyPr>
          <a:lstStyle/>
          <a:p>
            <a:pPr algn="just"/>
            <a:r>
              <a:rPr lang="en-IN" dirty="0"/>
              <a:t>DHT11 is a Humidity and Temperature Sensor, which generates calibrated digital output. DHT11 can be interface with any microcontroller like Arduino, Raspberry Pi, etc. and get instantaneous results. DHT11 is a low-cost humidity and temperature sensor which provides high reliability and long-term stability.</a:t>
            </a:r>
          </a:p>
        </p:txBody>
      </p:sp>
      <p:cxnSp>
        <p:nvCxnSpPr>
          <p:cNvPr id="5" name="Straight Connector 4">
            <a:extLst>
              <a:ext uri="{FF2B5EF4-FFF2-40B4-BE49-F238E27FC236}">
                <a16:creationId xmlns:a16="http://schemas.microsoft.com/office/drawing/2014/main" id="{CFB863A6-96C4-4DD6-8FF4-48C7EC669C1E}"/>
              </a:ext>
            </a:extLst>
          </p:cNvPr>
          <p:cNvCxnSpPr>
            <a:cxnSpLocks/>
          </p:cNvCxnSpPr>
          <p:nvPr/>
        </p:nvCxnSpPr>
        <p:spPr>
          <a:xfrm flipH="1">
            <a:off x="430822" y="1620349"/>
            <a:ext cx="11104686"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4E8853C-09B4-447F-ADC4-32EBC3B68E32}"/>
              </a:ext>
            </a:extLst>
          </p:cNvPr>
          <p:cNvPicPr/>
          <p:nvPr/>
        </p:nvPicPr>
        <p:blipFill rotWithShape="1">
          <a:blip r:embed="rId2">
            <a:extLst>
              <a:ext uri="{28A0092B-C50C-407E-A947-70E740481C1C}">
                <a14:useLocalDpi xmlns:a14="http://schemas.microsoft.com/office/drawing/2010/main" val="0"/>
              </a:ext>
            </a:extLst>
          </a:blip>
          <a:srcRect l="7681" t="15359" r="7999" b="17441"/>
          <a:stretch/>
        </p:blipFill>
        <p:spPr bwMode="auto">
          <a:xfrm>
            <a:off x="7795993" y="2511425"/>
            <a:ext cx="3139440" cy="2501900"/>
          </a:xfrm>
          <a:prstGeom prst="rect">
            <a:avLst/>
          </a:prstGeom>
          <a:noFill/>
          <a:ln w="19050">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6022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1048</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Home Automation</vt:lpstr>
      <vt:lpstr>Project Introduction</vt:lpstr>
      <vt:lpstr>Objective of the Project</vt:lpstr>
      <vt:lpstr>Flow Chart &amp; Circuit Diagram</vt:lpstr>
      <vt:lpstr>Node MCU</vt:lpstr>
      <vt:lpstr>Relay</vt:lpstr>
      <vt:lpstr>RGB LED</vt:lpstr>
      <vt:lpstr>LDR Sensor</vt:lpstr>
      <vt:lpstr>DHT 11</vt:lpstr>
      <vt:lpstr>Blynk App &amp; Arduino Software</vt:lpstr>
      <vt:lpstr>Working of the Project</vt:lpstr>
      <vt:lpstr>Scope of the Project</vt:lpstr>
      <vt:lpstr>Applications of The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dc:title>
  <dc:creator>Mohammed Ranapurwala</dc:creator>
  <cp:lastModifiedBy>Mohammed Ranapurwala</cp:lastModifiedBy>
  <cp:revision>6</cp:revision>
  <dcterms:created xsi:type="dcterms:W3CDTF">2020-02-21T09:25:35Z</dcterms:created>
  <dcterms:modified xsi:type="dcterms:W3CDTF">2020-02-21T10:18:12Z</dcterms:modified>
</cp:coreProperties>
</file>