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2918400"/>
  <p:notesSz cx="6858000" cy="9144000"/>
  <p:defaultTextStyle>
    <a:defPPr>
      <a:defRPr lang="en-US"/>
    </a:defPPr>
    <a:lvl1pPr marL="0" algn="l" defTabSz="5874941" rtl="0" eaLnBrk="1" latinLnBrk="0" hangingPunct="1">
      <a:defRPr sz="11600" kern="1200">
        <a:solidFill>
          <a:schemeClr val="tx1"/>
        </a:solidFill>
        <a:latin typeface="+mn-lt"/>
        <a:ea typeface="+mn-ea"/>
        <a:cs typeface="+mn-cs"/>
      </a:defRPr>
    </a:lvl1pPr>
    <a:lvl2pPr marL="2937471" algn="l" defTabSz="5874941" rtl="0" eaLnBrk="1" latinLnBrk="0" hangingPunct="1">
      <a:defRPr sz="11600" kern="1200">
        <a:solidFill>
          <a:schemeClr val="tx1"/>
        </a:solidFill>
        <a:latin typeface="+mn-lt"/>
        <a:ea typeface="+mn-ea"/>
        <a:cs typeface="+mn-cs"/>
      </a:defRPr>
    </a:lvl2pPr>
    <a:lvl3pPr marL="5874941" algn="l" defTabSz="5874941" rtl="0" eaLnBrk="1" latinLnBrk="0" hangingPunct="1">
      <a:defRPr sz="11600" kern="1200">
        <a:solidFill>
          <a:schemeClr val="tx1"/>
        </a:solidFill>
        <a:latin typeface="+mn-lt"/>
        <a:ea typeface="+mn-ea"/>
        <a:cs typeface="+mn-cs"/>
      </a:defRPr>
    </a:lvl3pPr>
    <a:lvl4pPr marL="8812413" algn="l" defTabSz="5874941" rtl="0" eaLnBrk="1" latinLnBrk="0" hangingPunct="1">
      <a:defRPr sz="11600" kern="1200">
        <a:solidFill>
          <a:schemeClr val="tx1"/>
        </a:solidFill>
        <a:latin typeface="+mn-lt"/>
        <a:ea typeface="+mn-ea"/>
        <a:cs typeface="+mn-cs"/>
      </a:defRPr>
    </a:lvl4pPr>
    <a:lvl5pPr marL="11749884" algn="l" defTabSz="5874941" rtl="0" eaLnBrk="1" latinLnBrk="0" hangingPunct="1">
      <a:defRPr sz="11600" kern="1200">
        <a:solidFill>
          <a:schemeClr val="tx1"/>
        </a:solidFill>
        <a:latin typeface="+mn-lt"/>
        <a:ea typeface="+mn-ea"/>
        <a:cs typeface="+mn-cs"/>
      </a:defRPr>
    </a:lvl5pPr>
    <a:lvl6pPr marL="14687354" algn="l" defTabSz="5874941" rtl="0" eaLnBrk="1" latinLnBrk="0" hangingPunct="1">
      <a:defRPr sz="11600" kern="1200">
        <a:solidFill>
          <a:schemeClr val="tx1"/>
        </a:solidFill>
        <a:latin typeface="+mn-lt"/>
        <a:ea typeface="+mn-ea"/>
        <a:cs typeface="+mn-cs"/>
      </a:defRPr>
    </a:lvl6pPr>
    <a:lvl7pPr marL="17624825" algn="l" defTabSz="5874941" rtl="0" eaLnBrk="1" latinLnBrk="0" hangingPunct="1">
      <a:defRPr sz="11600" kern="1200">
        <a:solidFill>
          <a:schemeClr val="tx1"/>
        </a:solidFill>
        <a:latin typeface="+mn-lt"/>
        <a:ea typeface="+mn-ea"/>
        <a:cs typeface="+mn-cs"/>
      </a:defRPr>
    </a:lvl7pPr>
    <a:lvl8pPr marL="20562296" algn="l" defTabSz="5874941" rtl="0" eaLnBrk="1" latinLnBrk="0" hangingPunct="1">
      <a:defRPr sz="11600" kern="1200">
        <a:solidFill>
          <a:schemeClr val="tx1"/>
        </a:solidFill>
        <a:latin typeface="+mn-lt"/>
        <a:ea typeface="+mn-ea"/>
        <a:cs typeface="+mn-cs"/>
      </a:defRPr>
    </a:lvl8pPr>
    <a:lvl9pPr marL="23499768" algn="l" defTabSz="5874941" rtl="0" eaLnBrk="1" latinLnBrk="0" hangingPunct="1">
      <a:defRPr sz="1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9606" autoAdjust="0"/>
  </p:normalViewPr>
  <p:slideViewPr>
    <p:cSldViewPr>
      <p:cViewPr varScale="1">
        <p:scale>
          <a:sx n="22" d="100"/>
          <a:sy n="22" d="100"/>
        </p:scale>
        <p:origin x="-2130" y="-10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1" tIns="45716" rIns="91431" bIns="45716" rtlCol="0"/>
          <a:lstStyle>
            <a:lvl1pPr algn="r">
              <a:defRPr sz="1200"/>
            </a:lvl1pPr>
          </a:lstStyle>
          <a:p>
            <a:fld id="{CFC6AFDC-26C0-4966-8D71-A8E6B0522BD5}" type="datetimeFigureOut">
              <a:rPr lang="en-US" smtClean="0"/>
              <a:t>7/16/2013</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1" tIns="45716" rIns="91431" bIns="457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1" tIns="45716" rIns="91431" bIns="45716" rtlCol="0" anchor="b"/>
          <a:lstStyle>
            <a:lvl1pPr algn="r">
              <a:defRPr sz="1200"/>
            </a:lvl1pPr>
          </a:lstStyle>
          <a:p>
            <a:fld id="{224FE091-38FB-44A4-ADE8-B8162170EE52}" type="slidenum">
              <a:rPr lang="en-US" smtClean="0"/>
              <a:t>‹#›</a:t>
            </a:fld>
            <a:endParaRPr lang="en-US"/>
          </a:p>
        </p:txBody>
      </p:sp>
    </p:spTree>
    <p:extLst>
      <p:ext uri="{BB962C8B-B14F-4D97-AF65-F5344CB8AC3E}">
        <p14:creationId xmlns:p14="http://schemas.microsoft.com/office/powerpoint/2010/main" val="264310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1">
              <a:defRPr/>
            </a:pPr>
            <a:r>
              <a:rPr lang="en-US" dirty="0" smtClean="0"/>
              <a:t>Format and print size is 36*56 inches. Can</a:t>
            </a:r>
            <a:r>
              <a:rPr lang="en-US" baseline="0" dirty="0" smtClean="0"/>
              <a:t> </a:t>
            </a:r>
            <a:r>
              <a:rPr lang="en-US" dirty="0" smtClean="0"/>
              <a:t>print it at the ENGR lab</a:t>
            </a:r>
          </a:p>
          <a:p>
            <a:pPr defTabSz="914311">
              <a:defRPr/>
            </a:pPr>
            <a:r>
              <a:rPr lang="en-US" dirty="0" smtClean="0"/>
              <a:t>This</a:t>
            </a:r>
            <a:r>
              <a:rPr lang="en-US" baseline="0" dirty="0" smtClean="0"/>
              <a:t> size fits easily on the board size of 4*8 </a:t>
            </a:r>
            <a:r>
              <a:rPr lang="en-US" baseline="0" dirty="0" err="1" smtClean="0"/>
              <a:t>ft</a:t>
            </a:r>
            <a:r>
              <a:rPr lang="en-US" baseline="0" dirty="0" smtClean="0"/>
              <a:t> (48*96 inch)</a:t>
            </a:r>
            <a:endParaRPr lang="en-US" dirty="0"/>
          </a:p>
        </p:txBody>
      </p:sp>
      <p:sp>
        <p:nvSpPr>
          <p:cNvPr id="4" name="Slide Number Placeholder 3"/>
          <p:cNvSpPr>
            <a:spLocks noGrp="1"/>
          </p:cNvSpPr>
          <p:nvPr>
            <p:ph type="sldNum" sz="quarter" idx="10"/>
          </p:nvPr>
        </p:nvSpPr>
        <p:spPr/>
        <p:txBody>
          <a:bodyPr/>
          <a:lstStyle/>
          <a:p>
            <a:fld id="{224FE091-38FB-44A4-ADE8-B8162170EE52}" type="slidenum">
              <a:rPr lang="en-US" smtClean="0"/>
              <a:t>1</a:t>
            </a:fld>
            <a:endParaRPr lang="en-US"/>
          </a:p>
        </p:txBody>
      </p:sp>
    </p:spTree>
    <p:extLst>
      <p:ext uri="{BB962C8B-B14F-4D97-AF65-F5344CB8AC3E}">
        <p14:creationId xmlns:p14="http://schemas.microsoft.com/office/powerpoint/2010/main" val="53097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5"/>
            <a:ext cx="435254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937471" indent="0" algn="ctr">
              <a:buNone/>
              <a:defRPr>
                <a:solidFill>
                  <a:schemeClr val="tx1">
                    <a:tint val="75000"/>
                  </a:schemeClr>
                </a:solidFill>
              </a:defRPr>
            </a:lvl2pPr>
            <a:lvl3pPr marL="5874941" indent="0" algn="ctr">
              <a:buNone/>
              <a:defRPr>
                <a:solidFill>
                  <a:schemeClr val="tx1">
                    <a:tint val="75000"/>
                  </a:schemeClr>
                </a:solidFill>
              </a:defRPr>
            </a:lvl3pPr>
            <a:lvl4pPr marL="8812413" indent="0" algn="ctr">
              <a:buNone/>
              <a:defRPr>
                <a:solidFill>
                  <a:schemeClr val="tx1">
                    <a:tint val="75000"/>
                  </a:schemeClr>
                </a:solidFill>
              </a:defRPr>
            </a:lvl4pPr>
            <a:lvl5pPr marL="11749884" indent="0" algn="ctr">
              <a:buNone/>
              <a:defRPr>
                <a:solidFill>
                  <a:schemeClr val="tx1">
                    <a:tint val="75000"/>
                  </a:schemeClr>
                </a:solidFill>
              </a:defRPr>
            </a:lvl5pPr>
            <a:lvl6pPr marL="14687354" indent="0" algn="ctr">
              <a:buNone/>
              <a:defRPr>
                <a:solidFill>
                  <a:schemeClr val="tx1">
                    <a:tint val="75000"/>
                  </a:schemeClr>
                </a:solidFill>
              </a:defRPr>
            </a:lvl6pPr>
            <a:lvl7pPr marL="17624825" indent="0" algn="ctr">
              <a:buNone/>
              <a:defRPr>
                <a:solidFill>
                  <a:schemeClr val="tx1">
                    <a:tint val="75000"/>
                  </a:schemeClr>
                </a:solidFill>
              </a:defRPr>
            </a:lvl7pPr>
            <a:lvl8pPr marL="20562296" indent="0" algn="ctr">
              <a:buNone/>
              <a:defRPr>
                <a:solidFill>
                  <a:schemeClr val="tx1">
                    <a:tint val="75000"/>
                  </a:schemeClr>
                </a:solidFill>
              </a:defRPr>
            </a:lvl8pPr>
            <a:lvl9pPr marL="2349976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C6F6B6-0EA8-4D14-A8FC-C11ACCA26BA9}" type="datetimeFigureOut">
              <a:rPr lang="en-US" smtClean="0"/>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263559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6F6B6-0EA8-4D14-A8FC-C11ACCA26BA9}" type="datetimeFigureOut">
              <a:rPr lang="en-US" smtClean="0"/>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403762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2" y="5623567"/>
            <a:ext cx="64514734" cy="119839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80" y="5623567"/>
            <a:ext cx="192708527" cy="119839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6F6B6-0EA8-4D14-A8FC-C11ACCA26BA9}" type="datetimeFigureOut">
              <a:rPr lang="en-US" smtClean="0"/>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177386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6F6B6-0EA8-4D14-A8FC-C11ACCA26BA9}" type="datetimeFigureOut">
              <a:rPr lang="en-US" smtClean="0"/>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174779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4" y="21153122"/>
            <a:ext cx="43525440" cy="6537960"/>
          </a:xfrm>
        </p:spPr>
        <p:txBody>
          <a:bodyPr anchor="t"/>
          <a:lstStyle>
            <a:lvl1pPr algn="l">
              <a:defRPr sz="257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4" y="13952227"/>
            <a:ext cx="43525440" cy="7200899"/>
          </a:xfrm>
        </p:spPr>
        <p:txBody>
          <a:bodyPr anchor="b"/>
          <a:lstStyle>
            <a:lvl1pPr marL="0" indent="0">
              <a:buNone/>
              <a:defRPr sz="12900">
                <a:solidFill>
                  <a:schemeClr val="tx1">
                    <a:tint val="75000"/>
                  </a:schemeClr>
                </a:solidFill>
              </a:defRPr>
            </a:lvl1pPr>
            <a:lvl2pPr marL="2937471" indent="0">
              <a:buNone/>
              <a:defRPr sz="11600">
                <a:solidFill>
                  <a:schemeClr val="tx1">
                    <a:tint val="75000"/>
                  </a:schemeClr>
                </a:solidFill>
              </a:defRPr>
            </a:lvl2pPr>
            <a:lvl3pPr marL="5874941" indent="0">
              <a:buNone/>
              <a:defRPr sz="10200">
                <a:solidFill>
                  <a:schemeClr val="tx1">
                    <a:tint val="75000"/>
                  </a:schemeClr>
                </a:solidFill>
              </a:defRPr>
            </a:lvl3pPr>
            <a:lvl4pPr marL="8812413" indent="0">
              <a:buNone/>
              <a:defRPr sz="8900">
                <a:solidFill>
                  <a:schemeClr val="tx1">
                    <a:tint val="75000"/>
                  </a:schemeClr>
                </a:solidFill>
              </a:defRPr>
            </a:lvl4pPr>
            <a:lvl5pPr marL="11749884" indent="0">
              <a:buNone/>
              <a:defRPr sz="8900">
                <a:solidFill>
                  <a:schemeClr val="tx1">
                    <a:tint val="75000"/>
                  </a:schemeClr>
                </a:solidFill>
              </a:defRPr>
            </a:lvl5pPr>
            <a:lvl6pPr marL="14687354" indent="0">
              <a:buNone/>
              <a:defRPr sz="8900">
                <a:solidFill>
                  <a:schemeClr val="tx1">
                    <a:tint val="75000"/>
                  </a:schemeClr>
                </a:solidFill>
              </a:defRPr>
            </a:lvl6pPr>
            <a:lvl7pPr marL="17624825" indent="0">
              <a:buNone/>
              <a:defRPr sz="8900">
                <a:solidFill>
                  <a:schemeClr val="tx1">
                    <a:tint val="75000"/>
                  </a:schemeClr>
                </a:solidFill>
              </a:defRPr>
            </a:lvl7pPr>
            <a:lvl8pPr marL="20562296" indent="0">
              <a:buNone/>
              <a:defRPr sz="8900">
                <a:solidFill>
                  <a:schemeClr val="tx1">
                    <a:tint val="75000"/>
                  </a:schemeClr>
                </a:solidFill>
              </a:defRPr>
            </a:lvl8pPr>
            <a:lvl9pPr marL="23499768" indent="0">
              <a:buNone/>
              <a:defRPr sz="8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6F6B6-0EA8-4D14-A8FC-C11ACCA26BA9}" type="datetimeFigureOut">
              <a:rPr lang="en-US" smtClean="0"/>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262766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81" y="32773625"/>
            <a:ext cx="128611627" cy="92689680"/>
          </a:xfrm>
        </p:spPr>
        <p:txBody>
          <a:bodyPr/>
          <a:lstStyle>
            <a:lvl1pPr>
              <a:defRPr sz="18000"/>
            </a:lvl1pPr>
            <a:lvl2pPr>
              <a:defRPr sz="15500"/>
            </a:lvl2pPr>
            <a:lvl3pPr>
              <a:defRPr sz="12900"/>
            </a:lvl3pPr>
            <a:lvl4pPr>
              <a:defRPr sz="11600"/>
            </a:lvl4pPr>
            <a:lvl5pPr>
              <a:defRPr sz="11600"/>
            </a:lvl5pPr>
            <a:lvl6pPr>
              <a:defRPr sz="11600"/>
            </a:lvl6pPr>
            <a:lvl7pPr>
              <a:defRPr sz="11600"/>
            </a:lvl7pPr>
            <a:lvl8pPr>
              <a:defRPr sz="11600"/>
            </a:lvl8pPr>
            <a:lvl9pPr>
              <a:defRPr sz="1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7" y="32773625"/>
            <a:ext cx="128611634" cy="92689680"/>
          </a:xfrm>
        </p:spPr>
        <p:txBody>
          <a:bodyPr/>
          <a:lstStyle>
            <a:lvl1pPr>
              <a:defRPr sz="18000"/>
            </a:lvl1pPr>
            <a:lvl2pPr>
              <a:defRPr sz="15500"/>
            </a:lvl2pPr>
            <a:lvl3pPr>
              <a:defRPr sz="12900"/>
            </a:lvl3pPr>
            <a:lvl4pPr>
              <a:defRPr sz="11600"/>
            </a:lvl4pPr>
            <a:lvl5pPr>
              <a:defRPr sz="11600"/>
            </a:lvl5pPr>
            <a:lvl6pPr>
              <a:defRPr sz="11600"/>
            </a:lvl6pPr>
            <a:lvl7pPr>
              <a:defRPr sz="11600"/>
            </a:lvl7pPr>
            <a:lvl8pPr>
              <a:defRPr sz="11600"/>
            </a:lvl8pPr>
            <a:lvl9pPr>
              <a:defRPr sz="1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6F6B6-0EA8-4D14-A8FC-C11ACCA26BA9}" type="datetimeFigureOut">
              <a:rPr lang="en-US" smtClean="0"/>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293114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3"/>
            <a:ext cx="460857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4" y="7368547"/>
            <a:ext cx="22625054" cy="3070857"/>
          </a:xfrm>
        </p:spPr>
        <p:txBody>
          <a:bodyPr anchor="b"/>
          <a:lstStyle>
            <a:lvl1pPr marL="0" indent="0">
              <a:buNone/>
              <a:defRPr sz="15500" b="1"/>
            </a:lvl1pPr>
            <a:lvl2pPr marL="2937471" indent="0">
              <a:buNone/>
              <a:defRPr sz="12900" b="1"/>
            </a:lvl2pPr>
            <a:lvl3pPr marL="5874941" indent="0">
              <a:buNone/>
              <a:defRPr sz="11600" b="1"/>
            </a:lvl3pPr>
            <a:lvl4pPr marL="8812413" indent="0">
              <a:buNone/>
              <a:defRPr sz="10200" b="1"/>
            </a:lvl4pPr>
            <a:lvl5pPr marL="11749884" indent="0">
              <a:buNone/>
              <a:defRPr sz="10200" b="1"/>
            </a:lvl5pPr>
            <a:lvl6pPr marL="14687354" indent="0">
              <a:buNone/>
              <a:defRPr sz="10200" b="1"/>
            </a:lvl6pPr>
            <a:lvl7pPr marL="17624825" indent="0">
              <a:buNone/>
              <a:defRPr sz="10200" b="1"/>
            </a:lvl7pPr>
            <a:lvl8pPr marL="20562296" indent="0">
              <a:buNone/>
              <a:defRPr sz="10200" b="1"/>
            </a:lvl8pPr>
            <a:lvl9pPr marL="23499768" indent="0">
              <a:buNone/>
              <a:defRPr sz="10200" b="1"/>
            </a:lvl9pPr>
          </a:lstStyle>
          <a:p>
            <a:pPr lvl="0"/>
            <a:r>
              <a:rPr lang="en-US" smtClean="0"/>
              <a:t>Click to edit Master text styles</a:t>
            </a:r>
          </a:p>
        </p:txBody>
      </p:sp>
      <p:sp>
        <p:nvSpPr>
          <p:cNvPr id="4" name="Content Placeholder 3"/>
          <p:cNvSpPr>
            <a:spLocks noGrp="1"/>
          </p:cNvSpPr>
          <p:nvPr>
            <p:ph sz="half" idx="2"/>
          </p:nvPr>
        </p:nvSpPr>
        <p:spPr>
          <a:xfrm>
            <a:off x="2560324" y="10439405"/>
            <a:ext cx="22625054" cy="18966183"/>
          </a:xfrm>
        </p:spPr>
        <p:txBody>
          <a:bodyPr/>
          <a:lstStyle>
            <a:lvl1pPr>
              <a:defRPr sz="15500"/>
            </a:lvl1pPr>
            <a:lvl2pPr>
              <a:defRPr sz="12900"/>
            </a:lvl2pPr>
            <a:lvl3pPr>
              <a:defRPr sz="116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4" y="7368547"/>
            <a:ext cx="22633940" cy="3070857"/>
          </a:xfrm>
        </p:spPr>
        <p:txBody>
          <a:bodyPr anchor="b"/>
          <a:lstStyle>
            <a:lvl1pPr marL="0" indent="0">
              <a:buNone/>
              <a:defRPr sz="15500" b="1"/>
            </a:lvl1pPr>
            <a:lvl2pPr marL="2937471" indent="0">
              <a:buNone/>
              <a:defRPr sz="12900" b="1"/>
            </a:lvl2pPr>
            <a:lvl3pPr marL="5874941" indent="0">
              <a:buNone/>
              <a:defRPr sz="11600" b="1"/>
            </a:lvl3pPr>
            <a:lvl4pPr marL="8812413" indent="0">
              <a:buNone/>
              <a:defRPr sz="10200" b="1"/>
            </a:lvl4pPr>
            <a:lvl5pPr marL="11749884" indent="0">
              <a:buNone/>
              <a:defRPr sz="10200" b="1"/>
            </a:lvl5pPr>
            <a:lvl6pPr marL="14687354" indent="0">
              <a:buNone/>
              <a:defRPr sz="10200" b="1"/>
            </a:lvl6pPr>
            <a:lvl7pPr marL="17624825" indent="0">
              <a:buNone/>
              <a:defRPr sz="10200" b="1"/>
            </a:lvl7pPr>
            <a:lvl8pPr marL="20562296" indent="0">
              <a:buNone/>
              <a:defRPr sz="10200" b="1"/>
            </a:lvl8pPr>
            <a:lvl9pPr marL="23499768" indent="0">
              <a:buNone/>
              <a:defRPr sz="10200" b="1"/>
            </a:lvl9pPr>
          </a:lstStyle>
          <a:p>
            <a:pPr lvl="0"/>
            <a:r>
              <a:rPr lang="en-US" smtClean="0"/>
              <a:t>Click to edit Master text styles</a:t>
            </a:r>
          </a:p>
        </p:txBody>
      </p:sp>
      <p:sp>
        <p:nvSpPr>
          <p:cNvPr id="6" name="Content Placeholder 5"/>
          <p:cNvSpPr>
            <a:spLocks noGrp="1"/>
          </p:cNvSpPr>
          <p:nvPr>
            <p:ph sz="quarter" idx="4"/>
          </p:nvPr>
        </p:nvSpPr>
        <p:spPr>
          <a:xfrm>
            <a:off x="26012144" y="10439405"/>
            <a:ext cx="22633940" cy="18966183"/>
          </a:xfrm>
        </p:spPr>
        <p:txBody>
          <a:bodyPr/>
          <a:lstStyle>
            <a:lvl1pPr>
              <a:defRPr sz="15500"/>
            </a:lvl1pPr>
            <a:lvl2pPr>
              <a:defRPr sz="12900"/>
            </a:lvl2pPr>
            <a:lvl3pPr>
              <a:defRPr sz="116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C6F6B6-0EA8-4D14-A8FC-C11ACCA26BA9}" type="datetimeFigureOut">
              <a:rPr lang="en-US" smtClean="0"/>
              <a:t>7/16/2013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61564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6F6B6-0EA8-4D14-A8FC-C11ACCA26BA9}" type="datetimeFigureOut">
              <a:rPr lang="en-US" smtClean="0"/>
              <a:t>7/16/2013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29758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6F6B6-0EA8-4D14-A8FC-C11ACCA26BA9}" type="datetimeFigureOut">
              <a:rPr lang="en-US" smtClean="0"/>
              <a:t>7/16/2013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8932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7" y="1310640"/>
            <a:ext cx="16846554" cy="5577840"/>
          </a:xfrm>
        </p:spPr>
        <p:txBody>
          <a:bodyPr anchor="b"/>
          <a:lstStyle>
            <a:lvl1pPr algn="l">
              <a:defRPr sz="12900" b="1"/>
            </a:lvl1pPr>
          </a:lstStyle>
          <a:p>
            <a:r>
              <a:rPr lang="en-US" smtClean="0"/>
              <a:t>Click to edit Master title style</a:t>
            </a:r>
            <a:endParaRPr lang="en-US"/>
          </a:p>
        </p:txBody>
      </p:sp>
      <p:sp>
        <p:nvSpPr>
          <p:cNvPr id="3" name="Content Placeholder 2"/>
          <p:cNvSpPr>
            <a:spLocks noGrp="1"/>
          </p:cNvSpPr>
          <p:nvPr>
            <p:ph idx="1"/>
          </p:nvPr>
        </p:nvSpPr>
        <p:spPr>
          <a:xfrm>
            <a:off x="20020280" y="1310644"/>
            <a:ext cx="28625800" cy="28094943"/>
          </a:xfrm>
        </p:spPr>
        <p:txBody>
          <a:bodyPr/>
          <a:lstStyle>
            <a:lvl1pPr>
              <a:defRPr sz="20600"/>
            </a:lvl1pPr>
            <a:lvl2pPr>
              <a:defRPr sz="18000"/>
            </a:lvl2pPr>
            <a:lvl3pPr>
              <a:defRPr sz="15500"/>
            </a:lvl3pPr>
            <a:lvl4pPr>
              <a:defRPr sz="12900"/>
            </a:lvl4pPr>
            <a:lvl5pPr>
              <a:defRPr sz="12900"/>
            </a:lvl5pPr>
            <a:lvl6pPr>
              <a:defRPr sz="12900"/>
            </a:lvl6pPr>
            <a:lvl7pPr>
              <a:defRPr sz="12900"/>
            </a:lvl7pPr>
            <a:lvl8pPr>
              <a:defRPr sz="12900"/>
            </a:lvl8pPr>
            <a:lvl9pPr>
              <a:defRPr sz="1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7" y="6888484"/>
            <a:ext cx="16846554" cy="22517103"/>
          </a:xfrm>
        </p:spPr>
        <p:txBody>
          <a:bodyPr/>
          <a:lstStyle>
            <a:lvl1pPr marL="0" indent="0">
              <a:buNone/>
              <a:defRPr sz="8900"/>
            </a:lvl1pPr>
            <a:lvl2pPr marL="2937471" indent="0">
              <a:buNone/>
              <a:defRPr sz="7700"/>
            </a:lvl2pPr>
            <a:lvl3pPr marL="5874941" indent="0">
              <a:buNone/>
              <a:defRPr sz="6400"/>
            </a:lvl3pPr>
            <a:lvl4pPr marL="8812413" indent="0">
              <a:buNone/>
              <a:defRPr sz="5700"/>
            </a:lvl4pPr>
            <a:lvl5pPr marL="11749884" indent="0">
              <a:buNone/>
              <a:defRPr sz="5700"/>
            </a:lvl5pPr>
            <a:lvl6pPr marL="14687354" indent="0">
              <a:buNone/>
              <a:defRPr sz="5700"/>
            </a:lvl6pPr>
            <a:lvl7pPr marL="17624825" indent="0">
              <a:buNone/>
              <a:defRPr sz="5700"/>
            </a:lvl7pPr>
            <a:lvl8pPr marL="20562296" indent="0">
              <a:buNone/>
              <a:defRPr sz="5700"/>
            </a:lvl8pPr>
            <a:lvl9pPr marL="23499768" indent="0">
              <a:buNone/>
              <a:defRPr sz="5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6F6B6-0EA8-4D14-A8FC-C11ACCA26BA9}" type="datetimeFigureOut">
              <a:rPr lang="en-US" smtClean="0"/>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9051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3042882"/>
            <a:ext cx="30723840" cy="2720343"/>
          </a:xfrm>
        </p:spPr>
        <p:txBody>
          <a:bodyPr anchor="b"/>
          <a:lstStyle>
            <a:lvl1pPr algn="l">
              <a:defRPr sz="12900" b="1"/>
            </a:lvl1pPr>
          </a:lstStyle>
          <a:p>
            <a:r>
              <a:rPr lang="en-US" smtClean="0"/>
              <a:t>Click to edit Master title style</a:t>
            </a:r>
            <a:endParaRPr lang="en-US"/>
          </a:p>
        </p:txBody>
      </p:sp>
      <p:sp>
        <p:nvSpPr>
          <p:cNvPr id="3" name="Picture Placeholder 2"/>
          <p:cNvSpPr>
            <a:spLocks noGrp="1"/>
          </p:cNvSpPr>
          <p:nvPr>
            <p:ph type="pic" idx="1"/>
          </p:nvPr>
        </p:nvSpPr>
        <p:spPr>
          <a:xfrm>
            <a:off x="10036814" y="2941320"/>
            <a:ext cx="30723840" cy="19751040"/>
          </a:xfrm>
        </p:spPr>
        <p:txBody>
          <a:bodyPr/>
          <a:lstStyle>
            <a:lvl1pPr marL="0" indent="0">
              <a:buNone/>
              <a:defRPr sz="20600"/>
            </a:lvl1pPr>
            <a:lvl2pPr marL="2937471" indent="0">
              <a:buNone/>
              <a:defRPr sz="18000"/>
            </a:lvl2pPr>
            <a:lvl3pPr marL="5874941" indent="0">
              <a:buNone/>
              <a:defRPr sz="15500"/>
            </a:lvl3pPr>
            <a:lvl4pPr marL="8812413" indent="0">
              <a:buNone/>
              <a:defRPr sz="12900"/>
            </a:lvl4pPr>
            <a:lvl5pPr marL="11749884" indent="0">
              <a:buNone/>
              <a:defRPr sz="12900"/>
            </a:lvl5pPr>
            <a:lvl6pPr marL="14687354" indent="0">
              <a:buNone/>
              <a:defRPr sz="12900"/>
            </a:lvl6pPr>
            <a:lvl7pPr marL="17624825" indent="0">
              <a:buNone/>
              <a:defRPr sz="12900"/>
            </a:lvl7pPr>
            <a:lvl8pPr marL="20562296" indent="0">
              <a:buNone/>
              <a:defRPr sz="12900"/>
            </a:lvl8pPr>
            <a:lvl9pPr marL="23499768" indent="0">
              <a:buNone/>
              <a:defRPr sz="12900"/>
            </a:lvl9pPr>
          </a:lstStyle>
          <a:p>
            <a:endParaRPr lang="en-US"/>
          </a:p>
        </p:txBody>
      </p:sp>
      <p:sp>
        <p:nvSpPr>
          <p:cNvPr id="4" name="Text Placeholder 3"/>
          <p:cNvSpPr>
            <a:spLocks noGrp="1"/>
          </p:cNvSpPr>
          <p:nvPr>
            <p:ph type="body" sz="half" idx="2"/>
          </p:nvPr>
        </p:nvSpPr>
        <p:spPr>
          <a:xfrm>
            <a:off x="10036814" y="25763224"/>
            <a:ext cx="30723840" cy="3863339"/>
          </a:xfrm>
        </p:spPr>
        <p:txBody>
          <a:bodyPr/>
          <a:lstStyle>
            <a:lvl1pPr marL="0" indent="0">
              <a:buNone/>
              <a:defRPr sz="8900"/>
            </a:lvl1pPr>
            <a:lvl2pPr marL="2937471" indent="0">
              <a:buNone/>
              <a:defRPr sz="7700"/>
            </a:lvl2pPr>
            <a:lvl3pPr marL="5874941" indent="0">
              <a:buNone/>
              <a:defRPr sz="6400"/>
            </a:lvl3pPr>
            <a:lvl4pPr marL="8812413" indent="0">
              <a:buNone/>
              <a:defRPr sz="5700"/>
            </a:lvl4pPr>
            <a:lvl5pPr marL="11749884" indent="0">
              <a:buNone/>
              <a:defRPr sz="5700"/>
            </a:lvl5pPr>
            <a:lvl6pPr marL="14687354" indent="0">
              <a:buNone/>
              <a:defRPr sz="5700"/>
            </a:lvl6pPr>
            <a:lvl7pPr marL="17624825" indent="0">
              <a:buNone/>
              <a:defRPr sz="5700"/>
            </a:lvl7pPr>
            <a:lvl8pPr marL="20562296" indent="0">
              <a:buNone/>
              <a:defRPr sz="5700"/>
            </a:lvl8pPr>
            <a:lvl9pPr marL="23499768" indent="0">
              <a:buNone/>
              <a:defRPr sz="5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6F6B6-0EA8-4D14-A8FC-C11ACCA26BA9}" type="datetimeFigureOut">
              <a:rPr lang="en-US" smtClean="0"/>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3E029-BF18-44E2-B5B8-8664285CC494}" type="slidenum">
              <a:rPr lang="en-US" smtClean="0"/>
              <a:t>‹#›</a:t>
            </a:fld>
            <a:endParaRPr lang="en-US"/>
          </a:p>
        </p:txBody>
      </p:sp>
    </p:spTree>
    <p:extLst>
      <p:ext uri="{BB962C8B-B14F-4D97-AF65-F5344CB8AC3E}">
        <p14:creationId xmlns:p14="http://schemas.microsoft.com/office/powerpoint/2010/main" val="189506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3"/>
            <a:ext cx="46085760" cy="5486400"/>
          </a:xfrm>
          <a:prstGeom prst="rect">
            <a:avLst/>
          </a:prstGeom>
        </p:spPr>
        <p:txBody>
          <a:bodyPr vert="horz" lIns="587494" tIns="293747" rIns="587494" bIns="29374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7680967"/>
            <a:ext cx="46085760" cy="21724622"/>
          </a:xfrm>
          <a:prstGeom prst="rect">
            <a:avLst/>
          </a:prstGeom>
        </p:spPr>
        <p:txBody>
          <a:bodyPr vert="horz" lIns="587494" tIns="293747" rIns="587494" bIns="2937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0510485"/>
            <a:ext cx="11948160" cy="1752600"/>
          </a:xfrm>
          <a:prstGeom prst="rect">
            <a:avLst/>
          </a:prstGeom>
        </p:spPr>
        <p:txBody>
          <a:bodyPr vert="horz" lIns="587494" tIns="293747" rIns="587494" bIns="293747" rtlCol="0" anchor="ctr"/>
          <a:lstStyle>
            <a:lvl1pPr algn="l">
              <a:defRPr sz="7700">
                <a:solidFill>
                  <a:schemeClr val="tx1">
                    <a:tint val="75000"/>
                  </a:schemeClr>
                </a:solidFill>
              </a:defRPr>
            </a:lvl1pPr>
          </a:lstStyle>
          <a:p>
            <a:fld id="{7FC6F6B6-0EA8-4D14-A8FC-C11ACCA26BA9}" type="datetimeFigureOut">
              <a:rPr lang="en-US" smtClean="0"/>
              <a:t>7/16/2013</a:t>
            </a:fld>
            <a:endParaRPr lang="en-US"/>
          </a:p>
        </p:txBody>
      </p:sp>
      <p:sp>
        <p:nvSpPr>
          <p:cNvPr id="5" name="Footer Placeholder 4"/>
          <p:cNvSpPr>
            <a:spLocks noGrp="1"/>
          </p:cNvSpPr>
          <p:nvPr>
            <p:ph type="ftr" sz="quarter" idx="3"/>
          </p:nvPr>
        </p:nvSpPr>
        <p:spPr>
          <a:xfrm>
            <a:off x="17495520" y="30510485"/>
            <a:ext cx="16215360" cy="1752600"/>
          </a:xfrm>
          <a:prstGeom prst="rect">
            <a:avLst/>
          </a:prstGeom>
        </p:spPr>
        <p:txBody>
          <a:bodyPr vert="horz" lIns="587494" tIns="293747" rIns="587494" bIns="293747" rtlCol="0" anchor="ctr"/>
          <a:lstStyle>
            <a:lvl1pPr algn="ctr">
              <a:defRPr sz="7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5"/>
            <a:ext cx="11948160" cy="1752600"/>
          </a:xfrm>
          <a:prstGeom prst="rect">
            <a:avLst/>
          </a:prstGeom>
        </p:spPr>
        <p:txBody>
          <a:bodyPr vert="horz" lIns="587494" tIns="293747" rIns="587494" bIns="293747" rtlCol="0" anchor="ctr"/>
          <a:lstStyle>
            <a:lvl1pPr algn="r">
              <a:defRPr sz="7700">
                <a:solidFill>
                  <a:schemeClr val="tx1">
                    <a:tint val="75000"/>
                  </a:schemeClr>
                </a:solidFill>
              </a:defRPr>
            </a:lvl1pPr>
          </a:lstStyle>
          <a:p>
            <a:fld id="{5A03E029-BF18-44E2-B5B8-8664285CC494}" type="slidenum">
              <a:rPr lang="en-US" smtClean="0"/>
              <a:t>‹#›</a:t>
            </a:fld>
            <a:endParaRPr lang="en-US"/>
          </a:p>
        </p:txBody>
      </p:sp>
    </p:spTree>
    <p:extLst>
      <p:ext uri="{BB962C8B-B14F-4D97-AF65-F5344CB8AC3E}">
        <p14:creationId xmlns:p14="http://schemas.microsoft.com/office/powerpoint/2010/main" val="156072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74941" rtl="0" eaLnBrk="1" latinLnBrk="0" hangingPunct="1">
        <a:spcBef>
          <a:spcPct val="0"/>
        </a:spcBef>
        <a:buNone/>
        <a:defRPr sz="28200" kern="1200">
          <a:solidFill>
            <a:schemeClr val="tx1"/>
          </a:solidFill>
          <a:latin typeface="+mj-lt"/>
          <a:ea typeface="+mj-ea"/>
          <a:cs typeface="+mj-cs"/>
        </a:defRPr>
      </a:lvl1pPr>
    </p:titleStyle>
    <p:bodyStyle>
      <a:lvl1pPr marL="2203104" indent="-2203104" algn="l" defTabSz="5874941" rtl="0" eaLnBrk="1" latinLnBrk="0" hangingPunct="1">
        <a:spcBef>
          <a:spcPct val="20000"/>
        </a:spcBef>
        <a:buFont typeface="Arial" pitchFamily="34" charset="0"/>
        <a:buChar char="•"/>
        <a:defRPr sz="20600" kern="1200">
          <a:solidFill>
            <a:schemeClr val="tx1"/>
          </a:solidFill>
          <a:latin typeface="+mn-lt"/>
          <a:ea typeface="+mn-ea"/>
          <a:cs typeface="+mn-cs"/>
        </a:defRPr>
      </a:lvl1pPr>
      <a:lvl2pPr marL="4773390" indent="-1835919" algn="l" defTabSz="5874941" rtl="0" eaLnBrk="1" latinLnBrk="0" hangingPunct="1">
        <a:spcBef>
          <a:spcPct val="20000"/>
        </a:spcBef>
        <a:buFont typeface="Arial" pitchFamily="34" charset="0"/>
        <a:buChar char="–"/>
        <a:defRPr sz="18000" kern="1200">
          <a:solidFill>
            <a:schemeClr val="tx1"/>
          </a:solidFill>
          <a:latin typeface="+mn-lt"/>
          <a:ea typeface="+mn-ea"/>
          <a:cs typeface="+mn-cs"/>
        </a:defRPr>
      </a:lvl2pPr>
      <a:lvl3pPr marL="7343678" indent="-1468735" algn="l" defTabSz="5874941" rtl="0" eaLnBrk="1" latinLnBrk="0" hangingPunct="1">
        <a:spcBef>
          <a:spcPct val="20000"/>
        </a:spcBef>
        <a:buFont typeface="Arial" pitchFamily="34" charset="0"/>
        <a:buChar char="•"/>
        <a:defRPr sz="15500" kern="1200">
          <a:solidFill>
            <a:schemeClr val="tx1"/>
          </a:solidFill>
          <a:latin typeface="+mn-lt"/>
          <a:ea typeface="+mn-ea"/>
          <a:cs typeface="+mn-cs"/>
        </a:defRPr>
      </a:lvl3pPr>
      <a:lvl4pPr marL="10281148"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4pPr>
      <a:lvl5pPr marL="13218619"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5pPr>
      <a:lvl6pPr marL="16156090"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6pPr>
      <a:lvl7pPr marL="19093560"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7pPr>
      <a:lvl8pPr marL="22031032"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8pPr>
      <a:lvl9pPr marL="24968503" indent="-1468735" algn="l" defTabSz="5874941" rtl="0" eaLnBrk="1" latinLnBrk="0" hangingPunct="1">
        <a:spcBef>
          <a:spcPct val="20000"/>
        </a:spcBef>
        <a:buFont typeface="Arial" pitchFamily="34" charset="0"/>
        <a:buChar char="•"/>
        <a:defRPr sz="12900" kern="1200">
          <a:solidFill>
            <a:schemeClr val="tx1"/>
          </a:solidFill>
          <a:latin typeface="+mn-lt"/>
          <a:ea typeface="+mn-ea"/>
          <a:cs typeface="+mn-cs"/>
        </a:defRPr>
      </a:lvl9pPr>
    </p:bodyStyle>
    <p:otherStyle>
      <a:defPPr>
        <a:defRPr lang="en-US"/>
      </a:defPPr>
      <a:lvl1pPr marL="0" algn="l" defTabSz="5874941" rtl="0" eaLnBrk="1" latinLnBrk="0" hangingPunct="1">
        <a:defRPr sz="11600" kern="1200">
          <a:solidFill>
            <a:schemeClr val="tx1"/>
          </a:solidFill>
          <a:latin typeface="+mn-lt"/>
          <a:ea typeface="+mn-ea"/>
          <a:cs typeface="+mn-cs"/>
        </a:defRPr>
      </a:lvl1pPr>
      <a:lvl2pPr marL="2937471" algn="l" defTabSz="5874941" rtl="0" eaLnBrk="1" latinLnBrk="0" hangingPunct="1">
        <a:defRPr sz="11600" kern="1200">
          <a:solidFill>
            <a:schemeClr val="tx1"/>
          </a:solidFill>
          <a:latin typeface="+mn-lt"/>
          <a:ea typeface="+mn-ea"/>
          <a:cs typeface="+mn-cs"/>
        </a:defRPr>
      </a:lvl2pPr>
      <a:lvl3pPr marL="5874941" algn="l" defTabSz="5874941" rtl="0" eaLnBrk="1" latinLnBrk="0" hangingPunct="1">
        <a:defRPr sz="11600" kern="1200">
          <a:solidFill>
            <a:schemeClr val="tx1"/>
          </a:solidFill>
          <a:latin typeface="+mn-lt"/>
          <a:ea typeface="+mn-ea"/>
          <a:cs typeface="+mn-cs"/>
        </a:defRPr>
      </a:lvl3pPr>
      <a:lvl4pPr marL="8812413" algn="l" defTabSz="5874941" rtl="0" eaLnBrk="1" latinLnBrk="0" hangingPunct="1">
        <a:defRPr sz="11600" kern="1200">
          <a:solidFill>
            <a:schemeClr val="tx1"/>
          </a:solidFill>
          <a:latin typeface="+mn-lt"/>
          <a:ea typeface="+mn-ea"/>
          <a:cs typeface="+mn-cs"/>
        </a:defRPr>
      </a:lvl4pPr>
      <a:lvl5pPr marL="11749884" algn="l" defTabSz="5874941" rtl="0" eaLnBrk="1" latinLnBrk="0" hangingPunct="1">
        <a:defRPr sz="11600" kern="1200">
          <a:solidFill>
            <a:schemeClr val="tx1"/>
          </a:solidFill>
          <a:latin typeface="+mn-lt"/>
          <a:ea typeface="+mn-ea"/>
          <a:cs typeface="+mn-cs"/>
        </a:defRPr>
      </a:lvl5pPr>
      <a:lvl6pPr marL="14687354" algn="l" defTabSz="5874941" rtl="0" eaLnBrk="1" latinLnBrk="0" hangingPunct="1">
        <a:defRPr sz="11600" kern="1200">
          <a:solidFill>
            <a:schemeClr val="tx1"/>
          </a:solidFill>
          <a:latin typeface="+mn-lt"/>
          <a:ea typeface="+mn-ea"/>
          <a:cs typeface="+mn-cs"/>
        </a:defRPr>
      </a:lvl6pPr>
      <a:lvl7pPr marL="17624825" algn="l" defTabSz="5874941" rtl="0" eaLnBrk="1" latinLnBrk="0" hangingPunct="1">
        <a:defRPr sz="11600" kern="1200">
          <a:solidFill>
            <a:schemeClr val="tx1"/>
          </a:solidFill>
          <a:latin typeface="+mn-lt"/>
          <a:ea typeface="+mn-ea"/>
          <a:cs typeface="+mn-cs"/>
        </a:defRPr>
      </a:lvl7pPr>
      <a:lvl8pPr marL="20562296" algn="l" defTabSz="5874941" rtl="0" eaLnBrk="1" latinLnBrk="0" hangingPunct="1">
        <a:defRPr sz="11600" kern="1200">
          <a:solidFill>
            <a:schemeClr val="tx1"/>
          </a:solidFill>
          <a:latin typeface="+mn-lt"/>
          <a:ea typeface="+mn-ea"/>
          <a:cs typeface="+mn-cs"/>
        </a:defRPr>
      </a:lvl8pPr>
      <a:lvl9pPr marL="23499768" algn="l" defTabSz="5874941" rtl="0" eaLnBrk="1" latinLnBrk="0" hangingPunct="1">
        <a:defRPr sz="1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92750"/>
            <a:ext cx="51206400" cy="27432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53" name="Rectangle 52"/>
          <p:cNvSpPr/>
          <p:nvPr/>
        </p:nvSpPr>
        <p:spPr>
          <a:xfrm>
            <a:off x="38252403" y="7010399"/>
            <a:ext cx="12495000" cy="8140338"/>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rial" pitchFamily="34" charset="0"/>
                <a:cs typeface="Arial" pitchFamily="34" charset="0"/>
              </a:rPr>
              <a:t>Examples of commonly used terms for water management data and suggested controlled vocabulary (to become a community standard)   </a:t>
            </a:r>
            <a:endParaRPr lang="en-US" sz="28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a:p>
            <a:pPr algn="ctr"/>
            <a:endParaRPr lang="en-US" dirty="0">
              <a:latin typeface="Arial" pitchFamily="34" charset="0"/>
              <a:cs typeface="Arial" pitchFamily="34" charset="0"/>
            </a:endParaRPr>
          </a:p>
        </p:txBody>
      </p:sp>
      <p:sp>
        <p:nvSpPr>
          <p:cNvPr id="5" name="Rectangle 4"/>
          <p:cNvSpPr/>
          <p:nvPr/>
        </p:nvSpPr>
        <p:spPr>
          <a:xfrm>
            <a:off x="0" y="0"/>
            <a:ext cx="51206400" cy="54864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b="1" dirty="0" smtClean="0">
              <a:solidFill>
                <a:schemeClr val="tx1"/>
              </a:solidFill>
              <a:latin typeface="Arial" pitchFamily="34" charset="0"/>
              <a:cs typeface="Arial" pitchFamily="34" charset="0"/>
            </a:endParaRPr>
          </a:p>
          <a:p>
            <a:pPr algn="ctr"/>
            <a:r>
              <a:rPr lang="en-US" sz="10000" b="1" dirty="0" smtClean="0">
                <a:solidFill>
                  <a:schemeClr val="tx1"/>
                </a:solidFill>
                <a:latin typeface="Arial" pitchFamily="34" charset="0"/>
                <a:cs typeface="Arial" pitchFamily="34" charset="0"/>
              </a:rPr>
              <a:t>A Proposed Water Management Data Model (WaM-DaM)</a:t>
            </a:r>
          </a:p>
          <a:p>
            <a:pPr algn="ctr"/>
            <a:r>
              <a:rPr lang="en-US" sz="4800" b="1" dirty="0" smtClean="0">
                <a:solidFill>
                  <a:schemeClr val="accent1"/>
                </a:solidFill>
                <a:latin typeface="Arial" pitchFamily="34" charset="0"/>
                <a:cs typeface="Arial" pitchFamily="34" charset="0"/>
              </a:rPr>
              <a:t>Adel M. </a:t>
            </a:r>
            <a:r>
              <a:rPr lang="en-US" sz="4800" b="1" dirty="0" err="1" smtClean="0">
                <a:solidFill>
                  <a:schemeClr val="accent1"/>
                </a:solidFill>
                <a:latin typeface="Arial" pitchFamily="34" charset="0"/>
                <a:cs typeface="Arial" pitchFamily="34" charset="0"/>
              </a:rPr>
              <a:t>Abdallah</a:t>
            </a:r>
            <a:r>
              <a:rPr lang="en-US" sz="4800" b="1" dirty="0" smtClean="0">
                <a:solidFill>
                  <a:schemeClr val="accent1"/>
                </a:solidFill>
                <a:latin typeface="Arial" pitchFamily="34" charset="0"/>
                <a:cs typeface="Arial" pitchFamily="34" charset="0"/>
              </a:rPr>
              <a:t> &amp; David E. Rosenberg</a:t>
            </a:r>
          </a:p>
          <a:p>
            <a:pPr algn="ctr"/>
            <a:r>
              <a:rPr lang="en-US" sz="3600" b="1" dirty="0" smtClean="0">
                <a:solidFill>
                  <a:schemeClr val="tx1"/>
                </a:solidFill>
                <a:latin typeface="Arial" pitchFamily="34" charset="0"/>
                <a:cs typeface="Arial" pitchFamily="34" charset="0"/>
              </a:rPr>
              <a:t>Utah Water Research Laboratory, Utah State University, Logan – Utah</a:t>
            </a:r>
          </a:p>
          <a:p>
            <a:pPr algn="ctr"/>
            <a:endParaRPr lang="en-US" sz="3600" b="1" dirty="0" smtClean="0">
              <a:solidFill>
                <a:schemeClr val="tx1"/>
              </a:solidFill>
              <a:latin typeface="Arial" pitchFamily="34" charset="0"/>
              <a:cs typeface="Arial" pitchFamily="34" charset="0"/>
            </a:endParaRPr>
          </a:p>
          <a:p>
            <a:pPr algn="ctr"/>
            <a:r>
              <a:rPr lang="en-US" sz="4400" dirty="0" smtClean="0">
                <a:solidFill>
                  <a:schemeClr val="tx1"/>
                </a:solidFill>
                <a:latin typeface="Arial" pitchFamily="34" charset="0"/>
                <a:cs typeface="Arial" pitchFamily="34" charset="0"/>
              </a:rPr>
              <a:t>2013 </a:t>
            </a:r>
            <a:r>
              <a:rPr lang="en-US" sz="4400" dirty="0">
                <a:solidFill>
                  <a:schemeClr val="tx1"/>
                </a:solidFill>
                <a:latin typeface="Arial" pitchFamily="34" charset="0"/>
                <a:cs typeface="Arial" pitchFamily="34" charset="0"/>
              </a:rPr>
              <a:t>CUAHSI Conference on </a:t>
            </a:r>
            <a:r>
              <a:rPr lang="en-US" sz="4400" dirty="0" err="1">
                <a:solidFill>
                  <a:schemeClr val="tx1"/>
                </a:solidFill>
                <a:latin typeface="Arial" pitchFamily="34" charset="0"/>
                <a:cs typeface="Arial" pitchFamily="34" charset="0"/>
              </a:rPr>
              <a:t>Hydroinformatics</a:t>
            </a:r>
            <a:r>
              <a:rPr lang="en-US" sz="4400" dirty="0">
                <a:solidFill>
                  <a:schemeClr val="tx1"/>
                </a:solidFill>
                <a:latin typeface="Arial" pitchFamily="34" charset="0"/>
                <a:cs typeface="Arial" pitchFamily="34" charset="0"/>
              </a:rPr>
              <a:t> and </a:t>
            </a:r>
            <a:r>
              <a:rPr lang="en-US" sz="4400" dirty="0" smtClean="0">
                <a:solidFill>
                  <a:schemeClr val="tx1"/>
                </a:solidFill>
                <a:latin typeface="Arial" pitchFamily="34" charset="0"/>
                <a:cs typeface="Arial" pitchFamily="34" charset="0"/>
              </a:rPr>
              <a:t>Modeling, July 19-21, 2013</a:t>
            </a:r>
            <a:endParaRPr lang="en-US" sz="4400" dirty="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324114"/>
            <a:ext cx="5486400" cy="2790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Users\AdelMAbdallah\Downloads\nsf1.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6200" y="609600"/>
            <a:ext cx="3404919" cy="340491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2"/>
          <p:cNvSpPr txBox="1">
            <a:spLocks noChangeArrowheads="1"/>
          </p:cNvSpPr>
          <p:nvPr/>
        </p:nvSpPr>
        <p:spPr bwMode="auto">
          <a:xfrm>
            <a:off x="44958000" y="4014519"/>
            <a:ext cx="4927899" cy="1200329"/>
          </a:xfrm>
          <a:prstGeom prst="rect">
            <a:avLst/>
          </a:prstGeom>
          <a:noFill/>
          <a:ln w="9525" algn="ctr">
            <a:noFill/>
            <a:miter lim="800000"/>
            <a:headEnd/>
            <a:tailEnd/>
          </a:ln>
        </p:spPr>
        <p:txBody>
          <a:bodyPr wrap="square">
            <a:spAutoFit/>
          </a:bodyPr>
          <a:lstStyle/>
          <a:p>
            <a:pPr algn="ctr" defTabSz="4389438"/>
            <a:r>
              <a:rPr lang="en-US" sz="3600" dirty="0" err="1" smtClean="0">
                <a:solidFill>
                  <a:prstClr val="black"/>
                </a:solidFill>
                <a:latin typeface="Arial" pitchFamily="34" charset="0"/>
                <a:cs typeface="Arial" pitchFamily="34" charset="0"/>
              </a:rPr>
              <a:t>EPSCoR</a:t>
            </a:r>
            <a:endParaRPr lang="en-US" sz="3600" dirty="0">
              <a:solidFill>
                <a:prstClr val="black"/>
              </a:solidFill>
              <a:latin typeface="Arial" pitchFamily="34" charset="0"/>
              <a:cs typeface="Arial" pitchFamily="34" charset="0"/>
            </a:endParaRPr>
          </a:p>
          <a:p>
            <a:pPr algn="ctr" defTabSz="4389438"/>
            <a:r>
              <a:rPr lang="en-US" sz="3600" dirty="0" smtClean="0">
                <a:solidFill>
                  <a:prstClr val="black"/>
                </a:solidFill>
                <a:latin typeface="Arial" pitchFamily="34" charset="0"/>
                <a:cs typeface="Arial" pitchFamily="34" charset="0"/>
              </a:rPr>
              <a:t>EPS 1135482</a:t>
            </a:r>
            <a:endParaRPr lang="en-US" sz="3600" dirty="0">
              <a:solidFill>
                <a:prstClr val="black"/>
              </a:solidFill>
              <a:latin typeface="Arial" pitchFamily="34" charset="0"/>
              <a:cs typeface="Arial" pitchFamily="34" charset="0"/>
            </a:endParaRPr>
          </a:p>
        </p:txBody>
      </p:sp>
      <p:sp>
        <p:nvSpPr>
          <p:cNvPr id="2" name="Rectangle 1"/>
          <p:cNvSpPr/>
          <p:nvPr/>
        </p:nvSpPr>
        <p:spPr>
          <a:xfrm>
            <a:off x="13258800" y="7010400"/>
            <a:ext cx="24536400" cy="8229600"/>
          </a:xfrm>
          <a:prstGeom prst="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3000" dirty="0">
                <a:solidFill>
                  <a:schemeClr val="tx1"/>
                </a:solidFill>
                <a:latin typeface="Arial" pitchFamily="34" charset="0"/>
                <a:cs typeface="Arial" pitchFamily="34" charset="0"/>
              </a:rPr>
              <a:t>We are proposing the Water Management Data Model (WaM-DaM) to organize, share, and publish water management data. WaM-DaM provides a set of specifications for a generic, open-source data management system to support water management and hydrologic modeling. WaM-DaM helps to automatically transfer water management data across </a:t>
            </a:r>
            <a:r>
              <a:rPr lang="en-US" sz="3000" dirty="0" smtClean="0">
                <a:solidFill>
                  <a:schemeClr val="tx1"/>
                </a:solidFill>
                <a:latin typeface="Arial" pitchFamily="34" charset="0"/>
                <a:cs typeface="Arial" pitchFamily="34" charset="0"/>
              </a:rPr>
              <a:t>many </a:t>
            </a:r>
            <a:r>
              <a:rPr lang="en-US" sz="3000" dirty="0">
                <a:solidFill>
                  <a:schemeClr val="tx1"/>
                </a:solidFill>
                <a:latin typeface="Arial" pitchFamily="34" charset="0"/>
                <a:cs typeface="Arial" pitchFamily="34" charset="0"/>
              </a:rPr>
              <a:t>models and platforms. The data model is being developed as part of a multi-institutional research project called “Cyber-Infrastructure to Advance High Performance Water Resource Modeling” (CI-Water). First, we reconstructed the data models of several common models like WEAP, HEC-</a:t>
            </a:r>
            <a:r>
              <a:rPr lang="en-US" sz="3000" dirty="0" err="1">
                <a:solidFill>
                  <a:schemeClr val="tx1"/>
                </a:solidFill>
                <a:latin typeface="Arial" pitchFamily="34" charset="0"/>
                <a:cs typeface="Arial" pitchFamily="34" charset="0"/>
              </a:rPr>
              <a:t>ResSim</a:t>
            </a:r>
            <a:r>
              <a:rPr lang="en-US" sz="3000" dirty="0">
                <a:solidFill>
                  <a:schemeClr val="tx1"/>
                </a:solidFill>
                <a:latin typeface="Arial" pitchFamily="34" charset="0"/>
                <a:cs typeface="Arial" pitchFamily="34" charset="0"/>
              </a:rPr>
              <a:t> and HydroPlatform to understand the heterogeneity of water management data. Then we listed vocabularies used to describe water management data. We reviewed the ODM capabilities to represent time series data and metadata to incorporate it in our model. Finally, we formulated the conceptual design of the </a:t>
            </a:r>
            <a:r>
              <a:rPr lang="en-US" sz="3000" dirty="0" smtClean="0">
                <a:solidFill>
                  <a:schemeClr val="tx1"/>
                </a:solidFill>
                <a:latin typeface="Arial" pitchFamily="34" charset="0"/>
                <a:cs typeface="Arial" pitchFamily="34" charset="0"/>
              </a:rPr>
              <a:t>WaM-DaM</a:t>
            </a:r>
            <a:r>
              <a:rPr lang="en-US" sz="3000" dirty="0">
                <a:solidFill>
                  <a:schemeClr val="tx1"/>
                </a:solidFill>
                <a:latin typeface="Arial" pitchFamily="34" charset="0"/>
                <a:cs typeface="Arial" pitchFamily="34" charset="0"/>
              </a:rPr>
              <a:t> </a:t>
            </a:r>
            <a:r>
              <a:rPr lang="en-US" sz="3000" dirty="0" smtClean="0">
                <a:solidFill>
                  <a:schemeClr val="tx1"/>
                </a:solidFill>
                <a:latin typeface="Arial" pitchFamily="34" charset="0"/>
                <a:cs typeface="Arial" pitchFamily="34" charset="0"/>
              </a:rPr>
              <a:t>using relational database concepts. </a:t>
            </a:r>
            <a:endParaRPr lang="en-US" sz="3000" dirty="0" smtClean="0">
              <a:solidFill>
                <a:schemeClr val="tx1"/>
              </a:solidFill>
              <a:latin typeface="Arial" pitchFamily="34" charset="0"/>
              <a:cs typeface="Arial" pitchFamily="34" charset="0"/>
            </a:endParaRPr>
          </a:p>
          <a:p>
            <a:r>
              <a:rPr lang="en-US" sz="3000" dirty="0">
                <a:solidFill>
                  <a:schemeClr val="tx1"/>
                </a:solidFill>
                <a:latin typeface="Arial" pitchFamily="34" charset="0"/>
                <a:cs typeface="Arial" pitchFamily="34" charset="0"/>
              </a:rPr>
              <a:t>We use data objects to spatially and temporary represent water management data and infrastructure. Object types like nodes and links spatially represent the network of water management system components including infrastructure like reservoirs and canals, water demands, and operations of infrastructure to satisfy demands. The WaM-DaM organizes input and output data to several common models like WEAP and HEC-</a:t>
            </a:r>
            <a:r>
              <a:rPr lang="en-US" sz="3000" dirty="0" err="1">
                <a:solidFill>
                  <a:schemeClr val="tx1"/>
                </a:solidFill>
                <a:latin typeface="Arial" pitchFamily="34" charset="0"/>
                <a:cs typeface="Arial" pitchFamily="34" charset="0"/>
              </a:rPr>
              <a:t>ResSim</a:t>
            </a:r>
            <a:r>
              <a:rPr lang="en-US" sz="3000" dirty="0">
                <a:solidFill>
                  <a:schemeClr val="tx1"/>
                </a:solidFill>
                <a:latin typeface="Arial" pitchFamily="34" charset="0"/>
                <a:cs typeface="Arial" pitchFamily="34" charset="0"/>
              </a:rPr>
              <a:t>. Queries against the WaM-DaM allow the user to automatically transfer data with specific formats, scales, and semantics as required by the WEAP or HEC-</a:t>
            </a:r>
            <a:r>
              <a:rPr lang="en-US" sz="3000" dirty="0" err="1">
                <a:solidFill>
                  <a:schemeClr val="tx1"/>
                </a:solidFill>
                <a:latin typeface="Arial" pitchFamily="34" charset="0"/>
                <a:cs typeface="Arial" pitchFamily="34" charset="0"/>
              </a:rPr>
              <a:t>ResSim</a:t>
            </a:r>
            <a:r>
              <a:rPr lang="en-US" sz="3000" dirty="0">
                <a:solidFill>
                  <a:schemeClr val="tx1"/>
                </a:solidFill>
                <a:latin typeface="Arial" pitchFamily="34" charset="0"/>
                <a:cs typeface="Arial" pitchFamily="34" charset="0"/>
              </a:rPr>
              <a:t> models. At the same time, the WaM-DaM is flexible and can support other models by allowing more objects to be defined, subsequently populated, and queried. </a:t>
            </a:r>
            <a:endParaRPr lang="en-US" sz="3000" dirty="0" smtClean="0">
              <a:solidFill>
                <a:schemeClr val="tx1"/>
              </a:solidFill>
              <a:latin typeface="Arial" pitchFamily="34" charset="0"/>
              <a:cs typeface="Arial" pitchFamily="34" charset="0"/>
            </a:endParaRPr>
          </a:p>
          <a:p>
            <a:r>
              <a:rPr lang="en-US" sz="3000" dirty="0" smtClean="0">
                <a:solidFill>
                  <a:schemeClr val="tx1"/>
                </a:solidFill>
                <a:latin typeface="Arial" pitchFamily="34" charset="0"/>
                <a:cs typeface="Arial" pitchFamily="34" charset="0"/>
              </a:rPr>
              <a:t>We seek feedback from the research community on the representation of the data model, lists of controlled vocabulary, and WaM-DaM capabilities to support community needs. Finally, we intend to publish and register the WaM-DaM with </a:t>
            </a:r>
            <a:r>
              <a:rPr lang="en-US" sz="3000" dirty="0" smtClean="0">
                <a:solidFill>
                  <a:schemeClr val="tx1"/>
                </a:solidFill>
                <a:latin typeface="Arial" pitchFamily="34" charset="0"/>
                <a:cs typeface="Arial" pitchFamily="34" charset="0"/>
              </a:rPr>
              <a:t>CUAHSI-HIS </a:t>
            </a:r>
            <a:r>
              <a:rPr lang="en-US" sz="3000" dirty="0" smtClean="0">
                <a:solidFill>
                  <a:schemeClr val="tx1"/>
                </a:solidFill>
                <a:latin typeface="Arial" pitchFamily="34" charset="0"/>
                <a:cs typeface="Arial" pitchFamily="34" charset="0"/>
              </a:rPr>
              <a:t>through </a:t>
            </a:r>
            <a:r>
              <a:rPr lang="en-US" sz="3000" dirty="0" err="1" smtClean="0">
                <a:solidFill>
                  <a:schemeClr val="tx1"/>
                </a:solidFill>
                <a:latin typeface="Arial" pitchFamily="34" charset="0"/>
                <a:cs typeface="Arial" pitchFamily="34" charset="0"/>
              </a:rPr>
              <a:t>HydroServer</a:t>
            </a:r>
            <a:r>
              <a:rPr lang="en-US" sz="3000" dirty="0" smtClean="0">
                <a:solidFill>
                  <a:schemeClr val="tx1"/>
                </a:solidFill>
                <a:latin typeface="Arial" pitchFamily="34" charset="0"/>
                <a:cs typeface="Arial" pitchFamily="34" charset="0"/>
              </a:rPr>
              <a:t> to facilitate the searching, discovery, and pre-processing of data through </a:t>
            </a:r>
            <a:r>
              <a:rPr lang="en-US" sz="3000" dirty="0" err="1" smtClean="0">
                <a:solidFill>
                  <a:schemeClr val="tx1"/>
                </a:solidFill>
                <a:latin typeface="Arial" pitchFamily="34" charset="0"/>
                <a:cs typeface="Arial" pitchFamily="34" charset="0"/>
              </a:rPr>
              <a:t>HydroDesktop</a:t>
            </a:r>
            <a:r>
              <a:rPr lang="en-US" sz="3000" dirty="0" smtClean="0">
                <a:solidFill>
                  <a:schemeClr val="tx1"/>
                </a:solidFill>
                <a:latin typeface="Arial" pitchFamily="34" charset="0"/>
                <a:cs typeface="Arial" pitchFamily="34" charset="0"/>
              </a:rPr>
              <a:t> like in the Observations Data Model (ODM).</a:t>
            </a:r>
            <a:endParaRPr lang="en-US" sz="3000" dirty="0">
              <a:solidFill>
                <a:schemeClr val="tx1"/>
              </a:solidFill>
              <a:latin typeface="Arial" pitchFamily="34" charset="0"/>
              <a:cs typeface="Arial" pitchFamily="34" charset="0"/>
            </a:endParaRPr>
          </a:p>
        </p:txBody>
      </p:sp>
      <p:sp>
        <p:nvSpPr>
          <p:cNvPr id="15" name="Rectangle 14"/>
          <p:cNvSpPr/>
          <p:nvPr/>
        </p:nvSpPr>
        <p:spPr>
          <a:xfrm>
            <a:off x="13258800" y="5943600"/>
            <a:ext cx="24536400" cy="1066800"/>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effectLst>
                  <a:outerShdw blurRad="38100" dist="38100" dir="2700000" algn="tl">
                    <a:srgbClr val="000000">
                      <a:alpha val="43137"/>
                    </a:srgbClr>
                  </a:outerShdw>
                </a:effectLst>
                <a:latin typeface="Arial" pitchFamily="34" charset="0"/>
                <a:cs typeface="Arial" pitchFamily="34" charset="0"/>
              </a:rPr>
              <a:t>Abstract</a:t>
            </a:r>
          </a:p>
        </p:txBody>
      </p:sp>
      <p:grpSp>
        <p:nvGrpSpPr>
          <p:cNvPr id="56" name="Group 55"/>
          <p:cNvGrpSpPr/>
          <p:nvPr/>
        </p:nvGrpSpPr>
        <p:grpSpPr>
          <a:xfrm>
            <a:off x="38252400" y="15150737"/>
            <a:ext cx="12496800" cy="7861663"/>
            <a:chOff x="38252400" y="14889596"/>
            <a:chExt cx="12508992" cy="9729777"/>
          </a:xfrm>
        </p:grpSpPr>
        <p:sp>
          <p:nvSpPr>
            <p:cNvPr id="13" name="Rectangle 12"/>
            <p:cNvSpPr/>
            <p:nvPr/>
          </p:nvSpPr>
          <p:spPr>
            <a:xfrm>
              <a:off x="38252400" y="14889596"/>
              <a:ext cx="12508992" cy="1324069"/>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Your Feedback?</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p:cNvSpPr/>
            <p:nvPr/>
          </p:nvSpPr>
          <p:spPr>
            <a:xfrm>
              <a:off x="38252402" y="16213677"/>
              <a:ext cx="12507190" cy="8405696"/>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smtClean="0">
                <a:solidFill>
                  <a:schemeClr val="tx1"/>
                </a:solidFill>
                <a:latin typeface="Arial" pitchFamily="34" charset="0"/>
                <a:cs typeface="Arial" pitchFamily="34" charset="0"/>
              </a:endParaRPr>
            </a:p>
            <a:p>
              <a:r>
                <a:rPr lang="en-US" sz="2800" dirty="0" smtClean="0">
                  <a:solidFill>
                    <a:schemeClr val="tx1"/>
                  </a:solidFill>
                  <a:latin typeface="Arial" pitchFamily="34" charset="0"/>
                  <a:cs typeface="Arial" pitchFamily="34" charset="0"/>
                </a:rPr>
                <a:t>We </a:t>
              </a:r>
              <a:r>
                <a:rPr lang="en-US" sz="2800" dirty="0" smtClean="0">
                  <a:solidFill>
                    <a:schemeClr val="tx1"/>
                  </a:solidFill>
                  <a:latin typeface="Arial" pitchFamily="34" charset="0"/>
                  <a:cs typeface="Arial" pitchFamily="34" charset="0"/>
                </a:rPr>
                <a:t>seek your feedback on the WaM-DaM. Particularly: </a:t>
              </a:r>
            </a:p>
            <a:p>
              <a:endParaRPr lang="en-US" sz="2800" dirty="0" smtClean="0">
                <a:solidFill>
                  <a:schemeClr val="tx1"/>
                </a:solidFill>
                <a:latin typeface="Arial" pitchFamily="34" charset="0"/>
                <a:cs typeface="Arial" pitchFamily="34" charset="0"/>
              </a:endParaRPr>
            </a:p>
            <a:p>
              <a:pPr marL="571500" indent="-571500">
                <a:buFont typeface="Arial" pitchFamily="34" charset="0"/>
                <a:buChar char="•"/>
              </a:pPr>
              <a:r>
                <a:rPr lang="en-US" sz="2800" dirty="0">
                  <a:solidFill>
                    <a:schemeClr val="tx1"/>
                  </a:solidFill>
                  <a:latin typeface="Arial" pitchFamily="34" charset="0"/>
                  <a:cs typeface="Arial" pitchFamily="34" charset="0"/>
                </a:rPr>
                <a:t>What hydrologic and water management software/models do you use</a:t>
              </a:r>
              <a:r>
                <a:rPr lang="en-US" sz="2800" dirty="0" smtClean="0">
                  <a:solidFill>
                    <a:schemeClr val="tx1"/>
                  </a:solidFill>
                  <a:latin typeface="Arial" pitchFamily="34" charset="0"/>
                  <a:cs typeface="Arial" pitchFamily="34" charset="0"/>
                </a:rPr>
                <a:t>?</a:t>
              </a:r>
            </a:p>
            <a:p>
              <a:pPr marL="571500" indent="-571500">
                <a:buFont typeface="Arial" pitchFamily="34" charset="0"/>
                <a:buChar char="•"/>
              </a:pPr>
              <a:endParaRPr lang="en-US" sz="2800" dirty="0" smtClean="0">
                <a:solidFill>
                  <a:schemeClr val="tx1"/>
                </a:solidFill>
                <a:latin typeface="Arial" pitchFamily="34" charset="0"/>
                <a:cs typeface="Arial" pitchFamily="34" charset="0"/>
              </a:endParaRPr>
            </a:p>
            <a:p>
              <a:pPr marL="571500" indent="-571500">
                <a:buFont typeface="Arial" pitchFamily="34" charset="0"/>
                <a:buChar char="•"/>
              </a:pPr>
              <a:r>
                <a:rPr lang="en-US" sz="2800" dirty="0">
                  <a:solidFill>
                    <a:schemeClr val="tx1"/>
                  </a:solidFill>
                  <a:latin typeface="Arial" pitchFamily="34" charset="0"/>
                  <a:cs typeface="Arial" pitchFamily="34" charset="0"/>
                </a:rPr>
                <a:t>How do these models partition space (e.g., nodes, links, triangles, grids, etc</a:t>
              </a:r>
              <a:r>
                <a:rPr lang="en-US" sz="2800" dirty="0" smtClean="0">
                  <a:solidFill>
                    <a:schemeClr val="tx1"/>
                  </a:solidFill>
                  <a:latin typeface="Arial" pitchFamily="34" charset="0"/>
                  <a:cs typeface="Arial" pitchFamily="34" charset="0"/>
                </a:rPr>
                <a:t>.)?</a:t>
              </a:r>
            </a:p>
            <a:p>
              <a:pPr marL="571500" indent="-571500">
                <a:buFont typeface="Arial" pitchFamily="34" charset="0"/>
                <a:buChar char="•"/>
              </a:pPr>
              <a:endParaRPr lang="en-US" sz="2800" dirty="0" smtClean="0">
                <a:solidFill>
                  <a:schemeClr val="tx1"/>
                </a:solidFill>
                <a:latin typeface="Arial" pitchFamily="34" charset="0"/>
                <a:cs typeface="Arial" pitchFamily="34" charset="0"/>
              </a:endParaRPr>
            </a:p>
            <a:p>
              <a:pPr marL="571500" indent="-571500">
                <a:buFont typeface="Arial" pitchFamily="34" charset="0"/>
                <a:buChar char="•"/>
              </a:pPr>
              <a:r>
                <a:rPr lang="en-US" sz="2800" dirty="0">
                  <a:solidFill>
                    <a:schemeClr val="tx1"/>
                  </a:solidFill>
                  <a:latin typeface="Arial" pitchFamily="34" charset="0"/>
                  <a:cs typeface="Arial" pitchFamily="34" charset="0"/>
                </a:rPr>
                <a:t>What data types do the models require (e.g., time series, table, parameter, other</a:t>
              </a:r>
              <a:r>
                <a:rPr lang="en-US" sz="2800" dirty="0" smtClean="0">
                  <a:solidFill>
                    <a:schemeClr val="tx1"/>
                  </a:solidFill>
                  <a:latin typeface="Arial" pitchFamily="34" charset="0"/>
                  <a:cs typeface="Arial" pitchFamily="34" charset="0"/>
                </a:rPr>
                <a:t>?)</a:t>
              </a:r>
            </a:p>
            <a:p>
              <a:pPr marL="571500" indent="-571500">
                <a:buFont typeface="Arial" pitchFamily="34" charset="0"/>
                <a:buChar char="•"/>
              </a:pPr>
              <a:endParaRPr lang="en-US" sz="2800" dirty="0" smtClean="0">
                <a:solidFill>
                  <a:schemeClr val="tx1"/>
                </a:solidFill>
                <a:latin typeface="Arial" pitchFamily="34" charset="0"/>
                <a:cs typeface="Arial" pitchFamily="34" charset="0"/>
              </a:endParaRPr>
            </a:p>
            <a:p>
              <a:pPr marL="571500" indent="-571500">
                <a:buFont typeface="Arial" pitchFamily="34" charset="0"/>
                <a:buChar char="•"/>
              </a:pPr>
              <a:r>
                <a:rPr lang="en-US" sz="2800" dirty="0">
                  <a:solidFill>
                    <a:schemeClr val="tx1"/>
                  </a:solidFill>
                  <a:latin typeface="Arial" pitchFamily="34" charset="0"/>
                  <a:cs typeface="Arial" pitchFamily="34" charset="0"/>
                </a:rPr>
                <a:t>Will the proposed WaM-DaM capabilities of organizing, sharing, and publishing water management data support your modeling needs</a:t>
              </a:r>
              <a:r>
                <a:rPr lang="en-US" sz="2800" dirty="0" smtClean="0">
                  <a:solidFill>
                    <a:schemeClr val="tx1"/>
                  </a:solidFill>
                  <a:latin typeface="Arial" pitchFamily="34" charset="0"/>
                  <a:cs typeface="Arial" pitchFamily="34" charset="0"/>
                </a:rPr>
                <a:t>?</a:t>
              </a:r>
            </a:p>
            <a:p>
              <a:pPr marL="571500" indent="-571500">
                <a:buFont typeface="Arial" pitchFamily="34" charset="0"/>
                <a:buChar char="•"/>
              </a:pPr>
              <a:endParaRPr lang="en-US" sz="2800" dirty="0" smtClean="0">
                <a:solidFill>
                  <a:schemeClr val="tx1"/>
                </a:solidFill>
                <a:latin typeface="Arial" pitchFamily="34" charset="0"/>
                <a:cs typeface="Arial" pitchFamily="34" charset="0"/>
              </a:endParaRPr>
            </a:p>
            <a:p>
              <a:pPr marL="571500" indent="-571500">
                <a:buFont typeface="Arial" pitchFamily="34" charset="0"/>
                <a:buChar char="•"/>
              </a:pPr>
              <a:r>
                <a:rPr lang="en-US" sz="2800" dirty="0">
                  <a:solidFill>
                    <a:schemeClr val="tx1"/>
                  </a:solidFill>
                  <a:latin typeface="Arial" pitchFamily="34" charset="0"/>
                  <a:cs typeface="Arial" pitchFamily="34" charset="0"/>
                </a:rPr>
                <a:t>Other suggestions/feedback?</a:t>
              </a:r>
            </a:p>
            <a:p>
              <a:pPr marL="571500" indent="-571500">
                <a:buFont typeface="Arial" pitchFamily="34" charset="0"/>
                <a:buChar char="•"/>
              </a:pPr>
              <a:endParaRPr lang="en-US" sz="2900" dirty="0" smtClean="0">
                <a:solidFill>
                  <a:schemeClr val="tx1"/>
                </a:solidFill>
                <a:latin typeface="Arial" pitchFamily="34" charset="0"/>
                <a:cs typeface="Arial" pitchFamily="34" charset="0"/>
              </a:endParaRPr>
            </a:p>
          </p:txBody>
        </p:sp>
      </p:grpSp>
      <p:sp>
        <p:nvSpPr>
          <p:cNvPr id="25" name="Rectangle 24"/>
          <p:cNvSpPr/>
          <p:nvPr/>
        </p:nvSpPr>
        <p:spPr>
          <a:xfrm>
            <a:off x="13258800" y="16306799"/>
            <a:ext cx="24536400" cy="16167099"/>
          </a:xfrm>
          <a:prstGeom prst="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endParaRPr lang="en-US" sz="2400" dirty="0">
              <a:solidFill>
                <a:schemeClr val="tx1"/>
              </a:solidFill>
              <a:latin typeface="Arial" pitchFamily="34" charset="0"/>
              <a:cs typeface="Arial" pitchFamily="34" charset="0"/>
            </a:endParaRPr>
          </a:p>
        </p:txBody>
      </p:sp>
      <p:sp>
        <p:nvSpPr>
          <p:cNvPr id="27" name="Rectangle 26"/>
          <p:cNvSpPr/>
          <p:nvPr/>
        </p:nvSpPr>
        <p:spPr>
          <a:xfrm>
            <a:off x="13258800" y="15236952"/>
            <a:ext cx="24536400" cy="1069848"/>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WaM-DaM </a:t>
            </a:r>
            <a:r>
              <a:rPr lang="en-US" sz="6000" b="1" dirty="0">
                <a:effectLst>
                  <a:outerShdw blurRad="38100" dist="38100" dir="2700000" algn="tl">
                    <a:srgbClr val="000000">
                      <a:alpha val="43137"/>
                    </a:srgbClr>
                  </a:outerShdw>
                </a:effectLst>
                <a:latin typeface="Arial" pitchFamily="34" charset="0"/>
                <a:cs typeface="Arial" pitchFamily="34" charset="0"/>
              </a:rPr>
              <a:t>Functionality</a:t>
            </a:r>
            <a:r>
              <a:rPr lang="en-US" sz="6000" b="1" dirty="0">
                <a:latin typeface="Arial" pitchFamily="34" charset="0"/>
                <a:cs typeface="Arial" pitchFamily="34" charset="0"/>
              </a:rPr>
              <a:t> </a:t>
            </a:r>
            <a:r>
              <a:rPr lang="en-US" sz="6000" b="1" dirty="0">
                <a:effectLst>
                  <a:outerShdw blurRad="38100" dist="38100" dir="2700000" algn="tl">
                    <a:srgbClr val="000000">
                      <a:alpha val="43137"/>
                    </a:srgbClr>
                  </a:outerShdw>
                </a:effectLst>
                <a:latin typeface="Arial" pitchFamily="34" charset="0"/>
                <a:cs typeface="Arial" pitchFamily="34" charset="0"/>
              </a:rPr>
              <a:t>and</a:t>
            </a:r>
            <a:r>
              <a:rPr lang="en-US" sz="6000" b="1" dirty="0" smtClean="0">
                <a:latin typeface="Arial" pitchFamily="34" charset="0"/>
                <a:cs typeface="Arial" pitchFamily="34" charset="0"/>
              </a:rPr>
              <a:t> </a:t>
            </a:r>
            <a:r>
              <a:rPr lang="en-US" sz="6000" b="1" dirty="0" smtClean="0">
                <a:effectLst>
                  <a:outerShdw blurRad="38100" dist="38100" dir="2700000" algn="tl">
                    <a:srgbClr val="000000">
                      <a:alpha val="43137"/>
                    </a:srgbClr>
                  </a:outerShdw>
                </a:effectLst>
                <a:latin typeface="Arial" pitchFamily="34" charset="0"/>
                <a:cs typeface="Arial" pitchFamily="34" charset="0"/>
              </a:rPr>
              <a:t>Conceptual </a:t>
            </a:r>
            <a:r>
              <a:rPr lang="en-US" sz="6000" b="1" dirty="0">
                <a:effectLst>
                  <a:outerShdw blurRad="38100" dist="38100" dir="2700000" algn="tl">
                    <a:srgbClr val="000000">
                      <a:alpha val="43137"/>
                    </a:srgbClr>
                  </a:outerShdw>
                </a:effectLst>
                <a:latin typeface="Arial" pitchFamily="34" charset="0"/>
                <a:cs typeface="Arial" pitchFamily="34" charset="0"/>
              </a:rPr>
              <a:t>Design</a:t>
            </a:r>
          </a:p>
        </p:txBody>
      </p:sp>
      <p:grpSp>
        <p:nvGrpSpPr>
          <p:cNvPr id="44" name="Group 43"/>
          <p:cNvGrpSpPr/>
          <p:nvPr/>
        </p:nvGrpSpPr>
        <p:grpSpPr>
          <a:xfrm>
            <a:off x="457200" y="14173199"/>
            <a:ext cx="12344400" cy="8988551"/>
            <a:chOff x="685800" y="14249400"/>
            <a:chExt cx="12344400" cy="8915400"/>
          </a:xfrm>
        </p:grpSpPr>
        <p:sp>
          <p:nvSpPr>
            <p:cNvPr id="19" name="Rectangle 18"/>
            <p:cNvSpPr/>
            <p:nvPr/>
          </p:nvSpPr>
          <p:spPr>
            <a:xfrm>
              <a:off x="685800" y="15316200"/>
              <a:ext cx="12344400" cy="78486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rial" pitchFamily="34" charset="0"/>
                  <a:cs typeface="Arial" pitchFamily="34" charset="0"/>
                </a:rPr>
                <a:t>Example water </a:t>
              </a:r>
              <a:r>
                <a:rPr lang="en-US" sz="2800" dirty="0">
                  <a:solidFill>
                    <a:schemeClr val="tx1"/>
                  </a:solidFill>
                  <a:latin typeface="Arial" pitchFamily="34" charset="0"/>
                  <a:cs typeface="Arial" pitchFamily="34" charset="0"/>
                </a:rPr>
                <a:t>management data </a:t>
              </a:r>
              <a:r>
                <a:rPr lang="en-US" sz="2800" dirty="0" smtClean="0">
                  <a:solidFill>
                    <a:schemeClr val="tx1"/>
                  </a:solidFill>
                  <a:latin typeface="Arial" pitchFamily="34" charset="0"/>
                  <a:cs typeface="Arial" pitchFamily="34" charset="0"/>
                </a:rPr>
                <a:t>for natural </a:t>
              </a:r>
              <a:r>
                <a:rPr lang="en-US" sz="2800" dirty="0">
                  <a:solidFill>
                    <a:schemeClr val="tx1"/>
                  </a:solidFill>
                  <a:latin typeface="Arial" pitchFamily="34" charset="0"/>
                  <a:cs typeface="Arial" pitchFamily="34" charset="0"/>
                </a:rPr>
                <a:t>and </a:t>
              </a:r>
              <a:r>
                <a:rPr lang="en-US" sz="2800" dirty="0" smtClean="0">
                  <a:solidFill>
                    <a:schemeClr val="tx1"/>
                  </a:solidFill>
                  <a:latin typeface="Arial" pitchFamily="34" charset="0"/>
                  <a:cs typeface="Arial" pitchFamily="34" charset="0"/>
                </a:rPr>
                <a:t>engineered system components that we wish to support: </a:t>
              </a: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a:p>
              <a:pPr marL="457200" indent="-457200">
                <a:buFont typeface="Arial" pitchFamily="34" charset="0"/>
                <a:buChar char="•"/>
              </a:pPr>
              <a:endParaRPr lang="en-US" sz="3200" dirty="0" smtClean="0">
                <a:solidFill>
                  <a:schemeClr val="tx1"/>
                </a:solidFill>
                <a:latin typeface="Arial" pitchFamily="34" charset="0"/>
                <a:cs typeface="Arial" pitchFamily="34" charset="0"/>
              </a:endParaRPr>
            </a:p>
            <a:p>
              <a:pPr marL="457200" indent="-457200">
                <a:buFont typeface="Arial" pitchFamily="34" charset="0"/>
                <a:buChar char="•"/>
              </a:pPr>
              <a:endParaRPr lang="en-US" sz="3200" dirty="0">
                <a:solidFill>
                  <a:schemeClr val="tx1"/>
                </a:solidFill>
                <a:latin typeface="Arial" pitchFamily="34" charset="0"/>
                <a:cs typeface="Arial" pitchFamily="34" charset="0"/>
              </a:endParaRPr>
            </a:p>
          </p:txBody>
        </p:sp>
        <p:sp>
          <p:nvSpPr>
            <p:cNvPr id="22" name="Rectangle 21"/>
            <p:cNvSpPr/>
            <p:nvPr/>
          </p:nvSpPr>
          <p:spPr>
            <a:xfrm>
              <a:off x="685800" y="14249400"/>
              <a:ext cx="12344400" cy="1061141"/>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Water Management Data</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grpSp>
      <p:graphicFrame>
        <p:nvGraphicFramePr>
          <p:cNvPr id="8" name="Table 7"/>
          <p:cNvGraphicFramePr>
            <a:graphicFrameLocks noGrp="1"/>
          </p:cNvGraphicFramePr>
          <p:nvPr>
            <p:extLst>
              <p:ext uri="{D42A27DB-BD31-4B8C-83A1-F6EECF244321}">
                <p14:modId xmlns:p14="http://schemas.microsoft.com/office/powerpoint/2010/main" val="2795744052"/>
              </p:ext>
            </p:extLst>
          </p:nvPr>
        </p:nvGraphicFramePr>
        <p:xfrm>
          <a:off x="838200" y="16383000"/>
          <a:ext cx="11639549" cy="6479286"/>
        </p:xfrm>
        <a:graphic>
          <a:graphicData uri="http://schemas.openxmlformats.org/drawingml/2006/table">
            <a:tbl>
              <a:tblPr firstRow="1" bandRow="1">
                <a:tableStyleId>{00A15C55-8517-42AA-B614-E9B94910E393}</a:tableStyleId>
              </a:tblPr>
              <a:tblGrid>
                <a:gridCol w="1933575"/>
                <a:gridCol w="4350678"/>
                <a:gridCol w="2964522"/>
                <a:gridCol w="2390774"/>
              </a:tblGrid>
              <a:tr h="525272">
                <a:tc>
                  <a:txBody>
                    <a:bodyPr/>
                    <a:lstStyle/>
                    <a:p>
                      <a:pPr marL="0" marR="0" algn="ctr">
                        <a:lnSpc>
                          <a:spcPct val="115000"/>
                        </a:lnSpc>
                        <a:spcBef>
                          <a:spcPts val="0"/>
                        </a:spcBef>
                        <a:spcAft>
                          <a:spcPts val="0"/>
                        </a:spcAft>
                      </a:pPr>
                      <a:r>
                        <a:rPr lang="en-US" sz="2400" dirty="0">
                          <a:effectLst/>
                          <a:latin typeface="Arial" pitchFamily="34" charset="0"/>
                          <a:cs typeface="Arial" pitchFamily="34" charset="0"/>
                        </a:rPr>
                        <a:t>System Component </a:t>
                      </a:r>
                      <a:endParaRPr lang="en-US" sz="32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dirty="0" smtClean="0">
                          <a:effectLst/>
                          <a:latin typeface="Arial" pitchFamily="34" charset="0"/>
                          <a:cs typeface="Arial" pitchFamily="34" charset="0"/>
                        </a:rPr>
                        <a:t>Physical</a:t>
                      </a:r>
                    </a:p>
                    <a:p>
                      <a:pPr marL="0" marR="0" algn="ctr">
                        <a:lnSpc>
                          <a:spcPct val="115000"/>
                        </a:lnSpc>
                        <a:spcBef>
                          <a:spcPts val="0"/>
                        </a:spcBef>
                        <a:spcAft>
                          <a:spcPts val="0"/>
                        </a:spcAft>
                      </a:pPr>
                      <a:r>
                        <a:rPr lang="en-US" sz="2400" dirty="0" smtClean="0">
                          <a:effectLst/>
                          <a:latin typeface="Arial" pitchFamily="34" charset="0"/>
                          <a:cs typeface="Arial" pitchFamily="34" charset="0"/>
                        </a:rPr>
                        <a:t> </a:t>
                      </a:r>
                      <a:r>
                        <a:rPr lang="en-US" sz="2400" dirty="0">
                          <a:effectLst/>
                          <a:latin typeface="Arial" pitchFamily="34" charset="0"/>
                          <a:cs typeface="Arial" pitchFamily="34" charset="0"/>
                        </a:rPr>
                        <a:t>Attributes </a:t>
                      </a:r>
                      <a:endParaRPr lang="en-US" sz="3200" dirty="0">
                        <a:solidFill>
                          <a:srgbClr val="000000"/>
                        </a:solidFill>
                        <a:effectLst/>
                        <a:latin typeface="Arial" pitchFamily="34" charset="0"/>
                        <a:ea typeface="Calibri"/>
                        <a:cs typeface="Arial"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dirty="0">
                          <a:effectLst/>
                          <a:latin typeface="Arial" pitchFamily="34" charset="0"/>
                          <a:cs typeface="Arial" pitchFamily="34" charset="0"/>
                        </a:rPr>
                        <a:t>Operational Attributes </a:t>
                      </a:r>
                      <a:endParaRPr lang="en-US" sz="3200" dirty="0">
                        <a:solidFill>
                          <a:srgbClr val="000000"/>
                        </a:solidFill>
                        <a:effectLst/>
                        <a:latin typeface="Arial" pitchFamily="34" charset="0"/>
                        <a:ea typeface="Calibri"/>
                        <a:cs typeface="Arial"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dirty="0">
                          <a:effectLst/>
                          <a:latin typeface="Arial" pitchFamily="34" charset="0"/>
                          <a:cs typeface="Arial" pitchFamily="34" charset="0"/>
                        </a:rPr>
                        <a:t>Example Model Output</a:t>
                      </a:r>
                      <a:endParaRPr lang="en-US" sz="32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08610">
                <a:tc>
                  <a:txBody>
                    <a:bodyPr/>
                    <a:lstStyle/>
                    <a:p>
                      <a:pPr marL="0" marR="0" algn="l">
                        <a:lnSpc>
                          <a:spcPct val="115000"/>
                        </a:lnSpc>
                        <a:spcBef>
                          <a:spcPts val="0"/>
                        </a:spcBef>
                        <a:spcAft>
                          <a:spcPts val="1000"/>
                        </a:spcAft>
                      </a:pPr>
                      <a:r>
                        <a:rPr lang="en-US" sz="2400" dirty="0">
                          <a:effectLst/>
                          <a:latin typeface="Arial" pitchFamily="34" charset="0"/>
                          <a:cs typeface="Arial" pitchFamily="34" charset="0"/>
                        </a:rPr>
                        <a:t>Rivers </a:t>
                      </a:r>
                      <a:endParaRPr lang="en-US" sz="32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Length, connectivity, inflow, reach gain/losses</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1000"/>
                        </a:spcAft>
                      </a:pPr>
                      <a:r>
                        <a:rPr lang="en-US" sz="2400" dirty="0">
                          <a:effectLst/>
                          <a:latin typeface="Arial" pitchFamily="34" charset="0"/>
                          <a:cs typeface="Arial" pitchFamily="34" charset="0"/>
                        </a:rPr>
                        <a:t>Minimum required flows</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1000"/>
                        </a:spcAft>
                      </a:pPr>
                      <a:r>
                        <a:rPr lang="en-US" sz="2400" dirty="0">
                          <a:effectLst/>
                          <a:latin typeface="Arial" pitchFamily="34" charset="0"/>
                          <a:cs typeface="Arial" pitchFamily="34" charset="0"/>
                        </a:rPr>
                        <a:t>Flow and quality</a:t>
                      </a:r>
                      <a:endParaRPr lang="en-US" sz="32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471170">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Reservoirs </a:t>
                      </a:r>
                      <a:endParaRPr lang="en-US" sz="32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Capacity, release structures, elevation-storage-area curves</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Purposes, zones, release rules, delivery targets</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Releases, water level, storage volume</a:t>
                      </a:r>
                      <a:endParaRPr lang="en-US" sz="320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1155">
                <a:tc>
                  <a:txBody>
                    <a:bodyPr/>
                    <a:lstStyle/>
                    <a:p>
                      <a:pPr marL="0" marR="0" algn="l">
                        <a:lnSpc>
                          <a:spcPct val="115000"/>
                        </a:lnSpc>
                        <a:spcBef>
                          <a:spcPts val="0"/>
                        </a:spcBef>
                        <a:spcAft>
                          <a:spcPts val="1000"/>
                        </a:spcAft>
                      </a:pPr>
                      <a:r>
                        <a:rPr lang="en-US" sz="2400">
                          <a:effectLst/>
                          <a:latin typeface="Arial" pitchFamily="34" charset="0"/>
                          <a:cs typeface="Arial" pitchFamily="34" charset="0"/>
                        </a:rPr>
                        <a:t>Canals</a:t>
                      </a:r>
                      <a:endParaRPr lang="en-US" sz="32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Length, connectivity, flow capacity</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Diversion rules, demands served</a:t>
                      </a:r>
                      <a:endParaRPr lang="en-US" sz="320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Flow rate</a:t>
                      </a:r>
                      <a:endParaRPr lang="en-US" sz="320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1155">
                <a:tc>
                  <a:txBody>
                    <a:bodyPr/>
                    <a:lstStyle/>
                    <a:p>
                      <a:pPr marL="0" marR="0" algn="l">
                        <a:lnSpc>
                          <a:spcPct val="115000"/>
                        </a:lnSpc>
                        <a:spcBef>
                          <a:spcPts val="0"/>
                        </a:spcBef>
                        <a:spcAft>
                          <a:spcPts val="0"/>
                        </a:spcAft>
                      </a:pPr>
                      <a:r>
                        <a:rPr lang="en-US" sz="2400">
                          <a:effectLst/>
                          <a:latin typeface="Arial" pitchFamily="34" charset="0"/>
                          <a:cs typeface="Arial" pitchFamily="34" charset="0"/>
                        </a:rPr>
                        <a:t>Hydropower</a:t>
                      </a:r>
                      <a:endParaRPr lang="en-US" sz="32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Turbine type, capacity, efficiency </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Energy demands</a:t>
                      </a:r>
                      <a:endParaRPr lang="en-US" sz="320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Energy generated</a:t>
                      </a:r>
                      <a:endParaRPr lang="en-US" sz="320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179705">
                <a:tc>
                  <a:txBody>
                    <a:bodyPr/>
                    <a:lstStyle/>
                    <a:p>
                      <a:pPr marL="0" marR="0" algn="l">
                        <a:lnSpc>
                          <a:spcPct val="115000"/>
                        </a:lnSpc>
                        <a:spcBef>
                          <a:spcPts val="0"/>
                        </a:spcBef>
                        <a:spcAft>
                          <a:spcPts val="0"/>
                        </a:spcAft>
                      </a:pPr>
                      <a:r>
                        <a:rPr lang="en-US" sz="2400">
                          <a:effectLst/>
                          <a:latin typeface="Arial" pitchFamily="34" charset="0"/>
                          <a:cs typeface="Arial" pitchFamily="34" charset="0"/>
                        </a:rPr>
                        <a:t>Demand site </a:t>
                      </a:r>
                      <a:endParaRPr lang="en-US" sz="32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Water use(s) </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Priority, timing, water required </a:t>
                      </a:r>
                      <a:endParaRPr lang="en-US" sz="3200" dirty="0">
                        <a:solidFill>
                          <a:srgbClr val="000000"/>
                        </a:solidFill>
                        <a:effectLst/>
                        <a:latin typeface="Arial" pitchFamily="34" charset="0"/>
                        <a:ea typeface="Calibri"/>
                        <a:cs typeface="Arial" pitchFamily="34" charset="0"/>
                      </a:endParaRPr>
                    </a:p>
                  </a:txBody>
                  <a:tcPr marL="68580" marR="68580" marT="0" marB="0"/>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Deliveries, shortages</a:t>
                      </a:r>
                      <a:endParaRPr lang="en-US" sz="32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Groundwater</a:t>
                      </a:r>
                      <a:endParaRPr lang="en-US" sz="32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400">
                          <a:effectLst/>
                          <a:latin typeface="Arial" pitchFamily="34" charset="0"/>
                          <a:cs typeface="Arial" pitchFamily="34" charset="0"/>
                        </a:rPr>
                        <a:t>Recharge, well locations</a:t>
                      </a:r>
                      <a:endParaRPr lang="en-US" sz="3200">
                        <a:solidFill>
                          <a:srgbClr val="000000"/>
                        </a:solidFill>
                        <a:effectLst/>
                        <a:latin typeface="Arial" pitchFamily="34" charset="0"/>
                        <a:ea typeface="Calibri"/>
                        <a:cs typeface="Arial"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Pump capacities, artificial recharge</a:t>
                      </a:r>
                      <a:endParaRPr lang="en-US" sz="3200" dirty="0">
                        <a:solidFill>
                          <a:srgbClr val="000000"/>
                        </a:solidFill>
                        <a:effectLst/>
                        <a:latin typeface="Arial" pitchFamily="34" charset="0"/>
                        <a:ea typeface="Calibri"/>
                        <a:cs typeface="Arial"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400" dirty="0">
                          <a:effectLst/>
                          <a:latin typeface="Arial" pitchFamily="34" charset="0"/>
                          <a:cs typeface="Arial" pitchFamily="34" charset="0"/>
                        </a:rPr>
                        <a:t>Depth to groundwater, withdraw rates</a:t>
                      </a:r>
                      <a:endParaRPr lang="en-US" sz="32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pSp>
        <p:nvGrpSpPr>
          <p:cNvPr id="54" name="Group 53"/>
          <p:cNvGrpSpPr/>
          <p:nvPr/>
        </p:nvGrpSpPr>
        <p:grpSpPr>
          <a:xfrm>
            <a:off x="38252399" y="23009350"/>
            <a:ext cx="12496800" cy="9464547"/>
            <a:chOff x="38319071" y="24361893"/>
            <a:chExt cx="12430532" cy="7814161"/>
          </a:xfrm>
        </p:grpSpPr>
        <p:sp>
          <p:nvSpPr>
            <p:cNvPr id="28" name="Rectangle 27"/>
            <p:cNvSpPr/>
            <p:nvPr/>
          </p:nvSpPr>
          <p:spPr>
            <a:xfrm>
              <a:off x="38319072" y="25249794"/>
              <a:ext cx="12428744" cy="692626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itchFamily="34" charset="0"/>
                <a:buChar char="•"/>
              </a:pPr>
              <a:r>
                <a:rPr lang="en-US" sz="3000" dirty="0" smtClean="0">
                  <a:solidFill>
                    <a:schemeClr val="tx1"/>
                  </a:solidFill>
                  <a:latin typeface="Arial" pitchFamily="34" charset="0"/>
                  <a:cs typeface="Arial" pitchFamily="34" charset="0"/>
                </a:rPr>
                <a:t>Finalize a draft of the WaM-DaM schema and seek feedback from the CI-Water teams and interested researchers</a:t>
              </a:r>
            </a:p>
            <a:p>
              <a:pPr marL="457200" indent="-457200">
                <a:buFont typeface="Arial" pitchFamily="34" charset="0"/>
                <a:buChar char="•"/>
              </a:pP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Implement a physical model of the WaM-DaM schema</a:t>
              </a:r>
              <a:br>
                <a:rPr lang="en-US" sz="3000" dirty="0" smtClean="0">
                  <a:solidFill>
                    <a:schemeClr val="tx1"/>
                  </a:solidFill>
                  <a:latin typeface="Arial" pitchFamily="34" charset="0"/>
                  <a:cs typeface="Arial" pitchFamily="34" charset="0"/>
                </a:rPr>
              </a:b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Collaborate with HydroPlatform developers </a:t>
              </a:r>
              <a:r>
                <a:rPr lang="en-US" sz="3000" dirty="0">
                  <a:solidFill>
                    <a:schemeClr val="tx1"/>
                  </a:solidFill>
                  <a:latin typeface="Arial" pitchFamily="34" charset="0"/>
                  <a:cs typeface="Arial" pitchFamily="34" charset="0"/>
                </a:rPr>
                <a:t>to </a:t>
              </a:r>
              <a:r>
                <a:rPr lang="en-US" sz="3000" dirty="0" smtClean="0">
                  <a:solidFill>
                    <a:schemeClr val="tx1"/>
                  </a:solidFill>
                  <a:latin typeface="Arial" pitchFamily="34" charset="0"/>
                  <a:cs typeface="Arial" pitchFamily="34" charset="0"/>
                </a:rPr>
                <a:t>implement </a:t>
              </a:r>
              <a:r>
                <a:rPr lang="en-US" sz="3000" dirty="0">
                  <a:solidFill>
                    <a:schemeClr val="tx1"/>
                  </a:solidFill>
                  <a:latin typeface="Arial" pitchFamily="34" charset="0"/>
                  <a:cs typeface="Arial" pitchFamily="34" charset="0"/>
                </a:rPr>
                <a:t>and </a:t>
              </a:r>
              <a:r>
                <a:rPr lang="en-US" sz="3000" dirty="0" smtClean="0">
                  <a:solidFill>
                    <a:schemeClr val="tx1"/>
                  </a:solidFill>
                  <a:latin typeface="Arial" pitchFamily="34" charset="0"/>
                  <a:cs typeface="Arial" pitchFamily="34" charset="0"/>
                </a:rPr>
                <a:t>interface </a:t>
              </a:r>
              <a:r>
                <a:rPr lang="en-US" sz="3000" dirty="0">
                  <a:solidFill>
                    <a:schemeClr val="tx1"/>
                  </a:solidFill>
                  <a:latin typeface="Arial" pitchFamily="34" charset="0"/>
                  <a:cs typeface="Arial" pitchFamily="34" charset="0"/>
                </a:rPr>
                <a:t>the WaM-DaM for </a:t>
              </a:r>
              <a:r>
                <a:rPr lang="en-US" sz="3000" dirty="0" smtClean="0">
                  <a:solidFill>
                    <a:schemeClr val="tx1"/>
                  </a:solidFill>
                  <a:latin typeface="Arial" pitchFamily="34" charset="0"/>
                  <a:cs typeface="Arial" pitchFamily="34" charset="0"/>
                </a:rPr>
                <a:t>HydroPlatform 2.0</a:t>
              </a:r>
            </a:p>
            <a:p>
              <a:pPr marL="457200" indent="-457200">
                <a:buFont typeface="Arial" pitchFamily="34" charset="0"/>
                <a:buChar char="•"/>
              </a:pPr>
              <a:endParaRPr lang="en-US" sz="3000" dirty="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Write codes for tools </a:t>
              </a:r>
              <a:r>
                <a:rPr lang="en-US" sz="3000" dirty="0">
                  <a:solidFill>
                    <a:schemeClr val="tx1"/>
                  </a:solidFill>
                  <a:latin typeface="Arial" pitchFamily="34" charset="0"/>
                  <a:cs typeface="Arial" pitchFamily="34" charset="0"/>
                </a:rPr>
                <a:t>to query and serve water management data to desired </a:t>
              </a:r>
              <a:r>
                <a:rPr lang="en-US" sz="3000" dirty="0" smtClean="0">
                  <a:solidFill>
                    <a:schemeClr val="tx1"/>
                  </a:solidFill>
                  <a:latin typeface="Arial" pitchFamily="34" charset="0"/>
                  <a:cs typeface="Arial" pitchFamily="34" charset="0"/>
                </a:rPr>
                <a:t>models like </a:t>
              </a:r>
              <a:r>
                <a:rPr lang="en-US" sz="3000" dirty="0">
                  <a:solidFill>
                    <a:schemeClr val="tx1"/>
                  </a:solidFill>
                  <a:latin typeface="Arial" pitchFamily="34" charset="0"/>
                  <a:cs typeface="Arial" pitchFamily="34" charset="0"/>
                </a:rPr>
                <a:t>WEAP and HEC-</a:t>
              </a:r>
              <a:r>
                <a:rPr lang="en-US" sz="3000" dirty="0" err="1">
                  <a:solidFill>
                    <a:schemeClr val="tx1"/>
                  </a:solidFill>
                  <a:latin typeface="Arial" pitchFamily="34" charset="0"/>
                  <a:cs typeface="Arial" pitchFamily="34" charset="0"/>
                </a:rPr>
                <a:t>ResSim</a:t>
              </a:r>
              <a:r>
                <a:rPr lang="en-US" sz="3000" dirty="0">
                  <a:solidFill>
                    <a:schemeClr val="tx1"/>
                  </a:solidFill>
                  <a:latin typeface="Arial" pitchFamily="34" charset="0"/>
                  <a:cs typeface="Arial" pitchFamily="34" charset="0"/>
                </a:rPr>
                <a:t> by automatically transfer their data back and forth to </a:t>
              </a:r>
              <a:r>
                <a:rPr lang="en-US" sz="3000" dirty="0" smtClean="0">
                  <a:solidFill>
                    <a:schemeClr val="tx1"/>
                  </a:solidFill>
                  <a:latin typeface="Arial" pitchFamily="34" charset="0"/>
                  <a:cs typeface="Arial" pitchFamily="34" charset="0"/>
                </a:rPr>
                <a:t>WaM-DaM</a:t>
              </a:r>
              <a:endParaRPr lang="en-US" sz="3000" dirty="0">
                <a:solidFill>
                  <a:schemeClr val="tx1"/>
                </a:solidFill>
                <a:latin typeface="Arial" pitchFamily="34" charset="0"/>
                <a:cs typeface="Arial" pitchFamily="34" charset="0"/>
              </a:endParaRPr>
            </a:p>
            <a:p>
              <a:pPr marL="457200" indent="-457200">
                <a:buFont typeface="Arial" pitchFamily="34" charset="0"/>
                <a:buChar char="•"/>
              </a:pPr>
              <a:endParaRPr lang="en-US" sz="3000" dirty="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Ultimately, we </a:t>
              </a:r>
              <a:r>
                <a:rPr lang="en-US" sz="3000" dirty="0">
                  <a:solidFill>
                    <a:schemeClr val="tx1"/>
                  </a:solidFill>
                  <a:latin typeface="Arial" pitchFamily="34" charset="0"/>
                  <a:cs typeface="Arial" pitchFamily="34" charset="0"/>
                </a:rPr>
                <a:t>intend to publish and register the WaM-DaM with </a:t>
              </a:r>
              <a:r>
                <a:rPr lang="en-US" sz="3000" dirty="0" smtClean="0">
                  <a:solidFill>
                    <a:schemeClr val="tx1"/>
                  </a:solidFill>
                  <a:latin typeface="Arial" pitchFamily="34" charset="0"/>
                  <a:cs typeface="Arial" pitchFamily="34" charset="0"/>
                </a:rPr>
                <a:t>CUAHSI-HIS </a:t>
              </a:r>
              <a:r>
                <a:rPr lang="en-US" sz="3000" dirty="0" smtClean="0">
                  <a:solidFill>
                    <a:schemeClr val="tx1"/>
                  </a:solidFill>
                  <a:latin typeface="Arial" pitchFamily="34" charset="0"/>
                  <a:cs typeface="Arial" pitchFamily="34" charset="0"/>
                </a:rPr>
                <a:t>to </a:t>
              </a:r>
              <a:r>
                <a:rPr lang="en-US" sz="3000" dirty="0">
                  <a:solidFill>
                    <a:schemeClr val="tx1"/>
                  </a:solidFill>
                  <a:latin typeface="Arial" pitchFamily="34" charset="0"/>
                  <a:cs typeface="Arial" pitchFamily="34" charset="0"/>
                </a:rPr>
                <a:t>facilitate the searching, discovery, and pre-processing of data </a:t>
              </a:r>
              <a:r>
                <a:rPr lang="en-US" sz="3000" dirty="0" smtClean="0">
                  <a:solidFill>
                    <a:schemeClr val="tx1"/>
                  </a:solidFill>
                  <a:latin typeface="Arial" pitchFamily="34" charset="0"/>
                  <a:cs typeface="Arial" pitchFamily="34" charset="0"/>
                </a:rPr>
                <a:t>like </a:t>
              </a:r>
              <a:r>
                <a:rPr lang="en-US" sz="3000" dirty="0" err="1" smtClean="0">
                  <a:solidFill>
                    <a:schemeClr val="tx1"/>
                  </a:solidFill>
                  <a:latin typeface="Arial" pitchFamily="34" charset="0"/>
                  <a:cs typeface="Arial" pitchFamily="34" charset="0"/>
                </a:rPr>
                <a:t>HydroDesktop</a:t>
              </a:r>
              <a:r>
                <a:rPr lang="en-US" sz="3000" dirty="0" smtClean="0">
                  <a:solidFill>
                    <a:schemeClr val="tx1"/>
                  </a:solidFill>
                  <a:latin typeface="Arial" pitchFamily="34" charset="0"/>
                  <a:cs typeface="Arial" pitchFamily="34" charset="0"/>
                </a:rPr>
                <a:t> with the ODM</a:t>
              </a:r>
            </a:p>
          </p:txBody>
        </p:sp>
        <p:sp>
          <p:nvSpPr>
            <p:cNvPr id="29" name="Rectangle 28"/>
            <p:cNvSpPr/>
            <p:nvPr/>
          </p:nvSpPr>
          <p:spPr>
            <a:xfrm>
              <a:off x="38319071" y="24361893"/>
              <a:ext cx="12430532" cy="887909"/>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Future Work</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grpSp>
      <p:grpSp>
        <p:nvGrpSpPr>
          <p:cNvPr id="39" name="Group 38"/>
          <p:cNvGrpSpPr/>
          <p:nvPr/>
        </p:nvGrpSpPr>
        <p:grpSpPr>
          <a:xfrm>
            <a:off x="457200" y="5943600"/>
            <a:ext cx="12344400" cy="8229600"/>
            <a:chOff x="609600" y="5574065"/>
            <a:chExt cx="12420600" cy="8229600"/>
          </a:xfrm>
        </p:grpSpPr>
        <p:sp>
          <p:nvSpPr>
            <p:cNvPr id="20" name="Rectangle 19"/>
            <p:cNvSpPr/>
            <p:nvPr/>
          </p:nvSpPr>
          <p:spPr>
            <a:xfrm>
              <a:off x="609600" y="6652329"/>
              <a:ext cx="12420600" cy="7151336"/>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itchFamily="34" charset="0"/>
                <a:buChar char="•"/>
              </a:pPr>
              <a:r>
                <a:rPr lang="en-US" sz="3000" dirty="0">
                  <a:solidFill>
                    <a:schemeClr val="tx1"/>
                  </a:solidFill>
                  <a:latin typeface="Arial" pitchFamily="34" charset="0"/>
                  <a:cs typeface="Arial" pitchFamily="34" charset="0"/>
                </a:rPr>
                <a:t>Need consistent, descriptive, and integrated data model to </a:t>
              </a:r>
              <a:r>
                <a:rPr lang="en-US" sz="3000" dirty="0" smtClean="0">
                  <a:solidFill>
                    <a:schemeClr val="tx1"/>
                  </a:solidFill>
                  <a:latin typeface="Arial" pitchFamily="34" charset="0"/>
                  <a:cs typeface="Arial" pitchFamily="34" charset="0"/>
                </a:rPr>
                <a:t>organize, prepare, </a:t>
              </a:r>
              <a:r>
                <a:rPr lang="en-US" sz="3000" dirty="0">
                  <a:solidFill>
                    <a:schemeClr val="tx1"/>
                  </a:solidFill>
                  <a:latin typeface="Arial" pitchFamily="34" charset="0"/>
                  <a:cs typeface="Arial" pitchFamily="34" charset="0"/>
                </a:rPr>
                <a:t>and publish water management data and support modeling </a:t>
              </a:r>
            </a:p>
            <a:p>
              <a:pPr marL="457200" indent="-457200">
                <a:buFont typeface="Arial" pitchFamily="34" charset="0"/>
                <a:buChar char="•"/>
              </a:pP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r>
                <a:rPr lang="en-US" sz="3000" dirty="0">
                  <a:solidFill>
                    <a:schemeClr val="tx1"/>
                  </a:solidFill>
                  <a:latin typeface="Arial" pitchFamily="34" charset="0"/>
                  <a:cs typeface="Arial" pitchFamily="34" charset="0"/>
                </a:rPr>
                <a:t>Discover and share data among nearly 30 agencies</a:t>
              </a:r>
            </a:p>
            <a:p>
              <a:pPr marL="457200" indent="-457200">
                <a:buFont typeface="Arial" pitchFamily="34" charset="0"/>
                <a:buChar char="•"/>
              </a:pP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Automatically </a:t>
              </a:r>
              <a:r>
                <a:rPr lang="en-US" sz="3000" dirty="0">
                  <a:solidFill>
                    <a:schemeClr val="tx1"/>
                  </a:solidFill>
                  <a:latin typeface="Arial" pitchFamily="34" charset="0"/>
                  <a:cs typeface="Arial" pitchFamily="34" charset="0"/>
                </a:rPr>
                <a:t>transfer water management data across models and </a:t>
              </a:r>
              <a:r>
                <a:rPr lang="en-US" sz="3000" dirty="0" smtClean="0">
                  <a:solidFill>
                    <a:schemeClr val="tx1"/>
                  </a:solidFill>
                  <a:latin typeface="Arial" pitchFamily="34" charset="0"/>
                  <a:cs typeface="Arial" pitchFamily="34" charset="0"/>
                </a:rPr>
                <a:t>platforms like: </a:t>
              </a:r>
              <a:endParaRPr lang="en-US" sz="3000" dirty="0">
                <a:solidFill>
                  <a:schemeClr val="tx1"/>
                </a:solidFill>
                <a:latin typeface="Arial" pitchFamily="34" charset="0"/>
                <a:cs typeface="Arial" pitchFamily="34" charset="0"/>
              </a:endParaRPr>
            </a:p>
            <a:p>
              <a:pPr marL="457200" indent="-457200">
                <a:buFont typeface="Arial" pitchFamily="34" charset="0"/>
                <a:buChar char="•"/>
              </a:pPr>
              <a:endParaRPr lang="en-US" sz="2600" dirty="0" smtClean="0">
                <a:solidFill>
                  <a:schemeClr val="tx1"/>
                </a:solidFill>
                <a:latin typeface="Arial" pitchFamily="34" charset="0"/>
                <a:cs typeface="Arial" pitchFamily="34" charset="0"/>
              </a:endParaRPr>
            </a:p>
            <a:p>
              <a:pPr marL="457200" indent="-457200">
                <a:buFont typeface="Arial" pitchFamily="34" charset="0"/>
                <a:buChar char="•"/>
              </a:pPr>
              <a:endParaRPr lang="en-US" sz="2600" dirty="0">
                <a:solidFill>
                  <a:schemeClr val="tx1"/>
                </a:solidFill>
                <a:latin typeface="Arial" pitchFamily="34" charset="0"/>
                <a:cs typeface="Arial" pitchFamily="34" charset="0"/>
              </a:endParaRPr>
            </a:p>
            <a:p>
              <a:pPr marL="457200" indent="-457200">
                <a:buFont typeface="Arial" pitchFamily="34" charset="0"/>
                <a:buChar char="•"/>
              </a:pPr>
              <a:endParaRPr lang="en-US" sz="2600" dirty="0" smtClean="0">
                <a:solidFill>
                  <a:schemeClr val="tx1"/>
                </a:solidFill>
                <a:latin typeface="Arial" pitchFamily="34" charset="0"/>
                <a:cs typeface="Arial" pitchFamily="34" charset="0"/>
              </a:endParaRPr>
            </a:p>
            <a:p>
              <a:pPr marL="457200" indent="-457200">
                <a:buFont typeface="Arial" pitchFamily="34" charset="0"/>
                <a:buChar char="•"/>
              </a:pPr>
              <a:endParaRPr lang="en-US" sz="2600" dirty="0">
                <a:solidFill>
                  <a:schemeClr val="tx1"/>
                </a:solidFill>
                <a:latin typeface="Arial" pitchFamily="34" charset="0"/>
                <a:cs typeface="Arial" pitchFamily="34" charset="0"/>
              </a:endParaRPr>
            </a:p>
            <a:p>
              <a:pPr marL="457200" indent="-457200">
                <a:buFont typeface="Arial" pitchFamily="34" charset="0"/>
                <a:buChar char="•"/>
              </a:pPr>
              <a:endParaRPr lang="en-US" sz="2600" dirty="0" smtClean="0">
                <a:solidFill>
                  <a:schemeClr val="tx1"/>
                </a:solidFill>
                <a:latin typeface="Arial" pitchFamily="34" charset="0"/>
                <a:cs typeface="Arial" pitchFamily="34" charset="0"/>
              </a:endParaRPr>
            </a:p>
            <a:p>
              <a:pPr marL="457200" indent="-457200">
                <a:buFont typeface="Arial" pitchFamily="34" charset="0"/>
                <a:buChar char="•"/>
              </a:pPr>
              <a:endParaRPr lang="en-US" sz="2600" dirty="0">
                <a:solidFill>
                  <a:schemeClr val="tx1"/>
                </a:solidFill>
                <a:latin typeface="Arial" pitchFamily="34" charset="0"/>
                <a:cs typeface="Arial" pitchFamily="34" charset="0"/>
              </a:endParaRPr>
            </a:p>
            <a:p>
              <a:pPr marL="457200" indent="-457200">
                <a:buFont typeface="Arial" pitchFamily="34" charset="0"/>
                <a:buChar char="•"/>
              </a:pPr>
              <a:endParaRPr lang="en-US" sz="2600" dirty="0" smtClean="0">
                <a:solidFill>
                  <a:schemeClr val="tx1"/>
                </a:solidFill>
                <a:latin typeface="Arial" pitchFamily="34" charset="0"/>
                <a:cs typeface="Arial" pitchFamily="34" charset="0"/>
              </a:endParaRPr>
            </a:p>
          </p:txBody>
        </p:sp>
        <p:sp>
          <p:nvSpPr>
            <p:cNvPr id="21" name="Rectangle 20"/>
            <p:cNvSpPr/>
            <p:nvPr/>
          </p:nvSpPr>
          <p:spPr>
            <a:xfrm>
              <a:off x="609600" y="5574065"/>
              <a:ext cx="12420600" cy="1066800"/>
            </a:xfrm>
            <a:prstGeom prst="rect">
              <a:avLst/>
            </a:prstGeom>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Motivations</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grpSp>
          <p:nvGrpSpPr>
            <p:cNvPr id="30" name="Group 29"/>
            <p:cNvGrpSpPr/>
            <p:nvPr/>
          </p:nvGrpSpPr>
          <p:grpSpPr>
            <a:xfrm>
              <a:off x="2851058" y="10734338"/>
              <a:ext cx="7879949" cy="2829264"/>
              <a:chOff x="387908" y="4205479"/>
              <a:chExt cx="7317058" cy="2234820"/>
            </a:xfrm>
          </p:grpSpPr>
          <p:pic>
            <p:nvPicPr>
              <p:cNvPr id="3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908" y="4205479"/>
                <a:ext cx="3417027" cy="8999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08" y="5440118"/>
                <a:ext cx="1031955" cy="9947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4404" y="5438319"/>
                <a:ext cx="1076506" cy="9965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6"/>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875" b="7771"/>
              <a:stretch/>
            </p:blipFill>
            <p:spPr bwMode="auto">
              <a:xfrm>
                <a:off x="4777185" y="5438319"/>
                <a:ext cx="1029598" cy="9965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7"/>
              <p:cNvPicPr>
                <a:picLocks noChangeAspect="1" noChangeArrowheads="1"/>
              </p:cNvPicPr>
              <p:nvPr/>
            </p:nvPicPr>
            <p:blipFill rotWithShape="1">
              <a:blip r:embed="rId9">
                <a:extLst>
                  <a:ext uri="{28A0092B-C50C-407E-A947-70E740481C1C}">
                    <a14:useLocalDpi xmlns:a14="http://schemas.microsoft.com/office/drawing/2010/main" val="0"/>
                  </a:ext>
                </a:extLst>
              </a:blip>
              <a:srcRect l="10294" r="3604"/>
              <a:stretch/>
            </p:blipFill>
            <p:spPr bwMode="auto">
              <a:xfrm>
                <a:off x="6135445" y="4205479"/>
                <a:ext cx="1569521" cy="7994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9882" y="4205479"/>
                <a:ext cx="1747605" cy="828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8"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59540" y="5438319"/>
                <a:ext cx="1071923" cy="10019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pic>
        <p:nvPicPr>
          <p:cNvPr id="1028" name="Picture 4" descr="http://www.gsshawiki.com/gssha/images/1/1f/GSSHA_HSE_white_bi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74333" y="12664638"/>
            <a:ext cx="1904274" cy="126164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457200" y="23161750"/>
            <a:ext cx="12344400" cy="9312149"/>
            <a:chOff x="304800" y="23994600"/>
            <a:chExt cx="12344400" cy="8630773"/>
          </a:xfrm>
        </p:grpSpPr>
        <p:sp>
          <p:nvSpPr>
            <p:cNvPr id="23" name="Rectangle 22"/>
            <p:cNvSpPr/>
            <p:nvPr/>
          </p:nvSpPr>
          <p:spPr>
            <a:xfrm>
              <a:off x="304800" y="24986166"/>
              <a:ext cx="12344400" cy="7639207"/>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itchFamily="34" charset="0"/>
                <a:buChar char="•"/>
              </a:pPr>
              <a:r>
                <a:rPr lang="en-US" sz="3000" dirty="0" smtClean="0">
                  <a:solidFill>
                    <a:schemeClr val="tx1"/>
                  </a:solidFill>
                  <a:latin typeface="Arial" pitchFamily="34" charset="0"/>
                  <a:cs typeface="Arial" pitchFamily="34" charset="0"/>
                </a:rPr>
                <a:t>Reversed </a:t>
              </a:r>
              <a:r>
                <a:rPr lang="en-US" sz="3000" dirty="0" smtClean="0">
                  <a:solidFill>
                    <a:schemeClr val="tx1"/>
                  </a:solidFill>
                  <a:latin typeface="Arial" pitchFamily="34" charset="0"/>
                  <a:cs typeface="Arial" pitchFamily="34" charset="0"/>
                </a:rPr>
                <a:t>engineer the data models of several water management models like WEAP and HEC-</a:t>
              </a:r>
              <a:r>
                <a:rPr lang="en-US" sz="3000" dirty="0" err="1" smtClean="0">
                  <a:solidFill>
                    <a:schemeClr val="tx1"/>
                  </a:solidFill>
                  <a:latin typeface="Arial" pitchFamily="34" charset="0"/>
                  <a:cs typeface="Arial" pitchFamily="34" charset="0"/>
                </a:rPr>
                <a:t>ResSim</a:t>
              </a:r>
              <a:r>
                <a:rPr lang="en-US" sz="3000" dirty="0" smtClean="0">
                  <a:solidFill>
                    <a:schemeClr val="tx1"/>
                  </a:solidFill>
                  <a:latin typeface="Arial" pitchFamily="34" charset="0"/>
                  <a:cs typeface="Arial" pitchFamily="34" charset="0"/>
                </a:rPr>
                <a:t> to understand </a:t>
              </a:r>
              <a:r>
                <a:rPr lang="en-US" sz="3000" dirty="0">
                  <a:solidFill>
                    <a:schemeClr val="tx1"/>
                  </a:solidFill>
                  <a:latin typeface="Arial" pitchFamily="34" charset="0"/>
                  <a:cs typeface="Arial" pitchFamily="34" charset="0"/>
                </a:rPr>
                <a:t>the heterogeneity of water management </a:t>
              </a:r>
              <a:r>
                <a:rPr lang="en-US" sz="3000" dirty="0" smtClean="0">
                  <a:solidFill>
                    <a:schemeClr val="tx1"/>
                  </a:solidFill>
                  <a:latin typeface="Arial" pitchFamily="34" charset="0"/>
                  <a:cs typeface="Arial" pitchFamily="34" charset="0"/>
                </a:rPr>
                <a:t>data</a:t>
              </a: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endParaRPr lang="en-US" sz="3000" dirty="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Reconstructed </a:t>
              </a:r>
              <a:r>
                <a:rPr lang="en-US" sz="3000" dirty="0" smtClean="0">
                  <a:solidFill>
                    <a:schemeClr val="tx1"/>
                  </a:solidFill>
                  <a:latin typeface="Arial" pitchFamily="34" charset="0"/>
                  <a:cs typeface="Arial" pitchFamily="34" charset="0"/>
                </a:rPr>
                <a:t>the data model of HydroPlatform which is </a:t>
              </a:r>
              <a:r>
                <a:rPr lang="en-US" sz="3000" dirty="0">
                  <a:solidFill>
                    <a:schemeClr val="tx1"/>
                  </a:solidFill>
                  <a:latin typeface="Arial" pitchFamily="34" charset="0"/>
                  <a:cs typeface="Arial" pitchFamily="34" charset="0"/>
                </a:rPr>
                <a:t>an open-source software platform for water resource management models. The software manages and displays information about water resource </a:t>
              </a:r>
              <a:r>
                <a:rPr lang="en-US" sz="3000" dirty="0" smtClean="0">
                  <a:solidFill>
                    <a:schemeClr val="tx1"/>
                  </a:solidFill>
                  <a:latin typeface="Arial" pitchFamily="34" charset="0"/>
                  <a:cs typeface="Arial" pitchFamily="34" charset="0"/>
                </a:rPr>
                <a:t>systems</a:t>
              </a: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endParaRPr lang="en-US" sz="3000" dirty="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Reviewed </a:t>
              </a:r>
              <a:r>
                <a:rPr lang="en-US" sz="3000" dirty="0" smtClean="0">
                  <a:solidFill>
                    <a:schemeClr val="tx1"/>
                  </a:solidFill>
                  <a:latin typeface="Arial" pitchFamily="34" charset="0"/>
                  <a:cs typeface="Arial" pitchFamily="34" charset="0"/>
                </a:rPr>
                <a:t>the Observations Data model (ODM) and study its capabilities in supporting time series data and </a:t>
              </a:r>
              <a:r>
                <a:rPr lang="en-US" sz="3000" dirty="0" smtClean="0">
                  <a:solidFill>
                    <a:schemeClr val="tx1"/>
                  </a:solidFill>
                  <a:latin typeface="Arial" pitchFamily="34" charset="0"/>
                  <a:cs typeface="Arial" pitchFamily="34" charset="0"/>
                </a:rPr>
                <a:t>metadata</a:t>
              </a: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endParaRPr lang="en-US" sz="3000" dirty="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Listed </a:t>
              </a:r>
              <a:r>
                <a:rPr lang="en-US" sz="3000" dirty="0" smtClean="0">
                  <a:solidFill>
                    <a:schemeClr val="tx1"/>
                  </a:solidFill>
                  <a:latin typeface="Arial" pitchFamily="34" charset="0"/>
                  <a:cs typeface="Arial" pitchFamily="34" charset="0"/>
                </a:rPr>
                <a:t>vocabularies </a:t>
              </a:r>
              <a:r>
                <a:rPr lang="en-US" sz="3000" dirty="0" smtClean="0">
                  <a:solidFill>
                    <a:schemeClr val="tx1"/>
                  </a:solidFill>
                  <a:latin typeface="Arial" pitchFamily="34" charset="0"/>
                  <a:cs typeface="Arial" pitchFamily="34" charset="0"/>
                </a:rPr>
                <a:t>that are commonly </a:t>
              </a:r>
              <a:r>
                <a:rPr lang="en-US" sz="3000" dirty="0" smtClean="0">
                  <a:solidFill>
                    <a:schemeClr val="tx1"/>
                  </a:solidFill>
                  <a:latin typeface="Arial" pitchFamily="34" charset="0"/>
                  <a:cs typeface="Arial" pitchFamily="34" charset="0"/>
                </a:rPr>
                <a:t>used to describe water management data</a:t>
              </a:r>
            </a:p>
            <a:p>
              <a:pPr marL="457200" indent="-457200">
                <a:buFont typeface="Arial" pitchFamily="34" charset="0"/>
                <a:buChar char="•"/>
              </a:pPr>
              <a:endParaRPr lang="en-US" sz="3000" dirty="0" smtClean="0">
                <a:solidFill>
                  <a:schemeClr val="tx1"/>
                </a:solidFill>
                <a:latin typeface="Arial" pitchFamily="34" charset="0"/>
                <a:cs typeface="Arial" pitchFamily="34" charset="0"/>
              </a:endParaRPr>
            </a:p>
            <a:p>
              <a:pPr marL="457200" indent="-457200">
                <a:buFont typeface="Arial" pitchFamily="34" charset="0"/>
                <a:buChar char="•"/>
              </a:pPr>
              <a:r>
                <a:rPr lang="en-US" sz="3000" dirty="0" smtClean="0">
                  <a:solidFill>
                    <a:schemeClr val="tx1"/>
                  </a:solidFill>
                  <a:latin typeface="Arial" pitchFamily="34" charset="0"/>
                  <a:cs typeface="Arial" pitchFamily="34" charset="0"/>
                </a:rPr>
                <a:t>Used </a:t>
              </a:r>
              <a:r>
                <a:rPr lang="en-US" sz="3000" dirty="0" smtClean="0">
                  <a:solidFill>
                    <a:schemeClr val="tx1"/>
                  </a:solidFill>
                  <a:latin typeface="Arial" pitchFamily="34" charset="0"/>
                  <a:cs typeface="Arial" pitchFamily="34" charset="0"/>
                </a:rPr>
                <a:t>the relational database concepts to represent water management objects and </a:t>
              </a:r>
              <a:r>
                <a:rPr lang="en-US" sz="3000" dirty="0" smtClean="0">
                  <a:solidFill>
                    <a:schemeClr val="tx1"/>
                  </a:solidFill>
                  <a:latin typeface="Arial" pitchFamily="34" charset="0"/>
                  <a:cs typeface="Arial" pitchFamily="34" charset="0"/>
                </a:rPr>
                <a:t>their connectivity</a:t>
              </a:r>
              <a:endParaRPr lang="en-US" sz="3000" dirty="0" smtClean="0">
                <a:solidFill>
                  <a:schemeClr val="tx1"/>
                </a:solidFill>
                <a:latin typeface="Arial" pitchFamily="34" charset="0"/>
                <a:cs typeface="Arial" pitchFamily="34" charset="0"/>
              </a:endParaRPr>
            </a:p>
          </p:txBody>
        </p:sp>
        <p:sp>
          <p:nvSpPr>
            <p:cNvPr id="24" name="Rectangle 23"/>
            <p:cNvSpPr/>
            <p:nvPr/>
          </p:nvSpPr>
          <p:spPr>
            <a:xfrm>
              <a:off x="304800" y="23994600"/>
              <a:ext cx="12344400" cy="99156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Methods</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grpSp>
      <p:sp>
        <p:nvSpPr>
          <p:cNvPr id="40" name="Rectangle 39"/>
          <p:cNvSpPr/>
          <p:nvPr/>
        </p:nvSpPr>
        <p:spPr>
          <a:xfrm>
            <a:off x="13716000" y="23547069"/>
            <a:ext cx="11030812" cy="8456931"/>
          </a:xfrm>
          <a:prstGeom prst="rect">
            <a:avLst/>
          </a:prstGeom>
          <a:ln w="952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800" dirty="0" smtClean="0">
                <a:solidFill>
                  <a:sysClr val="windowText" lastClr="000000"/>
                </a:solidFill>
                <a:latin typeface="Arial" pitchFamily="34" charset="0"/>
                <a:cs typeface="Arial" pitchFamily="34" charset="0"/>
              </a:rPr>
              <a:t>The conceptual design of the WaM-DaM is shown </a:t>
            </a:r>
            <a:r>
              <a:rPr lang="en-US" sz="2800" dirty="0" smtClean="0">
                <a:solidFill>
                  <a:sysClr val="windowText" lastClr="000000"/>
                </a:solidFill>
                <a:latin typeface="Arial" pitchFamily="34" charset="0"/>
                <a:cs typeface="Arial" pitchFamily="34" charset="0"/>
              </a:rPr>
              <a:t>in Fig. 2 and is briefly described here:</a:t>
            </a:r>
            <a:endParaRPr lang="en-US" sz="2800" dirty="0" smtClean="0">
              <a:solidFill>
                <a:sysClr val="windowText" lastClr="000000"/>
              </a:solidFill>
              <a:latin typeface="Arial" pitchFamily="34" charset="0"/>
              <a:cs typeface="Arial" pitchFamily="34" charset="0"/>
            </a:endParaRPr>
          </a:p>
          <a:p>
            <a:endParaRPr lang="en-US" sz="2800" dirty="0" smtClean="0">
              <a:solidFill>
                <a:sysClr val="windowText" lastClr="000000"/>
              </a:solidFill>
              <a:latin typeface="Arial" pitchFamily="34" charset="0"/>
              <a:cs typeface="Arial" pitchFamily="34" charset="0"/>
            </a:endParaRPr>
          </a:p>
          <a:p>
            <a:r>
              <a:rPr lang="en-US" sz="2800" dirty="0" smtClean="0">
                <a:solidFill>
                  <a:sysClr val="windowText" lastClr="000000"/>
                </a:solidFill>
                <a:latin typeface="Arial" pitchFamily="34" charset="0"/>
                <a:cs typeface="Arial" pitchFamily="34" charset="0"/>
              </a:rPr>
              <a:t>First</a:t>
            </a:r>
            <a:r>
              <a:rPr lang="en-US" sz="2800" dirty="0" smtClean="0">
                <a:solidFill>
                  <a:sysClr val="windowText" lastClr="000000"/>
                </a:solidFill>
                <a:latin typeface="Arial" pitchFamily="34" charset="0"/>
                <a:cs typeface="Arial" pitchFamily="34" charset="0"/>
              </a:rPr>
              <a:t>, the </a:t>
            </a:r>
            <a:r>
              <a:rPr lang="en-US" sz="2800" dirty="0" smtClean="0">
                <a:solidFill>
                  <a:sysClr val="windowText" lastClr="000000"/>
                </a:solidFill>
                <a:latin typeface="Arial" pitchFamily="34" charset="0"/>
                <a:cs typeface="Arial" pitchFamily="34" charset="0"/>
              </a:rPr>
              <a:t>user </a:t>
            </a:r>
            <a:r>
              <a:rPr lang="en-US" sz="2800" dirty="0" smtClean="0">
                <a:solidFill>
                  <a:sysClr val="windowText" lastClr="000000"/>
                </a:solidFill>
                <a:latin typeface="Arial" pitchFamily="34" charset="0"/>
                <a:cs typeface="Arial" pitchFamily="34" charset="0"/>
              </a:rPr>
              <a:t>defines a project, then a water management network within the project. The user </a:t>
            </a:r>
            <a:r>
              <a:rPr lang="en-US" sz="2800" dirty="0" smtClean="0">
                <a:solidFill>
                  <a:sysClr val="windowText" lastClr="000000"/>
                </a:solidFill>
                <a:latin typeface="Arial" pitchFamily="34" charset="0"/>
                <a:cs typeface="Arial" pitchFamily="34" charset="0"/>
              </a:rPr>
              <a:t>also can </a:t>
            </a:r>
            <a:r>
              <a:rPr lang="en-US" sz="2800" dirty="0" smtClean="0">
                <a:solidFill>
                  <a:sysClr val="windowText" lastClr="000000"/>
                </a:solidFill>
                <a:latin typeface="Arial" pitchFamily="34" charset="0"/>
                <a:cs typeface="Arial" pitchFamily="34" charset="0"/>
              </a:rPr>
              <a:t>define scenarios for </a:t>
            </a:r>
            <a:r>
              <a:rPr lang="en-US" sz="2800" dirty="0" smtClean="0">
                <a:solidFill>
                  <a:sysClr val="windowText" lastClr="000000"/>
                </a:solidFill>
                <a:latin typeface="Arial" pitchFamily="34" charset="0"/>
                <a:cs typeface="Arial" pitchFamily="34" charset="0"/>
              </a:rPr>
              <a:t>networks</a:t>
            </a:r>
            <a:endParaRPr lang="en-US" sz="2800" dirty="0" smtClean="0">
              <a:solidFill>
                <a:sysClr val="windowText" lastClr="000000"/>
              </a:solidFill>
              <a:latin typeface="Arial" pitchFamily="34" charset="0"/>
              <a:cs typeface="Arial" pitchFamily="34" charset="0"/>
            </a:endParaRPr>
          </a:p>
          <a:p>
            <a:r>
              <a:rPr lang="en-US" sz="2800" dirty="0" smtClean="0">
                <a:solidFill>
                  <a:sysClr val="windowText" lastClr="000000"/>
                </a:solidFill>
                <a:latin typeface="Arial" pitchFamily="34" charset="0"/>
                <a:cs typeface="Arial" pitchFamily="34" charset="0"/>
              </a:rPr>
              <a:t>  </a:t>
            </a:r>
          </a:p>
          <a:p>
            <a:r>
              <a:rPr lang="en-US" sz="2800" dirty="0" smtClean="0">
                <a:solidFill>
                  <a:sysClr val="windowText" lastClr="000000"/>
                </a:solidFill>
                <a:latin typeface="Arial" pitchFamily="34" charset="0"/>
                <a:cs typeface="Arial" pitchFamily="34" charset="0"/>
              </a:rPr>
              <a:t>Second, the user uses </a:t>
            </a:r>
            <a:r>
              <a:rPr lang="en-US" sz="2800" dirty="0">
                <a:solidFill>
                  <a:sysClr val="windowText" lastClr="000000"/>
                </a:solidFill>
                <a:latin typeface="Arial" pitchFamily="34" charset="0"/>
                <a:cs typeface="Arial" pitchFamily="34" charset="0"/>
              </a:rPr>
              <a:t>a </a:t>
            </a:r>
            <a:r>
              <a:rPr lang="en-US" sz="2800" dirty="0" smtClean="0">
                <a:solidFill>
                  <a:sysClr val="windowText" lastClr="000000"/>
                </a:solidFill>
                <a:latin typeface="Arial" pitchFamily="34" charset="0"/>
                <a:cs typeface="Arial" pitchFamily="34" charset="0"/>
              </a:rPr>
              <a:t>customizable </a:t>
            </a:r>
            <a:r>
              <a:rPr lang="en-US" sz="2800" dirty="0">
                <a:solidFill>
                  <a:sysClr val="windowText" lastClr="000000"/>
                </a:solidFill>
                <a:latin typeface="Arial" pitchFamily="34" charset="0"/>
                <a:cs typeface="Arial" pitchFamily="34" charset="0"/>
              </a:rPr>
              <a:t>data objects that allow adding descriptive attributes to each object. Objects can be nodes (e.g., reservoirs) or links (e.g., rivers). Each object attribute have a data type like (parameter, time series, and table</a:t>
            </a:r>
            <a:r>
              <a:rPr lang="en-US" sz="2800" dirty="0" smtClean="0">
                <a:solidFill>
                  <a:sysClr val="windowText" lastClr="000000"/>
                </a:solidFill>
                <a:latin typeface="Arial" pitchFamily="34" charset="0"/>
                <a:cs typeface="Arial" pitchFamily="34" charset="0"/>
              </a:rPr>
              <a:t>). The </a:t>
            </a:r>
            <a:r>
              <a:rPr lang="en-US" sz="2800" dirty="0">
                <a:solidFill>
                  <a:sysClr val="windowText" lastClr="000000"/>
                </a:solidFill>
                <a:latin typeface="Arial" pitchFamily="34" charset="0"/>
                <a:cs typeface="Arial" pitchFamily="34" charset="0"/>
              </a:rPr>
              <a:t>WaM-DaM introduces controlled vocabulary to enforce the use of consistent </a:t>
            </a:r>
            <a:r>
              <a:rPr lang="en-US" sz="2800" dirty="0" smtClean="0">
                <a:solidFill>
                  <a:sysClr val="windowText" lastClr="000000"/>
                </a:solidFill>
                <a:latin typeface="Arial" pitchFamily="34" charset="0"/>
                <a:cs typeface="Arial" pitchFamily="34" charset="0"/>
              </a:rPr>
              <a:t>object and attribute </a:t>
            </a:r>
            <a:r>
              <a:rPr lang="en-US" sz="2800" dirty="0" smtClean="0">
                <a:solidFill>
                  <a:sysClr val="windowText" lastClr="000000"/>
                </a:solidFill>
                <a:latin typeface="Arial" pitchFamily="34" charset="0"/>
                <a:cs typeface="Arial" pitchFamily="34" charset="0"/>
              </a:rPr>
              <a:t>terms</a:t>
            </a:r>
            <a:endParaRPr lang="en-US" sz="2800" dirty="0">
              <a:solidFill>
                <a:sysClr val="windowText" lastClr="000000"/>
              </a:solidFill>
              <a:latin typeface="Arial" pitchFamily="34" charset="0"/>
              <a:cs typeface="Arial" pitchFamily="34" charset="0"/>
            </a:endParaRPr>
          </a:p>
          <a:p>
            <a:endParaRPr lang="en-US" sz="2800" dirty="0" smtClean="0">
              <a:solidFill>
                <a:sysClr val="windowText" lastClr="000000"/>
              </a:solidFill>
              <a:latin typeface="Arial" pitchFamily="34" charset="0"/>
              <a:cs typeface="Arial" pitchFamily="34" charset="0"/>
            </a:endParaRPr>
          </a:p>
          <a:p>
            <a:r>
              <a:rPr lang="en-US" sz="2800" dirty="0" smtClean="0">
                <a:solidFill>
                  <a:sysClr val="windowText" lastClr="000000"/>
                </a:solidFill>
                <a:latin typeface="Arial" pitchFamily="34" charset="0"/>
                <a:cs typeface="Arial" pitchFamily="34" charset="0"/>
              </a:rPr>
              <a:t>Third, </a:t>
            </a:r>
            <a:r>
              <a:rPr lang="en-US" sz="2800" dirty="0" smtClean="0">
                <a:solidFill>
                  <a:sysClr val="windowText" lastClr="000000"/>
                </a:solidFill>
                <a:latin typeface="Arial" pitchFamily="34" charset="0"/>
                <a:cs typeface="Arial" pitchFamily="34" charset="0"/>
              </a:rPr>
              <a:t>the user </a:t>
            </a:r>
            <a:r>
              <a:rPr lang="en-US" sz="2800" dirty="0">
                <a:solidFill>
                  <a:sysClr val="windowText" lastClr="000000"/>
                </a:solidFill>
                <a:latin typeface="Arial" pitchFamily="34" charset="0"/>
                <a:cs typeface="Arial" pitchFamily="34" charset="0"/>
              </a:rPr>
              <a:t>creates instances of these objects </a:t>
            </a:r>
            <a:r>
              <a:rPr lang="en-US" sz="2800" dirty="0" smtClean="0">
                <a:solidFill>
                  <a:sysClr val="windowText" lastClr="000000"/>
                </a:solidFill>
                <a:latin typeface="Arial" pitchFamily="34" charset="0"/>
                <a:cs typeface="Arial" pitchFamily="34" charset="0"/>
              </a:rPr>
              <a:t>and </a:t>
            </a:r>
            <a:r>
              <a:rPr lang="en-US" sz="2800" dirty="0">
                <a:solidFill>
                  <a:sysClr val="windowText" lastClr="000000"/>
                </a:solidFill>
                <a:latin typeface="Arial" pitchFamily="34" charset="0"/>
                <a:cs typeface="Arial" pitchFamily="34" charset="0"/>
              </a:rPr>
              <a:t>defines connectivity among </a:t>
            </a:r>
            <a:r>
              <a:rPr lang="en-US" sz="2800" dirty="0" smtClean="0">
                <a:solidFill>
                  <a:sysClr val="windowText" lastClr="000000"/>
                </a:solidFill>
                <a:latin typeface="Arial" pitchFamily="34" charset="0"/>
                <a:cs typeface="Arial" pitchFamily="34" charset="0"/>
              </a:rPr>
              <a:t>them. </a:t>
            </a:r>
            <a:r>
              <a:rPr lang="en-US" sz="2800" dirty="0" smtClean="0">
                <a:solidFill>
                  <a:sysClr val="windowText" lastClr="000000"/>
                </a:solidFill>
                <a:latin typeface="Arial" pitchFamily="34" charset="0"/>
                <a:cs typeface="Arial" pitchFamily="34" charset="0"/>
              </a:rPr>
              <a:t>Each link has a start and end </a:t>
            </a:r>
            <a:r>
              <a:rPr lang="en-US" sz="2800" dirty="0" smtClean="0">
                <a:solidFill>
                  <a:sysClr val="windowText" lastClr="000000"/>
                </a:solidFill>
                <a:latin typeface="Arial" pitchFamily="34" charset="0"/>
                <a:cs typeface="Arial" pitchFamily="34" charset="0"/>
              </a:rPr>
              <a:t>node</a:t>
            </a:r>
            <a:endParaRPr lang="en-US" sz="2800" dirty="0">
              <a:solidFill>
                <a:sysClr val="windowText" lastClr="000000"/>
              </a:solidFill>
              <a:latin typeface="Arial" pitchFamily="34" charset="0"/>
              <a:cs typeface="Arial" pitchFamily="34" charset="0"/>
            </a:endParaRPr>
          </a:p>
          <a:p>
            <a:endParaRPr lang="en-US" sz="2800" dirty="0" smtClean="0">
              <a:solidFill>
                <a:sysClr val="windowText" lastClr="000000"/>
              </a:solidFill>
              <a:latin typeface="Arial" pitchFamily="34" charset="0"/>
              <a:cs typeface="Arial" pitchFamily="34" charset="0"/>
            </a:endParaRPr>
          </a:p>
          <a:p>
            <a:r>
              <a:rPr lang="en-US" sz="2800" dirty="0" smtClean="0">
                <a:solidFill>
                  <a:sysClr val="windowText" lastClr="000000"/>
                </a:solidFill>
                <a:latin typeface="Arial" pitchFamily="34" charset="0"/>
                <a:cs typeface="Arial" pitchFamily="34" charset="0"/>
              </a:rPr>
              <a:t>Finally, the user populates the </a:t>
            </a:r>
            <a:r>
              <a:rPr lang="en-US" sz="2800" dirty="0" smtClean="0">
                <a:solidFill>
                  <a:sysClr val="windowText" lastClr="000000"/>
                </a:solidFill>
                <a:latin typeface="Arial" pitchFamily="34" charset="0"/>
                <a:cs typeface="Arial" pitchFamily="34" charset="0"/>
              </a:rPr>
              <a:t>values of network’s objects attributes with </a:t>
            </a:r>
            <a:r>
              <a:rPr lang="en-US" sz="2800" dirty="0" smtClean="0">
                <a:solidFill>
                  <a:sysClr val="windowText" lastClr="000000"/>
                </a:solidFill>
                <a:latin typeface="Arial" pitchFamily="34" charset="0"/>
                <a:cs typeface="Arial" pitchFamily="34" charset="0"/>
              </a:rPr>
              <a:t>water management data and its associated </a:t>
            </a:r>
            <a:r>
              <a:rPr lang="en-US" sz="2800" dirty="0" smtClean="0">
                <a:solidFill>
                  <a:sysClr val="windowText" lastClr="000000"/>
                </a:solidFill>
                <a:latin typeface="Arial" pitchFamily="34" charset="0"/>
                <a:cs typeface="Arial" pitchFamily="34" charset="0"/>
              </a:rPr>
              <a:t>metadata</a:t>
            </a:r>
            <a:endParaRPr lang="en-US" sz="2600" dirty="0">
              <a:solidFill>
                <a:sysClr val="windowText" lastClr="000000"/>
              </a:solidFill>
              <a:latin typeface="Arial" pitchFamily="34" charset="0"/>
              <a:cs typeface="Arial" pitchFamily="34" charset="0"/>
            </a:endParaRPr>
          </a:p>
        </p:txBody>
      </p:sp>
      <p:sp>
        <p:nvSpPr>
          <p:cNvPr id="41" name="Rectangle 40"/>
          <p:cNvSpPr/>
          <p:nvPr/>
        </p:nvSpPr>
        <p:spPr>
          <a:xfrm>
            <a:off x="38240208" y="5943600"/>
            <a:ext cx="12508992" cy="1066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effectLst>
                  <a:outerShdw blurRad="38100" dist="38100" dir="2700000" algn="tl">
                    <a:srgbClr val="000000">
                      <a:alpha val="43137"/>
                    </a:srgbClr>
                  </a:outerShdw>
                </a:effectLst>
                <a:latin typeface="Arial" pitchFamily="34" charset="0"/>
                <a:cs typeface="Arial" pitchFamily="34" charset="0"/>
              </a:rPr>
              <a:t>Controlled Vocabulary</a:t>
            </a:r>
            <a:endParaRPr lang="en-US" sz="6000" b="1" dirty="0">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2349889377"/>
              </p:ext>
            </p:extLst>
          </p:nvPr>
        </p:nvGraphicFramePr>
        <p:xfrm>
          <a:off x="38481000" y="8219640"/>
          <a:ext cx="12039600" cy="6386576"/>
        </p:xfrm>
        <a:graphic>
          <a:graphicData uri="http://schemas.openxmlformats.org/drawingml/2006/table">
            <a:tbl>
              <a:tblPr firstRow="1" bandRow="1">
                <a:tableStyleId>{00A15C55-8517-42AA-B614-E9B94910E393}</a:tableStyleId>
              </a:tblPr>
              <a:tblGrid>
                <a:gridCol w="3276600"/>
                <a:gridCol w="8763000"/>
              </a:tblGrid>
              <a:tr h="525272">
                <a:tc>
                  <a:txBody>
                    <a:bodyPr/>
                    <a:lstStyle/>
                    <a:p>
                      <a:pPr marL="0" marR="0" algn="ctr">
                        <a:lnSpc>
                          <a:spcPct val="115000"/>
                        </a:lnSpc>
                        <a:spcBef>
                          <a:spcPts val="0"/>
                        </a:spcBef>
                        <a:spcAft>
                          <a:spcPts val="0"/>
                        </a:spcAft>
                      </a:pPr>
                      <a:r>
                        <a:rPr lang="en-US" sz="2400" dirty="0" smtClean="0">
                          <a:effectLst/>
                          <a:latin typeface="Arial" pitchFamily="34" charset="0"/>
                          <a:cs typeface="Arial" pitchFamily="34" charset="0"/>
                        </a:rPr>
                        <a:t>Suggested controlled vocabulary </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dirty="0" smtClean="0">
                          <a:effectLst/>
                          <a:latin typeface="Arial" pitchFamily="34" charset="0"/>
                          <a:cs typeface="Arial" pitchFamily="34" charset="0"/>
                        </a:rPr>
                        <a:t>Commonly used terms by models </a:t>
                      </a:r>
                      <a:endParaRPr lang="en-US" sz="2400" dirty="0" smtClean="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08610">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Reservoir</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Reservoir, dam, storage reservoir, lake area </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08610">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Zone</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Zone, pool</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471170">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Hydropower</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Energy, power, power plant, run of the river hydro </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1155">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Node</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Junction, node, station, stream station, site, stream flow </a:t>
                      </a:r>
                      <a:r>
                        <a:rPr lang="en-US" sz="2400" dirty="0" smtClean="0">
                          <a:effectLst/>
                          <a:latin typeface="Arial" pitchFamily="34" charset="0"/>
                          <a:cs typeface="Arial" pitchFamily="34" charset="0"/>
                        </a:rPr>
                        <a:t>gauge</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179705">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Maximum hydraulic capacity</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Maximum hydraulic capacity, maximum capacity</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a:effectLst/>
                          <a:latin typeface="Arial" pitchFamily="34" charset="0"/>
                          <a:cs typeface="Arial" pitchFamily="34" charset="0"/>
                        </a:rPr>
                        <a:t>Evaporation </a:t>
                      </a:r>
                      <a:endParaRPr lang="en-US" sz="24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Evap., evaporation </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a:effectLst/>
                          <a:latin typeface="Arial" pitchFamily="34" charset="0"/>
                          <a:cs typeface="Arial" pitchFamily="34" charset="0"/>
                        </a:rPr>
                        <a:t>Link </a:t>
                      </a:r>
                      <a:endParaRPr lang="en-US" sz="24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Channel, fork, link, element, branch, tributary, creek, reach</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a:effectLst/>
                          <a:latin typeface="Arial" pitchFamily="34" charset="0"/>
                          <a:cs typeface="Arial" pitchFamily="34" charset="0"/>
                        </a:rPr>
                        <a:t>River Basin</a:t>
                      </a:r>
                      <a:endParaRPr lang="en-US" sz="24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Basin, watershed, river basin, catchment, watershed  </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a:effectLst/>
                          <a:latin typeface="Arial" pitchFamily="34" charset="0"/>
                          <a:cs typeface="Arial" pitchFamily="34" charset="0"/>
                        </a:rPr>
                        <a:t>Demand site </a:t>
                      </a:r>
                      <a:endParaRPr lang="en-US" sz="24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Demand site, service area, water use location, diversion, consumptive use, flow requirement, diversion outflow consumption </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a:effectLst/>
                          <a:latin typeface="Arial" pitchFamily="34" charset="0"/>
                          <a:cs typeface="Arial" pitchFamily="34" charset="0"/>
                        </a:rPr>
                        <a:t>Storage</a:t>
                      </a:r>
                      <a:endParaRPr lang="en-US" sz="240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Storage, volume</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tcPr>
                </a:tc>
              </a:tr>
              <a:tr h="350520">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Supply</a:t>
                      </a:r>
                      <a:endParaRPr lang="en-US" sz="2400" dirty="0">
                        <a:solidFill>
                          <a:srgbClr val="000000"/>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Arial" pitchFamily="34" charset="0"/>
                          <a:cs typeface="Arial" pitchFamily="34" charset="0"/>
                        </a:rPr>
                        <a:t>Supply, import, return flow, resource</a:t>
                      </a:r>
                      <a:endParaRPr lang="en-US" sz="2400" dirty="0">
                        <a:solidFill>
                          <a:srgbClr val="000000"/>
                        </a:solidFill>
                        <a:effectLst/>
                        <a:latin typeface="Arial" pitchFamily="34" charset="0"/>
                        <a:ea typeface="Calibri"/>
                        <a:cs typeface="Arial" pitchFamily="34"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Rectangle 9"/>
          <p:cNvSpPr/>
          <p:nvPr/>
        </p:nvSpPr>
        <p:spPr>
          <a:xfrm>
            <a:off x="13774011" y="17068800"/>
            <a:ext cx="10972800" cy="5539403"/>
          </a:xfrm>
          <a:prstGeom prst="rect">
            <a:avLst/>
          </a:prstGeom>
          <a:ln w="952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800" dirty="0">
                <a:latin typeface="Arial" pitchFamily="34" charset="0"/>
                <a:cs typeface="Arial" pitchFamily="34" charset="0"/>
              </a:rPr>
              <a:t>When implemented, WaM-DaM will perform the following </a:t>
            </a:r>
            <a:r>
              <a:rPr lang="en-US" sz="2800" dirty="0" smtClean="0">
                <a:latin typeface="Arial" pitchFamily="34" charset="0"/>
                <a:cs typeface="Arial" pitchFamily="34" charset="0"/>
              </a:rPr>
              <a:t>tasks as shown in Fig. 1</a:t>
            </a:r>
            <a:r>
              <a:rPr lang="en-US" sz="2800" dirty="0" smtClean="0">
                <a:solidFill>
                  <a:sysClr val="windowText" lastClr="000000"/>
                </a:solidFill>
                <a:latin typeface="Arial" pitchFamily="34" charset="0"/>
                <a:cs typeface="Arial" pitchFamily="34" charset="0"/>
              </a:rPr>
              <a:t>:</a:t>
            </a:r>
            <a:endParaRPr lang="en-US" sz="2400" dirty="0" smtClean="0">
              <a:latin typeface="Arial" pitchFamily="34" charset="0"/>
              <a:cs typeface="Arial" pitchFamily="34" charset="0"/>
            </a:endParaRPr>
          </a:p>
          <a:p>
            <a:pPr marL="571500" indent="-571500">
              <a:buAutoNum type="romanLcParenR"/>
            </a:pPr>
            <a:r>
              <a:rPr lang="en-US" sz="2800" dirty="0" smtClean="0">
                <a:latin typeface="Arial" pitchFamily="34" charset="0"/>
                <a:cs typeface="Arial" pitchFamily="34" charset="0"/>
              </a:rPr>
              <a:t>read/ingest </a:t>
            </a:r>
            <a:r>
              <a:rPr lang="en-US" sz="2800" dirty="0">
                <a:latin typeface="Arial" pitchFamily="34" charset="0"/>
                <a:cs typeface="Arial" pitchFamily="34" charset="0"/>
              </a:rPr>
              <a:t>water management data from files created </a:t>
            </a:r>
            <a:r>
              <a:rPr lang="en-US" sz="2800" dirty="0" smtClean="0">
                <a:latin typeface="Arial" pitchFamily="34" charset="0"/>
                <a:cs typeface="Arial" pitchFamily="34" charset="0"/>
              </a:rPr>
              <a:t>by </a:t>
            </a:r>
            <a:r>
              <a:rPr lang="en-US" sz="2800" dirty="0">
                <a:latin typeface="Arial" pitchFamily="34" charset="0"/>
                <a:cs typeface="Arial" pitchFamily="34" charset="0"/>
              </a:rPr>
              <a:t>stakeholders, existing models output, and online published data, </a:t>
            </a:r>
            <a:endParaRPr lang="en-US" sz="2800" dirty="0" smtClean="0">
              <a:latin typeface="Arial" pitchFamily="34" charset="0"/>
              <a:cs typeface="Arial" pitchFamily="34" charset="0"/>
            </a:endParaRPr>
          </a:p>
          <a:p>
            <a:pPr marL="571500" indent="-571500">
              <a:buAutoNum type="romanLcParenR"/>
            </a:pPr>
            <a:endParaRPr lang="en-US" sz="2400" dirty="0" smtClean="0">
              <a:latin typeface="Arial" pitchFamily="34" charset="0"/>
              <a:cs typeface="Arial" pitchFamily="34" charset="0"/>
            </a:endParaRPr>
          </a:p>
          <a:p>
            <a:pPr marL="571500" indent="-571500">
              <a:buAutoNum type="romanLcParenR"/>
            </a:pPr>
            <a:r>
              <a:rPr lang="en-US" sz="2800" dirty="0" smtClean="0">
                <a:latin typeface="Arial" pitchFamily="34" charset="0"/>
                <a:cs typeface="Arial" pitchFamily="34" charset="0"/>
              </a:rPr>
              <a:t>store </a:t>
            </a:r>
            <a:r>
              <a:rPr lang="en-US" sz="2800" dirty="0">
                <a:latin typeface="Arial" pitchFamily="34" charset="0"/>
                <a:cs typeface="Arial" pitchFamily="34" charset="0"/>
              </a:rPr>
              <a:t>data in a common, structured, and self-describing format</a:t>
            </a:r>
            <a:r>
              <a:rPr lang="en-US" sz="2800" dirty="0" smtClean="0">
                <a:latin typeface="Arial" pitchFamily="34" charset="0"/>
                <a:cs typeface="Arial" pitchFamily="34" charset="0"/>
              </a:rPr>
              <a:t>,</a:t>
            </a:r>
          </a:p>
          <a:p>
            <a:pPr marL="571500" indent="-571500">
              <a:buAutoNum type="romanLcParenR"/>
            </a:pPr>
            <a:endParaRPr lang="en-US" sz="2400" dirty="0" smtClean="0">
              <a:latin typeface="Arial" pitchFamily="34" charset="0"/>
              <a:cs typeface="Arial" pitchFamily="34" charset="0"/>
            </a:endParaRPr>
          </a:p>
          <a:p>
            <a:pPr marL="571500" indent="-571500">
              <a:buAutoNum type="romanLcParenR"/>
            </a:pPr>
            <a:r>
              <a:rPr lang="en-US" sz="2800" dirty="0" smtClean="0">
                <a:latin typeface="Arial" pitchFamily="34" charset="0"/>
                <a:cs typeface="Arial" pitchFamily="34" charset="0"/>
              </a:rPr>
              <a:t>retrieve </a:t>
            </a:r>
            <a:r>
              <a:rPr lang="en-US" sz="2800" dirty="0">
                <a:latin typeface="Arial" pitchFamily="34" charset="0"/>
                <a:cs typeface="Arial" pitchFamily="34" charset="0"/>
              </a:rPr>
              <a:t>stored data and transform it to the specific format needed to run a water management model like WEAP, HEC-</a:t>
            </a:r>
            <a:r>
              <a:rPr lang="en-US" sz="2800" dirty="0" err="1">
                <a:latin typeface="Arial" pitchFamily="34" charset="0"/>
                <a:cs typeface="Arial" pitchFamily="34" charset="0"/>
              </a:rPr>
              <a:t>ResSim</a:t>
            </a:r>
            <a:r>
              <a:rPr lang="en-US" sz="2800" dirty="0">
                <a:latin typeface="Arial" pitchFamily="34" charset="0"/>
                <a:cs typeface="Arial" pitchFamily="34" charset="0"/>
              </a:rPr>
              <a:t>, or </a:t>
            </a:r>
            <a:r>
              <a:rPr lang="en-US" sz="2800" dirty="0" smtClean="0">
                <a:latin typeface="Arial" pitchFamily="34" charset="0"/>
                <a:cs typeface="Arial" pitchFamily="34" charset="0"/>
              </a:rPr>
              <a:t>others</a:t>
            </a:r>
          </a:p>
          <a:p>
            <a:pPr marL="571500" indent="-571500">
              <a:buAutoNum type="romanLcParenR"/>
            </a:pPr>
            <a:endParaRPr lang="en-US" sz="2800" dirty="0">
              <a:latin typeface="Arial" pitchFamily="34" charset="0"/>
              <a:cs typeface="Arial" pitchFamily="34" charset="0"/>
            </a:endParaRPr>
          </a:p>
          <a:p>
            <a:pPr marL="571500" indent="-571500">
              <a:buFontTx/>
              <a:buAutoNum type="romanLcParenR"/>
            </a:pPr>
            <a:r>
              <a:rPr lang="en-US" sz="2800" dirty="0">
                <a:latin typeface="Arial" pitchFamily="34" charset="0"/>
                <a:cs typeface="Arial" pitchFamily="34" charset="0"/>
              </a:rPr>
              <a:t>transfer </a:t>
            </a:r>
            <a:r>
              <a:rPr lang="en-US" sz="2800" dirty="0" smtClean="0">
                <a:latin typeface="Arial" pitchFamily="34" charset="0"/>
                <a:cs typeface="Arial" pitchFamily="34" charset="0"/>
              </a:rPr>
              <a:t>existing </a:t>
            </a:r>
            <a:r>
              <a:rPr lang="en-US" sz="2800" dirty="0">
                <a:latin typeface="Arial" pitchFamily="34" charset="0"/>
                <a:cs typeface="Arial" pitchFamily="34" charset="0"/>
              </a:rPr>
              <a:t>model outputs </a:t>
            </a:r>
            <a:r>
              <a:rPr lang="en-US" sz="2800" dirty="0" smtClean="0">
                <a:latin typeface="Arial" pitchFamily="34" charset="0"/>
                <a:cs typeface="Arial" pitchFamily="34" charset="0"/>
              </a:rPr>
              <a:t>to </a:t>
            </a:r>
            <a:r>
              <a:rPr lang="en-US" sz="2800" dirty="0">
                <a:latin typeface="Arial" pitchFamily="34" charset="0"/>
                <a:cs typeface="Arial" pitchFamily="34" charset="0"/>
              </a:rPr>
              <a:t>the </a:t>
            </a:r>
            <a:r>
              <a:rPr lang="en-US" sz="2800" dirty="0" smtClean="0">
                <a:latin typeface="Arial" pitchFamily="34" charset="0"/>
                <a:cs typeface="Arial" pitchFamily="34" charset="0"/>
              </a:rPr>
              <a:t>WaM-DaM and then serve it as input data to other models </a:t>
            </a:r>
            <a:endParaRPr lang="en-US" sz="2800" dirty="0">
              <a:latin typeface="Arial" pitchFamily="34" charset="0"/>
              <a:cs typeface="Arial" pitchFamily="34" charset="0"/>
            </a:endParaRPr>
          </a:p>
        </p:txBody>
      </p:sp>
      <p:pic>
        <p:nvPicPr>
          <p:cNvPr id="1033" name="Picture 9" descr="C:\AdelAbdallah\PhD\CI-Water\WaM-DaM\Conceptual plots\WMDM concept.emf"/>
          <p:cNvPicPr>
            <a:picLocks noChangeAspect="1" noChangeArrowheads="1"/>
          </p:cNvPicPr>
          <p:nvPr/>
        </p:nvPicPr>
        <p:blipFill rotWithShape="1">
          <a:blip r:embed="rId13">
            <a:extLst>
              <a:ext uri="{28A0092B-C50C-407E-A947-70E740481C1C}">
                <a14:useLocalDpi xmlns:a14="http://schemas.microsoft.com/office/drawing/2010/main" val="0"/>
              </a:ext>
            </a:extLst>
          </a:blip>
          <a:srcRect l="589" t="2133" r="551" b="1579"/>
          <a:stretch/>
        </p:blipFill>
        <p:spPr bwMode="auto">
          <a:xfrm>
            <a:off x="25204011" y="17091997"/>
            <a:ext cx="12133989" cy="5539403"/>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479000" y="16425246"/>
            <a:ext cx="6248400" cy="707886"/>
          </a:xfrm>
          <a:prstGeom prst="rect">
            <a:avLst/>
          </a:prstGeom>
          <a:noFill/>
        </p:spPr>
        <p:txBody>
          <a:bodyPr wrap="square" rtlCol="0">
            <a:spAutoFit/>
          </a:bodyPr>
          <a:lstStyle/>
          <a:p>
            <a:r>
              <a:rPr lang="en-US" sz="4000" b="1" dirty="0" smtClean="0">
                <a:latin typeface="Arial" pitchFamily="34" charset="0"/>
                <a:cs typeface="Arial" pitchFamily="34" charset="0"/>
              </a:rPr>
              <a:t>WaM-DaM </a:t>
            </a:r>
            <a:r>
              <a:rPr lang="en-US" sz="4000" b="1" dirty="0" smtClean="0">
                <a:latin typeface="Arial" pitchFamily="34" charset="0"/>
                <a:cs typeface="Arial" pitchFamily="34" charset="0"/>
              </a:rPr>
              <a:t>Functionality</a:t>
            </a:r>
            <a:endParaRPr lang="en-US" sz="4000" b="1" dirty="0">
              <a:latin typeface="Arial" pitchFamily="34" charset="0"/>
              <a:cs typeface="Arial" pitchFamily="34" charset="0"/>
            </a:endParaRPr>
          </a:p>
        </p:txBody>
      </p:sp>
      <p:sp>
        <p:nvSpPr>
          <p:cNvPr id="69" name="TextBox 68"/>
          <p:cNvSpPr txBox="1"/>
          <p:nvPr/>
        </p:nvSpPr>
        <p:spPr>
          <a:xfrm>
            <a:off x="21850350" y="22839183"/>
            <a:ext cx="7505700" cy="707886"/>
          </a:xfrm>
          <a:prstGeom prst="rect">
            <a:avLst/>
          </a:prstGeom>
          <a:noFill/>
        </p:spPr>
        <p:txBody>
          <a:bodyPr wrap="square" rtlCol="0">
            <a:spAutoFit/>
          </a:bodyPr>
          <a:lstStyle/>
          <a:p>
            <a:r>
              <a:rPr lang="en-US" sz="4000" b="1" dirty="0" smtClean="0">
                <a:latin typeface="Arial" pitchFamily="34" charset="0"/>
                <a:cs typeface="Arial" pitchFamily="34" charset="0"/>
              </a:rPr>
              <a:t>WaM-DaM Conceptual </a:t>
            </a:r>
            <a:r>
              <a:rPr lang="en-US" sz="4000" b="1" dirty="0">
                <a:latin typeface="Arial" pitchFamily="34" charset="0"/>
                <a:cs typeface="Arial" pitchFamily="34" charset="0"/>
              </a:rPr>
              <a:t>Design</a:t>
            </a:r>
          </a:p>
        </p:txBody>
      </p:sp>
      <p:pic>
        <p:nvPicPr>
          <p:cNvPr id="17" name="Picture 3" descr="C:\AdelAbdallah\PhD\CI-Water\WaM-DaM\Conceptual plots\Instances2.emf"/>
          <p:cNvPicPr>
            <a:picLocks noChangeAspect="1" noChangeArrowheads="1"/>
          </p:cNvPicPr>
          <p:nvPr/>
        </p:nvPicPr>
        <p:blipFill rotWithShape="1">
          <a:blip r:embed="rId14">
            <a:extLst>
              <a:ext uri="{28A0092B-C50C-407E-A947-70E740481C1C}">
                <a14:useLocalDpi xmlns:a14="http://schemas.microsoft.com/office/drawing/2010/main" val="0"/>
              </a:ext>
            </a:extLst>
          </a:blip>
          <a:srcRect t="5143"/>
          <a:stretch/>
        </p:blipFill>
        <p:spPr bwMode="auto">
          <a:xfrm>
            <a:off x="25227693" y="23547069"/>
            <a:ext cx="12110307" cy="8456932"/>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227693" y="17111107"/>
            <a:ext cx="9144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latin typeface="Arial" pitchFamily="34" charset="0"/>
                <a:cs typeface="Arial" pitchFamily="34" charset="0"/>
              </a:rPr>
              <a:t>Fig. 1</a:t>
            </a:r>
            <a:endParaRPr lang="en-US" sz="2000" dirty="0">
              <a:latin typeface="Arial" pitchFamily="34" charset="0"/>
              <a:cs typeface="Arial" pitchFamily="34" charset="0"/>
            </a:endParaRPr>
          </a:p>
        </p:txBody>
      </p:sp>
      <p:sp>
        <p:nvSpPr>
          <p:cNvPr id="48" name="TextBox 47"/>
          <p:cNvSpPr txBox="1"/>
          <p:nvPr/>
        </p:nvSpPr>
        <p:spPr>
          <a:xfrm>
            <a:off x="25227693" y="23547069"/>
            <a:ext cx="9144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latin typeface="Arial" pitchFamily="34" charset="0"/>
                <a:cs typeface="Arial" pitchFamily="34" charset="0"/>
              </a:rPr>
              <a:t>Fig. 2</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473007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15026</TotalTime>
  <Words>1192</Words>
  <Application>Microsoft Office PowerPoint</Application>
  <PresentationFormat>Custom</PresentationFormat>
  <Paragraphs>162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Abdallah</dc:creator>
  <cp:lastModifiedBy>Adel Abdallah</cp:lastModifiedBy>
  <cp:revision>400</cp:revision>
  <cp:lastPrinted>2013-07-17T17:46:05Z</cp:lastPrinted>
  <dcterms:created xsi:type="dcterms:W3CDTF">2013-07-02T19:37:44Z</dcterms:created>
  <dcterms:modified xsi:type="dcterms:W3CDTF">2013-07-17T18:13:01Z</dcterms:modified>
</cp:coreProperties>
</file>