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hHLbiulCObHGMat4Ivrt/tztwf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29780f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729780ff8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29780ff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729780ff85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8090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6571988" y="1894856"/>
            <a:ext cx="12199312" cy="8392144"/>
          </a:xfrm>
          <a:custGeom>
            <a:rect b="b" l="l" r="r" t="t"/>
            <a:pathLst>
              <a:path extrusionOk="0" h="8392144" w="12199312">
                <a:moveTo>
                  <a:pt x="0" y="0"/>
                </a:moveTo>
                <a:lnTo>
                  <a:pt x="12199312" y="0"/>
                </a:lnTo>
                <a:lnTo>
                  <a:pt x="12199312" y="8392144"/>
                </a:lnTo>
                <a:lnTo>
                  <a:pt x="0" y="8392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1028700" y="1894856"/>
            <a:ext cx="9658350" cy="5248310"/>
            <a:chOff x="0" y="0"/>
            <a:chExt cx="2543763" cy="1382271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2543763" cy="1382271"/>
            </a:xfrm>
            <a:custGeom>
              <a:rect b="b" l="l" r="r" t="t"/>
              <a:pathLst>
                <a:path extrusionOk="0" h="1382271" w="2543763">
                  <a:moveTo>
                    <a:pt x="40880" y="0"/>
                  </a:moveTo>
                  <a:lnTo>
                    <a:pt x="2502882" y="0"/>
                  </a:lnTo>
                  <a:cubicBezTo>
                    <a:pt x="2513725" y="0"/>
                    <a:pt x="2524123" y="4307"/>
                    <a:pt x="2531789" y="11974"/>
                  </a:cubicBezTo>
                  <a:cubicBezTo>
                    <a:pt x="2539456" y="19640"/>
                    <a:pt x="2543763" y="30038"/>
                    <a:pt x="2543763" y="40880"/>
                  </a:cubicBezTo>
                  <a:lnTo>
                    <a:pt x="2543763" y="1341391"/>
                  </a:lnTo>
                  <a:cubicBezTo>
                    <a:pt x="2543763" y="1352233"/>
                    <a:pt x="2539456" y="1362631"/>
                    <a:pt x="2531789" y="1370297"/>
                  </a:cubicBezTo>
                  <a:cubicBezTo>
                    <a:pt x="2524123" y="1377964"/>
                    <a:pt x="2513725" y="1382271"/>
                    <a:pt x="2502882" y="1382271"/>
                  </a:cubicBezTo>
                  <a:lnTo>
                    <a:pt x="40880" y="1382271"/>
                  </a:lnTo>
                  <a:cubicBezTo>
                    <a:pt x="18303" y="1382271"/>
                    <a:pt x="0" y="1363968"/>
                    <a:pt x="0" y="1341391"/>
                  </a:cubicBezTo>
                  <a:lnTo>
                    <a:pt x="0" y="40880"/>
                  </a:lnTo>
                  <a:cubicBezTo>
                    <a:pt x="0" y="30038"/>
                    <a:pt x="4307" y="19640"/>
                    <a:pt x="11974" y="11974"/>
                  </a:cubicBezTo>
                  <a:cubicBezTo>
                    <a:pt x="19640" y="4307"/>
                    <a:pt x="30038" y="0"/>
                    <a:pt x="40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0" y="19050"/>
              <a:ext cx="2543763" cy="1363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"/>
          <p:cNvGrpSpPr/>
          <p:nvPr/>
        </p:nvGrpSpPr>
        <p:grpSpPr>
          <a:xfrm>
            <a:off x="1649718" y="5816051"/>
            <a:ext cx="2835849" cy="119957"/>
            <a:chOff x="0" y="0"/>
            <a:chExt cx="746890" cy="31593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746890" cy="12543"/>
            </a:xfrm>
            <a:custGeom>
              <a:rect b="b" l="l" r="r" t="t"/>
              <a:pathLst>
                <a:path extrusionOk="0" h="12543" w="746890">
                  <a:moveTo>
                    <a:pt x="6272" y="0"/>
                  </a:moveTo>
                  <a:lnTo>
                    <a:pt x="740619" y="0"/>
                  </a:lnTo>
                  <a:cubicBezTo>
                    <a:pt x="742282" y="0"/>
                    <a:pt x="743877" y="661"/>
                    <a:pt x="745053" y="1837"/>
                  </a:cubicBezTo>
                  <a:cubicBezTo>
                    <a:pt x="746230" y="3013"/>
                    <a:pt x="746890" y="4608"/>
                    <a:pt x="746890" y="6272"/>
                  </a:cubicBezTo>
                  <a:lnTo>
                    <a:pt x="746890" y="6272"/>
                  </a:lnTo>
                  <a:cubicBezTo>
                    <a:pt x="746890" y="7935"/>
                    <a:pt x="746230" y="9530"/>
                    <a:pt x="745053" y="10706"/>
                  </a:cubicBezTo>
                  <a:cubicBezTo>
                    <a:pt x="743877" y="11882"/>
                    <a:pt x="742282" y="12543"/>
                    <a:pt x="740619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19050"/>
              <a:ext cx="746890" cy="1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 txBox="1"/>
          <p:nvPr/>
        </p:nvSpPr>
        <p:spPr>
          <a:xfrm>
            <a:off x="1649718" y="2715887"/>
            <a:ext cx="4880208" cy="1047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46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GigBytes</a:t>
            </a:r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1649718" y="3825035"/>
            <a:ext cx="7801623" cy="1991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94" u="none" cap="none" strike="noStrike">
                <a:solidFill>
                  <a:srgbClr val="736354"/>
                </a:solidFill>
                <a:latin typeface="Arial"/>
                <a:ea typeface="Arial"/>
                <a:cs typeface="Arial"/>
                <a:sym typeface="Arial"/>
              </a:rPr>
              <a:t>Low-entry, byte-sized gigs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1649718" y="6230213"/>
            <a:ext cx="6749876" cy="387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8090D"/>
                </a:solidFill>
                <a:latin typeface="Arial"/>
                <a:ea typeface="Arial"/>
                <a:cs typeface="Arial"/>
                <a:sym typeface="Arial"/>
              </a:rPr>
              <a:t>A presentation by Amabella Q. Aguiluz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8"/>
          <p:cNvGrpSpPr/>
          <p:nvPr/>
        </p:nvGrpSpPr>
        <p:grpSpPr>
          <a:xfrm>
            <a:off x="1028700" y="3926739"/>
            <a:ext cx="17681301" cy="4891849"/>
            <a:chOff x="0" y="0"/>
            <a:chExt cx="4656804" cy="1288388"/>
          </a:xfrm>
        </p:grpSpPr>
        <p:sp>
          <p:nvSpPr>
            <p:cNvPr id="180" name="Google Shape;180;p8"/>
            <p:cNvSpPr/>
            <p:nvPr/>
          </p:nvSpPr>
          <p:spPr>
            <a:xfrm>
              <a:off x="0" y="0"/>
              <a:ext cx="4656803" cy="1288388"/>
            </a:xfrm>
            <a:custGeom>
              <a:rect b="b" l="l" r="r" t="t"/>
              <a:pathLst>
                <a:path extrusionOk="0" h="1288388" w="4656803">
                  <a:moveTo>
                    <a:pt x="22331" y="0"/>
                  </a:moveTo>
                  <a:lnTo>
                    <a:pt x="4634473" y="0"/>
                  </a:lnTo>
                  <a:cubicBezTo>
                    <a:pt x="4640395" y="0"/>
                    <a:pt x="4646075" y="2353"/>
                    <a:pt x="4650263" y="6541"/>
                  </a:cubicBezTo>
                  <a:cubicBezTo>
                    <a:pt x="4654451" y="10728"/>
                    <a:pt x="4656803" y="16408"/>
                    <a:pt x="4656803" y="22331"/>
                  </a:cubicBezTo>
                  <a:lnTo>
                    <a:pt x="4656803" y="1266057"/>
                  </a:lnTo>
                  <a:cubicBezTo>
                    <a:pt x="4656803" y="1271980"/>
                    <a:pt x="4654451" y="1277660"/>
                    <a:pt x="4650263" y="1281848"/>
                  </a:cubicBezTo>
                  <a:cubicBezTo>
                    <a:pt x="4646075" y="1286035"/>
                    <a:pt x="4640395" y="1288388"/>
                    <a:pt x="4634473" y="1288388"/>
                  </a:cubicBezTo>
                  <a:lnTo>
                    <a:pt x="22331" y="1288388"/>
                  </a:lnTo>
                  <a:cubicBezTo>
                    <a:pt x="16408" y="1288388"/>
                    <a:pt x="10728" y="1286035"/>
                    <a:pt x="6541" y="1281848"/>
                  </a:cubicBezTo>
                  <a:cubicBezTo>
                    <a:pt x="2353" y="1277660"/>
                    <a:pt x="0" y="1271980"/>
                    <a:pt x="0" y="1266057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1" y="6541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0" y="19050"/>
              <a:ext cx="4656804" cy="1269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8"/>
          <p:cNvSpPr txBox="1"/>
          <p:nvPr/>
        </p:nvSpPr>
        <p:spPr>
          <a:xfrm>
            <a:off x="5274714" y="1415673"/>
            <a:ext cx="11500651" cy="9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32" u="none" cap="none" strike="noStrike">
                <a:solidFill>
                  <a:srgbClr val="736354"/>
                </a:solidFill>
                <a:latin typeface="Arial"/>
                <a:ea typeface="Arial"/>
                <a:cs typeface="Arial"/>
                <a:sym typeface="Arial"/>
              </a:rPr>
              <a:t>Built-in Messaging System</a:t>
            </a:r>
            <a:endParaRPr/>
          </a:p>
        </p:txBody>
      </p:sp>
      <p:sp>
        <p:nvSpPr>
          <p:cNvPr id="183" name="Google Shape;183;p8"/>
          <p:cNvSpPr txBox="1"/>
          <p:nvPr/>
        </p:nvSpPr>
        <p:spPr>
          <a:xfrm>
            <a:off x="4905789" y="4358189"/>
            <a:ext cx="79638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08000" lvl="1" marL="107950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500"/>
              <a:buFont typeface="Arial"/>
              <a:buChar char="•"/>
            </a:pPr>
            <a:r>
              <a:rPr b="1" i="0" lang="en-US" sz="4500" u="none" cap="none" strike="noStrike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One-on-one conversations between future colleagues</a:t>
            </a:r>
            <a:endParaRPr sz="4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500" u="none" cap="none" strike="noStrike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8" title="Cha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0"/>
            <a:ext cx="4905800" cy="1062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1028700" y="2316232"/>
            <a:ext cx="17681301" cy="4070131"/>
            <a:chOff x="0" y="0"/>
            <a:chExt cx="4656804" cy="1071969"/>
          </a:xfrm>
        </p:grpSpPr>
        <p:sp>
          <p:nvSpPr>
            <p:cNvPr id="190" name="Google Shape;190;p9"/>
            <p:cNvSpPr/>
            <p:nvPr/>
          </p:nvSpPr>
          <p:spPr>
            <a:xfrm>
              <a:off x="0" y="0"/>
              <a:ext cx="4656803" cy="1071969"/>
            </a:xfrm>
            <a:custGeom>
              <a:rect b="b" l="l" r="r" t="t"/>
              <a:pathLst>
                <a:path extrusionOk="0" h="1071969" w="4656803">
                  <a:moveTo>
                    <a:pt x="22331" y="0"/>
                  </a:moveTo>
                  <a:lnTo>
                    <a:pt x="4634473" y="0"/>
                  </a:lnTo>
                  <a:cubicBezTo>
                    <a:pt x="4640395" y="0"/>
                    <a:pt x="4646075" y="2353"/>
                    <a:pt x="4650263" y="6541"/>
                  </a:cubicBezTo>
                  <a:cubicBezTo>
                    <a:pt x="4654451" y="10728"/>
                    <a:pt x="4656803" y="16408"/>
                    <a:pt x="4656803" y="22331"/>
                  </a:cubicBezTo>
                  <a:lnTo>
                    <a:pt x="4656803" y="1049638"/>
                  </a:lnTo>
                  <a:cubicBezTo>
                    <a:pt x="4656803" y="1061971"/>
                    <a:pt x="4646806" y="1071969"/>
                    <a:pt x="4634473" y="1071969"/>
                  </a:cubicBezTo>
                  <a:lnTo>
                    <a:pt x="22331" y="1071969"/>
                  </a:lnTo>
                  <a:cubicBezTo>
                    <a:pt x="16408" y="1071969"/>
                    <a:pt x="10728" y="1069616"/>
                    <a:pt x="6541" y="1065428"/>
                  </a:cubicBezTo>
                  <a:cubicBezTo>
                    <a:pt x="2353" y="1061240"/>
                    <a:pt x="0" y="1055560"/>
                    <a:pt x="0" y="1049638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1" y="6541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 txBox="1"/>
            <p:nvPr/>
          </p:nvSpPr>
          <p:spPr>
            <a:xfrm>
              <a:off x="0" y="19050"/>
              <a:ext cx="4656804" cy="1052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9"/>
          <p:cNvGrpSpPr/>
          <p:nvPr/>
        </p:nvGrpSpPr>
        <p:grpSpPr>
          <a:xfrm>
            <a:off x="1777963" y="4081558"/>
            <a:ext cx="3292919" cy="119957"/>
            <a:chOff x="0" y="0"/>
            <a:chExt cx="867271" cy="31593"/>
          </a:xfrm>
        </p:grpSpPr>
        <p:sp>
          <p:nvSpPr>
            <p:cNvPr id="193" name="Google Shape;193;p9"/>
            <p:cNvSpPr/>
            <p:nvPr/>
          </p:nvSpPr>
          <p:spPr>
            <a:xfrm>
              <a:off x="0" y="0"/>
              <a:ext cx="867271" cy="12543"/>
            </a:xfrm>
            <a:custGeom>
              <a:rect b="b" l="l" r="r" t="t"/>
              <a:pathLst>
                <a:path extrusionOk="0" h="12543" w="867271">
                  <a:moveTo>
                    <a:pt x="6272" y="0"/>
                  </a:moveTo>
                  <a:lnTo>
                    <a:pt x="860999" y="0"/>
                  </a:lnTo>
                  <a:cubicBezTo>
                    <a:pt x="862663" y="0"/>
                    <a:pt x="864258" y="661"/>
                    <a:pt x="865434" y="1837"/>
                  </a:cubicBezTo>
                  <a:cubicBezTo>
                    <a:pt x="866610" y="3013"/>
                    <a:pt x="867271" y="4608"/>
                    <a:pt x="867271" y="6272"/>
                  </a:cubicBezTo>
                  <a:lnTo>
                    <a:pt x="867271" y="6272"/>
                  </a:lnTo>
                  <a:cubicBezTo>
                    <a:pt x="867271" y="7935"/>
                    <a:pt x="866610" y="9530"/>
                    <a:pt x="865434" y="10706"/>
                  </a:cubicBezTo>
                  <a:cubicBezTo>
                    <a:pt x="864258" y="11882"/>
                    <a:pt x="862663" y="12543"/>
                    <a:pt x="860999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 txBox="1"/>
            <p:nvPr/>
          </p:nvSpPr>
          <p:spPr>
            <a:xfrm>
              <a:off x="0" y="19050"/>
              <a:ext cx="867271" cy="1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9"/>
          <p:cNvSpPr/>
          <p:nvPr/>
        </p:nvSpPr>
        <p:spPr>
          <a:xfrm>
            <a:off x="2559950" y="6862613"/>
            <a:ext cx="732859" cy="695300"/>
          </a:xfrm>
          <a:custGeom>
            <a:rect b="b" l="l" r="r" t="t"/>
            <a:pathLst>
              <a:path extrusionOk="0" h="695300" w="732859">
                <a:moveTo>
                  <a:pt x="0" y="0"/>
                </a:moveTo>
                <a:lnTo>
                  <a:pt x="732858" y="0"/>
                </a:lnTo>
                <a:lnTo>
                  <a:pt x="732858" y="695300"/>
                </a:lnTo>
                <a:lnTo>
                  <a:pt x="0" y="695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9"/>
          <p:cNvSpPr txBox="1"/>
          <p:nvPr/>
        </p:nvSpPr>
        <p:spPr>
          <a:xfrm>
            <a:off x="1733142" y="3012498"/>
            <a:ext cx="89436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Not just for students</a:t>
            </a:r>
            <a:endParaRPr sz="7000"/>
          </a:p>
        </p:txBody>
      </p:sp>
      <p:sp>
        <p:nvSpPr>
          <p:cNvPr id="197" name="Google Shape;197;p9"/>
          <p:cNvSpPr txBox="1"/>
          <p:nvPr/>
        </p:nvSpPr>
        <p:spPr>
          <a:xfrm>
            <a:off x="1444709" y="7790451"/>
            <a:ext cx="2963400" cy="16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94" u="none" cap="none" strike="noStrike">
                <a:solidFill>
                  <a:srgbClr val="08090D"/>
                </a:solidFill>
                <a:latin typeface="Arial"/>
                <a:ea typeface="Arial"/>
                <a:cs typeface="Arial"/>
                <a:sym typeface="Arial"/>
              </a:rPr>
              <a:t>People lacking a degree or work experience.</a:t>
            </a:r>
            <a:endParaRPr/>
          </a:p>
        </p:txBody>
      </p:sp>
      <p:sp>
        <p:nvSpPr>
          <p:cNvPr id="198" name="Google Shape;198;p9"/>
          <p:cNvSpPr txBox="1"/>
          <p:nvPr/>
        </p:nvSpPr>
        <p:spPr>
          <a:xfrm>
            <a:off x="1733142" y="4354692"/>
            <a:ext cx="12638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Everyone is looking for more chances to earn, without committing to a full-time job.</a:t>
            </a:r>
            <a:endParaRPr sz="4500"/>
          </a:p>
        </p:txBody>
      </p:sp>
      <p:sp>
        <p:nvSpPr>
          <p:cNvPr id="199" name="Google Shape;199;p9"/>
          <p:cNvSpPr/>
          <p:nvPr/>
        </p:nvSpPr>
        <p:spPr>
          <a:xfrm>
            <a:off x="6223823" y="6910339"/>
            <a:ext cx="732859" cy="695300"/>
          </a:xfrm>
          <a:custGeom>
            <a:rect b="b" l="l" r="r" t="t"/>
            <a:pathLst>
              <a:path extrusionOk="0" h="695300" w="732859">
                <a:moveTo>
                  <a:pt x="0" y="0"/>
                </a:moveTo>
                <a:lnTo>
                  <a:pt x="732858" y="0"/>
                </a:lnTo>
                <a:lnTo>
                  <a:pt x="732858" y="695299"/>
                </a:lnTo>
                <a:lnTo>
                  <a:pt x="0" y="6952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9"/>
          <p:cNvSpPr txBox="1"/>
          <p:nvPr/>
        </p:nvSpPr>
        <p:spPr>
          <a:xfrm>
            <a:off x="5488364" y="7790451"/>
            <a:ext cx="22038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94" u="none" cap="none" strike="noStrike">
                <a:solidFill>
                  <a:srgbClr val="08090D"/>
                </a:solidFill>
                <a:latin typeface="Arial"/>
                <a:ea typeface="Arial"/>
                <a:cs typeface="Arial"/>
                <a:sym typeface="Arial"/>
              </a:rPr>
              <a:t>Part-time</a:t>
            </a:r>
            <a:r>
              <a:rPr b="1" lang="en-US" sz="2894">
                <a:solidFill>
                  <a:srgbClr val="08090D"/>
                </a:solidFill>
              </a:rPr>
              <a:t> workers</a:t>
            </a:r>
            <a:r>
              <a:rPr b="1" i="0" lang="en-US" sz="2894" u="none" cap="none" strike="noStrike">
                <a:solidFill>
                  <a:srgbClr val="08090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9377068" y="6967330"/>
            <a:ext cx="732859" cy="695300"/>
          </a:xfrm>
          <a:custGeom>
            <a:rect b="b" l="l" r="r" t="t"/>
            <a:pathLst>
              <a:path extrusionOk="0" h="695300" w="732859">
                <a:moveTo>
                  <a:pt x="0" y="0"/>
                </a:moveTo>
                <a:lnTo>
                  <a:pt x="732858" y="0"/>
                </a:lnTo>
                <a:lnTo>
                  <a:pt x="732858" y="695300"/>
                </a:lnTo>
                <a:lnTo>
                  <a:pt x="0" y="695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9"/>
          <p:cNvSpPr txBox="1"/>
          <p:nvPr/>
        </p:nvSpPr>
        <p:spPr>
          <a:xfrm>
            <a:off x="8445845" y="7847443"/>
            <a:ext cx="22308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94" u="none" cap="none" strike="noStrike">
                <a:solidFill>
                  <a:srgbClr val="08090D"/>
                </a:solidFill>
                <a:latin typeface="Arial"/>
                <a:ea typeface="Arial"/>
                <a:cs typeface="Arial"/>
                <a:sym typeface="Arial"/>
              </a:rPr>
              <a:t>Full-time</a:t>
            </a:r>
            <a:r>
              <a:rPr b="1" lang="en-US" sz="2894">
                <a:solidFill>
                  <a:srgbClr val="08090D"/>
                </a:solidFill>
              </a:rPr>
              <a:t> workers</a:t>
            </a:r>
            <a:r>
              <a:rPr b="1" i="0" lang="en-US" sz="2894" u="none" cap="none" strike="noStrike">
                <a:solidFill>
                  <a:srgbClr val="08090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12360319" y="6967330"/>
            <a:ext cx="732859" cy="695300"/>
          </a:xfrm>
          <a:custGeom>
            <a:rect b="b" l="l" r="r" t="t"/>
            <a:pathLst>
              <a:path extrusionOk="0" h="695300" w="732859">
                <a:moveTo>
                  <a:pt x="0" y="0"/>
                </a:moveTo>
                <a:lnTo>
                  <a:pt x="732859" y="0"/>
                </a:lnTo>
                <a:lnTo>
                  <a:pt x="732859" y="695300"/>
                </a:lnTo>
                <a:lnTo>
                  <a:pt x="0" y="695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9"/>
          <p:cNvSpPr txBox="1"/>
          <p:nvPr/>
        </p:nvSpPr>
        <p:spPr>
          <a:xfrm>
            <a:off x="11429096" y="7847443"/>
            <a:ext cx="2230776" cy="1583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94" u="none" cap="none" strike="noStrike">
                <a:solidFill>
                  <a:srgbClr val="08090D"/>
                </a:solidFill>
                <a:latin typeface="Arial"/>
                <a:ea typeface="Arial"/>
                <a:cs typeface="Arial"/>
                <a:sym typeface="Arial"/>
              </a:rPr>
              <a:t>Stay-at-home mothers.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0"/>
          <p:cNvGrpSpPr/>
          <p:nvPr/>
        </p:nvGrpSpPr>
        <p:grpSpPr>
          <a:xfrm>
            <a:off x="-540580" y="6296024"/>
            <a:ext cx="19369159" cy="3377221"/>
            <a:chOff x="0" y="0"/>
            <a:chExt cx="5101342" cy="889474"/>
          </a:xfrm>
        </p:grpSpPr>
        <p:sp>
          <p:nvSpPr>
            <p:cNvPr id="210" name="Google Shape;210;p10"/>
            <p:cNvSpPr/>
            <p:nvPr/>
          </p:nvSpPr>
          <p:spPr>
            <a:xfrm>
              <a:off x="0" y="0"/>
              <a:ext cx="5101342" cy="889474"/>
            </a:xfrm>
            <a:custGeom>
              <a:rect b="b" l="l" r="r" t="t"/>
              <a:pathLst>
                <a:path extrusionOk="0" h="889474" w="5101342">
                  <a:moveTo>
                    <a:pt x="20385" y="0"/>
                  </a:moveTo>
                  <a:lnTo>
                    <a:pt x="5080958" y="0"/>
                  </a:lnTo>
                  <a:cubicBezTo>
                    <a:pt x="5092216" y="0"/>
                    <a:pt x="5101342" y="9127"/>
                    <a:pt x="5101342" y="20385"/>
                  </a:cubicBezTo>
                  <a:lnTo>
                    <a:pt x="5101342" y="869089"/>
                  </a:lnTo>
                  <a:cubicBezTo>
                    <a:pt x="5101342" y="880347"/>
                    <a:pt x="5092216" y="889474"/>
                    <a:pt x="5080958" y="889474"/>
                  </a:cubicBezTo>
                  <a:lnTo>
                    <a:pt x="20385" y="889474"/>
                  </a:lnTo>
                  <a:cubicBezTo>
                    <a:pt x="9127" y="889474"/>
                    <a:pt x="0" y="880347"/>
                    <a:pt x="0" y="869089"/>
                  </a:cubicBezTo>
                  <a:lnTo>
                    <a:pt x="0" y="20385"/>
                  </a:lnTo>
                  <a:cubicBezTo>
                    <a:pt x="0" y="9127"/>
                    <a:pt x="9127" y="0"/>
                    <a:pt x="20385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 txBox="1"/>
            <p:nvPr/>
          </p:nvSpPr>
          <p:spPr>
            <a:xfrm>
              <a:off x="0" y="19050"/>
              <a:ext cx="5101342" cy="8704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10"/>
          <p:cNvGrpSpPr/>
          <p:nvPr/>
        </p:nvGrpSpPr>
        <p:grpSpPr>
          <a:xfrm>
            <a:off x="1073521" y="2268607"/>
            <a:ext cx="3292919" cy="119957"/>
            <a:chOff x="0" y="0"/>
            <a:chExt cx="867271" cy="31593"/>
          </a:xfrm>
        </p:grpSpPr>
        <p:sp>
          <p:nvSpPr>
            <p:cNvPr id="213" name="Google Shape;213;p10"/>
            <p:cNvSpPr/>
            <p:nvPr/>
          </p:nvSpPr>
          <p:spPr>
            <a:xfrm>
              <a:off x="0" y="0"/>
              <a:ext cx="867271" cy="12543"/>
            </a:xfrm>
            <a:custGeom>
              <a:rect b="b" l="l" r="r" t="t"/>
              <a:pathLst>
                <a:path extrusionOk="0" h="12543" w="867271">
                  <a:moveTo>
                    <a:pt x="6272" y="0"/>
                  </a:moveTo>
                  <a:lnTo>
                    <a:pt x="860999" y="0"/>
                  </a:lnTo>
                  <a:cubicBezTo>
                    <a:pt x="862663" y="0"/>
                    <a:pt x="864258" y="661"/>
                    <a:pt x="865434" y="1837"/>
                  </a:cubicBezTo>
                  <a:cubicBezTo>
                    <a:pt x="866610" y="3013"/>
                    <a:pt x="867271" y="4608"/>
                    <a:pt x="867271" y="6272"/>
                  </a:cubicBezTo>
                  <a:lnTo>
                    <a:pt x="867271" y="6272"/>
                  </a:lnTo>
                  <a:cubicBezTo>
                    <a:pt x="867271" y="7935"/>
                    <a:pt x="866610" y="9530"/>
                    <a:pt x="865434" y="10706"/>
                  </a:cubicBezTo>
                  <a:cubicBezTo>
                    <a:pt x="864258" y="11882"/>
                    <a:pt x="862663" y="12543"/>
                    <a:pt x="860999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0"/>
            <p:cNvSpPr txBox="1"/>
            <p:nvPr/>
          </p:nvSpPr>
          <p:spPr>
            <a:xfrm>
              <a:off x="0" y="19050"/>
              <a:ext cx="867271" cy="12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10"/>
          <p:cNvSpPr txBox="1"/>
          <p:nvPr/>
        </p:nvSpPr>
        <p:spPr>
          <a:xfrm>
            <a:off x="1028700" y="1199547"/>
            <a:ext cx="66756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736354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7000"/>
          </a:p>
        </p:txBody>
      </p:sp>
      <p:sp>
        <p:nvSpPr>
          <p:cNvPr id="216" name="Google Shape;216;p10"/>
          <p:cNvSpPr txBox="1"/>
          <p:nvPr/>
        </p:nvSpPr>
        <p:spPr>
          <a:xfrm>
            <a:off x="1028700" y="2679699"/>
            <a:ext cx="143253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00" u="none" cap="none" strike="noStrike">
                <a:solidFill>
                  <a:srgbClr val="08090D"/>
                </a:solidFill>
                <a:latin typeface="Arial"/>
                <a:ea typeface="Arial"/>
                <a:cs typeface="Arial"/>
                <a:sym typeface="Arial"/>
              </a:rPr>
              <a:t>GigBytes aims to provide an easy to navigate system to provide accessible opportunities for people to earn extra cash, without a high entry barrier.</a:t>
            </a:r>
            <a:endParaRPr sz="4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7780" r="-3786" t="-32145"/>
            </a:stretch>
          </a:blipFill>
          <a:ln>
            <a:noFill/>
          </a:ln>
        </p:spPr>
      </p:sp>
      <p:sp>
        <p:nvSpPr>
          <p:cNvPr id="222" name="Google Shape;222;p11"/>
          <p:cNvSpPr/>
          <p:nvPr/>
        </p:nvSpPr>
        <p:spPr>
          <a:xfrm>
            <a:off x="-212121" y="1984290"/>
            <a:ext cx="18500121" cy="3214396"/>
          </a:xfrm>
          <a:custGeom>
            <a:rect b="b" l="l" r="r" t="t"/>
            <a:pathLst>
              <a:path extrusionOk="0" h="3214396" w="18500121">
                <a:moveTo>
                  <a:pt x="0" y="0"/>
                </a:moveTo>
                <a:lnTo>
                  <a:pt x="18500121" y="0"/>
                </a:lnTo>
                <a:lnTo>
                  <a:pt x="18500121" y="3214396"/>
                </a:lnTo>
                <a:lnTo>
                  <a:pt x="0" y="32143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11"/>
          <p:cNvSpPr/>
          <p:nvPr/>
        </p:nvSpPr>
        <p:spPr>
          <a:xfrm>
            <a:off x="-106060" y="5132460"/>
            <a:ext cx="18500121" cy="3214396"/>
          </a:xfrm>
          <a:custGeom>
            <a:rect b="b" l="l" r="r" t="t"/>
            <a:pathLst>
              <a:path extrusionOk="0" h="3214396" w="18500121">
                <a:moveTo>
                  <a:pt x="0" y="0"/>
                </a:moveTo>
                <a:lnTo>
                  <a:pt x="18500120" y="0"/>
                </a:lnTo>
                <a:lnTo>
                  <a:pt x="18500120" y="3214396"/>
                </a:lnTo>
                <a:lnTo>
                  <a:pt x="0" y="32143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4" name="Google Shape;224;p11"/>
          <p:cNvGrpSpPr/>
          <p:nvPr/>
        </p:nvGrpSpPr>
        <p:grpSpPr>
          <a:xfrm>
            <a:off x="-1140769" y="2801071"/>
            <a:ext cx="20569537" cy="4419694"/>
            <a:chOff x="0" y="0"/>
            <a:chExt cx="5417491" cy="1164035"/>
          </a:xfrm>
        </p:grpSpPr>
        <p:sp>
          <p:nvSpPr>
            <p:cNvPr id="225" name="Google Shape;225;p11"/>
            <p:cNvSpPr/>
            <p:nvPr/>
          </p:nvSpPr>
          <p:spPr>
            <a:xfrm>
              <a:off x="0" y="0"/>
              <a:ext cx="5417491" cy="1164035"/>
            </a:xfrm>
            <a:custGeom>
              <a:rect b="b" l="l" r="r" t="t"/>
              <a:pathLst>
                <a:path extrusionOk="0" h="1164035" w="5417491">
                  <a:moveTo>
                    <a:pt x="19195" y="0"/>
                  </a:moveTo>
                  <a:lnTo>
                    <a:pt x="5398296" y="0"/>
                  </a:lnTo>
                  <a:cubicBezTo>
                    <a:pt x="5408897" y="0"/>
                    <a:pt x="5417491" y="8594"/>
                    <a:pt x="5417491" y="19195"/>
                  </a:cubicBezTo>
                  <a:lnTo>
                    <a:pt x="5417491" y="1144839"/>
                  </a:lnTo>
                  <a:cubicBezTo>
                    <a:pt x="5417491" y="1155441"/>
                    <a:pt x="5408897" y="1164035"/>
                    <a:pt x="5398296" y="1164035"/>
                  </a:cubicBezTo>
                  <a:lnTo>
                    <a:pt x="19195" y="1164035"/>
                  </a:lnTo>
                  <a:cubicBezTo>
                    <a:pt x="8594" y="1164035"/>
                    <a:pt x="0" y="1155441"/>
                    <a:pt x="0" y="1144839"/>
                  </a:cubicBezTo>
                  <a:lnTo>
                    <a:pt x="0" y="19195"/>
                  </a:lnTo>
                  <a:cubicBezTo>
                    <a:pt x="0" y="8594"/>
                    <a:pt x="8594" y="0"/>
                    <a:pt x="19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1"/>
            <p:cNvSpPr txBox="1"/>
            <p:nvPr/>
          </p:nvSpPr>
          <p:spPr>
            <a:xfrm>
              <a:off x="0" y="19050"/>
              <a:ext cx="5417491" cy="1144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11"/>
          <p:cNvSpPr txBox="1"/>
          <p:nvPr/>
        </p:nvSpPr>
        <p:spPr>
          <a:xfrm>
            <a:off x="12249562" y="8455982"/>
            <a:ext cx="2052548" cy="255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37" u="none" cap="none" strike="noStrike">
                <a:solidFill>
                  <a:srgbClr val="08090D"/>
                </a:solidFill>
                <a:latin typeface="Arial"/>
                <a:ea typeface="Arial"/>
                <a:cs typeface="Arial"/>
                <a:sym typeface="Arial"/>
              </a:rPr>
              <a:t>@reallygreatsite</a:t>
            </a:r>
            <a:endParaRPr/>
          </a:p>
        </p:txBody>
      </p:sp>
      <p:sp>
        <p:nvSpPr>
          <p:cNvPr id="228" name="Google Shape;228;p11"/>
          <p:cNvSpPr txBox="1"/>
          <p:nvPr/>
        </p:nvSpPr>
        <p:spPr>
          <a:xfrm>
            <a:off x="3622693" y="1268010"/>
            <a:ext cx="11042615" cy="663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GigBytes</a:t>
            </a:r>
            <a:endParaRPr/>
          </a:p>
        </p:txBody>
      </p:sp>
      <p:sp>
        <p:nvSpPr>
          <p:cNvPr id="229" name="Google Shape;229;p11"/>
          <p:cNvSpPr txBox="1"/>
          <p:nvPr/>
        </p:nvSpPr>
        <p:spPr>
          <a:xfrm>
            <a:off x="2080871" y="4053477"/>
            <a:ext cx="14126257" cy="2233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278" u="none" cap="none" strike="noStrike">
                <a:solidFill>
                  <a:srgbClr val="08090D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2"/>
          <p:cNvGrpSpPr/>
          <p:nvPr/>
        </p:nvGrpSpPr>
        <p:grpSpPr>
          <a:xfrm>
            <a:off x="1028700" y="3008671"/>
            <a:ext cx="17681301" cy="4891849"/>
            <a:chOff x="0" y="0"/>
            <a:chExt cx="4656804" cy="1288388"/>
          </a:xfrm>
        </p:grpSpPr>
        <p:sp>
          <p:nvSpPr>
            <p:cNvPr id="99" name="Google Shape;99;p2"/>
            <p:cNvSpPr/>
            <p:nvPr/>
          </p:nvSpPr>
          <p:spPr>
            <a:xfrm>
              <a:off x="0" y="0"/>
              <a:ext cx="4656803" cy="1288388"/>
            </a:xfrm>
            <a:custGeom>
              <a:rect b="b" l="l" r="r" t="t"/>
              <a:pathLst>
                <a:path extrusionOk="0" h="1288388" w="4656803">
                  <a:moveTo>
                    <a:pt x="22331" y="0"/>
                  </a:moveTo>
                  <a:lnTo>
                    <a:pt x="4634473" y="0"/>
                  </a:lnTo>
                  <a:cubicBezTo>
                    <a:pt x="4640395" y="0"/>
                    <a:pt x="4646075" y="2353"/>
                    <a:pt x="4650263" y="6541"/>
                  </a:cubicBezTo>
                  <a:cubicBezTo>
                    <a:pt x="4654451" y="10728"/>
                    <a:pt x="4656803" y="16408"/>
                    <a:pt x="4656803" y="22331"/>
                  </a:cubicBezTo>
                  <a:lnTo>
                    <a:pt x="4656803" y="1266057"/>
                  </a:lnTo>
                  <a:cubicBezTo>
                    <a:pt x="4656803" y="1271980"/>
                    <a:pt x="4654451" y="1277660"/>
                    <a:pt x="4650263" y="1281848"/>
                  </a:cubicBezTo>
                  <a:cubicBezTo>
                    <a:pt x="4646075" y="1286035"/>
                    <a:pt x="4640395" y="1288388"/>
                    <a:pt x="4634473" y="1288388"/>
                  </a:cubicBezTo>
                  <a:lnTo>
                    <a:pt x="22331" y="1288388"/>
                  </a:lnTo>
                  <a:cubicBezTo>
                    <a:pt x="16408" y="1288388"/>
                    <a:pt x="10728" y="1286035"/>
                    <a:pt x="6541" y="1281848"/>
                  </a:cubicBezTo>
                  <a:cubicBezTo>
                    <a:pt x="2353" y="1277660"/>
                    <a:pt x="0" y="1271980"/>
                    <a:pt x="0" y="1266057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1" y="6541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0" y="19050"/>
              <a:ext cx="4656804" cy="1269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141133" y="532224"/>
            <a:ext cx="15386273" cy="1907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49" u="none" cap="none" strike="noStrike">
                <a:solidFill>
                  <a:srgbClr val="736354"/>
                </a:solidFill>
                <a:latin typeface="Arial"/>
                <a:ea typeface="Arial"/>
                <a:cs typeface="Arial"/>
                <a:sym typeface="Arial"/>
              </a:rPr>
              <a:t>What about students wanting to earn extra money?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1669237" y="3633196"/>
            <a:ext cx="134019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45720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500"/>
              <a:buFont typeface="Arial"/>
              <a:buChar char="●"/>
            </a:pPr>
            <a:r>
              <a:rPr b="1" i="0" lang="en-US" sz="4500" u="none" cap="none" strike="noStrike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Students have lots of academic responsibilities and cannot commit to a full-time job</a:t>
            </a:r>
            <a:endParaRPr sz="4500"/>
          </a:p>
          <a:p>
            <a:pPr indent="-514350" lvl="0" marL="45720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500"/>
              <a:buFont typeface="Arial"/>
              <a:buChar char="●"/>
            </a:pPr>
            <a:r>
              <a:rPr b="1" i="0" lang="en-US" sz="4500" u="none" cap="none" strike="noStrike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Most job posted are for full-time positions or require a degree already</a:t>
            </a:r>
            <a:endParaRPr sz="4500"/>
          </a:p>
          <a:p>
            <a:pPr indent="-514350" lvl="0" marL="45720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500"/>
              <a:buFont typeface="Arial"/>
              <a:buChar char="●"/>
            </a:pPr>
            <a:r>
              <a:rPr b="1" i="0" lang="en-US" sz="4500" u="none" cap="none" strike="noStrike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Part-time positions are scarce</a:t>
            </a:r>
            <a:endParaRPr sz="4500"/>
          </a:p>
          <a:p>
            <a:pPr indent="-514350" lvl="0" marL="45720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500"/>
              <a:buFont typeface="Arial"/>
              <a:buChar char="●"/>
            </a:pPr>
            <a:r>
              <a:rPr b="1" i="0" lang="en-US" sz="4500" u="none" cap="none" strike="noStrike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Occasional gigs are optimal but difficult to find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3"/>
          <p:cNvGrpSpPr/>
          <p:nvPr/>
        </p:nvGrpSpPr>
        <p:grpSpPr>
          <a:xfrm>
            <a:off x="1028700" y="3008671"/>
            <a:ext cx="17681301" cy="4891849"/>
            <a:chOff x="0" y="0"/>
            <a:chExt cx="4656804" cy="1288388"/>
          </a:xfrm>
        </p:grpSpPr>
        <p:sp>
          <p:nvSpPr>
            <p:cNvPr id="108" name="Google Shape;108;p3"/>
            <p:cNvSpPr/>
            <p:nvPr/>
          </p:nvSpPr>
          <p:spPr>
            <a:xfrm>
              <a:off x="0" y="0"/>
              <a:ext cx="4656803" cy="1288388"/>
            </a:xfrm>
            <a:custGeom>
              <a:rect b="b" l="l" r="r" t="t"/>
              <a:pathLst>
                <a:path extrusionOk="0" h="1288388" w="4656803">
                  <a:moveTo>
                    <a:pt x="22331" y="0"/>
                  </a:moveTo>
                  <a:lnTo>
                    <a:pt x="4634473" y="0"/>
                  </a:lnTo>
                  <a:cubicBezTo>
                    <a:pt x="4640395" y="0"/>
                    <a:pt x="4646075" y="2353"/>
                    <a:pt x="4650263" y="6541"/>
                  </a:cubicBezTo>
                  <a:cubicBezTo>
                    <a:pt x="4654451" y="10728"/>
                    <a:pt x="4656803" y="16408"/>
                    <a:pt x="4656803" y="22331"/>
                  </a:cubicBezTo>
                  <a:lnTo>
                    <a:pt x="4656803" y="1266057"/>
                  </a:lnTo>
                  <a:cubicBezTo>
                    <a:pt x="4656803" y="1271980"/>
                    <a:pt x="4654451" y="1277660"/>
                    <a:pt x="4650263" y="1281848"/>
                  </a:cubicBezTo>
                  <a:cubicBezTo>
                    <a:pt x="4646075" y="1286035"/>
                    <a:pt x="4640395" y="1288388"/>
                    <a:pt x="4634473" y="1288388"/>
                  </a:cubicBezTo>
                  <a:lnTo>
                    <a:pt x="22331" y="1288388"/>
                  </a:lnTo>
                  <a:cubicBezTo>
                    <a:pt x="16408" y="1288388"/>
                    <a:pt x="10728" y="1286035"/>
                    <a:pt x="6541" y="1281848"/>
                  </a:cubicBezTo>
                  <a:cubicBezTo>
                    <a:pt x="2353" y="1277660"/>
                    <a:pt x="0" y="1271980"/>
                    <a:pt x="0" y="1266057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1" y="6541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0" y="19050"/>
              <a:ext cx="4656804" cy="1269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3"/>
          <p:cNvSpPr/>
          <p:nvPr/>
        </p:nvSpPr>
        <p:spPr>
          <a:xfrm rot="298476">
            <a:off x="346114" y="7681197"/>
            <a:ext cx="10677662" cy="2751618"/>
          </a:xfrm>
          <a:custGeom>
            <a:rect b="b" l="l" r="r" t="t"/>
            <a:pathLst>
              <a:path extrusionOk="0" h="2751618" w="10677662">
                <a:moveTo>
                  <a:pt x="0" y="0"/>
                </a:moveTo>
                <a:lnTo>
                  <a:pt x="10677662" y="0"/>
                </a:lnTo>
                <a:lnTo>
                  <a:pt x="10677662" y="2751617"/>
                </a:lnTo>
                <a:lnTo>
                  <a:pt x="0" y="27516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3"/>
          <p:cNvSpPr/>
          <p:nvPr/>
        </p:nvSpPr>
        <p:spPr>
          <a:xfrm rot="-692077">
            <a:off x="10948227" y="6392546"/>
            <a:ext cx="7850743" cy="2269536"/>
          </a:xfrm>
          <a:custGeom>
            <a:rect b="b" l="l" r="r" t="t"/>
            <a:pathLst>
              <a:path extrusionOk="0" h="2269082" w="7849173">
                <a:moveTo>
                  <a:pt x="0" y="0"/>
                </a:moveTo>
                <a:lnTo>
                  <a:pt x="7849173" y="0"/>
                </a:lnTo>
                <a:lnTo>
                  <a:pt x="7849173" y="2269082"/>
                </a:lnTo>
                <a:lnTo>
                  <a:pt x="0" y="22690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3"/>
          <p:cNvSpPr/>
          <p:nvPr/>
        </p:nvSpPr>
        <p:spPr>
          <a:xfrm rot="501881">
            <a:off x="48269" y="3761613"/>
            <a:ext cx="10580717" cy="3133038"/>
          </a:xfrm>
          <a:custGeom>
            <a:rect b="b" l="l" r="r" t="t"/>
            <a:pathLst>
              <a:path extrusionOk="0" h="3133038" w="10580717">
                <a:moveTo>
                  <a:pt x="0" y="0"/>
                </a:moveTo>
                <a:lnTo>
                  <a:pt x="10580717" y="0"/>
                </a:lnTo>
                <a:lnTo>
                  <a:pt x="10580717" y="3133038"/>
                </a:lnTo>
                <a:lnTo>
                  <a:pt x="0" y="31330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3"/>
          <p:cNvSpPr txBox="1"/>
          <p:nvPr/>
        </p:nvSpPr>
        <p:spPr>
          <a:xfrm>
            <a:off x="1141133" y="532224"/>
            <a:ext cx="153864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736354"/>
                </a:solidFill>
                <a:latin typeface="Arial"/>
                <a:ea typeface="Arial"/>
                <a:cs typeface="Arial"/>
                <a:sym typeface="Arial"/>
              </a:rPr>
              <a:t>Facebook is </a:t>
            </a:r>
            <a:r>
              <a:rPr b="1" lang="en-US" sz="7000">
                <a:solidFill>
                  <a:srgbClr val="736354"/>
                </a:solidFill>
              </a:rPr>
              <a:t>prone to spam</a:t>
            </a:r>
            <a:r>
              <a:rPr b="1" i="0" lang="en-US" sz="7000" u="none" cap="none" strike="noStrike">
                <a:solidFill>
                  <a:srgbClr val="736354"/>
                </a:solidFill>
                <a:latin typeface="Arial"/>
                <a:ea typeface="Arial"/>
                <a:cs typeface="Arial"/>
                <a:sym typeface="Arial"/>
              </a:rPr>
              <a:t>, job boards have a high entry barrier</a:t>
            </a:r>
            <a:r>
              <a:rPr b="1" lang="en-US" sz="7000">
                <a:solidFill>
                  <a:srgbClr val="736354"/>
                </a:solidFill>
              </a:rPr>
              <a:t>.</a:t>
            </a:r>
            <a:endParaRPr sz="7000"/>
          </a:p>
        </p:txBody>
      </p:sp>
      <p:sp>
        <p:nvSpPr>
          <p:cNvPr id="114" name="Google Shape;114;p3"/>
          <p:cNvSpPr txBox="1"/>
          <p:nvPr/>
        </p:nvSpPr>
        <p:spPr>
          <a:xfrm>
            <a:off x="10800595" y="3633196"/>
            <a:ext cx="71649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g3729780ff85_0_0"/>
          <p:cNvGrpSpPr/>
          <p:nvPr/>
        </p:nvGrpSpPr>
        <p:grpSpPr>
          <a:xfrm>
            <a:off x="1028700" y="3008671"/>
            <a:ext cx="17681784" cy="4891880"/>
            <a:chOff x="0" y="0"/>
            <a:chExt cx="4656900" cy="1288388"/>
          </a:xfrm>
        </p:grpSpPr>
        <p:sp>
          <p:nvSpPr>
            <p:cNvPr id="120" name="Google Shape;120;g3729780ff85_0_0"/>
            <p:cNvSpPr/>
            <p:nvPr/>
          </p:nvSpPr>
          <p:spPr>
            <a:xfrm>
              <a:off x="0" y="0"/>
              <a:ext cx="4656803" cy="1288388"/>
            </a:xfrm>
            <a:custGeom>
              <a:rect b="b" l="l" r="r" t="t"/>
              <a:pathLst>
                <a:path extrusionOk="0" h="1288388" w="4656803">
                  <a:moveTo>
                    <a:pt x="22331" y="0"/>
                  </a:moveTo>
                  <a:lnTo>
                    <a:pt x="4634473" y="0"/>
                  </a:lnTo>
                  <a:cubicBezTo>
                    <a:pt x="4640395" y="0"/>
                    <a:pt x="4646075" y="2353"/>
                    <a:pt x="4650263" y="6541"/>
                  </a:cubicBezTo>
                  <a:cubicBezTo>
                    <a:pt x="4654451" y="10728"/>
                    <a:pt x="4656803" y="16408"/>
                    <a:pt x="4656803" y="22331"/>
                  </a:cubicBezTo>
                  <a:lnTo>
                    <a:pt x="4656803" y="1266057"/>
                  </a:lnTo>
                  <a:cubicBezTo>
                    <a:pt x="4656803" y="1271980"/>
                    <a:pt x="4654451" y="1277660"/>
                    <a:pt x="4650263" y="1281848"/>
                  </a:cubicBezTo>
                  <a:cubicBezTo>
                    <a:pt x="4646075" y="1286035"/>
                    <a:pt x="4640395" y="1288388"/>
                    <a:pt x="4634473" y="1288388"/>
                  </a:cubicBezTo>
                  <a:lnTo>
                    <a:pt x="22331" y="1288388"/>
                  </a:lnTo>
                  <a:cubicBezTo>
                    <a:pt x="16408" y="1288388"/>
                    <a:pt x="10728" y="1286035"/>
                    <a:pt x="6541" y="1281848"/>
                  </a:cubicBezTo>
                  <a:cubicBezTo>
                    <a:pt x="2353" y="1277660"/>
                    <a:pt x="0" y="1271980"/>
                    <a:pt x="0" y="1266057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1" y="6541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3729780ff85_0_0"/>
            <p:cNvSpPr txBox="1"/>
            <p:nvPr/>
          </p:nvSpPr>
          <p:spPr>
            <a:xfrm>
              <a:off x="0" y="19050"/>
              <a:ext cx="4656900" cy="12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g3729780ff85_0_0"/>
          <p:cNvSpPr txBox="1"/>
          <p:nvPr/>
        </p:nvSpPr>
        <p:spPr>
          <a:xfrm>
            <a:off x="1141133" y="532224"/>
            <a:ext cx="15386400" cy="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736354"/>
                </a:solidFill>
                <a:latin typeface="Arial"/>
                <a:ea typeface="Arial"/>
                <a:cs typeface="Arial"/>
                <a:sym typeface="Arial"/>
              </a:rPr>
              <a:t>Facebook is </a:t>
            </a:r>
            <a:r>
              <a:rPr b="1" lang="en-US" sz="7000">
                <a:solidFill>
                  <a:srgbClr val="736354"/>
                </a:solidFill>
              </a:rPr>
              <a:t>prone to scams</a:t>
            </a:r>
            <a:endParaRPr sz="7000"/>
          </a:p>
        </p:txBody>
      </p:sp>
      <p:sp>
        <p:nvSpPr>
          <p:cNvPr id="123" name="Google Shape;123;g3729780ff85_0_0"/>
          <p:cNvSpPr txBox="1"/>
          <p:nvPr/>
        </p:nvSpPr>
        <p:spPr>
          <a:xfrm>
            <a:off x="1720850" y="3619650"/>
            <a:ext cx="7744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EBEBEB"/>
                </a:solidFill>
              </a:rPr>
              <a:t>The Department of Migrant Workers (DMW) took down over 71,000 fake and illegal job postings on Facebook and TikTok in 2024</a:t>
            </a:r>
            <a:endParaRPr sz="4500"/>
          </a:p>
        </p:txBody>
      </p:sp>
      <p:sp>
        <p:nvSpPr>
          <p:cNvPr id="124" name="Google Shape;124;g3729780ff85_0_0"/>
          <p:cNvSpPr txBox="1"/>
          <p:nvPr/>
        </p:nvSpPr>
        <p:spPr>
          <a:xfrm>
            <a:off x="5328050" y="8393900"/>
            <a:ext cx="126627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8090D"/>
                </a:solidFill>
              </a:rPr>
              <a:t>DMW removes 71,000 fake job postings on Facebook, TikTok in 2024</a:t>
            </a:r>
            <a:endParaRPr b="1" sz="3000">
              <a:solidFill>
                <a:srgbClr val="08090D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3000">
                <a:solidFill>
                  <a:srgbClr val="08090D"/>
                </a:solidFill>
              </a:rPr>
              <a:t>Rappler (2025)</a:t>
            </a:r>
            <a:endParaRPr b="1" sz="3000">
              <a:solidFill>
                <a:srgbClr val="08090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g3729780ff85_0_11"/>
          <p:cNvGrpSpPr/>
          <p:nvPr/>
        </p:nvGrpSpPr>
        <p:grpSpPr>
          <a:xfrm>
            <a:off x="1028700" y="3008671"/>
            <a:ext cx="17681784" cy="4891880"/>
            <a:chOff x="0" y="0"/>
            <a:chExt cx="4656900" cy="1288388"/>
          </a:xfrm>
        </p:grpSpPr>
        <p:sp>
          <p:nvSpPr>
            <p:cNvPr id="130" name="Google Shape;130;g3729780ff85_0_11"/>
            <p:cNvSpPr/>
            <p:nvPr/>
          </p:nvSpPr>
          <p:spPr>
            <a:xfrm>
              <a:off x="0" y="0"/>
              <a:ext cx="4656803" cy="1288388"/>
            </a:xfrm>
            <a:custGeom>
              <a:rect b="b" l="l" r="r" t="t"/>
              <a:pathLst>
                <a:path extrusionOk="0" h="1288388" w="4656803">
                  <a:moveTo>
                    <a:pt x="22331" y="0"/>
                  </a:moveTo>
                  <a:lnTo>
                    <a:pt x="4634473" y="0"/>
                  </a:lnTo>
                  <a:cubicBezTo>
                    <a:pt x="4640395" y="0"/>
                    <a:pt x="4646075" y="2353"/>
                    <a:pt x="4650263" y="6541"/>
                  </a:cubicBezTo>
                  <a:cubicBezTo>
                    <a:pt x="4654451" y="10728"/>
                    <a:pt x="4656803" y="16408"/>
                    <a:pt x="4656803" y="22331"/>
                  </a:cubicBezTo>
                  <a:lnTo>
                    <a:pt x="4656803" y="1266057"/>
                  </a:lnTo>
                  <a:cubicBezTo>
                    <a:pt x="4656803" y="1271980"/>
                    <a:pt x="4654451" y="1277660"/>
                    <a:pt x="4650263" y="1281848"/>
                  </a:cubicBezTo>
                  <a:cubicBezTo>
                    <a:pt x="4646075" y="1286035"/>
                    <a:pt x="4640395" y="1288388"/>
                    <a:pt x="4634473" y="1288388"/>
                  </a:cubicBezTo>
                  <a:lnTo>
                    <a:pt x="22331" y="1288388"/>
                  </a:lnTo>
                  <a:cubicBezTo>
                    <a:pt x="16408" y="1288388"/>
                    <a:pt x="10728" y="1286035"/>
                    <a:pt x="6541" y="1281848"/>
                  </a:cubicBezTo>
                  <a:cubicBezTo>
                    <a:pt x="2353" y="1277660"/>
                    <a:pt x="0" y="1271980"/>
                    <a:pt x="0" y="1266057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1" y="6541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g3729780ff85_0_11"/>
            <p:cNvSpPr txBox="1"/>
            <p:nvPr/>
          </p:nvSpPr>
          <p:spPr>
            <a:xfrm>
              <a:off x="0" y="19050"/>
              <a:ext cx="4656900" cy="12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g3729780ff85_0_11"/>
          <p:cNvSpPr txBox="1"/>
          <p:nvPr/>
        </p:nvSpPr>
        <p:spPr>
          <a:xfrm>
            <a:off x="1141133" y="532224"/>
            <a:ext cx="153864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736354"/>
                </a:solidFill>
              </a:rPr>
              <a:t>J</a:t>
            </a:r>
            <a:r>
              <a:rPr b="1" i="0" lang="en-US" sz="7000" u="none" cap="none" strike="noStrike">
                <a:solidFill>
                  <a:srgbClr val="736354"/>
                </a:solidFill>
                <a:latin typeface="Arial"/>
                <a:ea typeface="Arial"/>
                <a:cs typeface="Arial"/>
                <a:sym typeface="Arial"/>
              </a:rPr>
              <a:t>ob boards like LinkedIn have a high entry barrier</a:t>
            </a:r>
            <a:endParaRPr sz="7000"/>
          </a:p>
        </p:txBody>
      </p:sp>
      <p:sp>
        <p:nvSpPr>
          <p:cNvPr id="133" name="Google Shape;133;g3729780ff85_0_11"/>
          <p:cNvSpPr txBox="1"/>
          <p:nvPr/>
        </p:nvSpPr>
        <p:spPr>
          <a:xfrm>
            <a:off x="1751850" y="3619650"/>
            <a:ext cx="16536300" cy="36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EBEBEB"/>
                </a:solidFill>
              </a:rPr>
              <a:t>In a survey in Singapore which polled over 500 HR professionals, recruiters revealed that half or less than half of job applications met their requirements.</a:t>
            </a:r>
            <a:endParaRPr b="1" sz="4500">
              <a:solidFill>
                <a:srgbClr val="EBEBEB"/>
              </a:solidFill>
            </a:endParaRPr>
          </a:p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EBEBEB"/>
                </a:solidFill>
              </a:rPr>
              <a:t>Globally, the job hunt has become tougher, with 50% of jobseekers having difficulty finding work in the last year, says LinkedIn. </a:t>
            </a:r>
            <a:endParaRPr sz="4500"/>
          </a:p>
        </p:txBody>
      </p:sp>
      <p:sp>
        <p:nvSpPr>
          <p:cNvPr id="134" name="Google Shape;134;g3729780ff85_0_11"/>
          <p:cNvSpPr txBox="1"/>
          <p:nvPr/>
        </p:nvSpPr>
        <p:spPr>
          <a:xfrm>
            <a:off x="2917025" y="8393900"/>
            <a:ext cx="150738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More competition for roles among graduates, employers flag skills gap: LinkedIn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3000">
                <a:solidFill>
                  <a:schemeClr val="dk1"/>
                </a:solidFill>
              </a:rPr>
              <a:t>The Business Times (2025)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4"/>
          <p:cNvGrpSpPr/>
          <p:nvPr/>
        </p:nvGrpSpPr>
        <p:grpSpPr>
          <a:xfrm>
            <a:off x="1028700" y="3926739"/>
            <a:ext cx="17681301" cy="4891849"/>
            <a:chOff x="0" y="0"/>
            <a:chExt cx="4656804" cy="1288388"/>
          </a:xfrm>
        </p:grpSpPr>
        <p:sp>
          <p:nvSpPr>
            <p:cNvPr id="140" name="Google Shape;140;p4"/>
            <p:cNvSpPr/>
            <p:nvPr/>
          </p:nvSpPr>
          <p:spPr>
            <a:xfrm>
              <a:off x="0" y="0"/>
              <a:ext cx="4656803" cy="1288388"/>
            </a:xfrm>
            <a:custGeom>
              <a:rect b="b" l="l" r="r" t="t"/>
              <a:pathLst>
                <a:path extrusionOk="0" h="1288388" w="4656803">
                  <a:moveTo>
                    <a:pt x="22331" y="0"/>
                  </a:moveTo>
                  <a:lnTo>
                    <a:pt x="4634473" y="0"/>
                  </a:lnTo>
                  <a:cubicBezTo>
                    <a:pt x="4640395" y="0"/>
                    <a:pt x="4646075" y="2353"/>
                    <a:pt x="4650263" y="6541"/>
                  </a:cubicBezTo>
                  <a:cubicBezTo>
                    <a:pt x="4654451" y="10728"/>
                    <a:pt x="4656803" y="16408"/>
                    <a:pt x="4656803" y="22331"/>
                  </a:cubicBezTo>
                  <a:lnTo>
                    <a:pt x="4656803" y="1266057"/>
                  </a:lnTo>
                  <a:cubicBezTo>
                    <a:pt x="4656803" y="1271980"/>
                    <a:pt x="4654451" y="1277660"/>
                    <a:pt x="4650263" y="1281848"/>
                  </a:cubicBezTo>
                  <a:cubicBezTo>
                    <a:pt x="4646075" y="1286035"/>
                    <a:pt x="4640395" y="1288388"/>
                    <a:pt x="4634473" y="1288388"/>
                  </a:cubicBezTo>
                  <a:lnTo>
                    <a:pt x="22331" y="1288388"/>
                  </a:lnTo>
                  <a:cubicBezTo>
                    <a:pt x="16408" y="1288388"/>
                    <a:pt x="10728" y="1286035"/>
                    <a:pt x="6541" y="1281848"/>
                  </a:cubicBezTo>
                  <a:cubicBezTo>
                    <a:pt x="2353" y="1277660"/>
                    <a:pt x="0" y="1271980"/>
                    <a:pt x="0" y="1266057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1" y="6541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0" y="19050"/>
              <a:ext cx="4656804" cy="1269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4"/>
          <p:cNvSpPr txBox="1"/>
          <p:nvPr/>
        </p:nvSpPr>
        <p:spPr>
          <a:xfrm>
            <a:off x="5274714" y="1415673"/>
            <a:ext cx="11500800" cy="1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736354"/>
                </a:solidFill>
                <a:latin typeface="Arial"/>
                <a:ea typeface="Arial"/>
                <a:cs typeface="Arial"/>
                <a:sym typeface="Arial"/>
              </a:rPr>
              <a:t>Gigs with low barrier of entry</a:t>
            </a:r>
            <a:endParaRPr sz="7000"/>
          </a:p>
        </p:txBody>
      </p:sp>
      <p:sp>
        <p:nvSpPr>
          <p:cNvPr id="143" name="Google Shape;143;p4"/>
          <p:cNvSpPr txBox="1"/>
          <p:nvPr/>
        </p:nvSpPr>
        <p:spPr>
          <a:xfrm>
            <a:off x="4977714" y="4389689"/>
            <a:ext cx="7963800" cy="2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08000" lvl="1" marL="1079501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Local opportunities</a:t>
            </a:r>
            <a:endParaRPr sz="4500"/>
          </a:p>
          <a:p>
            <a:pPr indent="-508000" lvl="1" marL="107950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Organized tagging system</a:t>
            </a:r>
            <a:endParaRPr sz="4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00" u="none" cap="none" strike="noStrike">
              <a:solidFill>
                <a:srgbClr val="EBEB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4" title="Dashboar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4750770" cy="102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5"/>
          <p:cNvGrpSpPr/>
          <p:nvPr/>
        </p:nvGrpSpPr>
        <p:grpSpPr>
          <a:xfrm>
            <a:off x="1028700" y="3926739"/>
            <a:ext cx="17681301" cy="4891849"/>
            <a:chOff x="0" y="0"/>
            <a:chExt cx="4656804" cy="1288388"/>
          </a:xfrm>
        </p:grpSpPr>
        <p:sp>
          <p:nvSpPr>
            <p:cNvPr id="150" name="Google Shape;150;p5"/>
            <p:cNvSpPr/>
            <p:nvPr/>
          </p:nvSpPr>
          <p:spPr>
            <a:xfrm>
              <a:off x="0" y="0"/>
              <a:ext cx="4656803" cy="1288388"/>
            </a:xfrm>
            <a:custGeom>
              <a:rect b="b" l="l" r="r" t="t"/>
              <a:pathLst>
                <a:path extrusionOk="0" h="1288388" w="4656803">
                  <a:moveTo>
                    <a:pt x="22331" y="0"/>
                  </a:moveTo>
                  <a:lnTo>
                    <a:pt x="4634473" y="0"/>
                  </a:lnTo>
                  <a:cubicBezTo>
                    <a:pt x="4640395" y="0"/>
                    <a:pt x="4646075" y="2353"/>
                    <a:pt x="4650263" y="6541"/>
                  </a:cubicBezTo>
                  <a:cubicBezTo>
                    <a:pt x="4654451" y="10728"/>
                    <a:pt x="4656803" y="16408"/>
                    <a:pt x="4656803" y="22331"/>
                  </a:cubicBezTo>
                  <a:lnTo>
                    <a:pt x="4656803" y="1266057"/>
                  </a:lnTo>
                  <a:cubicBezTo>
                    <a:pt x="4656803" y="1271980"/>
                    <a:pt x="4654451" y="1277660"/>
                    <a:pt x="4650263" y="1281848"/>
                  </a:cubicBezTo>
                  <a:cubicBezTo>
                    <a:pt x="4646075" y="1286035"/>
                    <a:pt x="4640395" y="1288388"/>
                    <a:pt x="4634473" y="1288388"/>
                  </a:cubicBezTo>
                  <a:lnTo>
                    <a:pt x="22331" y="1288388"/>
                  </a:lnTo>
                  <a:cubicBezTo>
                    <a:pt x="16408" y="1288388"/>
                    <a:pt x="10728" y="1286035"/>
                    <a:pt x="6541" y="1281848"/>
                  </a:cubicBezTo>
                  <a:cubicBezTo>
                    <a:pt x="2353" y="1277660"/>
                    <a:pt x="0" y="1271980"/>
                    <a:pt x="0" y="1266057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1" y="6541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0" y="19050"/>
              <a:ext cx="4656804" cy="1269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5"/>
          <p:cNvSpPr txBox="1"/>
          <p:nvPr/>
        </p:nvSpPr>
        <p:spPr>
          <a:xfrm>
            <a:off x="6787349" y="1415673"/>
            <a:ext cx="11500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32" u="none" cap="none" strike="noStrike">
                <a:solidFill>
                  <a:srgbClr val="736354"/>
                </a:solidFill>
                <a:latin typeface="Arial"/>
                <a:ea typeface="Arial"/>
                <a:cs typeface="Arial"/>
                <a:sym typeface="Arial"/>
              </a:rPr>
              <a:t>Easy to apply to postings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5887525" y="4389689"/>
            <a:ext cx="79638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08000" lvl="1" marL="1079501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Local opportunities</a:t>
            </a:r>
            <a:endParaRPr sz="4500"/>
          </a:p>
          <a:p>
            <a:pPr indent="-508000" lvl="1" marL="107950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Organized tagging system</a:t>
            </a:r>
            <a:endParaRPr sz="4500"/>
          </a:p>
        </p:txBody>
      </p:sp>
      <p:pic>
        <p:nvPicPr>
          <p:cNvPr id="154" name="Google Shape;154;p5" title="Job P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4750770" cy="102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6"/>
          <p:cNvGrpSpPr/>
          <p:nvPr/>
        </p:nvGrpSpPr>
        <p:grpSpPr>
          <a:xfrm>
            <a:off x="1028700" y="3926739"/>
            <a:ext cx="17681301" cy="4891849"/>
            <a:chOff x="0" y="0"/>
            <a:chExt cx="4656804" cy="1288388"/>
          </a:xfrm>
        </p:grpSpPr>
        <p:sp>
          <p:nvSpPr>
            <p:cNvPr id="160" name="Google Shape;160;p6"/>
            <p:cNvSpPr/>
            <p:nvPr/>
          </p:nvSpPr>
          <p:spPr>
            <a:xfrm>
              <a:off x="0" y="0"/>
              <a:ext cx="4656803" cy="1288388"/>
            </a:xfrm>
            <a:custGeom>
              <a:rect b="b" l="l" r="r" t="t"/>
              <a:pathLst>
                <a:path extrusionOk="0" h="1288388" w="4656803">
                  <a:moveTo>
                    <a:pt x="22331" y="0"/>
                  </a:moveTo>
                  <a:lnTo>
                    <a:pt x="4634473" y="0"/>
                  </a:lnTo>
                  <a:cubicBezTo>
                    <a:pt x="4640395" y="0"/>
                    <a:pt x="4646075" y="2353"/>
                    <a:pt x="4650263" y="6541"/>
                  </a:cubicBezTo>
                  <a:cubicBezTo>
                    <a:pt x="4654451" y="10728"/>
                    <a:pt x="4656803" y="16408"/>
                    <a:pt x="4656803" y="22331"/>
                  </a:cubicBezTo>
                  <a:lnTo>
                    <a:pt x="4656803" y="1266057"/>
                  </a:lnTo>
                  <a:cubicBezTo>
                    <a:pt x="4656803" y="1271980"/>
                    <a:pt x="4654451" y="1277660"/>
                    <a:pt x="4650263" y="1281848"/>
                  </a:cubicBezTo>
                  <a:cubicBezTo>
                    <a:pt x="4646075" y="1286035"/>
                    <a:pt x="4640395" y="1288388"/>
                    <a:pt x="4634473" y="1288388"/>
                  </a:cubicBezTo>
                  <a:lnTo>
                    <a:pt x="22331" y="1288388"/>
                  </a:lnTo>
                  <a:cubicBezTo>
                    <a:pt x="16408" y="1288388"/>
                    <a:pt x="10728" y="1286035"/>
                    <a:pt x="6541" y="1281848"/>
                  </a:cubicBezTo>
                  <a:cubicBezTo>
                    <a:pt x="2353" y="1277660"/>
                    <a:pt x="0" y="1271980"/>
                    <a:pt x="0" y="1266057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1" y="6541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0" y="19050"/>
              <a:ext cx="4656804" cy="1269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6"/>
          <p:cNvSpPr txBox="1"/>
          <p:nvPr/>
        </p:nvSpPr>
        <p:spPr>
          <a:xfrm>
            <a:off x="5274714" y="1415673"/>
            <a:ext cx="115008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736354"/>
                </a:solidFill>
                <a:latin typeface="Arial"/>
                <a:ea typeface="Arial"/>
                <a:cs typeface="Arial"/>
                <a:sym typeface="Arial"/>
              </a:rPr>
              <a:t>Easy to create postings</a:t>
            </a:r>
            <a:endParaRPr sz="7000"/>
          </a:p>
        </p:txBody>
      </p:sp>
      <p:sp>
        <p:nvSpPr>
          <p:cNvPr id="163" name="Google Shape;163;p6"/>
          <p:cNvSpPr txBox="1"/>
          <p:nvPr/>
        </p:nvSpPr>
        <p:spPr>
          <a:xfrm>
            <a:off x="4977714" y="4094414"/>
            <a:ext cx="79638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08000" lvl="1" marL="107950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Organized tagging system</a:t>
            </a:r>
            <a:endParaRPr sz="4500"/>
          </a:p>
          <a:p>
            <a:pPr indent="-508000" lvl="1" marL="107950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Easy to post</a:t>
            </a:r>
            <a:endParaRPr sz="4500"/>
          </a:p>
          <a:p>
            <a:pPr indent="-508000" lvl="1" marL="107950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500"/>
              <a:buFont typeface="Arial"/>
              <a:buChar char="•"/>
            </a:pPr>
            <a:r>
              <a:rPr b="0" i="0" lang="en-US" sz="4500" u="none" cap="none" strike="noStrike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Easily receive information of applicants</a:t>
            </a:r>
            <a:endParaRPr sz="4500"/>
          </a:p>
        </p:txBody>
      </p:sp>
      <p:pic>
        <p:nvPicPr>
          <p:cNvPr id="164" name="Google Shape;164;p6" title="Job Post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0"/>
            <a:ext cx="4750770" cy="102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7"/>
          <p:cNvGrpSpPr/>
          <p:nvPr/>
        </p:nvGrpSpPr>
        <p:grpSpPr>
          <a:xfrm>
            <a:off x="1028700" y="3926739"/>
            <a:ext cx="17681301" cy="4891849"/>
            <a:chOff x="0" y="0"/>
            <a:chExt cx="4656804" cy="1288388"/>
          </a:xfrm>
        </p:grpSpPr>
        <p:sp>
          <p:nvSpPr>
            <p:cNvPr id="170" name="Google Shape;170;p7"/>
            <p:cNvSpPr/>
            <p:nvPr/>
          </p:nvSpPr>
          <p:spPr>
            <a:xfrm>
              <a:off x="0" y="0"/>
              <a:ext cx="4656803" cy="1288388"/>
            </a:xfrm>
            <a:custGeom>
              <a:rect b="b" l="l" r="r" t="t"/>
              <a:pathLst>
                <a:path extrusionOk="0" h="1288388" w="4656803">
                  <a:moveTo>
                    <a:pt x="22331" y="0"/>
                  </a:moveTo>
                  <a:lnTo>
                    <a:pt x="4634473" y="0"/>
                  </a:lnTo>
                  <a:cubicBezTo>
                    <a:pt x="4640395" y="0"/>
                    <a:pt x="4646075" y="2353"/>
                    <a:pt x="4650263" y="6541"/>
                  </a:cubicBezTo>
                  <a:cubicBezTo>
                    <a:pt x="4654451" y="10728"/>
                    <a:pt x="4656803" y="16408"/>
                    <a:pt x="4656803" y="22331"/>
                  </a:cubicBezTo>
                  <a:lnTo>
                    <a:pt x="4656803" y="1266057"/>
                  </a:lnTo>
                  <a:cubicBezTo>
                    <a:pt x="4656803" y="1271980"/>
                    <a:pt x="4654451" y="1277660"/>
                    <a:pt x="4650263" y="1281848"/>
                  </a:cubicBezTo>
                  <a:cubicBezTo>
                    <a:pt x="4646075" y="1286035"/>
                    <a:pt x="4640395" y="1288388"/>
                    <a:pt x="4634473" y="1288388"/>
                  </a:cubicBezTo>
                  <a:lnTo>
                    <a:pt x="22331" y="1288388"/>
                  </a:lnTo>
                  <a:cubicBezTo>
                    <a:pt x="16408" y="1288388"/>
                    <a:pt x="10728" y="1286035"/>
                    <a:pt x="6541" y="1281848"/>
                  </a:cubicBezTo>
                  <a:cubicBezTo>
                    <a:pt x="2353" y="1277660"/>
                    <a:pt x="0" y="1271980"/>
                    <a:pt x="0" y="1266057"/>
                  </a:cubicBezTo>
                  <a:lnTo>
                    <a:pt x="0" y="22331"/>
                  </a:lnTo>
                  <a:cubicBezTo>
                    <a:pt x="0" y="16408"/>
                    <a:pt x="2353" y="10728"/>
                    <a:pt x="6541" y="6541"/>
                  </a:cubicBezTo>
                  <a:cubicBezTo>
                    <a:pt x="10728" y="2353"/>
                    <a:pt x="16408" y="0"/>
                    <a:pt x="22331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 txBox="1"/>
            <p:nvPr/>
          </p:nvSpPr>
          <p:spPr>
            <a:xfrm>
              <a:off x="0" y="19050"/>
              <a:ext cx="4656804" cy="1269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7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7"/>
          <p:cNvSpPr/>
          <p:nvPr/>
        </p:nvSpPr>
        <p:spPr>
          <a:xfrm>
            <a:off x="0" y="0"/>
            <a:ext cx="4758996" cy="10304812"/>
          </a:xfrm>
          <a:custGeom>
            <a:rect b="b" l="l" r="r" t="t"/>
            <a:pathLst>
              <a:path extrusionOk="0" h="10304812" w="4758996">
                <a:moveTo>
                  <a:pt x="0" y="0"/>
                </a:moveTo>
                <a:lnTo>
                  <a:pt x="4758996" y="0"/>
                </a:lnTo>
                <a:lnTo>
                  <a:pt x="4758996" y="10304812"/>
                </a:lnTo>
                <a:lnTo>
                  <a:pt x="0" y="103048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7"/>
          <p:cNvSpPr txBox="1"/>
          <p:nvPr/>
        </p:nvSpPr>
        <p:spPr>
          <a:xfrm>
            <a:off x="5274714" y="1415673"/>
            <a:ext cx="11500651" cy="9865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32" u="none" cap="none" strike="noStrike">
                <a:solidFill>
                  <a:srgbClr val="736354"/>
                </a:solidFill>
                <a:latin typeface="Arial"/>
                <a:ea typeface="Arial"/>
                <a:cs typeface="Arial"/>
                <a:sym typeface="Arial"/>
              </a:rPr>
              <a:t>Personal profile system</a:t>
            </a:r>
            <a:endParaRPr/>
          </a:p>
        </p:txBody>
      </p:sp>
      <p:sp>
        <p:nvSpPr>
          <p:cNvPr id="174" name="Google Shape;174;p7"/>
          <p:cNvSpPr txBox="1"/>
          <p:nvPr/>
        </p:nvSpPr>
        <p:spPr>
          <a:xfrm>
            <a:off x="4977714" y="4094414"/>
            <a:ext cx="92868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08000" lvl="1" marL="107950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500"/>
              <a:buFont typeface="Arial"/>
              <a:buChar char="•"/>
            </a:pPr>
            <a:r>
              <a:rPr b="1" i="0" lang="en-US" sz="4500" u="none" cap="none" strike="noStrike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Showcases certifications and qualifications</a:t>
            </a:r>
            <a:endParaRPr sz="4500"/>
          </a:p>
          <a:p>
            <a:pPr indent="-508000" lvl="1" marL="107950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BEBEB"/>
              </a:buClr>
              <a:buSzPts val="4500"/>
              <a:buFont typeface="Arial"/>
              <a:buChar char="•"/>
            </a:pPr>
            <a:r>
              <a:rPr b="1" i="0" lang="en-US" sz="4500" u="none" cap="none" strike="noStrike">
                <a:solidFill>
                  <a:srgbClr val="EBEBEB"/>
                </a:solidFill>
                <a:latin typeface="Arial"/>
                <a:ea typeface="Arial"/>
                <a:cs typeface="Arial"/>
                <a:sym typeface="Arial"/>
              </a:rPr>
              <a:t>Displays previous gigs worked via GigBytes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