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00260-763E-455C-AF94-960B83E7A76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45F37-BBCF-4FDC-8C85-BE76C9BD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7B3D3F5-ECE2-4B3E-9181-3571FCC04200}" type="datetime2">
              <a:rPr lang="en-US" smtClean="0"/>
              <a:t>Wednesday, March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Andrew MacGillivray, Faith Hedges, Tanvir Hossain, Viet Le, Tazmidul Hoque, and Sumaiya Shomaji University of Kansas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6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4FC-B079-45FF-8B18-10E506BDD455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MacGillivray, Faith Hedges, Tanvir Hossain, Viet Le, Tazmidul Hoque, and Sumaiya Shomaji University of Kansas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756B-3A10-4B1A-AA43-EA167AF99471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MacGillivray, Faith Hedges, Tanvir Hossain, Viet Le, Tazmidul Hoque, and Sumaiya Shomaji University of Kansas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9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866080-7C59-4941-A025-0B5405D13F6D}" type="datetime2">
              <a:rPr lang="en-US" smtClean="0"/>
              <a:t>Wednesday, March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Andrew MacGillivray, Faith Hedges, Tanvir Hossain, Viet Le, Tazmidul Hoque, and Sumaiya Shomaji University of Kansas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5EE9-95DC-480A-A530-5F77E57A31B3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MacGillivray, Faith Hedges, Tanvir Hossain, Viet Le, Tazmidul Hoque, and Sumaiya Shomaji University of Kansas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7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FCFB-E3FE-498C-886C-C040A12B3CD0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MacGillivray, Faith Hedges, Tanvir Hossain, Viet Le, Tazmidul Hoque, and Sumaiya Shomaji University of Kansas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0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8D3BC7C4-65F5-49B4-85B1-9179BFBD4DEC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MacGillivray, Faith Hedges, Tanvir Hossain, Viet Le, Tazmidul Hoque, and Sumaiya Shomaji University of Kansas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3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9F0A-BD32-44DA-B4C8-1F8C7D63F071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MacGillivray, Faith Hedges, Tanvir Hossain, Viet Le, Tazmidul Hoque, and Sumaiya Shomaji University of Kansas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31E0-A1D9-4A51-B4FB-735B46ACE37E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MacGillivray, Faith Hedges, Tanvir Hossain, Viet Le, Tazmidul Hoque, and Sumaiya Shomaji University of Kansas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6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2D73D483-AC3E-4071-A948-45909246FFBB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MacGillivray, Faith Hedges, Tanvir Hossain, Viet Le, Tazmidul Hoque, and Sumaiya Shomaji University of Kansas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5F016E50-8D90-4220-A725-A2B13DEC025A}" type="datetime2">
              <a:rPr lang="en-US" smtClean="0"/>
              <a:t>Wednesday, March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MacGillivray, Faith Hedges, Tanvir Hossain, Viet Le, Tazmidul Hoque, and Sumaiya Shomaji University of Kansas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9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3BE7551-E988-4B18-B98E-514B5E1F1DEF}" type="datetime2">
              <a:rPr lang="en-US" smtClean="0"/>
              <a:t>Wednesday, March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Andrew MacGillivray, Faith Hedges, Tanvir Hossain, Viet Le, Tazmidul Hoque, and Sumaiya Shomaji University of Kansas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6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6805C-5286-AFFE-27EF-A8B53F2F6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 dirty="0"/>
              <a:t>CERBERUS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77A0D-0BB5-8D47-26B8-2FF1D06F0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IEEE HOST 2023 - SCS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953AA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10A29-C523-6343-351F-3F7AE6466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09" r="-1" b="27966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953A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953A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7929E-5889-9B68-F827-EEEBC431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MacGillivray, Faith Hedges, Tanvir Hossain, Viet Le, Tazmidul Hoque, and Sumaiya Shomaji University of Kansas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C0DDC-B264-4945-EA75-AD2A2A71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3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ED6799D-4A30-4426-B1D1-73A16A53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8D53964-75DB-47FC-995E-A11B07A0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F01D54AB-1B89-42B2-90D1-A01C9152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FCBE2-724A-5060-6D3C-20CCAD03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302859"/>
            <a:ext cx="4548657" cy="2882980"/>
          </a:xfrm>
        </p:spPr>
        <p:txBody>
          <a:bodyPr anchor="b">
            <a:normAutofit/>
          </a:bodyPr>
          <a:lstStyle/>
          <a:p>
            <a:r>
              <a:rPr lang="en-US" sz="4800"/>
              <a:t>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16053-E9D7-2064-292B-9FBCC9A8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4485-0F76-072F-0486-8CCD51EED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8" y="3354749"/>
            <a:ext cx="4548656" cy="2582470"/>
          </a:xfrm>
        </p:spPr>
        <p:txBody>
          <a:bodyPr>
            <a:normAutofit/>
          </a:bodyPr>
          <a:lstStyle/>
          <a:p>
            <a:r>
              <a:rPr lang="en-US" sz="1800"/>
              <a:t>Convolutional Neural Network</a:t>
            </a:r>
          </a:p>
          <a:p>
            <a:r>
              <a:rPr lang="en-US" sz="1800"/>
              <a:t>Small training set -&gt; short training length</a:t>
            </a:r>
          </a:p>
          <a:p>
            <a:r>
              <a:rPr lang="en-US" sz="1800"/>
              <a:t>Significant input image processing to maximize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2FDB8-56F4-9008-7A7D-506BDEC1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Andrew MacGillivray, Faith Hedges, Tanvir Hossain, Viet Le, Tazmidul Hoque, and Sumaiya Shomaji University of Kansas</a:t>
            </a:r>
          </a:p>
        </p:txBody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E986B129-4161-4F17-B0F0-C5532551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AF1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7" name="Straight Connector 3086">
            <a:extLst>
              <a:ext uri="{FF2B5EF4-FFF2-40B4-BE49-F238E27FC236}">
                <a16:creationId xmlns:a16="http://schemas.microsoft.com/office/drawing/2014/main" id="{11455C73-3A5E-4FE8-8383-DD667D9A6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AF12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09854" y="685796"/>
            <a:ext cx="5391685" cy="5492009"/>
          </a:xfrm>
          <a:prstGeom prst="rect">
            <a:avLst/>
          </a:prstGeom>
          <a:solidFill>
            <a:srgbClr val="EAF122">
              <a:alpha val="2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99E3BD-AEB9-A108-9897-6EFA250DD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2230" y="1432821"/>
            <a:ext cx="4035283" cy="403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9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9EBA4F4-B05D-E374-0E57-02F1F8DD3EFF}"/>
              </a:ext>
            </a:extLst>
          </p:cNvPr>
          <p:cNvSpPr/>
          <p:nvPr/>
        </p:nvSpPr>
        <p:spPr>
          <a:xfrm>
            <a:off x="0" y="1996751"/>
            <a:ext cx="12260424" cy="4221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79B3C-7EFD-40E9-171F-11E13FF0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 1) </a:t>
            </a:r>
            <a:br>
              <a:rPr lang="en-US" dirty="0"/>
            </a:br>
            <a:r>
              <a:rPr lang="en-US" b="1" dirty="0"/>
              <a:t>Image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BCD08-6A23-274D-587D-C90D21CC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Andrew MacGillivray, Faith Hedges, Tanvir Hossain, Viet Le, </a:t>
            </a:r>
            <a:r>
              <a:rPr lang="en-US" dirty="0" err="1"/>
              <a:t>Tazmidul</a:t>
            </a:r>
            <a:r>
              <a:rPr lang="en-US" dirty="0"/>
              <a:t> Hoque, and </a:t>
            </a:r>
            <a:r>
              <a:rPr lang="en-US" dirty="0" err="1"/>
              <a:t>Sumaiya</a:t>
            </a:r>
            <a:r>
              <a:rPr lang="en-US" dirty="0"/>
              <a:t> </a:t>
            </a:r>
            <a:r>
              <a:rPr lang="en-US" dirty="0" err="1"/>
              <a:t>Shomaji</a:t>
            </a:r>
            <a:r>
              <a:rPr lang="en-US" dirty="0"/>
              <a:t> University of Kansas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7025B-DF6A-A8E6-35C1-B19DC4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picture containing text, sign, electronics, circuit&#10;&#10;Description automatically generated">
            <a:extLst>
              <a:ext uri="{FF2B5EF4-FFF2-40B4-BE49-F238E27FC236}">
                <a16:creationId xmlns:a16="http://schemas.microsoft.com/office/drawing/2014/main" id="{C378B5EE-EDEC-128A-115E-8853C759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40" y="2151619"/>
            <a:ext cx="2381250" cy="2381250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0F71E7D-D445-79A9-8659-D0CB72F3C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82" y="2151619"/>
            <a:ext cx="2381250" cy="238125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A0C3A861-FB7D-869A-35DD-E48651472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2151619"/>
            <a:ext cx="4635500" cy="347662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D80439C-F041-285D-46B7-80B5AB120266}"/>
              </a:ext>
            </a:extLst>
          </p:cNvPr>
          <p:cNvSpPr/>
          <p:nvPr/>
        </p:nvSpPr>
        <p:spPr>
          <a:xfrm>
            <a:off x="5195455" y="3528754"/>
            <a:ext cx="357447" cy="54448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EA44920-2179-E961-F143-4F4AA6C6847D}"/>
              </a:ext>
            </a:extLst>
          </p:cNvPr>
          <p:cNvSpPr/>
          <p:nvPr/>
        </p:nvSpPr>
        <p:spPr>
          <a:xfrm>
            <a:off x="8351959" y="3528754"/>
            <a:ext cx="357447" cy="54448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1DDE6-055F-B6A5-095B-8023BE03DF81}"/>
              </a:ext>
            </a:extLst>
          </p:cNvPr>
          <p:cNvSpPr txBox="1"/>
          <p:nvPr/>
        </p:nvSpPr>
        <p:spPr>
          <a:xfrm>
            <a:off x="773245" y="5728260"/>
            <a:ext cx="1965129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Original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63EA0D-3A36-905D-F20C-83649EADBAA3}"/>
              </a:ext>
            </a:extLst>
          </p:cNvPr>
          <p:cNvSpPr txBox="1"/>
          <p:nvPr/>
        </p:nvSpPr>
        <p:spPr>
          <a:xfrm>
            <a:off x="5374178" y="5051213"/>
            <a:ext cx="317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Whitespace Removal</a:t>
            </a:r>
          </a:p>
          <a:p>
            <a:r>
              <a:rPr lang="en-US" dirty="0">
                <a:solidFill>
                  <a:schemeClr val="bg1"/>
                </a:solidFill>
              </a:rPr>
              <a:t> and size reduction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38CB8-6227-99D3-029C-47420DCAE64B}"/>
              </a:ext>
            </a:extLst>
          </p:cNvPr>
          <p:cNvSpPr txBox="1"/>
          <p:nvPr/>
        </p:nvSpPr>
        <p:spPr>
          <a:xfrm>
            <a:off x="8530682" y="4906969"/>
            <a:ext cx="3178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Output (feature extraction) – taken from Laplacian (blue), </a:t>
            </a:r>
            <a:r>
              <a:rPr lang="en-US" dirty="0" err="1">
                <a:solidFill>
                  <a:schemeClr val="bg1"/>
                </a:solidFill>
              </a:rPr>
              <a:t>SobelX</a:t>
            </a:r>
            <a:r>
              <a:rPr lang="en-US" dirty="0">
                <a:solidFill>
                  <a:schemeClr val="bg1"/>
                </a:solidFill>
              </a:rPr>
              <a:t> (green) and </a:t>
            </a:r>
            <a:r>
              <a:rPr lang="en-US" dirty="0" err="1">
                <a:solidFill>
                  <a:schemeClr val="bg1"/>
                </a:solidFill>
              </a:rPr>
              <a:t>SobelY</a:t>
            </a:r>
            <a:r>
              <a:rPr lang="en-US" dirty="0">
                <a:solidFill>
                  <a:schemeClr val="bg1"/>
                </a:solidFill>
              </a:rPr>
              <a:t> (red)</a:t>
            </a:r>
          </a:p>
        </p:txBody>
      </p:sp>
    </p:spTree>
    <p:extLst>
      <p:ext uri="{BB962C8B-B14F-4D97-AF65-F5344CB8AC3E}">
        <p14:creationId xmlns:p14="http://schemas.microsoft.com/office/powerpoint/2010/main" val="400983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5512-163F-6B6E-A508-13B47987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82269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 2)</a:t>
            </a:r>
            <a:br>
              <a:rPr lang="en-US" dirty="0"/>
            </a:br>
            <a:r>
              <a:rPr lang="en-US" b="1" dirty="0"/>
              <a:t>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65B74-0958-A831-38D6-0128B5B2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MacGillivray, Faith Hedges, Tanvir Hossain, Viet Le, Tazmidul Hoque, and Sumaiya Shomaji University of Kansas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27080-EE37-4B86-79E9-F920CAE0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54B30C-D72E-FDD4-F7C3-BA25D8AC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67"/>
          <a:stretch/>
        </p:blipFill>
        <p:spPr>
          <a:xfrm>
            <a:off x="579245" y="1922108"/>
            <a:ext cx="3851750" cy="37460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4B1E39-92CE-6F68-840D-AE2FB9E1C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733" y="685800"/>
            <a:ext cx="5301850" cy="34054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6FABD5-CC16-D346-3A13-D3E87141E9DD}"/>
              </a:ext>
            </a:extLst>
          </p:cNvPr>
          <p:cNvSpPr txBox="1"/>
          <p:nvPr/>
        </p:nvSpPr>
        <p:spPr>
          <a:xfrm>
            <a:off x="1276231" y="5811886"/>
            <a:ext cx="399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1. Model definition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C03CD-9E2D-9198-242F-B42DEF45C4F1}"/>
              </a:ext>
            </a:extLst>
          </p:cNvPr>
          <p:cNvSpPr txBox="1"/>
          <p:nvPr/>
        </p:nvSpPr>
        <p:spPr>
          <a:xfrm>
            <a:off x="5692140" y="4319823"/>
            <a:ext cx="4719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Training</a:t>
            </a:r>
          </a:p>
          <a:p>
            <a:r>
              <a:rPr lang="en-US" dirty="0"/>
              <a:t>We ran until we yielded a model with similar accuracy on both the training and validation sets with reasonable loss values. Our submitted model had accuracy in the 60-65% range for both sets.</a:t>
            </a:r>
          </a:p>
        </p:txBody>
      </p:sp>
    </p:spTree>
    <p:extLst>
      <p:ext uri="{BB962C8B-B14F-4D97-AF65-F5344CB8AC3E}">
        <p14:creationId xmlns:p14="http://schemas.microsoft.com/office/powerpoint/2010/main" val="176510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8">
            <a:extLst>
              <a:ext uri="{FF2B5EF4-FFF2-40B4-BE49-F238E27FC236}">
                <a16:creationId xmlns:a16="http://schemas.microsoft.com/office/drawing/2014/main" id="{F74CABDF-5686-4843-B5B5-42E0B3015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5807B11E-B836-43AB-A53A-8F9E02D24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DB20F9CA-8D8B-4215-A8E0-9371A498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87CE0-1BE5-82A1-4026-A75A2065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1" y="-307757"/>
            <a:ext cx="5230276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4BC46-9FF5-48A9-008E-D1525903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7E83A-A858-0C35-7667-360EDE1B8D75}"/>
              </a:ext>
            </a:extLst>
          </p:cNvPr>
          <p:cNvSpPr txBox="1"/>
          <p:nvPr/>
        </p:nvSpPr>
        <p:spPr>
          <a:xfrm>
            <a:off x="422901" y="2068689"/>
            <a:ext cx="5230276" cy="3095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The trained model is tested; accuracy is measured on its predictions for both the training and test (validation) sets.</a:t>
            </a:r>
          </a:p>
          <a:p>
            <a:pPr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</a:pPr>
            <a:endParaRPr lang="en-US" dirty="0"/>
          </a:p>
          <a:p>
            <a:pPr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Our final model predicts 92 of 120 labels correctly, achieving a total accuracy of ~76%</a:t>
            </a:r>
          </a:p>
          <a:p>
            <a:pPr indent="-22860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endParaRPr lang="en-US" dirty="0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69C5ADD2-CDA5-48B5-98A5-0A8FDBCE6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rgbClr val="7B20FF">
              <a:alpha val="2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7C215D-90CC-6607-2EC8-96BCB231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800" y="717839"/>
            <a:ext cx="2056893" cy="2897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36183-F4A5-5C93-8538-06913EF7A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201" b="1"/>
          <a:stretch/>
        </p:blipFill>
        <p:spPr>
          <a:xfrm>
            <a:off x="6307494" y="717839"/>
            <a:ext cx="2818077" cy="35226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BF26B-B2AB-6D66-D7D0-611192B4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0198" y="6217920"/>
            <a:ext cx="7057545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Andrew MacGillivray, Faith Hedges, Tanvir Hossain, Viet Le,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Tazmidul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Hoque, and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Sumaiya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Shomaji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University of Kansas</a:t>
            </a:r>
          </a:p>
        </p:txBody>
      </p:sp>
      <p:cxnSp>
        <p:nvCxnSpPr>
          <p:cNvPr id="45" name="Straight Connector 36">
            <a:extLst>
              <a:ext uri="{FF2B5EF4-FFF2-40B4-BE49-F238E27FC236}">
                <a16:creationId xmlns:a16="http://schemas.microsoft.com/office/drawing/2014/main" id="{BB16D1D2-25BA-4B11-8A1C-11F5A9475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2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8">
            <a:extLst>
              <a:ext uri="{FF2B5EF4-FFF2-40B4-BE49-F238E27FC236}">
                <a16:creationId xmlns:a16="http://schemas.microsoft.com/office/drawing/2014/main" id="{C6B0725F-1C89-4412-B995-5CE18BC1D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2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A2CD2D-BF83-779B-DFF9-CFE7B51ADC25}"/>
              </a:ext>
            </a:extLst>
          </p:cNvPr>
          <p:cNvSpPr txBox="1"/>
          <p:nvPr/>
        </p:nvSpPr>
        <p:spPr>
          <a:xfrm>
            <a:off x="7987202" y="3652109"/>
            <a:ext cx="11749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bg1"/>
                </a:solidFill>
              </a:rPr>
              <a:t>Note: this is not from the run that produced our final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D28A48-9A4F-1E2C-4B4C-9329DC3D78B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97929" y="4262703"/>
            <a:ext cx="3587015" cy="18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BF47-034C-0F39-9C28-B62E3A1D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3FCF4-D118-E122-7F03-D6FDB40B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produces more false-negatives than desired</a:t>
            </a:r>
          </a:p>
          <a:p>
            <a:r>
              <a:rPr lang="en-US" dirty="0"/>
              <a:t>Could be improved with:</a:t>
            </a:r>
          </a:p>
          <a:p>
            <a:pPr lvl="1"/>
            <a:r>
              <a:rPr lang="en-US" dirty="0"/>
              <a:t>More data</a:t>
            </a:r>
          </a:p>
          <a:p>
            <a:pPr lvl="1"/>
            <a:r>
              <a:rPr lang="en-US" dirty="0"/>
              <a:t>Better image preprocessing</a:t>
            </a:r>
          </a:p>
          <a:p>
            <a:pPr lvl="1"/>
            <a:r>
              <a:rPr lang="en-US" dirty="0"/>
              <a:t>More tinkering with the model</a:t>
            </a:r>
          </a:p>
          <a:p>
            <a:pPr lvl="1"/>
            <a:r>
              <a:rPr lang="en-US" dirty="0"/>
              <a:t>Creation of more specific models (e.g. front/back of chip)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CABE6-BCF7-3B8C-2C76-8B71438A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MacGillivray, Faith Hedges, Tanvir Hossain, Viet Le, Tazmidul Hoque, and Sumaiya Shomaji University of Kansas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C8C73-EC16-A464-DCD7-979364E8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4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Dante</vt:lpstr>
      <vt:lpstr>Dante (Headings)2</vt:lpstr>
      <vt:lpstr>Helvetica Neue Medium</vt:lpstr>
      <vt:lpstr>Wingdings 2</vt:lpstr>
      <vt:lpstr>OffsetVTI</vt:lpstr>
      <vt:lpstr>CERBERUS</vt:lpstr>
      <vt:lpstr>Approach</vt:lpstr>
      <vt:lpstr>Methodology 1)  Image processing</vt:lpstr>
      <vt:lpstr>Methodology 2) Modeling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CERBERUS</dc:title>
  <dc:creator>Andrew MacGillivray</dc:creator>
  <cp:lastModifiedBy>Andrew MacGillivray</cp:lastModifiedBy>
  <cp:revision>12</cp:revision>
  <dcterms:created xsi:type="dcterms:W3CDTF">2023-03-16T00:46:01Z</dcterms:created>
  <dcterms:modified xsi:type="dcterms:W3CDTF">2023-03-16T01:21:53Z</dcterms:modified>
</cp:coreProperties>
</file>