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C11C"/>
    <a:srgbClr val="1347FF"/>
    <a:srgbClr val="3630FF"/>
    <a:srgbClr val="241FFF"/>
    <a:srgbClr val="2F62E3"/>
    <a:srgbClr val="606DE3"/>
    <a:srgbClr val="536EA5"/>
    <a:srgbClr val="486CA6"/>
    <a:srgbClr val="626464"/>
    <a:srgbClr val="7AA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529" autoAdjust="0"/>
  </p:normalViewPr>
  <p:slideViewPr>
    <p:cSldViewPr snapToGrid="0">
      <p:cViewPr varScale="1">
        <p:scale>
          <a:sx n="76" d="100"/>
          <a:sy n="76" d="100"/>
        </p:scale>
        <p:origin x="190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61997516-ACF5-49A3-8E9C-11C8A28A62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1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7188" y="527050"/>
            <a:ext cx="3502025" cy="26257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B5FCCC0-AFCE-444D-81B9-8FA295833E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10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charset="0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fld id="{547729F2-6E56-438B-913A-4A8B97137B1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061" name="Picture 13" descr="wmt_h_tag_r_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2713" y="549275"/>
            <a:ext cx="2398712" cy="7667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09638" y="6456363"/>
            <a:ext cx="5711825" cy="2143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09638" y="6456363"/>
            <a:ext cx="5711825" cy="2143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66151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09638" y="6456363"/>
            <a:ext cx="57118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/>
            <a:fld id="{316770FF-7214-4E3E-9F83-6298E754A868}" type="slidenum">
              <a:rPr lang="en-US" sz="1000" b="1">
                <a:solidFill>
                  <a:schemeClr val="bg1"/>
                </a:solidFill>
              </a:rPr>
              <a:pPr algn="ctr" eaLnBrk="0" hangingPunct="0"/>
              <a:t>‹#›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9" name="Picture 15" descr="wmt_h_tag_r_c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18363" y="6294438"/>
            <a:ext cx="1522412" cy="4857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fontAlgn="base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fontAlgn="base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fontAlgn="base">
        <a:spcBef>
          <a:spcPct val="0"/>
        </a:spcBef>
        <a:spcAft>
          <a:spcPct val="0"/>
        </a:spcAft>
        <a:buClr>
          <a:schemeClr val="hlink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fontAlgn="base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zaldri/marketing_analytics/blob/master/walmart_weather_data/noaa_weather_qclcd_documentation.pdf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Sales in Stormy Weather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2000" dirty="0" smtClean="0"/>
              <a:t>Zach Aldrich, Bonnie Daniel, Alec Grubbs,</a:t>
            </a:r>
            <a:r>
              <a:rPr lang="en-US" sz="2000" dirty="0"/>
              <a:t> </a:t>
            </a:r>
            <a:r>
              <a:rPr lang="en-US" sz="2000" dirty="0" smtClean="0"/>
              <a:t>Nate Lurie, </a:t>
            </a:r>
            <a:r>
              <a:rPr lang="en-US" sz="2000" dirty="0" err="1" smtClean="0"/>
              <a:t>Suraj</a:t>
            </a:r>
            <a:r>
              <a:rPr lang="en-US" sz="2000" dirty="0" smtClean="0"/>
              <a:t> Tata Prasad, Francisco </a:t>
            </a:r>
            <a:r>
              <a:rPr lang="en-US" sz="2000" dirty="0" err="1" smtClean="0"/>
              <a:t>Sananez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705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462307"/>
          </a:xfrm>
        </p:spPr>
        <p:txBody>
          <a:bodyPr/>
          <a:lstStyle/>
          <a:p>
            <a:r>
              <a:rPr lang="en-US" sz="2400" dirty="0" smtClean="0"/>
              <a:t>Research Objective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374"/>
            <a:ext cx="8229600" cy="5051149"/>
          </a:xfrm>
        </p:spPr>
        <p:txBody>
          <a:bodyPr/>
          <a:lstStyle/>
          <a:p>
            <a:r>
              <a:rPr lang="en-US" dirty="0" smtClean="0"/>
              <a:t>Primary Objective</a:t>
            </a:r>
          </a:p>
          <a:p>
            <a:pPr lvl="1"/>
            <a:r>
              <a:rPr lang="en-US" dirty="0" smtClean="0"/>
              <a:t>Create a model that accurately predicts the sales of 111 products that have been designated as potentially weather-sensitive across 45 </a:t>
            </a:r>
            <a:r>
              <a:rPr lang="en-US" dirty="0" err="1" smtClean="0"/>
              <a:t>Walmart</a:t>
            </a:r>
            <a:r>
              <a:rPr lang="en-US" dirty="0" smtClean="0"/>
              <a:t> stores.</a:t>
            </a:r>
          </a:p>
          <a:p>
            <a:pPr lvl="2"/>
            <a:r>
              <a:rPr lang="en-US" dirty="0" smtClean="0"/>
              <a:t>Products include:</a:t>
            </a:r>
          </a:p>
          <a:p>
            <a:pPr lvl="3"/>
            <a:r>
              <a:rPr lang="en-US" dirty="0" smtClean="0"/>
              <a:t>Umbrellas</a:t>
            </a:r>
          </a:p>
          <a:p>
            <a:pPr lvl="3"/>
            <a:r>
              <a:rPr lang="en-US" dirty="0" smtClean="0"/>
              <a:t>Bread</a:t>
            </a:r>
          </a:p>
          <a:p>
            <a:pPr lvl="3"/>
            <a:r>
              <a:rPr lang="en-US" dirty="0" smtClean="0"/>
              <a:t>Milk</a:t>
            </a:r>
          </a:p>
          <a:p>
            <a:pPr lvl="3"/>
            <a:r>
              <a:rPr lang="en-US" dirty="0" smtClean="0"/>
              <a:t>Etc.</a:t>
            </a:r>
          </a:p>
          <a:p>
            <a:pPr lvl="3"/>
            <a:endParaRPr lang="en-US" dirty="0"/>
          </a:p>
          <a:p>
            <a:r>
              <a:rPr lang="en-US" dirty="0" smtClean="0"/>
              <a:t>Secondary Objective</a:t>
            </a:r>
          </a:p>
          <a:p>
            <a:pPr lvl="1"/>
            <a:r>
              <a:rPr lang="en-US" dirty="0" smtClean="0"/>
              <a:t>Create a series of metrics that consolidate weather variables in order to simplify the representation of major weather events for the purpose of improving the final models predictive ability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Marketing Analytics Term Project</a:t>
            </a:r>
            <a:endParaRPr lang="en-US" dirty="0"/>
          </a:p>
        </p:txBody>
      </p:sp>
      <p:pic>
        <p:nvPicPr>
          <p:cNvPr id="1026" name="Picture 2" descr="http://dreamatico.com/data_images/umbrella/umbrella-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0" y="2258238"/>
            <a:ext cx="2320925" cy="185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elfasttelegraph.co.uk/incoming/article29631588.ece/ALTERNATES/h342/bread_mil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80" y="2189372"/>
            <a:ext cx="2816860" cy="175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82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462307"/>
          </a:xfrm>
        </p:spPr>
        <p:txBody>
          <a:bodyPr/>
          <a:lstStyle/>
          <a:p>
            <a:r>
              <a:rPr lang="en-US" sz="2400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070"/>
            <a:ext cx="8229600" cy="5631306"/>
          </a:xfrm>
        </p:spPr>
        <p:txBody>
          <a:bodyPr/>
          <a:lstStyle/>
          <a:p>
            <a:r>
              <a:rPr lang="en-US" dirty="0" smtClean="0"/>
              <a:t>Data Preprocessing/ Feature Selection</a:t>
            </a:r>
          </a:p>
          <a:p>
            <a:pPr lvl="1"/>
            <a:r>
              <a:rPr lang="en-US" dirty="0" smtClean="0"/>
              <a:t>SQL Database – combine all tables into single workable format</a:t>
            </a:r>
          </a:p>
          <a:p>
            <a:pPr lvl="1"/>
            <a:r>
              <a:rPr lang="en-US" dirty="0" smtClean="0"/>
              <a:t>PCA &amp; Lasso – determine key weather features important in predicting product sales</a:t>
            </a:r>
          </a:p>
          <a:p>
            <a:pPr lvl="1"/>
            <a:endParaRPr lang="en-US" dirty="0"/>
          </a:p>
          <a:p>
            <a:r>
              <a:rPr lang="en-US" dirty="0" smtClean="0"/>
              <a:t>Weather Data Training</a:t>
            </a:r>
          </a:p>
          <a:p>
            <a:pPr lvl="1"/>
            <a:r>
              <a:rPr lang="en-US" dirty="0" smtClean="0"/>
              <a:t>Develop metrics aimed to quantitatively represent major weather events</a:t>
            </a:r>
          </a:p>
          <a:p>
            <a:pPr lvl="2"/>
            <a:r>
              <a:rPr lang="en-US" dirty="0" smtClean="0"/>
              <a:t>Needed to create lag variables to understand how a weather forecast for major weather events tomorrow effects sales of certain products today.</a:t>
            </a:r>
          </a:p>
          <a:p>
            <a:pPr lvl="2"/>
            <a:endParaRPr lang="en-US" dirty="0"/>
          </a:p>
          <a:p>
            <a:r>
              <a:rPr lang="en-US" dirty="0" smtClean="0"/>
              <a:t>Combine selected features from PCA &amp; Lasso with developed weather metrics into a new revised dataset</a:t>
            </a:r>
          </a:p>
          <a:p>
            <a:endParaRPr lang="en-US" dirty="0"/>
          </a:p>
          <a:p>
            <a:r>
              <a:rPr lang="en-US" dirty="0" smtClean="0"/>
              <a:t>Use the new dataset to train a variety of supervised models and determine the single model with the greatest predictive ability via out of sample test set validation.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Marketing Analytics Term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9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462307"/>
          </a:xfrm>
        </p:spPr>
        <p:txBody>
          <a:bodyPr/>
          <a:lstStyle/>
          <a:p>
            <a:r>
              <a:rPr lang="en-US" sz="2400" dirty="0" smtClean="0"/>
              <a:t>Datasets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Marketing Analytics Term Project</a:t>
            </a:r>
            <a:endParaRPr lang="en-US" dirty="0"/>
          </a:p>
        </p:txBody>
      </p:sp>
      <p:pic>
        <p:nvPicPr>
          <p:cNvPr id="5" name="Picture 4" descr="Screen Shot 2015-09-27 at 8.40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3476625"/>
            <a:ext cx="2593976" cy="2753605"/>
          </a:xfrm>
          <a:prstGeom prst="rect">
            <a:avLst/>
          </a:prstGeom>
        </p:spPr>
      </p:pic>
      <p:pic>
        <p:nvPicPr>
          <p:cNvPr id="6" name="Picture 5" descr="Screen Shot 2015-09-27 at 8.42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710224"/>
            <a:ext cx="4600575" cy="267584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19700" y="857249"/>
            <a:ext cx="3924300" cy="2346325"/>
          </a:xfrm>
        </p:spPr>
        <p:txBody>
          <a:bodyPr/>
          <a:lstStyle/>
          <a:p>
            <a:r>
              <a:rPr lang="en-US" dirty="0" smtClean="0"/>
              <a:t>Store Data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Store Number</a:t>
            </a:r>
          </a:p>
          <a:p>
            <a:pPr lvl="2"/>
            <a:r>
              <a:rPr lang="en-US" sz="1600" dirty="0" smtClean="0"/>
              <a:t>Actual store number masked</a:t>
            </a:r>
          </a:p>
          <a:p>
            <a:pPr lvl="1"/>
            <a:r>
              <a:rPr lang="en-US" dirty="0" smtClean="0"/>
              <a:t>Product Item Number</a:t>
            </a:r>
          </a:p>
          <a:p>
            <a:pPr lvl="2"/>
            <a:r>
              <a:rPr lang="en-US" sz="1600" dirty="0" smtClean="0"/>
              <a:t>Actual Products masked</a:t>
            </a:r>
          </a:p>
          <a:p>
            <a:pPr lvl="1"/>
            <a:r>
              <a:rPr lang="en-US" dirty="0" smtClean="0"/>
              <a:t>Units sold</a:t>
            </a:r>
          </a:p>
          <a:p>
            <a:pPr lvl="1"/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219700" y="3835399"/>
            <a:ext cx="392430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Store-Weather Link Data</a:t>
            </a:r>
          </a:p>
          <a:p>
            <a:pPr lvl="1"/>
            <a:r>
              <a:rPr lang="en-US" dirty="0" smtClean="0"/>
              <a:t>Store Number</a:t>
            </a:r>
          </a:p>
          <a:p>
            <a:pPr lvl="2"/>
            <a:r>
              <a:rPr lang="en-US" sz="1600" dirty="0" smtClean="0"/>
              <a:t>Actual store number masked</a:t>
            </a:r>
          </a:p>
          <a:p>
            <a:pPr lvl="1"/>
            <a:r>
              <a:rPr lang="en-US" dirty="0" smtClean="0"/>
              <a:t>Weather Station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2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462307"/>
          </a:xfrm>
        </p:spPr>
        <p:txBody>
          <a:bodyPr/>
          <a:lstStyle/>
          <a:p>
            <a:r>
              <a:rPr lang="en-US" sz="2400" dirty="0" smtClean="0"/>
              <a:t>Datasets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Marketing Analytics Term Project</a:t>
            </a:r>
            <a:endParaRPr lang="en-US" dirty="0"/>
          </a:p>
        </p:txBody>
      </p:sp>
      <p:pic>
        <p:nvPicPr>
          <p:cNvPr id="6" name="Picture 5" descr="Screen Shot 2015-09-27 at 8.51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781050"/>
            <a:ext cx="8674100" cy="1155700"/>
          </a:xfrm>
          <a:prstGeom prst="rect">
            <a:avLst/>
          </a:prstGeom>
        </p:spPr>
      </p:pic>
      <p:pic>
        <p:nvPicPr>
          <p:cNvPr id="8" name="Picture 7" descr="Screen Shot 2015-09-27 at 8.55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2130425"/>
            <a:ext cx="8686800" cy="1422400"/>
          </a:xfrm>
          <a:prstGeom prst="rect">
            <a:avLst/>
          </a:prstGeom>
        </p:spPr>
      </p:pic>
      <p:pic>
        <p:nvPicPr>
          <p:cNvPr id="9" name="Picture 8" descr="Screen Shot 2015-09-27 at 8.55.5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" y="3813175"/>
            <a:ext cx="7429500" cy="11557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93700" y="5067300"/>
            <a:ext cx="833755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Weather Data</a:t>
            </a:r>
          </a:p>
          <a:p>
            <a:pPr lvl="1"/>
            <a:r>
              <a:rPr lang="en-US" sz="1600" dirty="0" smtClean="0"/>
              <a:t>Detailed weather data for a specific date at each weather station\</a:t>
            </a:r>
          </a:p>
          <a:p>
            <a:pPr lvl="1"/>
            <a:r>
              <a:rPr lang="en-US" sz="1600" dirty="0" smtClean="0"/>
              <a:t>PDF to feature meaning and categorical value reference guide found </a:t>
            </a:r>
            <a:r>
              <a:rPr lang="en-US" sz="1600" dirty="0" smtClean="0">
                <a:hlinkClick r:id="rId5"/>
              </a:rPr>
              <a:t>HERE</a:t>
            </a:r>
            <a:r>
              <a:rPr lang="en-US" sz="1600" dirty="0" smtClean="0"/>
              <a:t>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3695023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wmt_pc 13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1A75CF"/>
      </a:accent1>
      <a:accent2>
        <a:srgbClr val="003896"/>
      </a:accent2>
      <a:accent3>
        <a:srgbClr val="FFFFFF"/>
      </a:accent3>
      <a:accent4>
        <a:srgbClr val="000000"/>
      </a:accent4>
      <a:accent5>
        <a:srgbClr val="ABBDE4"/>
      </a:accent5>
      <a:accent6>
        <a:srgbClr val="003287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3">
        <a:dk1>
          <a:srgbClr val="000000"/>
        </a:dk1>
        <a:lt1>
          <a:srgbClr val="FFFFFF"/>
        </a:lt1>
        <a:dk2>
          <a:srgbClr val="F47B20"/>
        </a:dk2>
        <a:lt2>
          <a:srgbClr val="7AC142"/>
        </a:lt2>
        <a:accent1>
          <a:srgbClr val="1A75CF"/>
        </a:accent1>
        <a:accent2>
          <a:srgbClr val="003896"/>
        </a:accent2>
        <a:accent3>
          <a:srgbClr val="FFFFFF"/>
        </a:accent3>
        <a:accent4>
          <a:srgbClr val="000000"/>
        </a:accent4>
        <a:accent5>
          <a:srgbClr val="ABBDE4"/>
        </a:accent5>
        <a:accent6>
          <a:srgbClr val="003287"/>
        </a:accent6>
        <a:hlink>
          <a:srgbClr val="6CADDF"/>
        </a:hlink>
        <a:folHlink>
          <a:srgbClr val="FDBB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4303</TotalTime>
  <Words>270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MS PGothic</vt:lpstr>
      <vt:lpstr>Times</vt:lpstr>
      <vt:lpstr>wmt_pc</vt:lpstr>
      <vt:lpstr>Sales in Stormy Weather</vt:lpstr>
      <vt:lpstr>Research Objective</vt:lpstr>
      <vt:lpstr>Methodology</vt:lpstr>
      <vt:lpstr>Datasets</vt:lpstr>
      <vt:lpstr>Datasets</vt:lpstr>
    </vt:vector>
  </TitlesOfParts>
  <Company>LM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Zach Aldrich</cp:lastModifiedBy>
  <cp:revision>110</cp:revision>
  <cp:lastPrinted>2008-07-07T15:36:35Z</cp:lastPrinted>
  <dcterms:created xsi:type="dcterms:W3CDTF">2007-05-31T16:27:58Z</dcterms:created>
  <dcterms:modified xsi:type="dcterms:W3CDTF">2015-09-27T21:24:27Z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-1752855783</vt:i4>
  </property>
  <property fmtid="{D5CDD505-2E9C-101B-9397-08002B2CF9AE}" pid="3" name="_NewReviewCycle">
    <vt:lpwstr/>
  </property>
  <property fmtid="{D5CDD505-2E9C-101B-9397-08002B2CF9AE}" pid="4" name="_EmailSubject">
    <vt:lpwstr>Walmart PowerPoint Templates</vt:lpwstr>
  </property>
  <property fmtid="{D5CDD505-2E9C-101B-9397-08002B2CF9AE}" pid="5" name="_AuthorEmail">
    <vt:lpwstr>Charles.Aldrich@walmart.com</vt:lpwstr>
  </property>
  <property fmtid="{D5CDD505-2E9C-101B-9397-08002B2CF9AE}" pid="6" name="_AuthorEmailDisplayName">
    <vt:lpwstr>Zach Aldrich</vt:lpwstr>
  </property>
</Properties>
</file>