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67" r:id="rId2"/>
    <p:sldId id="275" r:id="rId3"/>
    <p:sldId id="268" r:id="rId4"/>
    <p:sldId id="270" r:id="rId5"/>
    <p:sldId id="271" r:id="rId6"/>
    <p:sldId id="269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3"/>
  </p:normalViewPr>
  <p:slideViewPr>
    <p:cSldViewPr snapToGrid="0" snapToObjects="1">
      <p:cViewPr varScale="1">
        <p:scale>
          <a:sx n="89" d="100"/>
          <a:sy n="89" d="100"/>
        </p:scale>
        <p:origin x="43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8933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hangingPunct="1">
              <a:defRPr sz="1000" dirty="0" smtClean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2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5B7729D-7509-9D4D-921D-BCC7C26EB46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E44DA3-487A-7141-B852-9F7C9DDC9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3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5B7729D-7509-9D4D-921D-BCC7C26EB46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E44DA3-487A-7141-B852-9F7C9DDC9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99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5B7729D-7509-9D4D-921D-BCC7C26EB46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E44DA3-487A-7141-B852-9F7C9DDC9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2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8126693" cy="670065"/>
          </a:xfrm>
        </p:spPr>
        <p:txBody>
          <a:bodyPr/>
          <a:lstStyle>
            <a:lvl1pPr algn="l">
              <a:defRPr sz="3200" b="1" i="0">
                <a:solidFill>
                  <a:srgbClr val="FF6600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2816"/>
            <a:ext cx="10972800" cy="43533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Εικόνα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2" t="30025" r="8038" b="38702"/>
          <a:stretch/>
        </p:blipFill>
        <p:spPr>
          <a:xfrm>
            <a:off x="2" y="6513480"/>
            <a:ext cx="1634532" cy="34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6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350" y="765175"/>
            <a:ext cx="12215284" cy="611028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" name="Picture 5" descr="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7938"/>
            <a:ext cx="12215284" cy="117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764619" y="66678"/>
            <a:ext cx="2662767" cy="669925"/>
            <a:chOff x="359532" y="3264396"/>
            <a:chExt cx="3602868" cy="1208720"/>
          </a:xfrm>
        </p:grpSpPr>
        <p:pic>
          <p:nvPicPr>
            <p:cNvPr id="6" name="Picture 1" descr="VQ-Logo-Orange-and-Whit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32" y="3264396"/>
              <a:ext cx="3602868" cy="913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Youll-se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6388" y="4154728"/>
              <a:ext cx="1444991" cy="31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56" y="947659"/>
            <a:ext cx="8126693" cy="670065"/>
          </a:xfrm>
        </p:spPr>
        <p:txBody>
          <a:bodyPr/>
          <a:lstStyle>
            <a:lvl1pPr algn="l">
              <a:defRPr sz="3200" b="1" i="0">
                <a:solidFill>
                  <a:srgbClr val="FF6600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hangingPunct="1">
              <a:defRPr sz="1000" dirty="0" smtClean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7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5B7729D-7509-9D4D-921D-BCC7C26EB46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E44DA3-487A-7141-B852-9F7C9DDC9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1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5B7729D-7509-9D4D-921D-BCC7C26EB46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E44DA3-487A-7141-B852-9F7C9DDC9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9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5B7729D-7509-9D4D-921D-BCC7C26EB46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E44DA3-487A-7141-B852-9F7C9DDC9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6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5B7729D-7509-9D4D-921D-BCC7C26EB46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E44DA3-487A-7141-B852-9F7C9DDC9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5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5B7729D-7509-9D4D-921D-BCC7C26EB46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E44DA3-487A-7141-B852-9F7C9DDC9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8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5B7729D-7509-9D4D-921D-BCC7C26EB466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E44DA3-487A-7141-B852-9F7C9DDC9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6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84667" y="6510341"/>
            <a:ext cx="38608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1" hangingPunct="1">
              <a:defRPr sz="1000" dirty="0" smtClean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15102"/>
            <a:ext cx="103632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VisiQuate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43863"/>
            <a:ext cx="8534400" cy="1752600"/>
          </a:xfrm>
        </p:spPr>
        <p:txBody>
          <a:bodyPr/>
          <a:lstStyle/>
          <a:p>
            <a:r>
              <a:rPr lang="en-US" dirty="0"/>
              <a:t>Predictive </a:t>
            </a:r>
            <a:r>
              <a:rPr lang="en-US" dirty="0" smtClean="0"/>
              <a:t>Analytics Practicum</a:t>
            </a:r>
          </a:p>
          <a:p>
            <a:r>
              <a:rPr lang="en-US" dirty="0" smtClean="0"/>
              <a:t>Spring/Summer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5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/>
              <a:t>introductions </a:t>
            </a:r>
          </a:p>
          <a:p>
            <a:r>
              <a:rPr lang="en-US" dirty="0" smtClean="0"/>
              <a:t>Discuss </a:t>
            </a:r>
            <a:r>
              <a:rPr lang="en-US" dirty="0"/>
              <a:t>the project at a high level </a:t>
            </a:r>
          </a:p>
          <a:p>
            <a:r>
              <a:rPr lang="en-US" dirty="0" smtClean="0"/>
              <a:t>Discuss </a:t>
            </a:r>
            <a:r>
              <a:rPr lang="en-US" dirty="0"/>
              <a:t>the available data </a:t>
            </a:r>
          </a:p>
          <a:p>
            <a:r>
              <a:rPr lang="en-US" dirty="0" smtClean="0"/>
              <a:t>Wire </a:t>
            </a:r>
            <a:r>
              <a:rPr lang="en-US" dirty="0"/>
              <a:t>frame outline of milestones and deliverables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3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9615"/>
            <a:ext cx="10972800" cy="547435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HYPOTHESIS</a:t>
            </a:r>
          </a:p>
          <a:p>
            <a:pPr marL="400050" lvl="1" indent="0">
              <a:buNone/>
            </a:pPr>
            <a:r>
              <a:rPr lang="en-US" dirty="0"/>
              <a:t>Data from a patient account will lead to a successful reimbursement or point to a defect that ends in a </a:t>
            </a:r>
            <a:r>
              <a:rPr lang="en-US" dirty="0" smtClean="0"/>
              <a:t>denial</a:t>
            </a: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OPPORTUNITY</a:t>
            </a:r>
          </a:p>
          <a:p>
            <a:r>
              <a:rPr lang="en-US" dirty="0" smtClean="0"/>
              <a:t>Denial write-offs account for 2-3% of provider net revenue</a:t>
            </a:r>
          </a:p>
          <a:p>
            <a:pPr lvl="1"/>
            <a:r>
              <a:rPr lang="en-US" dirty="0" smtClean="0"/>
              <a:t>For a $1B organization, that is a $20-30M opportunity annually</a:t>
            </a:r>
          </a:p>
          <a:p>
            <a:pPr lvl="1"/>
            <a:r>
              <a:rPr lang="en-US" dirty="0" smtClean="0"/>
              <a:t>Approximately half of denial write-offs are controllable</a:t>
            </a:r>
          </a:p>
          <a:p>
            <a:r>
              <a:rPr lang="en-US" dirty="0"/>
              <a:t>Added touches and delayed reimbursement result in waste</a:t>
            </a:r>
          </a:p>
          <a:p>
            <a:r>
              <a:rPr lang="en-US" dirty="0" smtClean="0"/>
              <a:t>Most providers react, </a:t>
            </a:r>
            <a:r>
              <a:rPr lang="en-US" dirty="0"/>
              <a:t>rather than </a:t>
            </a:r>
            <a:r>
              <a:rPr lang="en-US" dirty="0" smtClean="0"/>
              <a:t>prevent, a denial situation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3"/>
            <a:ext cx="8747051" cy="670065"/>
          </a:xfrm>
        </p:spPr>
        <p:txBody>
          <a:bodyPr/>
          <a:lstStyle/>
          <a:p>
            <a:r>
              <a:rPr lang="en-US" dirty="0" smtClean="0"/>
              <a:t>Predictive Analytics </a:t>
            </a:r>
            <a:r>
              <a:rPr lang="en-US" dirty="0" smtClean="0">
                <a:solidFill>
                  <a:srgbClr val="404040"/>
                </a:solidFill>
              </a:rPr>
              <a:t>Denials Project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489099"/>
            <a:ext cx="1158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predictive analytics techniques to uncover the profile of an account that will likely be denied reimbursement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234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9615"/>
            <a:ext cx="10972800" cy="547435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SCOPE INCLUDES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3200" dirty="0" smtClean="0">
                <a:cs typeface="ＭＳ Ｐゴシック" charset="0"/>
              </a:rPr>
              <a:t>Create scoring and probability models to predict payer denials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3200" dirty="0" smtClean="0">
                <a:cs typeface="ＭＳ Ｐゴシック" charset="0"/>
              </a:rPr>
              <a:t>Access de-identified production quality data</a:t>
            </a:r>
          </a:p>
          <a:p>
            <a:pPr marL="742950" lvl="2" indent="-342900"/>
            <a:r>
              <a:rPr lang="en-US" dirty="0" smtClean="0">
                <a:cs typeface="ＭＳ Ｐゴシック" charset="0"/>
              </a:rPr>
              <a:t>Previously live production data cleansed for the project</a:t>
            </a:r>
          </a:p>
          <a:p>
            <a:pPr marL="742950" lvl="2" indent="-342900"/>
            <a:r>
              <a:rPr lang="en-US" dirty="0" smtClean="0">
                <a:cs typeface="ＭＳ Ｐゴシック" charset="0"/>
              </a:rPr>
              <a:t>Includes historical closed records (positive and negative outcomes)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3200" dirty="0">
                <a:cs typeface="ＭＳ Ｐゴシック" charset="0"/>
              </a:rPr>
              <a:t>Access to VisiQuate subject matter </a:t>
            </a:r>
            <a:r>
              <a:rPr lang="en-US" sz="3200" dirty="0" smtClean="0">
                <a:cs typeface="ＭＳ Ｐゴシック" charset="0"/>
              </a:rPr>
              <a:t>experts</a:t>
            </a:r>
            <a:endParaRPr lang="en-US" sz="3200" dirty="0">
              <a:cs typeface="ＭＳ Ｐゴシック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sz="3200" dirty="0" smtClean="0">
                <a:cs typeface="ＭＳ Ｐゴシック" charset="0"/>
              </a:rPr>
              <a:t>Weekly status / SCRUM meetings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3200" dirty="0" smtClean="0">
                <a:cs typeface="ＭＳ Ｐゴシック" charset="0"/>
              </a:rPr>
              <a:t>Potential post-project colloquium with project participants</a:t>
            </a:r>
            <a:endParaRPr lang="en-US" sz="3200" dirty="0">
              <a:cs typeface="ＭＳ Ｐゴシック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3"/>
            <a:ext cx="8747051" cy="670065"/>
          </a:xfrm>
        </p:spPr>
        <p:txBody>
          <a:bodyPr/>
          <a:lstStyle/>
          <a:p>
            <a:r>
              <a:rPr lang="en-US" dirty="0" smtClean="0"/>
              <a:t>Predictive Analytics </a:t>
            </a:r>
            <a:r>
              <a:rPr lang="en-US" dirty="0" smtClean="0">
                <a:solidFill>
                  <a:srgbClr val="404040"/>
                </a:solidFill>
              </a:rPr>
              <a:t>Denials Project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489099"/>
            <a:ext cx="1158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predictive analytics techniques to uncover the profile of an account that will likely be denied reimbursement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1823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9615"/>
            <a:ext cx="10972800" cy="547435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SCOPE DOES NOT INCLUDE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3200" dirty="0">
                <a:cs typeface="ＭＳ Ｐゴシック" charset="0"/>
              </a:rPr>
              <a:t>Guided path to what techniques and services should be </a:t>
            </a:r>
            <a:r>
              <a:rPr lang="en-US" sz="3200" dirty="0" smtClean="0">
                <a:cs typeface="ＭＳ Ｐゴシック" charset="0"/>
              </a:rPr>
              <a:t>used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3200" dirty="0" smtClean="0">
                <a:cs typeface="ＭＳ Ｐゴシック" charset="0"/>
              </a:rPr>
              <a:t>Contact with the VisiQuate client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3200" dirty="0" smtClean="0">
                <a:cs typeface="ＭＳ Ｐゴシック" charset="0"/>
              </a:rPr>
              <a:t>Use of VisiQuate equipment or tools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3200" dirty="0" smtClean="0">
                <a:cs typeface="ＭＳ Ｐゴシック" charset="0"/>
              </a:rPr>
              <a:t>Funds for equipment, software, or other materials</a:t>
            </a:r>
            <a:endParaRPr lang="en-US" sz="3200" dirty="0">
              <a:cs typeface="ＭＳ Ｐゴシック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sz="3200" dirty="0" smtClean="0">
                <a:cs typeface="ＭＳ Ｐゴシック" charset="0"/>
              </a:rPr>
              <a:t>Guarantees of future employment</a:t>
            </a:r>
          </a:p>
          <a:p>
            <a:pPr marL="342900" lvl="1" indent="-342900">
              <a:buFont typeface="Arial" charset="0"/>
              <a:buChar char="•"/>
            </a:pPr>
            <a:endParaRPr lang="en-US" sz="3200" dirty="0">
              <a:cs typeface="ＭＳ Ｐゴシック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3"/>
            <a:ext cx="8747051" cy="670065"/>
          </a:xfrm>
        </p:spPr>
        <p:txBody>
          <a:bodyPr/>
          <a:lstStyle/>
          <a:p>
            <a:r>
              <a:rPr lang="en-US" dirty="0" smtClean="0"/>
              <a:t>Predictive Analytics </a:t>
            </a:r>
            <a:r>
              <a:rPr lang="en-US" dirty="0" smtClean="0">
                <a:solidFill>
                  <a:srgbClr val="404040"/>
                </a:solidFill>
              </a:rPr>
              <a:t>Denials Project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489099"/>
            <a:ext cx="1158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predictive analytics techniques to uncover the profile of an account that will likely be denied reimbursement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518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9615"/>
            <a:ext cx="10972800" cy="547435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DELIVERABLES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3200" dirty="0" smtClean="0">
                <a:cs typeface="ＭＳ Ｐゴシック" charset="0"/>
              </a:rPr>
              <a:t>Project charter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3200" dirty="0" smtClean="0">
                <a:cs typeface="ＭＳ Ｐゴシック" charset="0"/>
              </a:rPr>
              <a:t>Payer-specific predictive denial models</a:t>
            </a:r>
          </a:p>
          <a:p>
            <a:pPr marL="742950" lvl="2" indent="-342900"/>
            <a:r>
              <a:rPr lang="en-US" dirty="0" smtClean="0">
                <a:cs typeface="ＭＳ Ｐゴシック" charset="0"/>
              </a:rPr>
              <a:t>What account profiles make up the likelihood that a payer will deny an account</a:t>
            </a:r>
          </a:p>
          <a:p>
            <a:pPr marL="742950" lvl="2" indent="-342900"/>
            <a:r>
              <a:rPr lang="en-US" dirty="0" smtClean="0">
                <a:cs typeface="ＭＳ Ｐゴシック" charset="0"/>
              </a:rPr>
              <a:t>What type of denial is likely based on the account profile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3200" dirty="0" smtClean="0">
                <a:cs typeface="ＭＳ Ｐゴシック" charset="0"/>
              </a:rPr>
              <a:t>Probability of denial scoring model</a:t>
            </a:r>
          </a:p>
          <a:p>
            <a:pPr marL="742950" lvl="2" indent="-342900"/>
            <a:r>
              <a:rPr lang="en-US" dirty="0" smtClean="0">
                <a:cs typeface="ＭＳ Ｐゴシック" charset="0"/>
              </a:rPr>
              <a:t>Thresholds for low, medium, high probability</a:t>
            </a:r>
          </a:p>
          <a:p>
            <a:pPr marL="742950" lvl="2" indent="-342900"/>
            <a:r>
              <a:rPr lang="en-US" dirty="0" smtClean="0">
                <a:cs typeface="ＭＳ Ｐゴシック" charset="0"/>
              </a:rPr>
              <a:t>Scoring model and methodology</a:t>
            </a:r>
            <a:endParaRPr lang="en-US" dirty="0">
              <a:cs typeface="ＭＳ Ｐゴシック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sz="3200" dirty="0">
                <a:cs typeface="ＭＳ Ｐゴシック" charset="0"/>
              </a:rPr>
              <a:t>Methodologies, assumptions, and </a:t>
            </a:r>
            <a:r>
              <a:rPr lang="en-US" sz="3200" dirty="0" smtClean="0">
                <a:cs typeface="ＭＳ Ｐゴシック" charset="0"/>
              </a:rPr>
              <a:t>documentation of models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3"/>
            <a:ext cx="8747051" cy="670065"/>
          </a:xfrm>
        </p:spPr>
        <p:txBody>
          <a:bodyPr/>
          <a:lstStyle/>
          <a:p>
            <a:r>
              <a:rPr lang="en-US" dirty="0" smtClean="0"/>
              <a:t>Predictive Analytics </a:t>
            </a:r>
            <a:r>
              <a:rPr lang="en-US" dirty="0" smtClean="0">
                <a:solidFill>
                  <a:srgbClr val="404040"/>
                </a:solidFill>
              </a:rPr>
              <a:t>Denials Project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489099"/>
            <a:ext cx="1158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predictive analytics techniques to uncover the profile of an account that will likely be denied reimbursement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257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9615"/>
            <a:ext cx="10972800" cy="547435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DRAFT TIMELINE</a:t>
            </a:r>
          </a:p>
          <a:p>
            <a:pPr marL="342900" lvl="1" indent="-342900">
              <a:buFont typeface="Arial" charset="0"/>
              <a:buChar char="•"/>
              <a:tabLst>
                <a:tab pos="8232775" algn="r"/>
              </a:tabLst>
            </a:pPr>
            <a:r>
              <a:rPr lang="en-US" dirty="0" smtClean="0">
                <a:cs typeface="ＭＳ Ｐゴシック" charset="0"/>
              </a:rPr>
              <a:t>Revenue Cycle 101	By 30 Nov</a:t>
            </a:r>
          </a:p>
          <a:p>
            <a:pPr marL="342900" lvl="1" indent="-342900">
              <a:buFont typeface="Arial" charset="0"/>
              <a:buChar char="•"/>
              <a:tabLst>
                <a:tab pos="8232775" algn="r"/>
              </a:tabLst>
            </a:pPr>
            <a:r>
              <a:rPr lang="en-US" dirty="0" smtClean="0">
                <a:cs typeface="ＭＳ Ｐゴシック" charset="0"/>
              </a:rPr>
              <a:t>Agreement to project charter	30 Nov</a:t>
            </a:r>
          </a:p>
          <a:p>
            <a:pPr marL="342900" lvl="1" indent="-342900">
              <a:buFont typeface="Arial" charset="0"/>
              <a:buChar char="•"/>
              <a:tabLst>
                <a:tab pos="8232775" algn="r"/>
              </a:tabLst>
            </a:pPr>
            <a:r>
              <a:rPr lang="en-US" dirty="0" smtClean="0">
                <a:cs typeface="ＭＳ Ｐゴシック" charset="0"/>
              </a:rPr>
              <a:t>Access to sample data	4 Dec</a:t>
            </a:r>
          </a:p>
          <a:p>
            <a:pPr marL="342900" lvl="1" indent="-342900">
              <a:buFont typeface="Arial" charset="0"/>
              <a:buChar char="•"/>
              <a:tabLst>
                <a:tab pos="8232775" algn="r"/>
              </a:tabLst>
            </a:pPr>
            <a:r>
              <a:rPr lang="en-US" dirty="0" smtClean="0">
                <a:cs typeface="ＭＳ Ｐゴシック" charset="0"/>
              </a:rPr>
              <a:t>Review data specifications	11 Dec</a:t>
            </a:r>
          </a:p>
          <a:p>
            <a:pPr marL="342900" lvl="1" indent="-342900">
              <a:buFont typeface="Arial" charset="0"/>
              <a:buChar char="•"/>
              <a:tabLst>
                <a:tab pos="8232775" algn="r"/>
              </a:tabLst>
            </a:pPr>
            <a:r>
              <a:rPr lang="en-US" dirty="0">
                <a:cs typeface="ＭＳ Ｐゴシック" charset="0"/>
              </a:rPr>
              <a:t>Begin </a:t>
            </a:r>
            <a:r>
              <a:rPr lang="en-US" dirty="0" smtClean="0">
                <a:cs typeface="ＭＳ Ｐゴシック" charset="0"/>
              </a:rPr>
              <a:t>weekly status meetings	4 Jan</a:t>
            </a:r>
            <a:endParaRPr lang="en-US" dirty="0">
              <a:cs typeface="ＭＳ Ｐゴシック" charset="0"/>
            </a:endParaRPr>
          </a:p>
          <a:p>
            <a:pPr marL="342900" lvl="1" indent="-342900">
              <a:buFont typeface="Arial" charset="0"/>
              <a:buChar char="•"/>
              <a:tabLst>
                <a:tab pos="8232775" algn="r"/>
              </a:tabLst>
            </a:pPr>
            <a:r>
              <a:rPr lang="en-US" dirty="0" smtClean="0">
                <a:cs typeface="ＭＳ Ｐゴシック" charset="0"/>
              </a:rPr>
              <a:t>Create SCRUM timeline	11 Jan</a:t>
            </a:r>
          </a:p>
          <a:p>
            <a:pPr marL="342900" lvl="1" indent="-342900">
              <a:buFont typeface="Arial" charset="0"/>
              <a:buChar char="•"/>
              <a:tabLst>
                <a:tab pos="8232775" algn="r"/>
              </a:tabLst>
            </a:pPr>
            <a:r>
              <a:rPr lang="en-US" dirty="0" smtClean="0">
                <a:cs typeface="ＭＳ Ｐゴシック" charset="0"/>
              </a:rPr>
              <a:t>Project iterations	11 Jan – 25 Mar</a:t>
            </a:r>
          </a:p>
          <a:p>
            <a:pPr marL="342900" lvl="1" indent="-342900">
              <a:buFont typeface="Arial" charset="0"/>
              <a:buChar char="•"/>
              <a:tabLst>
                <a:tab pos="8232775" algn="r"/>
              </a:tabLst>
            </a:pPr>
            <a:r>
              <a:rPr lang="en-US" dirty="0" smtClean="0">
                <a:cs typeface="ＭＳ Ｐゴシック" charset="0"/>
              </a:rPr>
              <a:t>Final project testing	4 Apr</a:t>
            </a:r>
          </a:p>
          <a:p>
            <a:pPr marL="342900" lvl="1" indent="-342900">
              <a:buFont typeface="Arial" charset="0"/>
              <a:buChar char="•"/>
              <a:tabLst>
                <a:tab pos="8232775" algn="r"/>
              </a:tabLst>
            </a:pPr>
            <a:r>
              <a:rPr lang="en-US" dirty="0" smtClean="0">
                <a:cs typeface="ＭＳ Ｐゴシック" charset="0"/>
              </a:rPr>
              <a:t>Final project presentations	11 Apr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3"/>
            <a:ext cx="8747051" cy="670065"/>
          </a:xfrm>
        </p:spPr>
        <p:txBody>
          <a:bodyPr/>
          <a:lstStyle/>
          <a:p>
            <a:r>
              <a:rPr lang="en-US" dirty="0" smtClean="0"/>
              <a:t>Predictive Analytics </a:t>
            </a:r>
            <a:r>
              <a:rPr lang="en-US" dirty="0" smtClean="0">
                <a:solidFill>
                  <a:srgbClr val="404040"/>
                </a:solidFill>
              </a:rPr>
              <a:t>Denials Project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489099"/>
            <a:ext cx="1158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predictive analytics techniques to uncover the profile of an account that will likely be denied reimbursement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VQ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13201</TotalTime>
  <Words>355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Helvetica</vt:lpstr>
      <vt:lpstr>ＭＳ Ｐゴシック</vt:lpstr>
      <vt:lpstr>1_VQ8</vt:lpstr>
      <vt:lpstr>VisiQuate</vt:lpstr>
      <vt:lpstr>Agenda</vt:lpstr>
      <vt:lpstr>Predictive Analytics Denials Project</vt:lpstr>
      <vt:lpstr>Predictive Analytics Denials Project</vt:lpstr>
      <vt:lpstr>Predictive Analytics Denials Project</vt:lpstr>
      <vt:lpstr>Predictive Analytics Denials Project</vt:lpstr>
      <vt:lpstr>Predictive Analytics Denials 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Alexander Grubbs</cp:lastModifiedBy>
  <cp:revision>84</cp:revision>
  <dcterms:created xsi:type="dcterms:W3CDTF">2015-09-28T15:07:29Z</dcterms:created>
  <dcterms:modified xsi:type="dcterms:W3CDTF">2015-11-17T20:47:21Z</dcterms:modified>
</cp:coreProperties>
</file>