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94660"/>
  </p:normalViewPr>
  <p:slideViewPr>
    <p:cSldViewPr snapToGrid="0">
      <p:cViewPr varScale="1">
        <p:scale>
          <a:sx n="102" d="100"/>
          <a:sy n="102" d="100"/>
        </p:scale>
        <p:origin x="91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782629EF-D07C-4071-BE85-3D6557AF71EB}" type="datetimeFigureOut">
              <a:rPr lang="en-US" smtClean="0"/>
              <a:t>12/14/2024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7506EF-1F14-42F6-902F-22EEF07C6B9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911577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2629EF-D07C-4071-BE85-3D6557AF71EB}" type="datetimeFigureOut">
              <a:rPr lang="en-US" smtClean="0"/>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506EF-1F14-42F6-902F-22EEF07C6B9F}" type="slidenum">
              <a:rPr lang="en-US" smtClean="0"/>
              <a:t>‹#›</a:t>
            </a:fld>
            <a:endParaRPr lang="en-US"/>
          </a:p>
        </p:txBody>
      </p:sp>
    </p:spTree>
    <p:extLst>
      <p:ext uri="{BB962C8B-B14F-4D97-AF65-F5344CB8AC3E}">
        <p14:creationId xmlns:p14="http://schemas.microsoft.com/office/powerpoint/2010/main" val="1662348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2629EF-D07C-4071-BE85-3D6557AF71EB}" type="datetimeFigureOut">
              <a:rPr lang="en-US" smtClean="0"/>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506EF-1F14-42F6-902F-22EEF07C6B9F}" type="slidenum">
              <a:rPr lang="en-US" smtClean="0"/>
              <a:t>‹#›</a:t>
            </a:fld>
            <a:endParaRPr lang="en-US"/>
          </a:p>
        </p:txBody>
      </p:sp>
    </p:spTree>
    <p:extLst>
      <p:ext uri="{BB962C8B-B14F-4D97-AF65-F5344CB8AC3E}">
        <p14:creationId xmlns:p14="http://schemas.microsoft.com/office/powerpoint/2010/main" val="2918385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2629EF-D07C-4071-BE85-3D6557AF71EB}" type="datetimeFigureOut">
              <a:rPr lang="en-US" smtClean="0"/>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506EF-1F14-42F6-902F-22EEF07C6B9F}" type="slidenum">
              <a:rPr lang="en-US" smtClean="0"/>
              <a:t>‹#›</a:t>
            </a:fld>
            <a:endParaRPr lang="en-US"/>
          </a:p>
        </p:txBody>
      </p:sp>
    </p:spTree>
    <p:extLst>
      <p:ext uri="{BB962C8B-B14F-4D97-AF65-F5344CB8AC3E}">
        <p14:creationId xmlns:p14="http://schemas.microsoft.com/office/powerpoint/2010/main" val="783363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2629EF-D07C-4071-BE85-3D6557AF71EB}" type="datetimeFigureOut">
              <a:rPr lang="en-US" smtClean="0"/>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506EF-1F14-42F6-902F-22EEF07C6B9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55011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2629EF-D07C-4071-BE85-3D6557AF71EB}" type="datetimeFigureOut">
              <a:rPr lang="en-US" smtClean="0"/>
              <a:t>12/14/2024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506EF-1F14-42F6-902F-22EEF07C6B9F}" type="slidenum">
              <a:rPr lang="en-US" smtClean="0"/>
              <a:t>‹#›</a:t>
            </a:fld>
            <a:endParaRPr lang="en-US"/>
          </a:p>
        </p:txBody>
      </p:sp>
    </p:spTree>
    <p:extLst>
      <p:ext uri="{BB962C8B-B14F-4D97-AF65-F5344CB8AC3E}">
        <p14:creationId xmlns:p14="http://schemas.microsoft.com/office/powerpoint/2010/main" val="4176754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2629EF-D07C-4071-BE85-3D6557AF71EB}" type="datetimeFigureOut">
              <a:rPr lang="en-US" smtClean="0"/>
              <a:t>12/14/2024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506EF-1F14-42F6-902F-22EEF07C6B9F}" type="slidenum">
              <a:rPr lang="en-US" smtClean="0"/>
              <a:t>‹#›</a:t>
            </a:fld>
            <a:endParaRPr lang="en-US"/>
          </a:p>
        </p:txBody>
      </p:sp>
    </p:spTree>
    <p:extLst>
      <p:ext uri="{BB962C8B-B14F-4D97-AF65-F5344CB8AC3E}">
        <p14:creationId xmlns:p14="http://schemas.microsoft.com/office/powerpoint/2010/main" val="1095032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2629EF-D07C-4071-BE85-3D6557AF71EB}" type="datetimeFigureOut">
              <a:rPr lang="en-US" smtClean="0"/>
              <a:t>12/14/2024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506EF-1F14-42F6-902F-22EEF07C6B9F}" type="slidenum">
              <a:rPr lang="en-US" smtClean="0"/>
              <a:t>‹#›</a:t>
            </a:fld>
            <a:endParaRPr lang="en-US"/>
          </a:p>
        </p:txBody>
      </p:sp>
    </p:spTree>
    <p:extLst>
      <p:ext uri="{BB962C8B-B14F-4D97-AF65-F5344CB8AC3E}">
        <p14:creationId xmlns:p14="http://schemas.microsoft.com/office/powerpoint/2010/main" val="2055049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2629EF-D07C-4071-BE85-3D6557AF71EB}" type="datetimeFigureOut">
              <a:rPr lang="en-US" smtClean="0"/>
              <a:t>12/14/2024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506EF-1F14-42F6-902F-22EEF07C6B9F}" type="slidenum">
              <a:rPr lang="en-US" smtClean="0"/>
              <a:t>‹#›</a:t>
            </a:fld>
            <a:endParaRPr lang="en-US"/>
          </a:p>
        </p:txBody>
      </p:sp>
    </p:spTree>
    <p:extLst>
      <p:ext uri="{BB962C8B-B14F-4D97-AF65-F5344CB8AC3E}">
        <p14:creationId xmlns:p14="http://schemas.microsoft.com/office/powerpoint/2010/main" val="2413803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2629EF-D07C-4071-BE85-3D6557AF71EB}" type="datetimeFigureOut">
              <a:rPr lang="en-US" smtClean="0"/>
              <a:t>12/14/2024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506EF-1F14-42F6-902F-22EEF07C6B9F}" type="slidenum">
              <a:rPr lang="en-US" smtClean="0"/>
              <a:t>‹#›</a:t>
            </a:fld>
            <a:endParaRPr lang="en-US"/>
          </a:p>
        </p:txBody>
      </p:sp>
    </p:spTree>
    <p:extLst>
      <p:ext uri="{BB962C8B-B14F-4D97-AF65-F5344CB8AC3E}">
        <p14:creationId xmlns:p14="http://schemas.microsoft.com/office/powerpoint/2010/main" val="886097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2629EF-D07C-4071-BE85-3D6557AF71EB}" type="datetimeFigureOut">
              <a:rPr lang="en-US" smtClean="0"/>
              <a:t>12/14/2024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506EF-1F14-42F6-902F-22EEF07C6B9F}" type="slidenum">
              <a:rPr lang="en-US" smtClean="0"/>
              <a:t>‹#›</a:t>
            </a:fld>
            <a:endParaRPr lang="en-US"/>
          </a:p>
        </p:txBody>
      </p:sp>
    </p:spTree>
    <p:extLst>
      <p:ext uri="{BB962C8B-B14F-4D97-AF65-F5344CB8AC3E}">
        <p14:creationId xmlns:p14="http://schemas.microsoft.com/office/powerpoint/2010/main" val="2769761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782629EF-D07C-4071-BE85-3D6557AF71EB}" type="datetimeFigureOut">
              <a:rPr lang="en-US" smtClean="0"/>
              <a:t>12/14/2024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57506EF-1F14-42F6-902F-22EEF07C6B9F}" type="slidenum">
              <a:rPr lang="en-US" smtClean="0"/>
              <a:t>‹#›</a:t>
            </a:fld>
            <a:endParaRPr lang="en-US"/>
          </a:p>
        </p:txBody>
      </p:sp>
    </p:spTree>
    <p:extLst>
      <p:ext uri="{BB962C8B-B14F-4D97-AF65-F5344CB8AC3E}">
        <p14:creationId xmlns:p14="http://schemas.microsoft.com/office/powerpoint/2010/main" val="238983613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15FDB-AE1F-3C28-E54D-FFEC2BA987DC}"/>
              </a:ext>
            </a:extLst>
          </p:cNvPr>
          <p:cNvSpPr>
            <a:spLocks noGrp="1"/>
          </p:cNvSpPr>
          <p:nvPr>
            <p:ph type="ctrTitle"/>
          </p:nvPr>
        </p:nvSpPr>
        <p:spPr/>
        <p:txBody>
          <a:bodyPr/>
          <a:lstStyle/>
          <a:p>
            <a:r>
              <a:rPr lang="en-US" dirty="0"/>
              <a:t>Visualization of Animal Overcrowding in Austin</a:t>
            </a:r>
          </a:p>
        </p:txBody>
      </p:sp>
      <p:sp>
        <p:nvSpPr>
          <p:cNvPr id="3" name="Subtitle 2">
            <a:extLst>
              <a:ext uri="{FF2B5EF4-FFF2-40B4-BE49-F238E27FC236}">
                <a16:creationId xmlns:a16="http://schemas.microsoft.com/office/drawing/2014/main" id="{05943A48-651C-B349-AF3B-032FA7CB35BE}"/>
              </a:ext>
            </a:extLst>
          </p:cNvPr>
          <p:cNvSpPr>
            <a:spLocks noGrp="1"/>
          </p:cNvSpPr>
          <p:nvPr>
            <p:ph type="subTitle" idx="1"/>
          </p:nvPr>
        </p:nvSpPr>
        <p:spPr/>
        <p:txBody>
          <a:bodyPr/>
          <a:lstStyle/>
          <a:p>
            <a:r>
              <a:rPr lang="en-US" dirty="0"/>
              <a:t>Created by: Addison Machann</a:t>
            </a:r>
          </a:p>
        </p:txBody>
      </p:sp>
    </p:spTree>
    <p:extLst>
      <p:ext uri="{BB962C8B-B14F-4D97-AF65-F5344CB8AC3E}">
        <p14:creationId xmlns:p14="http://schemas.microsoft.com/office/powerpoint/2010/main" val="1588065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EBEA67-D105-F053-A9D5-51F1737E8B88}"/>
              </a:ext>
            </a:extLst>
          </p:cNvPr>
          <p:cNvSpPr>
            <a:spLocks noGrp="1"/>
          </p:cNvSpPr>
          <p:nvPr>
            <p:ph type="title"/>
          </p:nvPr>
        </p:nvSpPr>
        <p:spPr>
          <a:xfrm>
            <a:off x="1261872" y="365760"/>
            <a:ext cx="9692640" cy="1325562"/>
          </a:xfrm>
        </p:spPr>
        <p:txBody>
          <a:bodyPr>
            <a:normAutofit/>
          </a:bodyPr>
          <a:lstStyle/>
          <a:p>
            <a:r>
              <a:rPr lang="en-US" dirty="0"/>
              <a:t>Problem Statement</a:t>
            </a:r>
          </a:p>
        </p:txBody>
      </p:sp>
      <p:sp>
        <p:nvSpPr>
          <p:cNvPr id="3" name="Content Placeholder 2">
            <a:extLst>
              <a:ext uri="{FF2B5EF4-FFF2-40B4-BE49-F238E27FC236}">
                <a16:creationId xmlns:a16="http://schemas.microsoft.com/office/drawing/2014/main" id="{2BE3D005-641D-A422-911E-BAC1A5F87A9F}"/>
              </a:ext>
            </a:extLst>
          </p:cNvPr>
          <p:cNvSpPr>
            <a:spLocks noGrp="1"/>
          </p:cNvSpPr>
          <p:nvPr>
            <p:ph idx="1"/>
          </p:nvPr>
        </p:nvSpPr>
        <p:spPr>
          <a:xfrm>
            <a:off x="1261872" y="1828800"/>
            <a:ext cx="8595360" cy="4351337"/>
          </a:xfrm>
        </p:spPr>
        <p:txBody>
          <a:bodyPr>
            <a:normAutofit/>
          </a:bodyPr>
          <a:lstStyle/>
          <a:p>
            <a:pPr marL="0" indent="0" algn="ctr">
              <a:buNone/>
            </a:pPr>
            <a:r>
              <a:rPr lang="en-US" sz="2400" dirty="0"/>
              <a:t>Despite best efforts, shelters across the nation, including the municipal Austin Animal Center, are continuing to overflow because of animal overcrowding. This results in an increase in injured animals, people, and early behavioral or time/space euthanasia scenarios.</a:t>
            </a:r>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 name="Picture 4">
            <a:extLst>
              <a:ext uri="{FF2B5EF4-FFF2-40B4-BE49-F238E27FC236}">
                <a16:creationId xmlns:a16="http://schemas.microsoft.com/office/drawing/2014/main" id="{B283D059-A90B-F059-E849-5755FB4ADDAE}"/>
              </a:ext>
            </a:extLst>
          </p:cNvPr>
          <p:cNvPicPr>
            <a:picLocks noChangeAspect="1"/>
          </p:cNvPicPr>
          <p:nvPr/>
        </p:nvPicPr>
        <p:blipFill>
          <a:blip r:embed="rId2"/>
          <a:stretch>
            <a:fillRect/>
          </a:stretch>
        </p:blipFill>
        <p:spPr>
          <a:xfrm>
            <a:off x="4343870" y="4113849"/>
            <a:ext cx="2500547" cy="2203765"/>
          </a:xfrm>
          <a:prstGeom prst="rect">
            <a:avLst/>
          </a:prstGeom>
        </p:spPr>
      </p:pic>
      <p:pic>
        <p:nvPicPr>
          <p:cNvPr id="7" name="Picture 6">
            <a:extLst>
              <a:ext uri="{FF2B5EF4-FFF2-40B4-BE49-F238E27FC236}">
                <a16:creationId xmlns:a16="http://schemas.microsoft.com/office/drawing/2014/main" id="{64E2A7AC-9C09-0489-8C57-9A6477A68B24}"/>
              </a:ext>
            </a:extLst>
          </p:cNvPr>
          <p:cNvPicPr>
            <a:picLocks noChangeAspect="1"/>
          </p:cNvPicPr>
          <p:nvPr/>
        </p:nvPicPr>
        <p:blipFill>
          <a:blip r:embed="rId3"/>
          <a:stretch>
            <a:fillRect/>
          </a:stretch>
        </p:blipFill>
        <p:spPr>
          <a:xfrm>
            <a:off x="7704593" y="4113849"/>
            <a:ext cx="2507731" cy="2203765"/>
          </a:xfrm>
          <a:prstGeom prst="rect">
            <a:avLst/>
          </a:prstGeom>
        </p:spPr>
      </p:pic>
      <p:sp>
        <p:nvSpPr>
          <p:cNvPr id="9" name="TextBox 8">
            <a:extLst>
              <a:ext uri="{FF2B5EF4-FFF2-40B4-BE49-F238E27FC236}">
                <a16:creationId xmlns:a16="http://schemas.microsoft.com/office/drawing/2014/main" id="{88FDA6FE-50A1-D3ED-DB7F-4B91CE248578}"/>
              </a:ext>
            </a:extLst>
          </p:cNvPr>
          <p:cNvSpPr txBox="1"/>
          <p:nvPr/>
        </p:nvSpPr>
        <p:spPr>
          <a:xfrm>
            <a:off x="679722" y="4644190"/>
            <a:ext cx="2803973" cy="923330"/>
          </a:xfrm>
          <a:prstGeom prst="rect">
            <a:avLst/>
          </a:prstGeom>
          <a:noFill/>
        </p:spPr>
        <p:txBody>
          <a:bodyPr wrap="none" rtlCol="0">
            <a:spAutoFit/>
          </a:bodyPr>
          <a:lstStyle/>
          <a:p>
            <a:pPr algn="ctr"/>
            <a:r>
              <a:rPr lang="en-US" dirty="0"/>
              <a:t>Current Capacity State</a:t>
            </a:r>
          </a:p>
          <a:p>
            <a:pPr algn="ctr"/>
            <a:r>
              <a:rPr lang="en-US" dirty="0"/>
              <a:t>of Austin Animal Center</a:t>
            </a:r>
          </a:p>
          <a:p>
            <a:pPr algn="ctr"/>
            <a:r>
              <a:rPr lang="en-US" dirty="0"/>
              <a:t>(as of 12/14/2024):</a:t>
            </a:r>
          </a:p>
        </p:txBody>
      </p:sp>
    </p:spTree>
    <p:extLst>
      <p:ext uri="{BB962C8B-B14F-4D97-AF65-F5344CB8AC3E}">
        <p14:creationId xmlns:p14="http://schemas.microsoft.com/office/powerpoint/2010/main" val="135169577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BAA76D-4815-CDD9-9E7F-13337F93B6B2}"/>
              </a:ext>
            </a:extLst>
          </p:cNvPr>
          <p:cNvSpPr>
            <a:spLocks noGrp="1"/>
          </p:cNvSpPr>
          <p:nvPr>
            <p:ph type="title"/>
          </p:nvPr>
        </p:nvSpPr>
        <p:spPr>
          <a:xfrm>
            <a:off x="1261872" y="365760"/>
            <a:ext cx="9692640" cy="1325562"/>
          </a:xfrm>
        </p:spPr>
        <p:txBody>
          <a:bodyPr>
            <a:normAutofit/>
          </a:bodyPr>
          <a:lstStyle/>
          <a:p>
            <a:r>
              <a:rPr lang="en-US" dirty="0"/>
              <a:t>Mapping</a:t>
            </a:r>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 name="Picture 4">
            <a:extLst>
              <a:ext uri="{FF2B5EF4-FFF2-40B4-BE49-F238E27FC236}">
                <a16:creationId xmlns:a16="http://schemas.microsoft.com/office/drawing/2014/main" id="{3BEF690D-899E-F782-F849-18C94B06856F}"/>
              </a:ext>
            </a:extLst>
          </p:cNvPr>
          <p:cNvPicPr>
            <a:picLocks noChangeAspect="1"/>
          </p:cNvPicPr>
          <p:nvPr/>
        </p:nvPicPr>
        <p:blipFill>
          <a:blip r:embed="rId2"/>
          <a:stretch>
            <a:fillRect/>
          </a:stretch>
        </p:blipFill>
        <p:spPr>
          <a:xfrm>
            <a:off x="100996" y="1910613"/>
            <a:ext cx="3551213" cy="3912669"/>
          </a:xfrm>
          <a:prstGeom prst="rect">
            <a:avLst/>
          </a:prstGeom>
        </p:spPr>
      </p:pic>
      <p:pic>
        <p:nvPicPr>
          <p:cNvPr id="7" name="Picture 6">
            <a:extLst>
              <a:ext uri="{FF2B5EF4-FFF2-40B4-BE49-F238E27FC236}">
                <a16:creationId xmlns:a16="http://schemas.microsoft.com/office/drawing/2014/main" id="{BFE1AA32-1F2D-A711-28E7-FE15C925B706}"/>
              </a:ext>
            </a:extLst>
          </p:cNvPr>
          <p:cNvPicPr>
            <a:picLocks noChangeAspect="1"/>
          </p:cNvPicPr>
          <p:nvPr/>
        </p:nvPicPr>
        <p:blipFill>
          <a:blip r:embed="rId3"/>
          <a:stretch>
            <a:fillRect/>
          </a:stretch>
        </p:blipFill>
        <p:spPr>
          <a:xfrm>
            <a:off x="7508522" y="1910613"/>
            <a:ext cx="3607534" cy="3912668"/>
          </a:xfrm>
          <a:prstGeom prst="rect">
            <a:avLst/>
          </a:prstGeom>
        </p:spPr>
      </p:pic>
      <p:sp>
        <p:nvSpPr>
          <p:cNvPr id="9" name="TextBox 8">
            <a:extLst>
              <a:ext uri="{FF2B5EF4-FFF2-40B4-BE49-F238E27FC236}">
                <a16:creationId xmlns:a16="http://schemas.microsoft.com/office/drawing/2014/main" id="{5A2DA311-8617-B694-461C-4B11F08E1CE6}"/>
              </a:ext>
            </a:extLst>
          </p:cNvPr>
          <p:cNvSpPr txBox="1"/>
          <p:nvPr/>
        </p:nvSpPr>
        <p:spPr>
          <a:xfrm>
            <a:off x="3813753" y="2158787"/>
            <a:ext cx="3533225" cy="3416320"/>
          </a:xfrm>
          <a:prstGeom prst="rect">
            <a:avLst/>
          </a:prstGeom>
          <a:noFill/>
        </p:spPr>
        <p:txBody>
          <a:bodyPr wrap="square" rtlCol="0">
            <a:spAutoFit/>
          </a:bodyPr>
          <a:lstStyle/>
          <a:p>
            <a:pPr algn="ctr"/>
            <a:r>
              <a:rPr lang="en-US" dirty="0"/>
              <a:t>Left Map: </a:t>
            </a:r>
          </a:p>
          <a:p>
            <a:pPr algn="ctr"/>
            <a:r>
              <a:rPr lang="en-US" dirty="0"/>
              <a:t>Indicates a severe overcrowding of animal intakes surrounding downtown and North Central Austin.</a:t>
            </a:r>
          </a:p>
          <a:p>
            <a:pPr algn="ctr"/>
            <a:endParaRPr lang="en-US" dirty="0"/>
          </a:p>
          <a:p>
            <a:pPr algn="ctr"/>
            <a:r>
              <a:rPr lang="en-US" dirty="0"/>
              <a:t>Right Map:</a:t>
            </a:r>
          </a:p>
          <a:p>
            <a:pPr algn="ctr"/>
            <a:r>
              <a:rPr lang="en-US" dirty="0"/>
              <a:t>Indicates equally extreme overcrowding of animals in South Central Austin and certain residential zones South of TX-71. </a:t>
            </a:r>
          </a:p>
        </p:txBody>
      </p:sp>
    </p:spTree>
    <p:extLst>
      <p:ext uri="{BB962C8B-B14F-4D97-AF65-F5344CB8AC3E}">
        <p14:creationId xmlns:p14="http://schemas.microsoft.com/office/powerpoint/2010/main" val="388914212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317C4C-D23A-A20B-E75B-FDCC7E28355E}"/>
              </a:ext>
            </a:extLst>
          </p:cNvPr>
          <p:cNvSpPr>
            <a:spLocks noGrp="1"/>
          </p:cNvSpPr>
          <p:nvPr>
            <p:ph type="title"/>
          </p:nvPr>
        </p:nvSpPr>
        <p:spPr>
          <a:xfrm>
            <a:off x="1261872" y="365760"/>
            <a:ext cx="9692640" cy="1325562"/>
          </a:xfrm>
        </p:spPr>
        <p:txBody>
          <a:bodyPr>
            <a:normAutofit/>
          </a:bodyPr>
          <a:lstStyle/>
          <a:p>
            <a:r>
              <a:rPr lang="en-US" dirty="0"/>
              <a:t>Intake Variation over Time</a:t>
            </a:r>
          </a:p>
        </p:txBody>
      </p:sp>
      <p:pic>
        <p:nvPicPr>
          <p:cNvPr id="5" name="Content Placeholder 4" descr="A graph showing a line&#10;&#10;Description automatically generated with medium confidence">
            <a:extLst>
              <a:ext uri="{FF2B5EF4-FFF2-40B4-BE49-F238E27FC236}">
                <a16:creationId xmlns:a16="http://schemas.microsoft.com/office/drawing/2014/main" id="{90A1C551-71B7-2CCA-0E36-B7B830D5E2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907" y="4398746"/>
            <a:ext cx="11003600" cy="2337973"/>
          </a:xfrm>
        </p:spPr>
      </p:pic>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 name="TextBox 5">
            <a:extLst>
              <a:ext uri="{FF2B5EF4-FFF2-40B4-BE49-F238E27FC236}">
                <a16:creationId xmlns:a16="http://schemas.microsoft.com/office/drawing/2014/main" id="{9C25CAFD-6011-8273-7855-7369114C14E2}"/>
              </a:ext>
            </a:extLst>
          </p:cNvPr>
          <p:cNvSpPr txBox="1"/>
          <p:nvPr/>
        </p:nvSpPr>
        <p:spPr>
          <a:xfrm>
            <a:off x="400536" y="2007396"/>
            <a:ext cx="10474342" cy="2031325"/>
          </a:xfrm>
          <a:prstGeom prst="rect">
            <a:avLst/>
          </a:prstGeom>
          <a:noFill/>
        </p:spPr>
        <p:txBody>
          <a:bodyPr wrap="none" rtlCol="0">
            <a:spAutoFit/>
          </a:bodyPr>
          <a:lstStyle/>
          <a:p>
            <a:r>
              <a:rPr lang="en-US" dirty="0"/>
              <a:t>Trends and Observations:</a:t>
            </a:r>
          </a:p>
          <a:p>
            <a:pPr marL="285750" indent="-285750">
              <a:buFont typeface="Arial" panose="020B0604020202020204" pitchFamily="34" charset="0"/>
              <a:buChar char="•"/>
            </a:pPr>
            <a:r>
              <a:rPr lang="en-US" dirty="0"/>
              <a:t>Spikes in weekly intake count starting around April and May and typically ending by August.</a:t>
            </a:r>
          </a:p>
          <a:p>
            <a:pPr marL="285750" indent="-285750">
              <a:buFont typeface="Arial" panose="020B0604020202020204" pitchFamily="34" charset="0"/>
              <a:buChar char="•"/>
            </a:pPr>
            <a:r>
              <a:rPr lang="en-US" dirty="0"/>
              <a:t>Troughs in count starting around November and lasting until February or March.</a:t>
            </a:r>
          </a:p>
          <a:p>
            <a:pPr marL="285750" indent="-285750">
              <a:buFont typeface="Arial" panose="020B0604020202020204" pitchFamily="34" charset="0"/>
              <a:buChar char="•"/>
            </a:pPr>
            <a:r>
              <a:rPr lang="en-US" dirty="0"/>
              <a:t>Significant drop in intake count starting around March 2020:</a:t>
            </a:r>
          </a:p>
          <a:p>
            <a:pPr marL="742950" lvl="1" indent="-285750">
              <a:buFont typeface="Arial" panose="020B0604020202020204" pitchFamily="34" charset="0"/>
              <a:buChar char="•"/>
            </a:pPr>
            <a:r>
              <a:rPr lang="en-US" dirty="0"/>
              <a:t>Indicates a likely correlation with the start of the COVID-19 pandemic.</a:t>
            </a:r>
          </a:p>
          <a:p>
            <a:pPr marL="742950" lvl="1" indent="-285750">
              <a:buFont typeface="Arial" panose="020B0604020202020204" pitchFamily="34" charset="0"/>
              <a:buChar char="•"/>
            </a:pPr>
            <a:r>
              <a:rPr lang="en-US" dirty="0"/>
              <a:t>Intake counts have yet to return to the levels found prior to this incident.</a:t>
            </a:r>
          </a:p>
          <a:p>
            <a:pPr marL="285750" indent="-285750">
              <a:buFont typeface="Arial" panose="020B0604020202020204" pitchFamily="34" charset="0"/>
              <a:buChar char="•"/>
            </a:pPr>
            <a:r>
              <a:rPr lang="en-US" dirty="0"/>
              <a:t>Weekly intake count fluctuates constantly but has averaged ~150 in recent years.</a:t>
            </a:r>
          </a:p>
        </p:txBody>
      </p:sp>
    </p:spTree>
    <p:extLst>
      <p:ext uri="{BB962C8B-B14F-4D97-AF65-F5344CB8AC3E}">
        <p14:creationId xmlns:p14="http://schemas.microsoft.com/office/powerpoint/2010/main" val="242764836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7342FE-6539-5D82-FE2C-A427A58E14E9}"/>
              </a:ext>
            </a:extLst>
          </p:cNvPr>
          <p:cNvSpPr>
            <a:spLocks noGrp="1"/>
          </p:cNvSpPr>
          <p:nvPr>
            <p:ph type="title"/>
          </p:nvPr>
        </p:nvSpPr>
        <p:spPr>
          <a:xfrm>
            <a:off x="1261872" y="365760"/>
            <a:ext cx="9692640" cy="1325562"/>
          </a:xfrm>
        </p:spPr>
        <p:txBody>
          <a:bodyPr>
            <a:normAutofit/>
          </a:bodyPr>
          <a:lstStyle/>
          <a:p>
            <a:r>
              <a:rPr lang="en-US" dirty="0"/>
              <a:t>Animal Ratios</a:t>
            </a:r>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 name="Picture 4">
            <a:extLst>
              <a:ext uri="{FF2B5EF4-FFF2-40B4-BE49-F238E27FC236}">
                <a16:creationId xmlns:a16="http://schemas.microsoft.com/office/drawing/2014/main" id="{FC896DDA-5934-8140-7523-57D56500D879}"/>
              </a:ext>
            </a:extLst>
          </p:cNvPr>
          <p:cNvPicPr>
            <a:picLocks noChangeAspect="1"/>
          </p:cNvPicPr>
          <p:nvPr/>
        </p:nvPicPr>
        <p:blipFill>
          <a:blip r:embed="rId2"/>
          <a:stretch>
            <a:fillRect/>
          </a:stretch>
        </p:blipFill>
        <p:spPr>
          <a:xfrm>
            <a:off x="6990142" y="2099202"/>
            <a:ext cx="4212541" cy="3829583"/>
          </a:xfrm>
          <a:prstGeom prst="rect">
            <a:avLst/>
          </a:prstGeom>
        </p:spPr>
      </p:pic>
      <p:pic>
        <p:nvPicPr>
          <p:cNvPr id="7" name="Picture 6" descr="A chart with different colored circles&#10;&#10;Description automatically generated">
            <a:extLst>
              <a:ext uri="{FF2B5EF4-FFF2-40B4-BE49-F238E27FC236}">
                <a16:creationId xmlns:a16="http://schemas.microsoft.com/office/drawing/2014/main" id="{7F0DC022-3CC0-40BF-8290-29BE73145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72" y="2099201"/>
            <a:ext cx="4210638" cy="3829584"/>
          </a:xfrm>
          <a:prstGeom prst="rect">
            <a:avLst/>
          </a:prstGeom>
        </p:spPr>
      </p:pic>
      <p:sp>
        <p:nvSpPr>
          <p:cNvPr id="9" name="TextBox 8">
            <a:extLst>
              <a:ext uri="{FF2B5EF4-FFF2-40B4-BE49-F238E27FC236}">
                <a16:creationId xmlns:a16="http://schemas.microsoft.com/office/drawing/2014/main" id="{D4F98338-7EFE-5EF0-5242-846B241BB621}"/>
              </a:ext>
            </a:extLst>
          </p:cNvPr>
          <p:cNvSpPr txBox="1"/>
          <p:nvPr/>
        </p:nvSpPr>
        <p:spPr>
          <a:xfrm>
            <a:off x="910104" y="5928785"/>
            <a:ext cx="2590774" cy="246221"/>
          </a:xfrm>
          <a:prstGeom prst="rect">
            <a:avLst/>
          </a:prstGeom>
          <a:noFill/>
        </p:spPr>
        <p:txBody>
          <a:bodyPr wrap="none" rtlCol="0">
            <a:spAutoFit/>
          </a:bodyPr>
          <a:lstStyle/>
          <a:p>
            <a:r>
              <a:rPr lang="en-US" sz="1000" dirty="0"/>
              <a:t>Figure 1: Range = 01/01/2019-10/14/2024</a:t>
            </a:r>
          </a:p>
        </p:txBody>
      </p:sp>
      <p:sp>
        <p:nvSpPr>
          <p:cNvPr id="11" name="TextBox 10">
            <a:extLst>
              <a:ext uri="{FF2B5EF4-FFF2-40B4-BE49-F238E27FC236}">
                <a16:creationId xmlns:a16="http://schemas.microsoft.com/office/drawing/2014/main" id="{80C33B5E-C39F-8F26-BC18-015C47DA9DB5}"/>
              </a:ext>
            </a:extLst>
          </p:cNvPr>
          <p:cNvSpPr txBox="1"/>
          <p:nvPr/>
        </p:nvSpPr>
        <p:spPr>
          <a:xfrm>
            <a:off x="7801025" y="5928784"/>
            <a:ext cx="2590774" cy="246221"/>
          </a:xfrm>
          <a:prstGeom prst="rect">
            <a:avLst/>
          </a:prstGeom>
          <a:noFill/>
        </p:spPr>
        <p:txBody>
          <a:bodyPr wrap="none" rtlCol="0">
            <a:spAutoFit/>
          </a:bodyPr>
          <a:lstStyle/>
          <a:p>
            <a:r>
              <a:rPr lang="en-US" sz="1000" dirty="0"/>
              <a:t>Figure 2: Range = 01/01/2023-12/31/2023</a:t>
            </a:r>
          </a:p>
        </p:txBody>
      </p:sp>
      <p:sp>
        <p:nvSpPr>
          <p:cNvPr id="12" name="TextBox 11">
            <a:extLst>
              <a:ext uri="{FF2B5EF4-FFF2-40B4-BE49-F238E27FC236}">
                <a16:creationId xmlns:a16="http://schemas.microsoft.com/office/drawing/2014/main" id="{132E7B8D-55D7-80E5-1B4F-D6422751DA9F}"/>
              </a:ext>
            </a:extLst>
          </p:cNvPr>
          <p:cNvSpPr txBox="1"/>
          <p:nvPr/>
        </p:nvSpPr>
        <p:spPr>
          <a:xfrm>
            <a:off x="4410982" y="2167333"/>
            <a:ext cx="2504243" cy="3693319"/>
          </a:xfrm>
          <a:prstGeom prst="rect">
            <a:avLst/>
          </a:prstGeom>
          <a:noFill/>
        </p:spPr>
        <p:txBody>
          <a:bodyPr wrap="square" rtlCol="0">
            <a:spAutoFit/>
          </a:bodyPr>
          <a:lstStyle/>
          <a:p>
            <a:pPr algn="ctr"/>
            <a:r>
              <a:rPr lang="en-US" dirty="0"/>
              <a:t>Observations:</a:t>
            </a:r>
          </a:p>
          <a:p>
            <a:pPr marL="285750" indent="-285750">
              <a:buFont typeface="Arial" panose="020B0604020202020204" pitchFamily="34" charset="0"/>
              <a:buChar char="•"/>
            </a:pPr>
            <a:r>
              <a:rPr lang="en-US" dirty="0"/>
              <a:t>Most </a:t>
            </a:r>
            <a:r>
              <a:rPr lang="en-US" dirty="0" err="1"/>
              <a:t>intaken</a:t>
            </a:r>
            <a:r>
              <a:rPr lang="en-US" dirty="0"/>
              <a:t> animals are dogs, but cats may lead in certain years.</a:t>
            </a:r>
          </a:p>
          <a:p>
            <a:pPr marL="285750" indent="-285750">
              <a:buFont typeface="Arial" panose="020B0604020202020204" pitchFamily="34" charset="0"/>
              <a:buChar char="•"/>
            </a:pPr>
            <a:r>
              <a:rPr lang="en-US" dirty="0"/>
              <a:t>Other animals like racoons and bats make up a small portion of the total intake.</a:t>
            </a:r>
          </a:p>
          <a:p>
            <a:pPr marL="285750" indent="-285750">
              <a:buFont typeface="Arial" panose="020B0604020202020204" pitchFamily="34" charset="0"/>
              <a:buChar char="•"/>
            </a:pPr>
            <a:r>
              <a:rPr lang="en-US" dirty="0"/>
              <a:t>Birds and livestock take up virtually no intake space.</a:t>
            </a:r>
          </a:p>
        </p:txBody>
      </p:sp>
    </p:spTree>
    <p:extLst>
      <p:ext uri="{BB962C8B-B14F-4D97-AF65-F5344CB8AC3E}">
        <p14:creationId xmlns:p14="http://schemas.microsoft.com/office/powerpoint/2010/main" val="57762916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9C308C-0AD6-9FD3-CDA0-52A3C24C2F69}"/>
              </a:ext>
            </a:extLst>
          </p:cNvPr>
          <p:cNvSpPr>
            <a:spLocks noGrp="1"/>
          </p:cNvSpPr>
          <p:nvPr>
            <p:ph type="title"/>
          </p:nvPr>
        </p:nvSpPr>
        <p:spPr>
          <a:xfrm>
            <a:off x="1261872" y="365760"/>
            <a:ext cx="9692640" cy="1325562"/>
          </a:xfrm>
        </p:spPr>
        <p:txBody>
          <a:bodyPr>
            <a:normAutofit/>
          </a:bodyPr>
          <a:lstStyle/>
          <a:p>
            <a:r>
              <a:rPr lang="en-US" dirty="0"/>
              <a:t>Conclusion and Recommendations</a:t>
            </a:r>
          </a:p>
        </p:txBody>
      </p:sp>
      <p:sp>
        <p:nvSpPr>
          <p:cNvPr id="3" name="Content Placeholder 2">
            <a:extLst>
              <a:ext uri="{FF2B5EF4-FFF2-40B4-BE49-F238E27FC236}">
                <a16:creationId xmlns:a16="http://schemas.microsoft.com/office/drawing/2014/main" id="{D68FE859-26A4-5F1C-A4E2-07FF60D26BDF}"/>
              </a:ext>
            </a:extLst>
          </p:cNvPr>
          <p:cNvSpPr>
            <a:spLocks noGrp="1"/>
          </p:cNvSpPr>
          <p:nvPr>
            <p:ph idx="1"/>
          </p:nvPr>
        </p:nvSpPr>
        <p:spPr>
          <a:xfrm>
            <a:off x="1261872" y="1828800"/>
            <a:ext cx="8595360" cy="4351337"/>
          </a:xfrm>
        </p:spPr>
        <p:txBody>
          <a:bodyPr>
            <a:normAutofit/>
          </a:bodyPr>
          <a:lstStyle/>
          <a:p>
            <a:r>
              <a:rPr lang="en-US" sz="2000" dirty="0"/>
              <a:t>Animal overcrowding is most certainly a geospatially influenced problem, as evidenced by the significant clustering of high intakes.</a:t>
            </a:r>
          </a:p>
          <a:p>
            <a:r>
              <a:rPr lang="en-US" sz="2000" dirty="0"/>
              <a:t>Overcrowding is also clearly influenced by the time of year and potentially by significant world events.</a:t>
            </a:r>
          </a:p>
          <a:p>
            <a:r>
              <a:rPr lang="en-US" sz="2000" dirty="0"/>
              <a:t>Education regarding proper animal welfare and adequate resources for animal care could significantly improve intake numbers.</a:t>
            </a:r>
          </a:p>
          <a:p>
            <a:pPr lvl="1"/>
            <a:r>
              <a:rPr lang="en-US" sz="1800" dirty="0"/>
              <a:t>Subsequently, these resources and education should be prioritized in distribution in high intake density zip codes and during certain times of the year, such as summertime.</a:t>
            </a:r>
          </a:p>
          <a:p>
            <a:r>
              <a:rPr lang="en-US" sz="2000" dirty="0"/>
              <a:t>An increased crackdown on puppy and kitten mills, as well as dog fighting rings is required to further reduce the number of animals that end up in a shelter like Austin Animal Center.</a:t>
            </a:r>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12818240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AF2EEF-513E-B7D3-E668-067AC11EF066}"/>
              </a:ext>
            </a:extLst>
          </p:cNvPr>
          <p:cNvSpPr>
            <a:spLocks noGrp="1"/>
          </p:cNvSpPr>
          <p:nvPr>
            <p:ph type="title"/>
          </p:nvPr>
        </p:nvSpPr>
        <p:spPr>
          <a:xfrm>
            <a:off x="1261872" y="365760"/>
            <a:ext cx="9692640" cy="1325562"/>
          </a:xfrm>
        </p:spPr>
        <p:txBody>
          <a:bodyPr>
            <a:normAutofit/>
          </a:bodyPr>
          <a:lstStyle/>
          <a:p>
            <a:r>
              <a:rPr lang="en-US" dirty="0"/>
              <a:t>References</a:t>
            </a:r>
          </a:p>
        </p:txBody>
      </p:sp>
      <p:sp>
        <p:nvSpPr>
          <p:cNvPr id="3" name="Content Placeholder 2">
            <a:extLst>
              <a:ext uri="{FF2B5EF4-FFF2-40B4-BE49-F238E27FC236}">
                <a16:creationId xmlns:a16="http://schemas.microsoft.com/office/drawing/2014/main" id="{16BB0AB1-FE50-09B8-5AEA-A70AC25BD326}"/>
              </a:ext>
            </a:extLst>
          </p:cNvPr>
          <p:cNvSpPr>
            <a:spLocks noGrp="1"/>
          </p:cNvSpPr>
          <p:nvPr>
            <p:ph idx="1"/>
          </p:nvPr>
        </p:nvSpPr>
        <p:spPr>
          <a:xfrm>
            <a:off x="1261872" y="1828800"/>
            <a:ext cx="8595360" cy="4351337"/>
          </a:xfrm>
        </p:spPr>
        <p:txBody>
          <a:bodyPr>
            <a:normAutofit/>
          </a:bodyPr>
          <a:lstStyle/>
          <a:p>
            <a:r>
              <a:rPr lang="en-US" i="1" dirty="0"/>
              <a:t>Austin Animal Center Shelter Capacity</a:t>
            </a:r>
            <a:r>
              <a:rPr lang="en-US" dirty="0"/>
              <a:t>. (2024, December 14). https://www.austintexas.gov/page/shelter-capacity</a:t>
            </a:r>
          </a:p>
          <a:p>
            <a:endParaRPr lang="en-US" dirty="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22363279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46</TotalTime>
  <Words>399</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Schoolbook</vt:lpstr>
      <vt:lpstr>Wingdings 2</vt:lpstr>
      <vt:lpstr>View</vt:lpstr>
      <vt:lpstr>Visualization of Animal Overcrowding in Austin</vt:lpstr>
      <vt:lpstr>Problem Statement</vt:lpstr>
      <vt:lpstr>Mapping</vt:lpstr>
      <vt:lpstr>Intake Variation over Time</vt:lpstr>
      <vt:lpstr>Animal Ratios</vt:lpstr>
      <vt:lpstr>Conclusion and Recommendations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Machann, Addison</dc:creator>
  <cp:lastModifiedBy>Machann, Addison</cp:lastModifiedBy>
  <cp:revision>3</cp:revision>
  <dcterms:created xsi:type="dcterms:W3CDTF">2024-12-15T01:30:18Z</dcterms:created>
  <dcterms:modified xsi:type="dcterms:W3CDTF">2024-12-15T02:16:42Z</dcterms:modified>
</cp:coreProperties>
</file>