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6"/>
  </p:notesMasterIdLst>
  <p:handoutMasterIdLst>
    <p:handoutMasterId r:id="rId27"/>
  </p:handoutMasterIdLst>
  <p:sldIdLst>
    <p:sldId id="256" r:id="rId2"/>
    <p:sldId id="529" r:id="rId3"/>
    <p:sldId id="530" r:id="rId4"/>
    <p:sldId id="531" r:id="rId5"/>
    <p:sldId id="533" r:id="rId6"/>
    <p:sldId id="534" r:id="rId7"/>
    <p:sldId id="535" r:id="rId8"/>
    <p:sldId id="536" r:id="rId9"/>
    <p:sldId id="537" r:id="rId10"/>
    <p:sldId id="542" r:id="rId11"/>
    <p:sldId id="554" r:id="rId12"/>
    <p:sldId id="538" r:id="rId13"/>
    <p:sldId id="541" r:id="rId14"/>
    <p:sldId id="543" r:id="rId15"/>
    <p:sldId id="545" r:id="rId16"/>
    <p:sldId id="547" r:id="rId17"/>
    <p:sldId id="548" r:id="rId18"/>
    <p:sldId id="549" r:id="rId19"/>
    <p:sldId id="550" r:id="rId20"/>
    <p:sldId id="551" r:id="rId21"/>
    <p:sldId id="546" r:id="rId22"/>
    <p:sldId id="552" r:id="rId23"/>
    <p:sldId id="553" r:id="rId24"/>
    <p:sldId id="46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clrMode="bw" frameSlides="1"/>
  <p:clrMru>
    <a:srgbClr val="185CB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72" autoAdjust="0"/>
  </p:normalViewPr>
  <p:slideViewPr>
    <p:cSldViewPr snapToGrid="0" snapToObjects="1">
      <p:cViewPr varScale="1">
        <p:scale>
          <a:sx n="113" d="100"/>
          <a:sy n="113" d="100"/>
        </p:scale>
        <p:origin x="1600" y="176"/>
      </p:cViewPr>
      <p:guideLst>
        <p:guide orient="horz" pos="2160"/>
        <p:guide pos="2880"/>
      </p:guideLst>
    </p:cSldViewPr>
  </p:slideViewPr>
  <p:notesTextViewPr>
    <p:cViewPr>
      <p:scale>
        <a:sx n="100" d="100"/>
        <a:sy n="100" d="100"/>
      </p:scale>
      <p:origin x="0" y="0"/>
    </p:cViewPr>
  </p:notesTextViewPr>
  <p:sorterViewPr>
    <p:cViewPr>
      <p:scale>
        <a:sx n="141" d="100"/>
        <a:sy n="141" d="100"/>
      </p:scale>
      <p:origin x="0" y="823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D9F7FC8-EDF1-B745-B794-DEBC2B28F3A5}" type="datetimeFigureOut">
              <a:rPr lang="en-US" smtClean="0"/>
              <a:t>6/24/22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C7BF8-8EEA-E746-B6B1-70A030903C56}" type="slidenum">
              <a:rPr lang="en-US" smtClean="0"/>
              <a:t>‹#›</a:t>
            </a:fld>
            <a:endParaRPr lang="en-US"/>
          </a:p>
        </p:txBody>
      </p:sp>
    </p:spTree>
    <p:extLst>
      <p:ext uri="{BB962C8B-B14F-4D97-AF65-F5344CB8AC3E}">
        <p14:creationId xmlns:p14="http://schemas.microsoft.com/office/powerpoint/2010/main" val="2816195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97C15C-9360-D846-82FF-FB09835C3991}" type="datetimeFigureOut">
              <a:rPr lang="en-US" smtClean="0"/>
              <a:t>6/24/22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098D7-F03D-454D-A4F0-32B46C79E6C0}" type="slidenum">
              <a:rPr lang="en-US" smtClean="0"/>
              <a:t>‹#›</a:t>
            </a:fld>
            <a:endParaRPr lang="en-US"/>
          </a:p>
        </p:txBody>
      </p:sp>
    </p:spTree>
    <p:extLst>
      <p:ext uri="{BB962C8B-B14F-4D97-AF65-F5344CB8AC3E}">
        <p14:creationId xmlns:p14="http://schemas.microsoft.com/office/powerpoint/2010/main" val="10620193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userDrawn="1"/>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fr-FR"/>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Click to edit Master subtitle style</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6/24/22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lang="en-US"/>
          </a:p>
        </p:txBody>
      </p:sp>
      <p:sp>
        <p:nvSpPr>
          <p:cNvPr id="4" name="Date Placeholder 3"/>
          <p:cNvSpPr>
            <a:spLocks noGrp="1"/>
          </p:cNvSpPr>
          <p:nvPr>
            <p:ph type="dt" sz="half" idx="10"/>
          </p:nvPr>
        </p:nvSpPr>
        <p:spPr/>
        <p:txBody>
          <a:bodyPr/>
          <a:lstStyle/>
          <a:p>
            <a:fld id="{E5CFCF5A-EA79-452C-A52C-1A2668C2E7DF}" type="datetime1">
              <a:rPr lang="en-US" smtClean="0"/>
              <a:pPr/>
              <a:t>6/24/22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6/24/22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fr-FR"/>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lang="en-US"/>
          </a:p>
        </p:txBody>
      </p:sp>
      <p:sp>
        <p:nvSpPr>
          <p:cNvPr id="4" name="Date Placeholder 3"/>
          <p:cNvSpPr>
            <a:spLocks noGrp="1"/>
          </p:cNvSpPr>
          <p:nvPr>
            <p:ph type="dt" sz="half" idx="10"/>
          </p:nvPr>
        </p:nvSpPr>
        <p:spPr/>
        <p:txBody>
          <a:bodyPr/>
          <a:lstStyle/>
          <a:p>
            <a:fld id="{61FD9D02-426E-46C9-9EE9-0DE1EF8B2838}" type="datetime1">
              <a:rPr lang="en-US" smtClean="0"/>
              <a:pPr/>
              <a:t>6/24/22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7" name="Title 6"/>
          <p:cNvSpPr>
            <a:spLocks noGrp="1"/>
          </p:cNvSpPr>
          <p:nvPr>
            <p:ph type="title"/>
          </p:nvPr>
        </p:nvSpPr>
        <p:spPr/>
        <p:txBody>
          <a:bodyPr/>
          <a:lstStyle/>
          <a:p>
            <a:r>
              <a:rPr lang="fr-FR"/>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fr-FR"/>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6/24/22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Click to edit Master title style</a:t>
            </a:r>
            <a:endParaRPr lang="en-US"/>
          </a:p>
        </p:txBody>
      </p:sp>
      <p:sp>
        <p:nvSpPr>
          <p:cNvPr id="5" name="Date Placeholder 4"/>
          <p:cNvSpPr>
            <a:spLocks noGrp="1"/>
          </p:cNvSpPr>
          <p:nvPr>
            <p:ph type="dt" sz="half" idx="10"/>
          </p:nvPr>
        </p:nvSpPr>
        <p:spPr/>
        <p:txBody>
          <a:bodyPr/>
          <a:lstStyle/>
          <a:p>
            <a:fld id="{E1FAA6B6-10E5-4810-BC9F-DA72D8452E73}" type="datetime1">
              <a:rPr lang="en-US" smtClean="0"/>
              <a:pPr/>
              <a:t>6/24/22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6/24/22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Click to edit Master title style</a:t>
            </a:r>
            <a:endParaRPr lang="en-US"/>
          </a:p>
        </p:txBody>
      </p:sp>
      <p:sp>
        <p:nvSpPr>
          <p:cNvPr id="3" name="Date Placeholder 2"/>
          <p:cNvSpPr>
            <a:spLocks noGrp="1"/>
          </p:cNvSpPr>
          <p:nvPr>
            <p:ph type="dt" sz="half" idx="10"/>
          </p:nvPr>
        </p:nvSpPr>
        <p:spPr/>
        <p:txBody>
          <a:bodyPr/>
          <a:lstStyle/>
          <a:p>
            <a:fld id="{B8CDBF60-6CC3-4B74-A60D-3486985E4346}" type="datetime1">
              <a:rPr lang="en-US" smtClean="0"/>
              <a:pPr/>
              <a:t>6/24/22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2714818-984F-4759-BF72-A33BDC1963BD}" type="datetime1">
              <a:rPr lang="en-US" smtClean="0"/>
              <a:pPr/>
              <a:t>6/24/22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A7E191-5F94-4FC1-B823-BD7CABF7FA06}" type="datetime1">
              <a:rPr lang="en-US" smtClean="0"/>
              <a:pPr/>
              <a:t>6/24/22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fr-FR"/>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fr-FR"/>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Click to edit Master text styles</a:t>
            </a:r>
          </a:p>
        </p:txBody>
      </p:sp>
      <p:sp>
        <p:nvSpPr>
          <p:cNvPr id="5" name="Date Placeholder 4"/>
          <p:cNvSpPr>
            <a:spLocks noGrp="1"/>
          </p:cNvSpPr>
          <p:nvPr>
            <p:ph type="dt" sz="half" idx="10"/>
          </p:nvPr>
        </p:nvSpPr>
        <p:spPr/>
        <p:txBody>
          <a:bodyPr/>
          <a:lstStyle/>
          <a:p>
            <a:fld id="{88856D55-EFBE-4F9B-8A5F-09D42CA22A9B}" type="datetime1">
              <a:rPr lang="en-US" smtClean="0"/>
              <a:pPr/>
              <a:t>6/24/22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Drag picture to placeholder or click icon to add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fr-FR"/>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6/24/22</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Finance for IT managers</a:t>
            </a:r>
          </a:p>
        </p:txBody>
      </p:sp>
      <p:sp>
        <p:nvSpPr>
          <p:cNvPr id="3" name="Subtitle 2"/>
          <p:cNvSpPr>
            <a:spLocks noGrp="1"/>
          </p:cNvSpPr>
          <p:nvPr>
            <p:ph type="subTitle" idx="1"/>
          </p:nvPr>
        </p:nvSpPr>
        <p:spPr/>
        <p:txBody>
          <a:bodyPr/>
          <a:lstStyle/>
          <a:p>
            <a:r>
              <a:rPr lang="en-US" dirty="0"/>
              <a:t>International Masters </a:t>
            </a:r>
          </a:p>
          <a:p>
            <a:r>
              <a:rPr lang="en-US"/>
              <a:t>Spring 2022 program</a:t>
            </a:r>
            <a:endParaRPr lang="en-US" dirty="0"/>
          </a:p>
        </p:txBody>
      </p:sp>
      <p:pic>
        <p:nvPicPr>
          <p:cNvPr id="4" name="Image 3" descr="\\shares.ionis.epitech.net\EPITA_MASTER_INTERNATIONAUX\Logos\EPITA GRADUATE.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533" y="5798820"/>
            <a:ext cx="1869440" cy="1059180"/>
          </a:xfrm>
          <a:prstGeom prst="rect">
            <a:avLst/>
          </a:prstGeom>
          <a:noFill/>
          <a:ln w="9525">
            <a:noFill/>
            <a:miter lim="800000"/>
            <a:headEnd/>
            <a:tailEnd/>
          </a:ln>
        </p:spPr>
      </p:pic>
      <p:sp>
        <p:nvSpPr>
          <p:cNvPr id="5" name="TextBox 4"/>
          <p:cNvSpPr txBox="1"/>
          <p:nvPr/>
        </p:nvSpPr>
        <p:spPr>
          <a:xfrm>
            <a:off x="6515100" y="6338125"/>
            <a:ext cx="2400101" cy="369332"/>
          </a:xfrm>
          <a:prstGeom prst="rect">
            <a:avLst/>
          </a:prstGeom>
          <a:noFill/>
        </p:spPr>
        <p:txBody>
          <a:bodyPr wrap="square" rtlCol="0">
            <a:spAutoFit/>
          </a:bodyPr>
          <a:lstStyle/>
          <a:p>
            <a:pPr algn="r"/>
            <a:r>
              <a:rPr lang="en-US" b="1" dirty="0">
                <a:solidFill>
                  <a:srgbClr val="185CB9"/>
                </a:solidFill>
              </a:rPr>
              <a:t>©</a:t>
            </a:r>
            <a:r>
              <a:rPr lang="en-US" dirty="0"/>
              <a:t> </a:t>
            </a:r>
            <a:r>
              <a:rPr lang="en-US" b="1" dirty="0">
                <a:solidFill>
                  <a:srgbClr val="185CB9"/>
                </a:solidFill>
              </a:rPr>
              <a:t>Sylvie Appriou</a:t>
            </a:r>
          </a:p>
        </p:txBody>
      </p:sp>
    </p:spTree>
    <p:extLst>
      <p:ext uri="{BB962C8B-B14F-4D97-AF65-F5344CB8AC3E}">
        <p14:creationId xmlns:p14="http://schemas.microsoft.com/office/powerpoint/2010/main" val="861334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indent="0">
              <a:buNone/>
            </a:pPr>
            <a:r>
              <a:rPr lang="en-US" b="1" dirty="0"/>
              <a:t>Your budget should: </a:t>
            </a:r>
          </a:p>
          <a:p>
            <a:pPr>
              <a:buFont typeface="Arial"/>
              <a:buChar char="•"/>
            </a:pPr>
            <a:r>
              <a:rPr lang="en-US" dirty="0"/>
              <a:t>Be aligned with your organization’s vision, mission, goals and objectives</a:t>
            </a:r>
          </a:p>
          <a:p>
            <a:pPr>
              <a:buFont typeface="Arial"/>
              <a:buChar char="•"/>
            </a:pPr>
            <a:r>
              <a:rPr lang="en-US" dirty="0"/>
              <a:t>Fit your planned activities / services. Do not make your activities fit your budget</a:t>
            </a:r>
          </a:p>
          <a:p>
            <a:pPr>
              <a:buFont typeface="Arial"/>
              <a:buChar char="•"/>
            </a:pPr>
            <a:r>
              <a:rPr lang="en-US" dirty="0"/>
              <a:t>Look forward, show what you plan to do</a:t>
            </a:r>
          </a:p>
          <a:p>
            <a:pPr>
              <a:buFont typeface="Arial"/>
              <a:buChar char="•"/>
            </a:pPr>
            <a:r>
              <a:rPr lang="en-US" dirty="0"/>
              <a:t>Cover all the activities you want to undertake. If it is not in your plan, you will not have kept any money aside for it or arranged to find the money to pay for it</a:t>
            </a:r>
          </a:p>
          <a:p>
            <a:pPr>
              <a:buFont typeface="Arial"/>
              <a:buChar char="•"/>
            </a:pPr>
            <a:r>
              <a:rPr lang="en-US" dirty="0"/>
              <a:t>Plan for uncertainty and changes </a:t>
            </a:r>
          </a:p>
        </p:txBody>
      </p:sp>
      <p:sp>
        <p:nvSpPr>
          <p:cNvPr id="3" name="Title 2"/>
          <p:cNvSpPr>
            <a:spLocks noGrp="1"/>
          </p:cNvSpPr>
          <p:nvPr>
            <p:ph type="title"/>
          </p:nvPr>
        </p:nvSpPr>
        <p:spPr/>
        <p:txBody>
          <a:bodyPr>
            <a:normAutofit/>
          </a:bodyPr>
          <a:lstStyle/>
          <a:p>
            <a:r>
              <a:rPr lang="en-US" dirty="0"/>
              <a:t>Recap on your budgeting process</a:t>
            </a:r>
          </a:p>
        </p:txBody>
      </p:sp>
    </p:spTree>
    <p:extLst>
      <p:ext uri="{BB962C8B-B14F-4D97-AF65-F5344CB8AC3E}">
        <p14:creationId xmlns:p14="http://schemas.microsoft.com/office/powerpoint/2010/main" val="2985302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indent="0">
              <a:buNone/>
            </a:pPr>
            <a:r>
              <a:rPr lang="en-US" b="1" dirty="0"/>
              <a:t>Focus on what is material, </a:t>
            </a:r>
            <a:r>
              <a:rPr lang="en-US" b="1" dirty="0" err="1"/>
              <a:t>ie</a:t>
            </a:r>
            <a:r>
              <a:rPr lang="en-US" b="1" dirty="0"/>
              <a:t> :</a:t>
            </a:r>
          </a:p>
          <a:p>
            <a:pPr>
              <a:buFont typeface="Arial"/>
              <a:buChar char="•"/>
            </a:pPr>
            <a:r>
              <a:rPr lang="en-US" dirty="0"/>
              <a:t>Revenue</a:t>
            </a:r>
          </a:p>
          <a:p>
            <a:pPr>
              <a:buFont typeface="Arial"/>
              <a:buChar char="•"/>
            </a:pPr>
            <a:r>
              <a:rPr lang="en-US" dirty="0"/>
              <a:t>Personal expenses</a:t>
            </a:r>
            <a:endParaRPr lang="en-US" b="1" dirty="0"/>
          </a:p>
          <a:p>
            <a:pPr marL="0" indent="0">
              <a:buNone/>
            </a:pPr>
            <a:r>
              <a:rPr lang="en-US" b="1" dirty="0"/>
              <a:t>Prepare your overall “story” (2 slides)</a:t>
            </a:r>
          </a:p>
          <a:p>
            <a:pPr>
              <a:buFont typeface="Arial"/>
              <a:buChar char="•"/>
            </a:pPr>
            <a:r>
              <a:rPr lang="en-US" dirty="0"/>
              <a:t>…so that you can defend your budget : you are the advocate for the </a:t>
            </a:r>
            <a:r>
              <a:rPr lang="en-US"/>
              <a:t>IT department </a:t>
            </a:r>
            <a:r>
              <a:rPr lang="en-US" dirty="0"/>
              <a:t>!</a:t>
            </a:r>
          </a:p>
          <a:p>
            <a:pPr>
              <a:buFont typeface="Arial"/>
              <a:buChar char="•"/>
            </a:pPr>
            <a:r>
              <a:rPr lang="en-US" dirty="0"/>
              <a:t>Think of a few negotiation points if you are asked to decrease your budget</a:t>
            </a:r>
          </a:p>
        </p:txBody>
      </p:sp>
      <p:sp>
        <p:nvSpPr>
          <p:cNvPr id="3" name="Title 2"/>
          <p:cNvSpPr>
            <a:spLocks noGrp="1"/>
          </p:cNvSpPr>
          <p:nvPr>
            <p:ph type="title"/>
          </p:nvPr>
        </p:nvSpPr>
        <p:spPr/>
        <p:txBody>
          <a:bodyPr>
            <a:normAutofit/>
          </a:bodyPr>
          <a:lstStyle/>
          <a:p>
            <a:r>
              <a:rPr lang="en-US" dirty="0"/>
              <a:t>Recap on your budgeting process</a:t>
            </a:r>
          </a:p>
        </p:txBody>
      </p:sp>
    </p:spTree>
    <p:extLst>
      <p:ext uri="{BB962C8B-B14F-4D97-AF65-F5344CB8AC3E}">
        <p14:creationId xmlns:p14="http://schemas.microsoft.com/office/powerpoint/2010/main" val="3514450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Let’s review your own budget proposals for New Corp.</a:t>
            </a:r>
          </a:p>
        </p:txBody>
      </p:sp>
      <p:pic>
        <p:nvPicPr>
          <p:cNvPr id="4" name="Picture 3"/>
          <p:cNvPicPr>
            <a:picLocks noChangeAspect="1"/>
          </p:cNvPicPr>
          <p:nvPr/>
        </p:nvPicPr>
        <p:blipFill>
          <a:blip r:embed="rId2"/>
          <a:stretch>
            <a:fillRect/>
          </a:stretch>
        </p:blipFill>
        <p:spPr>
          <a:xfrm>
            <a:off x="1785400" y="2567520"/>
            <a:ext cx="5600079" cy="4284060"/>
          </a:xfrm>
          <a:prstGeom prst="rect">
            <a:avLst/>
          </a:prstGeom>
        </p:spPr>
      </p:pic>
    </p:spTree>
    <p:extLst>
      <p:ext uri="{BB962C8B-B14F-4D97-AF65-F5344CB8AC3E}">
        <p14:creationId xmlns:p14="http://schemas.microsoft.com/office/powerpoint/2010/main" val="2593038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Key elements for 2015 budget </a:t>
            </a:r>
            <a:r>
              <a:rPr lang="en-US" sz="2400" dirty="0"/>
              <a:t>(1/2)</a:t>
            </a:r>
            <a:endParaRPr lang="en-US" sz="1200" dirty="0"/>
          </a:p>
        </p:txBody>
      </p:sp>
      <p:sp>
        <p:nvSpPr>
          <p:cNvPr id="4" name="Content Placeholder 1"/>
          <p:cNvSpPr>
            <a:spLocks noGrp="1"/>
          </p:cNvSpPr>
          <p:nvPr>
            <p:ph idx="1"/>
          </p:nvPr>
        </p:nvSpPr>
        <p:spPr>
          <a:xfrm>
            <a:off x="457200" y="2413000"/>
            <a:ext cx="8470900" cy="3560763"/>
          </a:xfrm>
        </p:spPr>
        <p:txBody>
          <a:bodyPr>
            <a:noAutofit/>
          </a:bodyPr>
          <a:lstStyle/>
          <a:p>
            <a:pPr marL="0" indent="0">
              <a:buNone/>
            </a:pPr>
            <a:r>
              <a:rPr lang="en-US" sz="2000" b="1" dirty="0"/>
              <a:t>General</a:t>
            </a:r>
          </a:p>
          <a:p>
            <a:pPr>
              <a:buFont typeface="Arial"/>
              <a:buChar char="•"/>
            </a:pPr>
            <a:r>
              <a:rPr lang="en-US" sz="2000" dirty="0"/>
              <a:t>+20% annual sales growth, +15% Sales HC, +10% other HC</a:t>
            </a:r>
          </a:p>
          <a:p>
            <a:pPr>
              <a:buFont typeface="Arial"/>
              <a:buChar char="•"/>
            </a:pPr>
            <a:r>
              <a:rPr lang="en-US" sz="2000" dirty="0"/>
              <a:t>IT perceived as strategic value</a:t>
            </a:r>
          </a:p>
          <a:p>
            <a:pPr marL="0" indent="0">
              <a:buNone/>
            </a:pPr>
            <a:r>
              <a:rPr lang="en-US" sz="2000" b="1" dirty="0"/>
              <a:t>Ongoing activities</a:t>
            </a:r>
          </a:p>
          <a:p>
            <a:pPr>
              <a:buFont typeface="Arial"/>
              <a:buChar char="•"/>
            </a:pPr>
            <a:r>
              <a:rPr lang="en-US" sz="2000" dirty="0"/>
              <a:t>End of 2014 : 8 people. HC + 10%</a:t>
            </a:r>
          </a:p>
          <a:p>
            <a:pPr>
              <a:buFont typeface="Arial"/>
              <a:buChar char="•"/>
            </a:pPr>
            <a:r>
              <a:rPr lang="en-US" sz="2000" dirty="0"/>
              <a:t>1 person wants to move to Project Management (training required)</a:t>
            </a:r>
          </a:p>
          <a:p>
            <a:pPr>
              <a:buFont typeface="Arial"/>
              <a:buChar char="•"/>
            </a:pPr>
            <a:r>
              <a:rPr lang="en-US" sz="2000" dirty="0"/>
              <a:t>1 person wants to move to HR</a:t>
            </a:r>
          </a:p>
          <a:p>
            <a:pPr>
              <a:buFont typeface="Arial"/>
              <a:buChar char="•"/>
            </a:pPr>
            <a:r>
              <a:rPr lang="en-US" sz="2000" dirty="0"/>
              <a:t>ERP system support</a:t>
            </a:r>
          </a:p>
          <a:p>
            <a:pPr>
              <a:buFont typeface="Arial"/>
              <a:buChar char="•"/>
            </a:pPr>
            <a:r>
              <a:rPr lang="en-US" sz="2000" dirty="0"/>
              <a:t>Servers at 78% of capacity. All SLAs met</a:t>
            </a:r>
          </a:p>
        </p:txBody>
      </p:sp>
    </p:spTree>
    <p:extLst>
      <p:ext uri="{BB962C8B-B14F-4D97-AF65-F5344CB8AC3E}">
        <p14:creationId xmlns:p14="http://schemas.microsoft.com/office/powerpoint/2010/main" val="780269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Key elements for 2015 budget </a:t>
            </a:r>
            <a:r>
              <a:rPr lang="en-US" sz="2400" dirty="0"/>
              <a:t>(2/2)</a:t>
            </a:r>
            <a:endParaRPr lang="en-US" sz="1200" dirty="0"/>
          </a:p>
        </p:txBody>
      </p:sp>
      <p:sp>
        <p:nvSpPr>
          <p:cNvPr id="4" name="Content Placeholder 1"/>
          <p:cNvSpPr>
            <a:spLocks noGrp="1"/>
          </p:cNvSpPr>
          <p:nvPr>
            <p:ph idx="1"/>
          </p:nvPr>
        </p:nvSpPr>
        <p:spPr>
          <a:xfrm>
            <a:off x="457200" y="2451100"/>
            <a:ext cx="8470900" cy="3560763"/>
          </a:xfrm>
        </p:spPr>
        <p:txBody>
          <a:bodyPr>
            <a:noAutofit/>
          </a:bodyPr>
          <a:lstStyle/>
          <a:p>
            <a:pPr marL="0" indent="0">
              <a:buNone/>
            </a:pPr>
            <a:r>
              <a:rPr lang="en-US" sz="2000" b="1" dirty="0"/>
              <a:t>Potential projects</a:t>
            </a:r>
          </a:p>
          <a:p>
            <a:pPr>
              <a:buFont typeface="Arial"/>
              <a:buChar char="•"/>
            </a:pPr>
            <a:r>
              <a:rPr lang="en-US" sz="2000" dirty="0"/>
              <a:t>HR system : 120 k$, 9 months with addition of consultants / contractors</a:t>
            </a:r>
          </a:p>
          <a:p>
            <a:pPr lvl="1">
              <a:buFont typeface="Arial"/>
              <a:buChar char="•"/>
            </a:pPr>
            <a:r>
              <a:rPr lang="en-US" sz="1800" dirty="0"/>
              <a:t>- 1 full time consultant from March, 5 contractors between June and November</a:t>
            </a:r>
          </a:p>
          <a:p>
            <a:pPr lvl="1">
              <a:buFont typeface="Arial"/>
              <a:buChar char="•"/>
            </a:pPr>
            <a:r>
              <a:rPr lang="en-US" sz="1800" dirty="0"/>
              <a:t>No </a:t>
            </a:r>
            <a:r>
              <a:rPr lang="en-US" sz="1800" dirty="0" err="1"/>
              <a:t>licence</a:t>
            </a:r>
            <a:r>
              <a:rPr lang="en-US" sz="1800" dirty="0"/>
              <a:t> or other costs included yet…</a:t>
            </a:r>
          </a:p>
          <a:p>
            <a:pPr>
              <a:buFont typeface="Arial"/>
              <a:buChar char="•"/>
            </a:pPr>
            <a:r>
              <a:rPr lang="en-US" sz="2000" dirty="0"/>
              <a:t>Sales Forecast system : TBD</a:t>
            </a:r>
          </a:p>
          <a:p>
            <a:pPr>
              <a:buFont typeface="Arial"/>
              <a:buChar char="•"/>
            </a:pPr>
            <a:r>
              <a:rPr lang="en-US" sz="2000" dirty="0"/>
              <a:t>Re-vamping of </a:t>
            </a:r>
            <a:r>
              <a:rPr lang="en-US" sz="2000" dirty="0" err="1"/>
              <a:t>NewCorp</a:t>
            </a:r>
            <a:r>
              <a:rPr lang="en-US" sz="2000" dirty="0"/>
              <a:t> website : TBD</a:t>
            </a:r>
          </a:p>
          <a:p>
            <a:pPr>
              <a:buFont typeface="Arial"/>
              <a:buChar char="•"/>
            </a:pPr>
            <a:r>
              <a:rPr lang="en-US" sz="2000" dirty="0"/>
              <a:t>Full assessment of IT with recommendation of priorities / </a:t>
            </a:r>
            <a:r>
              <a:rPr lang="en-US" sz="2000" dirty="0" err="1"/>
              <a:t>opportunites</a:t>
            </a:r>
            <a:r>
              <a:rPr lang="en-US" sz="2000" dirty="0"/>
              <a:t> to reduce costs and improve productivity</a:t>
            </a:r>
          </a:p>
          <a:p>
            <a:pPr>
              <a:buFont typeface="Arial"/>
              <a:buChar char="•"/>
            </a:pPr>
            <a:r>
              <a:rPr lang="en-US" sz="2000" dirty="0" err="1"/>
              <a:t>iPads</a:t>
            </a:r>
            <a:r>
              <a:rPr lang="en-US" sz="2000" dirty="0"/>
              <a:t> for sales representatives : TBD</a:t>
            </a:r>
          </a:p>
          <a:p>
            <a:pPr>
              <a:buFont typeface="Arial"/>
              <a:buChar char="•"/>
            </a:pPr>
            <a:r>
              <a:rPr lang="en-US" sz="2000" dirty="0"/>
              <a:t>Acquisition ?</a:t>
            </a:r>
          </a:p>
          <a:p>
            <a:pPr>
              <a:buFont typeface="Arial"/>
              <a:buChar char="•"/>
            </a:pPr>
            <a:r>
              <a:rPr lang="en-US" sz="2000" dirty="0"/>
              <a:t>Data warehouse and BI system ?</a:t>
            </a:r>
          </a:p>
          <a:p>
            <a:pPr marL="0" indent="0">
              <a:buNone/>
            </a:pPr>
            <a:endParaRPr lang="en-US" sz="2000" dirty="0"/>
          </a:p>
        </p:txBody>
      </p:sp>
    </p:spTree>
    <p:extLst>
      <p:ext uri="{BB962C8B-B14F-4D97-AF65-F5344CB8AC3E}">
        <p14:creationId xmlns:p14="http://schemas.microsoft.com/office/powerpoint/2010/main" val="1603903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Assumptions and budget</a:t>
            </a:r>
            <a:r>
              <a:rPr lang="en-US" sz="2400" dirty="0"/>
              <a:t> (1/6)</a:t>
            </a:r>
          </a:p>
        </p:txBody>
      </p:sp>
      <p:sp>
        <p:nvSpPr>
          <p:cNvPr id="4" name="Content Placeholder 1"/>
          <p:cNvSpPr>
            <a:spLocks noGrp="1"/>
          </p:cNvSpPr>
          <p:nvPr>
            <p:ph idx="1"/>
          </p:nvPr>
        </p:nvSpPr>
        <p:spPr>
          <a:xfrm>
            <a:off x="457200" y="2451100"/>
            <a:ext cx="8470900" cy="3560763"/>
          </a:xfrm>
        </p:spPr>
        <p:txBody>
          <a:bodyPr>
            <a:noAutofit/>
          </a:bodyPr>
          <a:lstStyle/>
          <a:p>
            <a:pPr>
              <a:buFont typeface="Arial"/>
              <a:buChar char="•"/>
            </a:pPr>
            <a:r>
              <a:rPr lang="en-US" sz="2000" dirty="0"/>
              <a:t>Revenue</a:t>
            </a:r>
          </a:p>
          <a:p>
            <a:pPr lvl="1">
              <a:buFont typeface="Arial"/>
              <a:buChar char="•"/>
            </a:pPr>
            <a:r>
              <a:rPr lang="en-US" sz="1800" dirty="0"/>
              <a:t>IT fees (150 $ / month and employee) assumed to grow by 10% by the end of the year</a:t>
            </a:r>
          </a:p>
          <a:p>
            <a:pPr lvl="1">
              <a:buFont typeface="Arial"/>
              <a:buChar char="•"/>
            </a:pPr>
            <a:r>
              <a:rPr lang="en-US" sz="1800" dirty="0"/>
              <a:t>Assume no revenue from sales of assets</a:t>
            </a:r>
          </a:p>
          <a:p>
            <a:pPr marL="0" indent="0">
              <a:buNone/>
            </a:pPr>
            <a:endParaRPr lang="en-US" sz="2000" dirty="0"/>
          </a:p>
        </p:txBody>
      </p:sp>
      <p:pic>
        <p:nvPicPr>
          <p:cNvPr id="5" name="Picture 4"/>
          <p:cNvPicPr>
            <a:picLocks noChangeAspect="1"/>
          </p:cNvPicPr>
          <p:nvPr/>
        </p:nvPicPr>
        <p:blipFill>
          <a:blip r:embed="rId2"/>
          <a:stretch>
            <a:fillRect/>
          </a:stretch>
        </p:blipFill>
        <p:spPr>
          <a:xfrm>
            <a:off x="0" y="4813300"/>
            <a:ext cx="9144000" cy="885173"/>
          </a:xfrm>
          <a:prstGeom prst="rect">
            <a:avLst/>
          </a:prstGeom>
        </p:spPr>
      </p:pic>
    </p:spTree>
    <p:extLst>
      <p:ext uri="{BB962C8B-B14F-4D97-AF65-F5344CB8AC3E}">
        <p14:creationId xmlns:p14="http://schemas.microsoft.com/office/powerpoint/2010/main" val="3396047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Assumptions and budget</a:t>
            </a:r>
            <a:r>
              <a:rPr lang="en-US" sz="2400" dirty="0"/>
              <a:t> (2/6)</a:t>
            </a:r>
          </a:p>
        </p:txBody>
      </p:sp>
      <p:sp>
        <p:nvSpPr>
          <p:cNvPr id="4" name="Content Placeholder 1"/>
          <p:cNvSpPr>
            <a:spLocks noGrp="1"/>
          </p:cNvSpPr>
          <p:nvPr>
            <p:ph idx="1"/>
          </p:nvPr>
        </p:nvSpPr>
        <p:spPr>
          <a:xfrm>
            <a:off x="457200" y="2171700"/>
            <a:ext cx="8470900" cy="3560763"/>
          </a:xfrm>
        </p:spPr>
        <p:txBody>
          <a:bodyPr>
            <a:noAutofit/>
          </a:bodyPr>
          <a:lstStyle/>
          <a:p>
            <a:pPr>
              <a:buFont typeface="Arial"/>
              <a:buChar char="•"/>
            </a:pPr>
            <a:r>
              <a:rPr lang="en-US" sz="2000" dirty="0"/>
              <a:t>Personal</a:t>
            </a:r>
          </a:p>
          <a:p>
            <a:pPr lvl="1">
              <a:buFont typeface="Arial"/>
              <a:buChar char="•"/>
            </a:pPr>
            <a:r>
              <a:rPr lang="en-US" sz="1800" dirty="0"/>
              <a:t>Assumes 2 additional full time HC starting in July to support company growth and projects : to be negotiated….Argument :</a:t>
            </a:r>
          </a:p>
          <a:p>
            <a:pPr lvl="2">
              <a:buFont typeface="Arial"/>
              <a:buChar char="•"/>
            </a:pPr>
            <a:r>
              <a:rPr lang="en-US" sz="1600" dirty="0"/>
              <a:t>IT needs to be able to support company growth</a:t>
            </a:r>
          </a:p>
          <a:p>
            <a:pPr lvl="2">
              <a:buFont typeface="Arial"/>
              <a:buChar char="•"/>
            </a:pPr>
            <a:r>
              <a:rPr lang="en-US" sz="1600" dirty="0"/>
              <a:t>IT viewed as strategic</a:t>
            </a:r>
          </a:p>
          <a:p>
            <a:pPr lvl="2">
              <a:buFont typeface="Arial"/>
              <a:buChar char="•"/>
            </a:pPr>
            <a:r>
              <a:rPr lang="en-US" sz="1600" dirty="0"/>
              <a:t>Needs to be in a position to support the HR project when done</a:t>
            </a:r>
          </a:p>
          <a:p>
            <a:pPr lvl="2">
              <a:buFont typeface="Arial"/>
              <a:buChar char="•"/>
            </a:pPr>
            <a:r>
              <a:rPr lang="en-US" sz="1600" dirty="0"/>
              <a:t>Many potential projects on the table…</a:t>
            </a:r>
          </a:p>
          <a:p>
            <a:pPr lvl="1">
              <a:buFont typeface="Arial"/>
              <a:buChar char="•"/>
            </a:pPr>
            <a:r>
              <a:rPr lang="en-US" sz="1800" dirty="0"/>
              <a:t>5 contractors from June to Nov for HR project</a:t>
            </a:r>
          </a:p>
          <a:p>
            <a:pPr lvl="1">
              <a:buFont typeface="Arial"/>
              <a:buChar char="•"/>
            </a:pPr>
            <a:r>
              <a:rPr lang="en-US" sz="1800" dirty="0"/>
              <a:t>1 consultant from March to Dec for HR project</a:t>
            </a:r>
          </a:p>
          <a:p>
            <a:pPr lvl="1">
              <a:buFont typeface="Arial"/>
              <a:buChar char="•"/>
            </a:pPr>
            <a:r>
              <a:rPr lang="en-US" sz="1800" dirty="0"/>
              <a:t>May want to discuss Employee </a:t>
            </a:r>
            <a:r>
              <a:rPr lang="en-US" sz="1800" dirty="0" err="1"/>
              <a:t>vs</a:t>
            </a:r>
            <a:r>
              <a:rPr lang="en-US" sz="1800" dirty="0"/>
              <a:t> Contractors as </a:t>
            </a:r>
            <a:r>
              <a:rPr lang="en-US" sz="1800" dirty="0" err="1"/>
              <a:t>pontential</a:t>
            </a:r>
            <a:r>
              <a:rPr lang="en-US" sz="1800" dirty="0"/>
              <a:t> savings could be realized…</a:t>
            </a:r>
          </a:p>
          <a:p>
            <a:pPr marL="0" indent="0">
              <a:buNone/>
            </a:pPr>
            <a:endParaRPr lang="en-US" sz="2000" dirty="0"/>
          </a:p>
        </p:txBody>
      </p:sp>
      <p:pic>
        <p:nvPicPr>
          <p:cNvPr id="7" name="Picture 6"/>
          <p:cNvPicPr>
            <a:picLocks noChangeAspect="1"/>
          </p:cNvPicPr>
          <p:nvPr/>
        </p:nvPicPr>
        <p:blipFill>
          <a:blip r:embed="rId2"/>
          <a:stretch>
            <a:fillRect/>
          </a:stretch>
        </p:blipFill>
        <p:spPr>
          <a:xfrm>
            <a:off x="0" y="5821819"/>
            <a:ext cx="9144000" cy="985381"/>
          </a:xfrm>
          <a:prstGeom prst="rect">
            <a:avLst/>
          </a:prstGeom>
        </p:spPr>
      </p:pic>
    </p:spTree>
    <p:extLst>
      <p:ext uri="{BB962C8B-B14F-4D97-AF65-F5344CB8AC3E}">
        <p14:creationId xmlns:p14="http://schemas.microsoft.com/office/powerpoint/2010/main" val="4066862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Assumptions and budget</a:t>
            </a:r>
            <a:r>
              <a:rPr lang="en-US" sz="2400" dirty="0"/>
              <a:t> (3/6)</a:t>
            </a:r>
          </a:p>
        </p:txBody>
      </p:sp>
      <p:sp>
        <p:nvSpPr>
          <p:cNvPr id="4" name="Content Placeholder 1"/>
          <p:cNvSpPr>
            <a:spLocks noGrp="1"/>
          </p:cNvSpPr>
          <p:nvPr>
            <p:ph idx="1"/>
          </p:nvPr>
        </p:nvSpPr>
        <p:spPr>
          <a:xfrm>
            <a:off x="457200" y="2451100"/>
            <a:ext cx="8470900" cy="3560763"/>
          </a:xfrm>
        </p:spPr>
        <p:txBody>
          <a:bodyPr>
            <a:noAutofit/>
          </a:bodyPr>
          <a:lstStyle/>
          <a:p>
            <a:pPr>
              <a:buFont typeface="Arial"/>
              <a:buChar char="•"/>
            </a:pPr>
            <a:r>
              <a:rPr lang="en-US" sz="2000" dirty="0"/>
              <a:t>Personal</a:t>
            </a:r>
          </a:p>
          <a:p>
            <a:pPr lvl="1">
              <a:buFont typeface="Arial"/>
              <a:buChar char="•"/>
            </a:pPr>
            <a:r>
              <a:rPr lang="en-US" sz="1800" dirty="0"/>
              <a:t>Full time employee : 65 k$ / year and per person (same as previous year)</a:t>
            </a:r>
          </a:p>
          <a:p>
            <a:pPr lvl="1">
              <a:buFont typeface="Arial"/>
              <a:buChar char="•"/>
            </a:pPr>
            <a:r>
              <a:rPr lang="en-US" sz="1800" dirty="0"/>
              <a:t>Bonus / Other comp : 700 $ / month and person (same as previous year)</a:t>
            </a:r>
          </a:p>
          <a:p>
            <a:pPr lvl="1">
              <a:buFont typeface="Arial"/>
              <a:buChar char="•"/>
            </a:pPr>
            <a:r>
              <a:rPr lang="en-US" sz="1800" dirty="0"/>
              <a:t>Employee benefits  need to discuss with HR</a:t>
            </a:r>
          </a:p>
          <a:p>
            <a:pPr lvl="1">
              <a:buFont typeface="Arial"/>
              <a:buChar char="•"/>
            </a:pPr>
            <a:r>
              <a:rPr lang="en-US" sz="1800" dirty="0"/>
              <a:t>Consultant : assumes 100k$ / year and per person</a:t>
            </a:r>
          </a:p>
          <a:p>
            <a:pPr lvl="1">
              <a:buFont typeface="Arial"/>
              <a:buChar char="•"/>
            </a:pPr>
            <a:r>
              <a:rPr lang="en-US" sz="1800" dirty="0"/>
              <a:t>Contractor : assumes 85k$ / year and per person</a:t>
            </a:r>
          </a:p>
          <a:p>
            <a:pPr lvl="1">
              <a:buFont typeface="Arial"/>
              <a:buChar char="•"/>
            </a:pPr>
            <a:r>
              <a:rPr lang="en-US" sz="1800" dirty="0"/>
              <a:t>Training seminar : assumes 2 days / month and per person, </a:t>
            </a:r>
            <a:r>
              <a:rPr lang="en-US" sz="1800" dirty="0" err="1"/>
              <a:t>ie</a:t>
            </a:r>
            <a:r>
              <a:rPr lang="en-US" sz="1800" dirty="0"/>
              <a:t> 600 $ per person</a:t>
            </a:r>
          </a:p>
          <a:p>
            <a:pPr lvl="1">
              <a:buFont typeface="Arial"/>
              <a:buChar char="•"/>
            </a:pPr>
            <a:r>
              <a:rPr lang="en-US" sz="1800" dirty="0"/>
              <a:t>Assumes no automobile expense</a:t>
            </a:r>
          </a:p>
          <a:p>
            <a:pPr lvl="1">
              <a:buFont typeface="Arial"/>
              <a:buChar char="•"/>
            </a:pPr>
            <a:r>
              <a:rPr lang="en-US" sz="1800" dirty="0"/>
              <a:t>Assumes 200$ / month and per person for all T&amp;E</a:t>
            </a:r>
          </a:p>
          <a:p>
            <a:pPr lvl="1">
              <a:buFont typeface="Arial"/>
              <a:buChar char="•"/>
            </a:pPr>
            <a:r>
              <a:rPr lang="en-US" sz="1800" dirty="0"/>
              <a:t>Employee relocation : check with HR</a:t>
            </a:r>
          </a:p>
          <a:p>
            <a:pPr lvl="1">
              <a:buFont typeface="Arial"/>
              <a:buChar char="•"/>
            </a:pPr>
            <a:endParaRPr lang="en-US" sz="1800" dirty="0"/>
          </a:p>
          <a:p>
            <a:pPr marL="0" indent="0">
              <a:buNone/>
            </a:pPr>
            <a:endParaRPr lang="en-US" sz="2000" dirty="0"/>
          </a:p>
        </p:txBody>
      </p:sp>
    </p:spTree>
    <p:extLst>
      <p:ext uri="{BB962C8B-B14F-4D97-AF65-F5344CB8AC3E}">
        <p14:creationId xmlns:p14="http://schemas.microsoft.com/office/powerpoint/2010/main" val="697548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Assumptions and budget</a:t>
            </a:r>
            <a:r>
              <a:rPr lang="en-US" sz="2400" dirty="0"/>
              <a:t> (4/6)</a:t>
            </a:r>
          </a:p>
        </p:txBody>
      </p:sp>
      <p:sp>
        <p:nvSpPr>
          <p:cNvPr id="4" name="Content Placeholder 1"/>
          <p:cNvSpPr>
            <a:spLocks noGrp="1"/>
          </p:cNvSpPr>
          <p:nvPr>
            <p:ph idx="1"/>
          </p:nvPr>
        </p:nvSpPr>
        <p:spPr>
          <a:xfrm>
            <a:off x="457200" y="2451100"/>
            <a:ext cx="8470900" cy="3560763"/>
          </a:xfrm>
        </p:spPr>
        <p:txBody>
          <a:bodyPr>
            <a:noAutofit/>
          </a:bodyPr>
          <a:lstStyle/>
          <a:p>
            <a:pPr>
              <a:buFont typeface="Arial"/>
              <a:buChar char="•"/>
            </a:pPr>
            <a:r>
              <a:rPr lang="en-US" sz="2000" dirty="0"/>
              <a:t>Personal </a:t>
            </a:r>
            <a:endParaRPr lang="en-US" sz="1800" dirty="0"/>
          </a:p>
          <a:p>
            <a:pPr marL="0" indent="0">
              <a:buNone/>
            </a:pPr>
            <a:endParaRPr lang="en-US" sz="2000" dirty="0"/>
          </a:p>
        </p:txBody>
      </p:sp>
      <p:pic>
        <p:nvPicPr>
          <p:cNvPr id="5" name="Picture 4"/>
          <p:cNvPicPr>
            <a:picLocks noChangeAspect="1"/>
          </p:cNvPicPr>
          <p:nvPr/>
        </p:nvPicPr>
        <p:blipFill>
          <a:blip r:embed="rId2"/>
          <a:stretch>
            <a:fillRect/>
          </a:stretch>
        </p:blipFill>
        <p:spPr>
          <a:xfrm>
            <a:off x="0" y="3479800"/>
            <a:ext cx="9144000" cy="1887255"/>
          </a:xfrm>
          <a:prstGeom prst="rect">
            <a:avLst/>
          </a:prstGeom>
        </p:spPr>
      </p:pic>
    </p:spTree>
    <p:extLst>
      <p:ext uri="{BB962C8B-B14F-4D97-AF65-F5344CB8AC3E}">
        <p14:creationId xmlns:p14="http://schemas.microsoft.com/office/powerpoint/2010/main" val="2852627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Assumptions and budget</a:t>
            </a:r>
            <a:r>
              <a:rPr lang="en-US" sz="2400" dirty="0"/>
              <a:t> (5/6)</a:t>
            </a:r>
          </a:p>
        </p:txBody>
      </p:sp>
      <p:sp>
        <p:nvSpPr>
          <p:cNvPr id="4" name="Content Placeholder 1"/>
          <p:cNvSpPr>
            <a:spLocks noGrp="1"/>
          </p:cNvSpPr>
          <p:nvPr>
            <p:ph idx="1"/>
          </p:nvPr>
        </p:nvSpPr>
        <p:spPr>
          <a:xfrm>
            <a:off x="457200" y="2120900"/>
            <a:ext cx="8470900" cy="3560763"/>
          </a:xfrm>
        </p:spPr>
        <p:txBody>
          <a:bodyPr>
            <a:noAutofit/>
          </a:bodyPr>
          <a:lstStyle/>
          <a:p>
            <a:pPr>
              <a:buFont typeface="Arial"/>
              <a:buChar char="•"/>
            </a:pPr>
            <a:r>
              <a:rPr lang="en-US" sz="2000" dirty="0"/>
              <a:t>Other</a:t>
            </a:r>
          </a:p>
          <a:p>
            <a:pPr lvl="1">
              <a:buFont typeface="Arial"/>
              <a:buChar char="•"/>
            </a:pPr>
            <a:r>
              <a:rPr lang="en-US" sz="1800" dirty="0"/>
              <a:t>Office supply : check with HR : it is probably a </a:t>
            </a:r>
            <a:r>
              <a:rPr lang="en-US" sz="1800" dirty="0" err="1"/>
              <a:t>nb</a:t>
            </a:r>
            <a:r>
              <a:rPr lang="en-US" sz="1800" dirty="0"/>
              <a:t> / HC (needs to include all HC, employees and contractors)</a:t>
            </a:r>
          </a:p>
          <a:p>
            <a:pPr lvl="1">
              <a:buFont typeface="Arial"/>
              <a:buChar char="•"/>
            </a:pPr>
            <a:r>
              <a:rPr lang="en-US" sz="1800" dirty="0"/>
              <a:t>Same thing for Telecoms expenses : could assume 150$ per month and person in total (include all HC)</a:t>
            </a:r>
          </a:p>
          <a:p>
            <a:pPr lvl="1">
              <a:buFont typeface="Arial"/>
              <a:buChar char="•"/>
            </a:pPr>
            <a:r>
              <a:rPr lang="en-US" sz="1800" dirty="0"/>
              <a:t>Equipment costs Balance Sheet  : need to review if any new expense and how these should be managed : in IT budget or in overall Fixed Assets budget ?</a:t>
            </a:r>
          </a:p>
          <a:p>
            <a:pPr lvl="1">
              <a:buFont typeface="Arial"/>
              <a:buChar char="•"/>
            </a:pPr>
            <a:r>
              <a:rPr lang="en-US" sz="1800" dirty="0"/>
              <a:t>Equipment costs Income statement : include desktop equipment for newcomers for employees and contractors (assumes 2,000$ / </a:t>
            </a:r>
            <a:r>
              <a:rPr lang="en-US" sz="1800" dirty="0" err="1"/>
              <a:t>pers</a:t>
            </a:r>
            <a:r>
              <a:rPr lang="en-US" sz="1800" dirty="0"/>
              <a:t>)</a:t>
            </a:r>
          </a:p>
        </p:txBody>
      </p:sp>
      <p:pic>
        <p:nvPicPr>
          <p:cNvPr id="2" name="Picture 1"/>
          <p:cNvPicPr>
            <a:picLocks noChangeAspect="1"/>
          </p:cNvPicPr>
          <p:nvPr/>
        </p:nvPicPr>
        <p:blipFill>
          <a:blip r:embed="rId2"/>
          <a:stretch>
            <a:fillRect/>
          </a:stretch>
        </p:blipFill>
        <p:spPr>
          <a:xfrm>
            <a:off x="0" y="5242556"/>
            <a:ext cx="9144000" cy="1386214"/>
          </a:xfrm>
          <a:prstGeom prst="rect">
            <a:avLst/>
          </a:prstGeom>
        </p:spPr>
      </p:pic>
    </p:spTree>
    <p:extLst>
      <p:ext uri="{BB962C8B-B14F-4D97-AF65-F5344CB8AC3E}">
        <p14:creationId xmlns:p14="http://schemas.microsoft.com/office/powerpoint/2010/main" val="795200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032" y="1610610"/>
            <a:ext cx="7772400" cy="2376950"/>
          </a:xfrm>
        </p:spPr>
        <p:txBody>
          <a:bodyPr/>
          <a:lstStyle/>
          <a:p>
            <a:r>
              <a:rPr lang="en-US" dirty="0"/>
              <a:t>Case Study</a:t>
            </a:r>
            <a:br>
              <a:rPr lang="en-US" dirty="0"/>
            </a:br>
            <a:r>
              <a:rPr lang="en-US" dirty="0"/>
              <a:t>New Corp IT budget</a:t>
            </a:r>
            <a:br>
              <a:rPr lang="en-US" dirty="0"/>
            </a:br>
            <a:endParaRPr lang="en-US" dirty="0"/>
          </a:p>
        </p:txBody>
      </p:sp>
    </p:spTree>
    <p:extLst>
      <p:ext uri="{BB962C8B-B14F-4D97-AF65-F5344CB8AC3E}">
        <p14:creationId xmlns:p14="http://schemas.microsoft.com/office/powerpoint/2010/main" val="3010939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Assumptions and budget</a:t>
            </a:r>
            <a:r>
              <a:rPr lang="en-US" sz="2400" dirty="0"/>
              <a:t> (6/6)</a:t>
            </a:r>
          </a:p>
        </p:txBody>
      </p:sp>
      <p:sp>
        <p:nvSpPr>
          <p:cNvPr id="4" name="Content Placeholder 1"/>
          <p:cNvSpPr>
            <a:spLocks noGrp="1"/>
          </p:cNvSpPr>
          <p:nvPr>
            <p:ph idx="1"/>
          </p:nvPr>
        </p:nvSpPr>
        <p:spPr>
          <a:xfrm>
            <a:off x="457200" y="2120900"/>
            <a:ext cx="8470900" cy="3560763"/>
          </a:xfrm>
        </p:spPr>
        <p:txBody>
          <a:bodyPr>
            <a:noAutofit/>
          </a:bodyPr>
          <a:lstStyle/>
          <a:p>
            <a:pPr>
              <a:buFont typeface="Arial"/>
              <a:buChar char="•"/>
            </a:pPr>
            <a:r>
              <a:rPr lang="en-US" sz="2000" dirty="0"/>
              <a:t>Other (</a:t>
            </a:r>
            <a:r>
              <a:rPr lang="en-US" sz="2000" dirty="0" err="1"/>
              <a:t>Con’t</a:t>
            </a:r>
            <a:r>
              <a:rPr lang="en-US" sz="2000" dirty="0"/>
              <a:t>)</a:t>
            </a:r>
          </a:p>
          <a:p>
            <a:pPr lvl="1">
              <a:buFont typeface="Arial"/>
              <a:buChar char="•"/>
            </a:pPr>
            <a:r>
              <a:rPr lang="en-US" sz="1800" dirty="0"/>
              <a:t>Part expenses : to be reviewed with Finance : number per person ?</a:t>
            </a:r>
          </a:p>
          <a:p>
            <a:pPr lvl="1">
              <a:buFont typeface="Arial"/>
              <a:buChar char="•"/>
            </a:pPr>
            <a:r>
              <a:rPr lang="en-US" sz="1800" dirty="0"/>
              <a:t>SW expense : </a:t>
            </a:r>
          </a:p>
          <a:p>
            <a:pPr lvl="2">
              <a:buFont typeface="Arial"/>
              <a:buChar char="•"/>
            </a:pPr>
            <a:r>
              <a:rPr lang="en-US" sz="1600" dirty="0"/>
              <a:t>assume site </a:t>
            </a:r>
            <a:r>
              <a:rPr lang="en-US" sz="1600" dirty="0" err="1"/>
              <a:t>licence</a:t>
            </a:r>
            <a:r>
              <a:rPr lang="en-US" sz="1600" dirty="0"/>
              <a:t> already amortized or outside IT budget…</a:t>
            </a:r>
          </a:p>
          <a:p>
            <a:pPr lvl="2">
              <a:buFont typeface="Arial"/>
              <a:buChar char="•"/>
            </a:pPr>
            <a:r>
              <a:rPr lang="en-US" sz="1600" dirty="0"/>
              <a:t>Need to discuss if and when to include HR SW </a:t>
            </a:r>
            <a:r>
              <a:rPr lang="en-US" sz="1600" dirty="0" err="1"/>
              <a:t>licence</a:t>
            </a:r>
            <a:r>
              <a:rPr lang="en-US" sz="1600" dirty="0"/>
              <a:t> (60,000$)</a:t>
            </a:r>
          </a:p>
          <a:p>
            <a:pPr lvl="1">
              <a:buFont typeface="Arial"/>
              <a:buChar char="•"/>
            </a:pPr>
            <a:r>
              <a:rPr lang="en-US" sz="1800" dirty="0"/>
              <a:t>Overhead</a:t>
            </a:r>
          </a:p>
          <a:p>
            <a:pPr lvl="2">
              <a:buFont typeface="Arial"/>
              <a:buChar char="•"/>
            </a:pPr>
            <a:r>
              <a:rPr lang="en-US" sz="1600" dirty="0"/>
              <a:t>Payroll expense : assumes 50 $ / month and per person</a:t>
            </a:r>
          </a:p>
          <a:p>
            <a:pPr lvl="2">
              <a:buFont typeface="Arial"/>
              <a:buChar char="•"/>
            </a:pPr>
            <a:r>
              <a:rPr lang="en-US" sz="1600" dirty="0"/>
              <a:t>Other to be discussed with Finance</a:t>
            </a:r>
          </a:p>
        </p:txBody>
      </p:sp>
    </p:spTree>
    <p:extLst>
      <p:ext uri="{BB962C8B-B14F-4D97-AF65-F5344CB8AC3E}">
        <p14:creationId xmlns:p14="http://schemas.microsoft.com/office/powerpoint/2010/main" val="1565070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Budget summary</a:t>
            </a:r>
            <a:endParaRPr lang="en-US" sz="1200" dirty="0"/>
          </a:p>
        </p:txBody>
      </p:sp>
      <p:pic>
        <p:nvPicPr>
          <p:cNvPr id="6" name="Picture 5"/>
          <p:cNvPicPr>
            <a:picLocks noChangeAspect="1"/>
          </p:cNvPicPr>
          <p:nvPr/>
        </p:nvPicPr>
        <p:blipFill>
          <a:blip r:embed="rId2"/>
          <a:stretch>
            <a:fillRect/>
          </a:stretch>
        </p:blipFill>
        <p:spPr>
          <a:xfrm>
            <a:off x="1435100" y="0"/>
            <a:ext cx="6263144" cy="6858000"/>
          </a:xfrm>
          <a:prstGeom prst="rect">
            <a:avLst/>
          </a:prstGeom>
        </p:spPr>
      </p:pic>
    </p:spTree>
    <p:extLst>
      <p:ext uri="{BB962C8B-B14F-4D97-AF65-F5344CB8AC3E}">
        <p14:creationId xmlns:p14="http://schemas.microsoft.com/office/powerpoint/2010/main" val="499280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Budget summary</a:t>
            </a:r>
            <a:r>
              <a:rPr lang="en-US" sz="2400" dirty="0"/>
              <a:t> (1/2)</a:t>
            </a:r>
          </a:p>
        </p:txBody>
      </p:sp>
      <p:sp>
        <p:nvSpPr>
          <p:cNvPr id="4" name="Content Placeholder 1"/>
          <p:cNvSpPr>
            <a:spLocks noGrp="1"/>
          </p:cNvSpPr>
          <p:nvPr>
            <p:ph idx="1"/>
          </p:nvPr>
        </p:nvSpPr>
        <p:spPr>
          <a:xfrm>
            <a:off x="508000" y="2641600"/>
            <a:ext cx="8470900" cy="3560763"/>
          </a:xfrm>
        </p:spPr>
        <p:txBody>
          <a:bodyPr>
            <a:noAutofit/>
          </a:bodyPr>
          <a:lstStyle/>
          <a:p>
            <a:pPr>
              <a:buFont typeface="Arial"/>
              <a:buChar char="•"/>
            </a:pPr>
            <a:r>
              <a:rPr lang="en-US" sz="2000" dirty="0"/>
              <a:t>Budget increase is 113% compared to last year or 475 k$ (420 k$ </a:t>
            </a:r>
            <a:r>
              <a:rPr lang="en-US" sz="2000" dirty="0" err="1"/>
              <a:t>vs</a:t>
            </a:r>
            <a:r>
              <a:rPr lang="en-US" sz="2000" dirty="0"/>
              <a:t> 895 k$), driven by : </a:t>
            </a:r>
          </a:p>
          <a:p>
            <a:pPr lvl="1">
              <a:buFont typeface="Arial"/>
              <a:buChar char="•"/>
            </a:pPr>
            <a:r>
              <a:rPr lang="en-US" sz="1800" dirty="0"/>
              <a:t>- 20 k$ revenue</a:t>
            </a:r>
          </a:p>
          <a:p>
            <a:pPr lvl="1">
              <a:buFont typeface="Arial"/>
              <a:buChar char="•"/>
            </a:pPr>
            <a:r>
              <a:rPr lang="en-US" sz="1800" dirty="0"/>
              <a:t>Out of 475 k$ delta, 428 is HC related</a:t>
            </a:r>
          </a:p>
          <a:p>
            <a:pPr lvl="1">
              <a:buFont typeface="Arial"/>
              <a:buChar char="•"/>
            </a:pPr>
            <a:r>
              <a:rPr lang="en-US" sz="1800" dirty="0"/>
              <a:t>HR project : + 296 k$ (without SW </a:t>
            </a:r>
            <a:r>
              <a:rPr lang="en-US" sz="1800" dirty="0" err="1"/>
              <a:t>licence</a:t>
            </a:r>
            <a:r>
              <a:rPr lang="en-US" sz="1800" dirty="0"/>
              <a:t>)</a:t>
            </a:r>
          </a:p>
          <a:p>
            <a:pPr lvl="2">
              <a:buFont typeface="Arial"/>
              <a:buChar char="•"/>
            </a:pPr>
            <a:r>
              <a:rPr lang="en-US" sz="1400" dirty="0"/>
              <a:t>Consultant for 10 month  = 83 k$</a:t>
            </a:r>
          </a:p>
          <a:p>
            <a:pPr lvl="2">
              <a:buFont typeface="Arial"/>
              <a:buChar char="•"/>
            </a:pPr>
            <a:r>
              <a:rPr lang="en-US" sz="1400" dirty="0"/>
              <a:t>5 contractors for 6 months = 213 k$</a:t>
            </a:r>
          </a:p>
          <a:p>
            <a:pPr lvl="1">
              <a:buFont typeface="Arial"/>
              <a:buChar char="•"/>
            </a:pPr>
            <a:r>
              <a:rPr lang="en-US" sz="1800" dirty="0"/>
              <a:t>2 extra HC from July on… : + 65 k$ + </a:t>
            </a:r>
            <a:r>
              <a:rPr lang="en-US" sz="1800" dirty="0" err="1"/>
              <a:t>misc</a:t>
            </a:r>
            <a:r>
              <a:rPr lang="en-US" sz="1800" dirty="0"/>
              <a:t> (training, equipment…)</a:t>
            </a:r>
          </a:p>
          <a:p>
            <a:pPr lvl="1">
              <a:buFont typeface="Arial"/>
              <a:buChar char="•"/>
            </a:pPr>
            <a:r>
              <a:rPr lang="en-US" sz="1800" dirty="0"/>
              <a:t>Does not include :</a:t>
            </a:r>
          </a:p>
          <a:p>
            <a:pPr lvl="2">
              <a:buFont typeface="Arial"/>
              <a:buChar char="•"/>
            </a:pPr>
            <a:r>
              <a:rPr lang="en-US" sz="1400" dirty="0" err="1"/>
              <a:t>iPads</a:t>
            </a:r>
            <a:r>
              <a:rPr lang="en-US" sz="1400" dirty="0"/>
              <a:t> for Sales force</a:t>
            </a:r>
          </a:p>
          <a:p>
            <a:pPr lvl="2">
              <a:buFont typeface="Arial"/>
              <a:buChar char="•"/>
            </a:pPr>
            <a:r>
              <a:rPr lang="en-US" sz="1400" dirty="0"/>
              <a:t>Development of Sales Forecast system (wait for the outcome of the IT priorities assessment)</a:t>
            </a:r>
          </a:p>
          <a:p>
            <a:pPr lvl="2">
              <a:buFont typeface="Arial"/>
              <a:buChar char="•"/>
            </a:pPr>
            <a:r>
              <a:rPr lang="en-US" sz="1400" dirty="0"/>
              <a:t>Any acquisition of significant size</a:t>
            </a:r>
          </a:p>
          <a:p>
            <a:pPr lvl="2">
              <a:buFont typeface="Arial"/>
              <a:buChar char="•"/>
            </a:pPr>
            <a:r>
              <a:rPr lang="en-US" sz="1400" dirty="0"/>
              <a:t>Data warehouse and BI project…</a:t>
            </a:r>
          </a:p>
        </p:txBody>
      </p:sp>
    </p:spTree>
    <p:extLst>
      <p:ext uri="{BB962C8B-B14F-4D97-AF65-F5344CB8AC3E}">
        <p14:creationId xmlns:p14="http://schemas.microsoft.com/office/powerpoint/2010/main" val="2164210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Budget summary</a:t>
            </a:r>
            <a:r>
              <a:rPr lang="en-US" sz="2400" dirty="0"/>
              <a:t> (2/2)</a:t>
            </a:r>
          </a:p>
        </p:txBody>
      </p:sp>
      <p:sp>
        <p:nvSpPr>
          <p:cNvPr id="4" name="Content Placeholder 1"/>
          <p:cNvSpPr>
            <a:spLocks noGrp="1"/>
          </p:cNvSpPr>
          <p:nvPr>
            <p:ph idx="1"/>
          </p:nvPr>
        </p:nvSpPr>
        <p:spPr>
          <a:xfrm>
            <a:off x="457200" y="2832100"/>
            <a:ext cx="8470900" cy="3560763"/>
          </a:xfrm>
        </p:spPr>
        <p:txBody>
          <a:bodyPr>
            <a:noAutofit/>
          </a:bodyPr>
          <a:lstStyle/>
          <a:p>
            <a:pPr>
              <a:buFont typeface="Arial"/>
              <a:buChar char="•"/>
            </a:pPr>
            <a:r>
              <a:rPr lang="en-US" sz="2000" dirty="0"/>
              <a:t>Flexibility :</a:t>
            </a:r>
          </a:p>
          <a:p>
            <a:pPr lvl="1">
              <a:buFont typeface="Arial"/>
              <a:buChar char="•"/>
            </a:pPr>
            <a:r>
              <a:rPr lang="en-US" sz="1600" dirty="0"/>
              <a:t>1 full time employee (impact 33 k$) : may not be able to do the web re-design project then….</a:t>
            </a:r>
          </a:p>
          <a:p>
            <a:pPr lvl="1">
              <a:buFont typeface="Arial"/>
              <a:buChar char="•"/>
            </a:pPr>
            <a:r>
              <a:rPr lang="en-US" sz="1600" dirty="0"/>
              <a:t>Postpone HR project (impact 43 k$ : month)</a:t>
            </a:r>
          </a:p>
          <a:p>
            <a:pPr lvl="1">
              <a:buFont typeface="Arial"/>
              <a:buChar char="•"/>
            </a:pPr>
            <a:r>
              <a:rPr lang="en-US" sz="1600" dirty="0"/>
              <a:t>Do not do HR project : impact 300 k$</a:t>
            </a:r>
          </a:p>
          <a:p>
            <a:pPr lvl="1">
              <a:buFont typeface="Arial"/>
              <a:buChar char="•"/>
            </a:pPr>
            <a:r>
              <a:rPr lang="en-US" sz="1600" dirty="0"/>
              <a:t>Replace 3 Contractors by FTE (impact 60 k$)</a:t>
            </a:r>
          </a:p>
        </p:txBody>
      </p:sp>
    </p:spTree>
    <p:extLst>
      <p:ext uri="{BB962C8B-B14F-4D97-AF65-F5344CB8AC3E}">
        <p14:creationId xmlns:p14="http://schemas.microsoft.com/office/powerpoint/2010/main" val="1233407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10436" y="2381144"/>
            <a:ext cx="4249899" cy="1754327"/>
          </a:xfrm>
          <a:prstGeom prst="rect">
            <a:avLst/>
          </a:prstGeom>
          <a:noFill/>
        </p:spPr>
        <p:txBody>
          <a:bodyPr wrap="square" rtlCol="0">
            <a:spAutoFit/>
          </a:bodyPr>
          <a:lstStyle/>
          <a:p>
            <a:pPr algn="ctr"/>
            <a:r>
              <a:rPr lang="en-US" sz="3600" b="1" dirty="0">
                <a:solidFill>
                  <a:schemeClr val="tx2"/>
                </a:solidFill>
              </a:rPr>
              <a:t>Thank you!</a:t>
            </a:r>
          </a:p>
          <a:p>
            <a:pPr algn="ctr"/>
            <a:endParaRPr lang="en-US" sz="3600" b="1" dirty="0">
              <a:solidFill>
                <a:schemeClr val="tx2"/>
              </a:solidFill>
            </a:endParaRPr>
          </a:p>
          <a:p>
            <a:pPr algn="ctr"/>
            <a:r>
              <a:rPr lang="en-US" sz="3600" b="1" dirty="0">
                <a:solidFill>
                  <a:schemeClr val="tx2"/>
                </a:solidFill>
              </a:rPr>
              <a:t>See you next time</a:t>
            </a:r>
          </a:p>
        </p:txBody>
      </p:sp>
    </p:spTree>
    <p:extLst>
      <p:ext uri="{BB962C8B-B14F-4D97-AF65-F5344CB8AC3E}">
        <p14:creationId xmlns:p14="http://schemas.microsoft.com/office/powerpoint/2010/main" val="4159549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Budget model</a:t>
            </a:r>
            <a:endParaRPr lang="en-US" sz="2400" dirty="0"/>
          </a:p>
        </p:txBody>
      </p:sp>
      <p:pic>
        <p:nvPicPr>
          <p:cNvPr id="5" name="Picture 4"/>
          <p:cNvPicPr>
            <a:picLocks noChangeAspect="1"/>
          </p:cNvPicPr>
          <p:nvPr/>
        </p:nvPicPr>
        <p:blipFill rotWithShape="1">
          <a:blip r:embed="rId2"/>
          <a:srcRect l="2221" t="22889" r="3334" b="11555"/>
          <a:stretch/>
        </p:blipFill>
        <p:spPr>
          <a:xfrm>
            <a:off x="203200" y="2743200"/>
            <a:ext cx="8636000" cy="3746500"/>
          </a:xfrm>
          <a:prstGeom prst="rect">
            <a:avLst/>
          </a:prstGeom>
        </p:spPr>
      </p:pic>
    </p:spTree>
    <p:extLst>
      <p:ext uri="{BB962C8B-B14F-4D97-AF65-F5344CB8AC3E}">
        <p14:creationId xmlns:p14="http://schemas.microsoft.com/office/powerpoint/2010/main" val="1163885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Budget model</a:t>
            </a:r>
            <a:endParaRPr lang="en-US" sz="2400" dirty="0"/>
          </a:p>
        </p:txBody>
      </p:sp>
      <p:pic>
        <p:nvPicPr>
          <p:cNvPr id="2" name="Picture 1"/>
          <p:cNvPicPr>
            <a:picLocks noChangeAspect="1"/>
          </p:cNvPicPr>
          <p:nvPr/>
        </p:nvPicPr>
        <p:blipFill rotWithShape="1">
          <a:blip r:embed="rId2"/>
          <a:srcRect l="2640" t="23333" r="74583" b="12444"/>
          <a:stretch/>
        </p:blipFill>
        <p:spPr>
          <a:xfrm>
            <a:off x="457200" y="2311400"/>
            <a:ext cx="2082800" cy="3670300"/>
          </a:xfrm>
          <a:prstGeom prst="rect">
            <a:avLst/>
          </a:prstGeom>
        </p:spPr>
      </p:pic>
      <p:pic>
        <p:nvPicPr>
          <p:cNvPr id="5" name="Picture 4"/>
          <p:cNvPicPr>
            <a:picLocks noChangeAspect="1"/>
          </p:cNvPicPr>
          <p:nvPr/>
        </p:nvPicPr>
        <p:blipFill rotWithShape="1">
          <a:blip r:embed="rId3"/>
          <a:srcRect l="2639" t="24222" r="72779" b="7110"/>
          <a:stretch/>
        </p:blipFill>
        <p:spPr>
          <a:xfrm>
            <a:off x="3340100" y="2438400"/>
            <a:ext cx="2247900" cy="3924300"/>
          </a:xfrm>
          <a:prstGeom prst="rect">
            <a:avLst/>
          </a:prstGeom>
        </p:spPr>
      </p:pic>
      <p:pic>
        <p:nvPicPr>
          <p:cNvPr id="6" name="Picture 5"/>
          <p:cNvPicPr>
            <a:picLocks noChangeAspect="1"/>
          </p:cNvPicPr>
          <p:nvPr/>
        </p:nvPicPr>
        <p:blipFill rotWithShape="1">
          <a:blip r:embed="rId4"/>
          <a:srcRect l="2361" t="22889" r="76389" b="8222"/>
          <a:stretch/>
        </p:blipFill>
        <p:spPr>
          <a:xfrm>
            <a:off x="6743700" y="2768600"/>
            <a:ext cx="1943100" cy="3937000"/>
          </a:xfrm>
          <a:prstGeom prst="rect">
            <a:avLst/>
          </a:prstGeom>
        </p:spPr>
      </p:pic>
    </p:spTree>
    <p:extLst>
      <p:ext uri="{BB962C8B-B14F-4D97-AF65-F5344CB8AC3E}">
        <p14:creationId xmlns:p14="http://schemas.microsoft.com/office/powerpoint/2010/main" val="2592291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3372" y="2576760"/>
            <a:ext cx="8616613" cy="4281240"/>
          </a:xfrm>
        </p:spPr>
        <p:txBody>
          <a:bodyPr>
            <a:noAutofit/>
          </a:bodyPr>
          <a:lstStyle/>
          <a:p>
            <a:pPr lvl="0">
              <a:buFont typeface="Arial"/>
              <a:buChar char="•"/>
            </a:pPr>
            <a:r>
              <a:rPr lang="en-US" sz="1600" dirty="0"/>
              <a:t>Despite the global economic climate, New Corp. has managed to continue growing at a slow pace for the past three years.</a:t>
            </a:r>
          </a:p>
          <a:p>
            <a:pPr lvl="0">
              <a:buFont typeface="Arial"/>
              <a:buChar char="•"/>
            </a:pPr>
            <a:r>
              <a:rPr lang="en-US" sz="1600" dirty="0"/>
              <a:t>The outlook for 2015 is more favorable as New Corp. was short-listed on several large sales opportunities, which could materialize in 2015.</a:t>
            </a:r>
          </a:p>
          <a:p>
            <a:pPr lvl="0">
              <a:buFont typeface="Arial"/>
              <a:buChar char="•"/>
            </a:pPr>
            <a:r>
              <a:rPr lang="en-US" sz="1600" dirty="0"/>
              <a:t>Your CEO anticipates business to grow faster than recently and plans on a 20% annual sales growth for next year.</a:t>
            </a:r>
          </a:p>
          <a:p>
            <a:pPr lvl="0">
              <a:buFont typeface="Arial"/>
              <a:buChar char="•"/>
            </a:pPr>
            <a:r>
              <a:rPr lang="en-US" sz="1600" dirty="0"/>
              <a:t>New Corp. plans on growing the sales team by 15% and the rest of the organization by 10%</a:t>
            </a:r>
          </a:p>
          <a:p>
            <a:pPr lvl="0">
              <a:buFont typeface="Arial"/>
              <a:buChar char="•"/>
            </a:pPr>
            <a:r>
              <a:rPr lang="en-US" sz="1600" dirty="0"/>
              <a:t>IT is key to New Corp.’s strategy, hence why you were recently hired</a:t>
            </a:r>
          </a:p>
          <a:p>
            <a:pPr lvl="0">
              <a:buFont typeface="Arial"/>
              <a:buChar char="•"/>
            </a:pPr>
            <a:r>
              <a:rPr lang="en-US" sz="1600" dirty="0"/>
              <a:t>The company runs on an ERP system, implemented last year, after two previous unsuccessful attempts.</a:t>
            </a:r>
          </a:p>
          <a:p>
            <a:pPr lvl="0">
              <a:buFont typeface="Arial"/>
              <a:buChar char="•"/>
            </a:pPr>
            <a:r>
              <a:rPr lang="en-US" sz="1600" dirty="0"/>
              <a:t>Your servers run at 78% capacity and despite a few data availability issues this year, your team seems to meets all SLAs.</a:t>
            </a:r>
          </a:p>
          <a:p>
            <a:pPr lvl="0">
              <a:buFont typeface="Arial"/>
              <a:buChar char="•"/>
            </a:pPr>
            <a:r>
              <a:rPr lang="en-US" sz="1600" dirty="0"/>
              <a:t>The Marketing manager asked to meet with you next week, as she wants to discuss the revamping of New Corp.’s web site with you.</a:t>
            </a:r>
          </a:p>
        </p:txBody>
      </p:sp>
      <p:sp>
        <p:nvSpPr>
          <p:cNvPr id="3" name="Title 2"/>
          <p:cNvSpPr>
            <a:spLocks noGrp="1"/>
          </p:cNvSpPr>
          <p:nvPr>
            <p:ph type="title"/>
          </p:nvPr>
        </p:nvSpPr>
        <p:spPr/>
        <p:txBody>
          <a:bodyPr/>
          <a:lstStyle/>
          <a:p>
            <a:r>
              <a:rPr lang="en-US" dirty="0"/>
              <a:t>Case study details </a:t>
            </a:r>
            <a:r>
              <a:rPr lang="en-US" sz="2400" dirty="0"/>
              <a:t>(1/4)</a:t>
            </a:r>
          </a:p>
        </p:txBody>
      </p:sp>
    </p:spTree>
    <p:extLst>
      <p:ext uri="{BB962C8B-B14F-4D97-AF65-F5344CB8AC3E}">
        <p14:creationId xmlns:p14="http://schemas.microsoft.com/office/powerpoint/2010/main" val="2965336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3373" y="2576760"/>
            <a:ext cx="8543145" cy="4281240"/>
          </a:xfrm>
        </p:spPr>
        <p:txBody>
          <a:bodyPr>
            <a:noAutofit/>
          </a:bodyPr>
          <a:lstStyle/>
          <a:p>
            <a:pPr lvl="0">
              <a:buFont typeface="Arial"/>
              <a:buChar char="•"/>
            </a:pPr>
            <a:r>
              <a:rPr lang="en-US" sz="1500" dirty="0"/>
              <a:t>In addition of supporting the growing business with your IT department, your CEO mentioned during your interview that:</a:t>
            </a:r>
          </a:p>
          <a:p>
            <a:pPr lvl="1" algn="just">
              <a:buFont typeface="Courier New"/>
              <a:buChar char="o"/>
            </a:pPr>
            <a:r>
              <a:rPr lang="en-US" sz="1500" dirty="0"/>
              <a:t>He would like to invest into an HR system to automate all HR activities and provide an HR tool to all managers. Your CEO already knows from a friend of his (President of a large software company specialized in HR packages) that he could implement their HR system for less than 120,000USD, within 9 months, with the addition of contractors and consultants. </a:t>
            </a:r>
          </a:p>
          <a:p>
            <a:pPr lvl="1" algn="just">
              <a:buFont typeface="Courier New"/>
              <a:buChar char="o"/>
            </a:pPr>
            <a:r>
              <a:rPr lang="en-US" sz="1500" dirty="0"/>
              <a:t>He is frustrated at sales representatives keeping all of their sales contacts and sales forecast data privately on their own laptops. The loss of key sales data hurt New Corp. severely last summer when the most senior and performing sales representative left the company.</a:t>
            </a:r>
          </a:p>
          <a:p>
            <a:pPr lvl="1" algn="just">
              <a:buFont typeface="Courier New"/>
              <a:buChar char="o"/>
            </a:pPr>
            <a:r>
              <a:rPr lang="en-US" sz="1500" dirty="0"/>
              <a:t>He trusts you for making a full assessment of the IT situation and come up with recommendations on where you see priorities and opportunities to reduce costs and improve productivity.</a:t>
            </a:r>
          </a:p>
        </p:txBody>
      </p:sp>
      <p:sp>
        <p:nvSpPr>
          <p:cNvPr id="3" name="Title 2"/>
          <p:cNvSpPr>
            <a:spLocks noGrp="1"/>
          </p:cNvSpPr>
          <p:nvPr>
            <p:ph type="title"/>
          </p:nvPr>
        </p:nvSpPr>
        <p:spPr/>
        <p:txBody>
          <a:bodyPr/>
          <a:lstStyle/>
          <a:p>
            <a:r>
              <a:rPr lang="en-US" dirty="0"/>
              <a:t>Case study details </a:t>
            </a:r>
            <a:r>
              <a:rPr lang="en-US" sz="2400" dirty="0"/>
              <a:t>(2/4)</a:t>
            </a:r>
            <a:endParaRPr lang="en-US" dirty="0"/>
          </a:p>
        </p:txBody>
      </p:sp>
    </p:spTree>
    <p:extLst>
      <p:ext uri="{BB962C8B-B14F-4D97-AF65-F5344CB8AC3E}">
        <p14:creationId xmlns:p14="http://schemas.microsoft.com/office/powerpoint/2010/main" val="3896249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7799" y="2624066"/>
            <a:ext cx="8683250" cy="4233933"/>
          </a:xfrm>
        </p:spPr>
        <p:txBody>
          <a:bodyPr>
            <a:noAutofit/>
          </a:bodyPr>
          <a:lstStyle/>
          <a:p>
            <a:pPr lvl="0">
              <a:buFont typeface="Arial"/>
              <a:buChar char="•"/>
            </a:pPr>
            <a:r>
              <a:rPr lang="en-US" sz="1600" dirty="0"/>
              <a:t>You met individually with all of your permanent team members and gathered that one person on your team is keen on moving into project management, with additional training. Another person on your team has indicated she is interested into moving to HR as a future career move.</a:t>
            </a:r>
          </a:p>
          <a:p>
            <a:pPr lvl="0">
              <a:buFont typeface="Arial"/>
              <a:buChar char="•"/>
            </a:pPr>
            <a:r>
              <a:rPr lang="en-US" sz="1600" dirty="0"/>
              <a:t>Bob, the sales manager you met at the first leadership meeting has been very vocal about the need to equip his entire sales representatives with </a:t>
            </a:r>
            <a:r>
              <a:rPr lang="en-US" sz="1600" dirty="0" err="1"/>
              <a:t>iPads</a:t>
            </a:r>
            <a:r>
              <a:rPr lang="en-US" sz="1600" dirty="0"/>
              <a:t> to have access to sales and technical information at all times, to be able to forecast when visiting customers. Your CEO doesn’t seem to have a clear position on the question but doesn’t seem able to say “no” to Bob.</a:t>
            </a:r>
          </a:p>
          <a:p>
            <a:pPr lvl="0">
              <a:buFont typeface="Arial"/>
              <a:buChar char="•"/>
            </a:pPr>
            <a:r>
              <a:rPr lang="en-US" sz="1600" dirty="0"/>
              <a:t>You already started planning the requested implementation of the HR system into your budget with the addition of 1 full-time consultant from March and 5 contractors between June and November. You haven’t yet included any of the software license, equipment or non-personnel costs into your budget. You also expect to learn more from meeting with the HR manager soon. You are also considering some of the </a:t>
            </a:r>
            <a:r>
              <a:rPr lang="en-US" sz="1600" dirty="0" err="1"/>
              <a:t>SaaS</a:t>
            </a:r>
            <a:r>
              <a:rPr lang="en-US" sz="1600" dirty="0"/>
              <a:t> solutions available on the market, as a way to speed up implementation time frames and reduce </a:t>
            </a:r>
            <a:r>
              <a:rPr lang="en-US" sz="1600" dirty="0" err="1"/>
              <a:t>CapEx</a:t>
            </a:r>
            <a:r>
              <a:rPr lang="en-US" sz="1600" dirty="0"/>
              <a:t> expenditure.</a:t>
            </a:r>
          </a:p>
        </p:txBody>
      </p:sp>
      <p:sp>
        <p:nvSpPr>
          <p:cNvPr id="3" name="Title 2"/>
          <p:cNvSpPr>
            <a:spLocks noGrp="1"/>
          </p:cNvSpPr>
          <p:nvPr>
            <p:ph type="title"/>
          </p:nvPr>
        </p:nvSpPr>
        <p:spPr/>
        <p:txBody>
          <a:bodyPr/>
          <a:lstStyle/>
          <a:p>
            <a:r>
              <a:rPr lang="en-US" dirty="0"/>
              <a:t>Case study details </a:t>
            </a:r>
            <a:r>
              <a:rPr lang="en-US" sz="2400" dirty="0"/>
              <a:t>(3/4)</a:t>
            </a:r>
            <a:endParaRPr lang="en-US" dirty="0"/>
          </a:p>
        </p:txBody>
      </p:sp>
    </p:spTree>
    <p:extLst>
      <p:ext uri="{BB962C8B-B14F-4D97-AF65-F5344CB8AC3E}">
        <p14:creationId xmlns:p14="http://schemas.microsoft.com/office/powerpoint/2010/main" val="2253511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7799" y="2634564"/>
            <a:ext cx="8589214" cy="4223436"/>
          </a:xfrm>
        </p:spPr>
        <p:txBody>
          <a:bodyPr>
            <a:noAutofit/>
          </a:bodyPr>
          <a:lstStyle/>
          <a:p>
            <a:pPr lvl="0">
              <a:buFont typeface="Arial"/>
              <a:buChar char="•"/>
            </a:pPr>
            <a:r>
              <a:rPr lang="en-US" sz="1600" dirty="0"/>
              <a:t>You will </a:t>
            </a:r>
            <a:r>
              <a:rPr lang="en-US" sz="1600"/>
              <a:t>end 2014 </a:t>
            </a:r>
            <a:r>
              <a:rPr lang="en-US" sz="1600" dirty="0"/>
              <a:t>with a team of 8 people (Cell B14 on tab 2), yourself included.</a:t>
            </a:r>
          </a:p>
          <a:p>
            <a:pPr lvl="0">
              <a:buFont typeface="Arial"/>
              <a:buChar char="•"/>
            </a:pPr>
            <a:r>
              <a:rPr lang="en-US" sz="1600" dirty="0"/>
              <a:t>Your CEO didn’t mention this directly to you but you are aware of the idea of an acquisition being discussed at board level. You don’t know much about the potential targets but heard that foreign companies were being considered.</a:t>
            </a:r>
          </a:p>
          <a:p>
            <a:pPr lvl="0">
              <a:buFont typeface="Arial"/>
              <a:buChar char="•"/>
            </a:pPr>
            <a:r>
              <a:rPr lang="en-US" sz="1600" dirty="0"/>
              <a:t>Finally, in your previous job, you had participated in the very successful implementation of a corporate data warehouse and BI solution, which you believe contributed to a 10% growth in sales and 25% cost reduction.</a:t>
            </a:r>
          </a:p>
        </p:txBody>
      </p:sp>
      <p:sp>
        <p:nvSpPr>
          <p:cNvPr id="3" name="Title 2"/>
          <p:cNvSpPr>
            <a:spLocks noGrp="1"/>
          </p:cNvSpPr>
          <p:nvPr>
            <p:ph type="title"/>
          </p:nvPr>
        </p:nvSpPr>
        <p:spPr/>
        <p:txBody>
          <a:bodyPr/>
          <a:lstStyle/>
          <a:p>
            <a:r>
              <a:rPr lang="en-US" dirty="0"/>
              <a:t>Case study details </a:t>
            </a:r>
            <a:r>
              <a:rPr lang="en-US" sz="2400" dirty="0"/>
              <a:t>(4/4)</a:t>
            </a:r>
          </a:p>
        </p:txBody>
      </p:sp>
    </p:spTree>
    <p:extLst>
      <p:ext uri="{BB962C8B-B14F-4D97-AF65-F5344CB8AC3E}">
        <p14:creationId xmlns:p14="http://schemas.microsoft.com/office/powerpoint/2010/main" val="4209769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b="1" dirty="0"/>
              <a:t>Remember to:</a:t>
            </a:r>
          </a:p>
          <a:p>
            <a:pPr>
              <a:buFont typeface="Arial"/>
              <a:buChar char="•"/>
            </a:pPr>
            <a:r>
              <a:rPr lang="en-US" dirty="0"/>
              <a:t>Automate (leverage Excel features)</a:t>
            </a:r>
          </a:p>
          <a:p>
            <a:pPr>
              <a:buFont typeface="Arial"/>
              <a:buChar char="•"/>
            </a:pPr>
            <a:r>
              <a:rPr lang="en-US" dirty="0"/>
              <a:t>Focus on material items</a:t>
            </a:r>
          </a:p>
          <a:p>
            <a:pPr>
              <a:buFont typeface="Arial"/>
              <a:buChar char="•"/>
            </a:pPr>
            <a:r>
              <a:rPr lang="en-US" dirty="0"/>
              <a:t>Be honest</a:t>
            </a:r>
          </a:p>
          <a:p>
            <a:pPr>
              <a:buFont typeface="Arial"/>
              <a:buChar char="•"/>
            </a:pPr>
            <a:r>
              <a:rPr lang="en-US" dirty="0"/>
              <a:t>Make time to do it right</a:t>
            </a:r>
          </a:p>
          <a:p>
            <a:pPr>
              <a:buFont typeface="Arial"/>
              <a:buChar char="•"/>
            </a:pPr>
            <a:r>
              <a:rPr lang="en-US" dirty="0"/>
              <a:t>Iterate</a:t>
            </a:r>
          </a:p>
          <a:p>
            <a:pPr>
              <a:buFont typeface="Arial"/>
              <a:buChar char="•"/>
            </a:pPr>
            <a:r>
              <a:rPr lang="en-US" dirty="0"/>
              <a:t>Review and improve</a:t>
            </a:r>
          </a:p>
        </p:txBody>
      </p:sp>
      <p:sp>
        <p:nvSpPr>
          <p:cNvPr id="3" name="Title 2"/>
          <p:cNvSpPr>
            <a:spLocks noGrp="1"/>
          </p:cNvSpPr>
          <p:nvPr>
            <p:ph type="title"/>
          </p:nvPr>
        </p:nvSpPr>
        <p:spPr/>
        <p:txBody>
          <a:bodyPr>
            <a:normAutofit/>
          </a:bodyPr>
          <a:lstStyle/>
          <a:p>
            <a:r>
              <a:rPr lang="en-US" dirty="0"/>
              <a:t>Tips for your case study</a:t>
            </a:r>
          </a:p>
        </p:txBody>
      </p:sp>
      <p:grpSp>
        <p:nvGrpSpPr>
          <p:cNvPr id="9" name="Group 8"/>
          <p:cNvGrpSpPr/>
          <p:nvPr/>
        </p:nvGrpSpPr>
        <p:grpSpPr>
          <a:xfrm>
            <a:off x="5451670" y="3821290"/>
            <a:ext cx="3704660" cy="3036710"/>
            <a:chOff x="5451670" y="3821290"/>
            <a:chExt cx="3704660" cy="3036710"/>
          </a:xfrm>
        </p:grpSpPr>
        <p:pic>
          <p:nvPicPr>
            <p:cNvPr id="4" name="Picture Placeholder 5"/>
            <p:cNvPicPr>
              <a:picLocks noChangeAspect="1"/>
            </p:cNvPicPr>
            <p:nvPr/>
          </p:nvPicPr>
          <p:blipFill>
            <a:blip r:embed="rId2"/>
            <a:srcRect t="7863" b="7863"/>
            <a:stretch>
              <a:fillRect/>
            </a:stretch>
          </p:blipFill>
          <p:spPr>
            <a:xfrm>
              <a:off x="5590170" y="3931920"/>
              <a:ext cx="3566160" cy="2926080"/>
            </a:xfrm>
            <a:prstGeom prst="rect">
              <a:avLst/>
            </a:prstGeom>
          </p:spPr>
        </p:pic>
        <p:sp>
          <p:nvSpPr>
            <p:cNvPr id="6" name="TextBox 5"/>
            <p:cNvSpPr txBox="1"/>
            <p:nvPr/>
          </p:nvSpPr>
          <p:spPr>
            <a:xfrm rot="5400000">
              <a:off x="4071815" y="5201145"/>
              <a:ext cx="3036709" cy="276999"/>
            </a:xfrm>
            <a:prstGeom prst="rect">
              <a:avLst/>
            </a:prstGeom>
            <a:solidFill>
              <a:schemeClr val="bg1"/>
            </a:solidFill>
          </p:spPr>
          <p:txBody>
            <a:bodyPr wrap="square" rtlCol="0">
              <a:spAutoFit/>
            </a:bodyPr>
            <a:lstStyle/>
            <a:p>
              <a:endParaRPr lang="en-US" sz="1200" dirty="0"/>
            </a:p>
          </p:txBody>
        </p:sp>
        <p:sp>
          <p:nvSpPr>
            <p:cNvPr id="7" name="TextBox 6"/>
            <p:cNvSpPr txBox="1"/>
            <p:nvPr/>
          </p:nvSpPr>
          <p:spPr>
            <a:xfrm rot="5400000">
              <a:off x="7499476" y="5201145"/>
              <a:ext cx="3036709" cy="276999"/>
            </a:xfrm>
            <a:prstGeom prst="rect">
              <a:avLst/>
            </a:prstGeom>
            <a:solidFill>
              <a:schemeClr val="bg1"/>
            </a:solidFill>
          </p:spPr>
          <p:txBody>
            <a:bodyPr wrap="square" rtlCol="0">
              <a:spAutoFit/>
            </a:bodyPr>
            <a:lstStyle/>
            <a:p>
              <a:endParaRPr lang="en-US" sz="1200" dirty="0"/>
            </a:p>
          </p:txBody>
        </p:sp>
      </p:grpSp>
    </p:spTree>
    <p:extLst>
      <p:ext uri="{BB962C8B-B14F-4D97-AF65-F5344CB8AC3E}">
        <p14:creationId xmlns:p14="http://schemas.microsoft.com/office/powerpoint/2010/main" val="25441681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Waveform.thmx</Template>
  <TotalTime>3295</TotalTime>
  <Words>1671</Words>
  <Application>Microsoft Macintosh PowerPoint</Application>
  <PresentationFormat>On-screen Show (4:3)</PresentationFormat>
  <Paragraphs>138</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Candara</vt:lpstr>
      <vt:lpstr>Courier New</vt:lpstr>
      <vt:lpstr>Symbol</vt:lpstr>
      <vt:lpstr>Waveform</vt:lpstr>
      <vt:lpstr>Finance for IT managers</vt:lpstr>
      <vt:lpstr>Case Study New Corp IT budget </vt:lpstr>
      <vt:lpstr>Budget model</vt:lpstr>
      <vt:lpstr>Budget model</vt:lpstr>
      <vt:lpstr>Case study details (1/4)</vt:lpstr>
      <vt:lpstr>Case study details (2/4)</vt:lpstr>
      <vt:lpstr>Case study details (3/4)</vt:lpstr>
      <vt:lpstr>Case study details (4/4)</vt:lpstr>
      <vt:lpstr>Tips for your case study</vt:lpstr>
      <vt:lpstr>Recap on your budgeting process</vt:lpstr>
      <vt:lpstr>Recap on your budgeting process</vt:lpstr>
      <vt:lpstr>Let’s review your own budget proposals for New Corp.</vt:lpstr>
      <vt:lpstr>Key elements for 2015 budget (1/2)</vt:lpstr>
      <vt:lpstr>Key elements for 2015 budget (2/2)</vt:lpstr>
      <vt:lpstr>Assumptions and budget (1/6)</vt:lpstr>
      <vt:lpstr>Assumptions and budget (2/6)</vt:lpstr>
      <vt:lpstr>Assumptions and budget (3/6)</vt:lpstr>
      <vt:lpstr>Assumptions and budget (4/6)</vt:lpstr>
      <vt:lpstr>Assumptions and budget (5/6)</vt:lpstr>
      <vt:lpstr>Assumptions and budget (6/6)</vt:lpstr>
      <vt:lpstr>Budget summary</vt:lpstr>
      <vt:lpstr>Budget summary (1/2)</vt:lpstr>
      <vt:lpstr>Budget summary (2/2)</vt:lpstr>
      <vt:lpstr>PowerPoint Presentation</vt:lpstr>
    </vt:vector>
  </TitlesOfParts>
  <Manager/>
  <Company>Hervé Gallot for EPITA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Masters</dc:title>
  <dc:subject>Finance for IT Managers</dc:subject>
  <dc:creator>Hervé Gallot</dc:creator>
  <cp:keywords/>
  <dc:description/>
  <cp:lastModifiedBy>Sylvie Appriou</cp:lastModifiedBy>
  <cp:revision>709</cp:revision>
  <cp:lastPrinted>2013-03-11T16:12:03Z</cp:lastPrinted>
  <dcterms:created xsi:type="dcterms:W3CDTF">2013-02-25T11:18:49Z</dcterms:created>
  <dcterms:modified xsi:type="dcterms:W3CDTF">2022-06-24T11:29:32Z</dcterms:modified>
  <cp:category/>
</cp:coreProperties>
</file>