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7"/>
  </p:notesMasterIdLst>
  <p:handoutMasterIdLst>
    <p:handoutMasterId r:id="rId8"/>
  </p:handoutMasterIdLst>
  <p:sldIdLst>
    <p:sldId id="256" r:id="rId2"/>
    <p:sldId id="550" r:id="rId3"/>
    <p:sldId id="563" r:id="rId4"/>
    <p:sldId id="564" r:id="rId5"/>
    <p:sldId id="49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16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clrMode="bw" frameSlides="1"/>
  <p:clrMru>
    <a:srgbClr val="185C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846" autoAdjust="0"/>
  </p:normalViewPr>
  <p:slideViewPr>
    <p:cSldViewPr snapToGrid="0" snapToObjects="1">
      <p:cViewPr varScale="1">
        <p:scale>
          <a:sx n="113" d="100"/>
          <a:sy n="113" d="100"/>
        </p:scale>
        <p:origin x="1600" y="176"/>
      </p:cViewPr>
      <p:guideLst>
        <p:guide orient="horz" pos="1616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1" d="100"/>
        <a:sy n="141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9F7FC8-EDF1-B745-B794-DEBC2B28F3A5}" type="datetimeFigureOut">
              <a:rPr lang="en-US" smtClean="0"/>
              <a:t>6/27/22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CC7BF8-8EEA-E746-B6B1-70A030903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1955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97C15C-9360-D846-82FF-FB09835C3991}" type="datetimeFigureOut">
              <a:rPr lang="en-US" smtClean="0"/>
              <a:t>6/27/22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Click to edit Master text styles</a:t>
            </a:r>
          </a:p>
          <a:p>
            <a:pPr lvl="1"/>
            <a:r>
              <a:rPr lang="fr-FR"/>
              <a:t>Second level</a:t>
            </a:r>
          </a:p>
          <a:p>
            <a:pPr lvl="2"/>
            <a:r>
              <a:rPr lang="fr-FR"/>
              <a:t>Third level</a:t>
            </a:r>
          </a:p>
          <a:p>
            <a:pPr lvl="3"/>
            <a:r>
              <a:rPr lang="fr-FR"/>
              <a:t>Fourth level</a:t>
            </a:r>
          </a:p>
          <a:p>
            <a:pPr lvl="4"/>
            <a:r>
              <a:rPr lang="fr-FR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7098D7-F03D-454D-A4F0-32B46C79E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0193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 userDrawn="1"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fr-FR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E2307-1E40-4E12-8716-25BFDA8E7013}" type="datetime1">
              <a:rPr lang="en-US" smtClean="0"/>
              <a:pPr/>
              <a:t>6/27/22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fr-FR"/>
              <a:t>Click to edit Master text styles</a:t>
            </a:r>
          </a:p>
          <a:p>
            <a:pPr lvl="1"/>
            <a:r>
              <a:rPr lang="fr-FR"/>
              <a:t>Second level</a:t>
            </a:r>
          </a:p>
          <a:p>
            <a:pPr lvl="2"/>
            <a:r>
              <a:rPr lang="fr-FR"/>
              <a:t>Third level</a:t>
            </a:r>
          </a:p>
          <a:p>
            <a:pPr lvl="3"/>
            <a:r>
              <a:rPr lang="fr-FR"/>
              <a:t>Fourth level</a:t>
            </a:r>
          </a:p>
          <a:p>
            <a:pPr lvl="4"/>
            <a:r>
              <a:rPr lang="fr-FR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FCF5A-EA79-452C-A52C-1A2668C2E7DF}" type="datetime1">
              <a:rPr lang="en-US" smtClean="0"/>
              <a:pPr/>
              <a:t>6/27/22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C4C28-BD4B-4892-9A2D-6E19BD753A9A}" type="datetime1">
              <a:rPr lang="en-US" smtClean="0"/>
              <a:pPr/>
              <a:t>6/27/22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fr-FR"/>
              <a:t>Click to edit Master text styles</a:t>
            </a:r>
          </a:p>
          <a:p>
            <a:pPr lvl="1"/>
            <a:r>
              <a:rPr lang="fr-FR"/>
              <a:t>Second level</a:t>
            </a:r>
          </a:p>
          <a:p>
            <a:pPr lvl="2"/>
            <a:r>
              <a:rPr lang="fr-FR"/>
              <a:t>Third level</a:t>
            </a:r>
          </a:p>
          <a:p>
            <a:pPr lvl="3"/>
            <a:r>
              <a:rPr lang="fr-FR"/>
              <a:t>Fourth level</a:t>
            </a:r>
          </a:p>
          <a:p>
            <a:pPr lvl="4"/>
            <a:r>
              <a:rPr lang="fr-FR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Click to edit Master text styles</a:t>
            </a:r>
          </a:p>
          <a:p>
            <a:pPr lvl="1"/>
            <a:r>
              <a:rPr lang="fr-FR"/>
              <a:t>Second level</a:t>
            </a:r>
          </a:p>
          <a:p>
            <a:pPr lvl="2"/>
            <a:r>
              <a:rPr lang="fr-FR"/>
              <a:t>Third level</a:t>
            </a:r>
          </a:p>
          <a:p>
            <a:pPr lvl="3"/>
            <a:r>
              <a:rPr lang="fr-FR"/>
              <a:t>Fourth level</a:t>
            </a:r>
          </a:p>
          <a:p>
            <a:pPr lvl="4"/>
            <a:r>
              <a:rPr lang="fr-FR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9D02-426E-46C9-9EE9-0DE1EF8B2838}" type="datetime1">
              <a:rPr lang="en-US" smtClean="0"/>
              <a:pPr/>
              <a:t>6/27/22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fr-F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AEBBE-F8B2-42CF-9895-E86A608384EB}" type="datetime1">
              <a:rPr lang="en-US" smtClean="0"/>
              <a:pPr/>
              <a:t>6/27/22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AA6B6-10E5-4810-BC9F-DA72D8452E73}" type="datetime1">
              <a:rPr lang="en-US" smtClean="0"/>
              <a:pPr/>
              <a:t>6/27/22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fr-FR"/>
              <a:t>Click to edit Master text styles</a:t>
            </a:r>
          </a:p>
          <a:p>
            <a:pPr lvl="1"/>
            <a:r>
              <a:rPr lang="fr-FR"/>
              <a:t>Second level</a:t>
            </a:r>
          </a:p>
          <a:p>
            <a:pPr lvl="2"/>
            <a:r>
              <a:rPr lang="fr-FR"/>
              <a:t>Third level</a:t>
            </a:r>
          </a:p>
          <a:p>
            <a:pPr lvl="3"/>
            <a:r>
              <a:rPr lang="fr-FR"/>
              <a:t>Fourth level</a:t>
            </a:r>
          </a:p>
          <a:p>
            <a:pPr lvl="4"/>
            <a:r>
              <a:rPr lang="fr-FR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fr-FR"/>
              <a:t>Click to edit Master text styles</a:t>
            </a:r>
          </a:p>
          <a:p>
            <a:pPr lvl="1"/>
            <a:r>
              <a:rPr lang="fr-FR"/>
              <a:t>Second level</a:t>
            </a:r>
          </a:p>
          <a:p>
            <a:pPr lvl="2"/>
            <a:r>
              <a:rPr lang="fr-FR"/>
              <a:t>Third level</a:t>
            </a:r>
          </a:p>
          <a:p>
            <a:pPr lvl="3"/>
            <a:r>
              <a:rPr lang="fr-FR"/>
              <a:t>Fourth level</a:t>
            </a:r>
          </a:p>
          <a:p>
            <a:pPr lvl="4"/>
            <a:r>
              <a:rPr lang="fr-FR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Click to edit Master text styles</a:t>
            </a:r>
          </a:p>
          <a:p>
            <a:pPr lvl="1"/>
            <a:r>
              <a:rPr lang="fr-FR"/>
              <a:t>Second level</a:t>
            </a:r>
          </a:p>
          <a:p>
            <a:pPr lvl="2"/>
            <a:r>
              <a:rPr lang="fr-FR"/>
              <a:t>Third level</a:t>
            </a:r>
          </a:p>
          <a:p>
            <a:pPr lvl="3"/>
            <a:r>
              <a:rPr lang="fr-FR"/>
              <a:t>Fourth level</a:t>
            </a:r>
          </a:p>
          <a:p>
            <a:pPr lvl="4"/>
            <a:r>
              <a:rPr lang="fr-FR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Click to edit Master text styles</a:t>
            </a:r>
          </a:p>
          <a:p>
            <a:pPr lvl="1"/>
            <a:r>
              <a:rPr lang="fr-FR"/>
              <a:t>Second level</a:t>
            </a:r>
          </a:p>
          <a:p>
            <a:pPr lvl="2"/>
            <a:r>
              <a:rPr lang="fr-FR"/>
              <a:t>Third level</a:t>
            </a:r>
          </a:p>
          <a:p>
            <a:pPr lvl="3"/>
            <a:r>
              <a:rPr lang="fr-FR"/>
              <a:t>Fourth level</a:t>
            </a:r>
          </a:p>
          <a:p>
            <a:pPr lvl="4"/>
            <a:r>
              <a:rPr lang="fr-FR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8D072-EF12-4AA2-BD71-ABC68B06D0E2}" type="datetime1">
              <a:rPr lang="en-US" smtClean="0"/>
              <a:pPr/>
              <a:t>6/27/22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DBF60-6CC3-4B74-A60D-3486985E4346}" type="datetime1">
              <a:rPr lang="en-US" smtClean="0"/>
              <a:pPr/>
              <a:t>6/27/22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14818-984F-4759-BF72-A33BDC1963BD}" type="datetime1">
              <a:rPr lang="en-US" smtClean="0"/>
              <a:pPr/>
              <a:t>6/27/22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7E191-5F94-4FC1-B823-BD7CABF7FA06}" type="datetime1">
              <a:rPr lang="en-US" smtClean="0"/>
              <a:pPr/>
              <a:t>6/27/22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fr-FR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Click to edit Master text styles</a:t>
            </a:r>
          </a:p>
          <a:p>
            <a:pPr lvl="1"/>
            <a:r>
              <a:rPr lang="fr-FR"/>
              <a:t>Second level</a:t>
            </a:r>
          </a:p>
          <a:p>
            <a:pPr lvl="2"/>
            <a:r>
              <a:rPr lang="fr-FR"/>
              <a:t>Third level</a:t>
            </a:r>
          </a:p>
          <a:p>
            <a:pPr lvl="3"/>
            <a:r>
              <a:rPr lang="fr-FR"/>
              <a:t>Fourth level</a:t>
            </a:r>
          </a:p>
          <a:p>
            <a:pPr lvl="4"/>
            <a:r>
              <a:rPr lang="fr-FR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56D55-EFBE-4F9B-8A5F-09D42CA22A9B}" type="datetime1">
              <a:rPr lang="en-US" smtClean="0"/>
              <a:pPr/>
              <a:t>6/27/22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Drag picture to placeholder or click icon to add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9D1D110F-3F4E-48D9-B8AA-5D0E825AFDBA}" type="datetime1">
              <a:rPr lang="en-US" smtClean="0"/>
              <a:pPr/>
              <a:t>6/27/22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Click to edit Master text styles</a:t>
            </a:r>
          </a:p>
          <a:p>
            <a:pPr lvl="1"/>
            <a:r>
              <a:rPr lang="fr-FR"/>
              <a:t>Second level</a:t>
            </a:r>
          </a:p>
          <a:p>
            <a:pPr lvl="2"/>
            <a:r>
              <a:rPr lang="fr-FR"/>
              <a:t>Third level</a:t>
            </a:r>
          </a:p>
          <a:p>
            <a:pPr lvl="3"/>
            <a:r>
              <a:rPr lang="fr-FR"/>
              <a:t>Fourth level</a:t>
            </a:r>
          </a:p>
          <a:p>
            <a:pPr lvl="4"/>
            <a:r>
              <a:rPr lang="fr-FR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financestrategists.com/explanation/cost-accounting/what-is-cost-and-its-types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financestrategists.com/finance-terms/discount-rate/" TargetMode="External"/><Relationship Id="rId2" Type="http://schemas.openxmlformats.org/officeDocument/2006/relationships/hyperlink" Target="https://learn.financestrategists.com/finance-terms/purchases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Finance for IT managers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International Masters </a:t>
            </a:r>
          </a:p>
          <a:p>
            <a:r>
              <a:rPr lang="en-US"/>
              <a:t>Spring 2022 program</a:t>
            </a:r>
            <a:endParaRPr lang="en-US" dirty="0"/>
          </a:p>
        </p:txBody>
      </p:sp>
      <p:pic>
        <p:nvPicPr>
          <p:cNvPr id="4" name="Image 3" descr="\\shares.ionis.epitech.net\EPITA_MASTER_INTERNATIONAUX\Logos\EPITA GRADUATE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3" y="5798820"/>
            <a:ext cx="1869440" cy="1059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6364852" y="6338125"/>
            <a:ext cx="2550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rgbClr val="185CB9"/>
                </a:solidFill>
              </a:rPr>
              <a:t>©</a:t>
            </a:r>
            <a:r>
              <a:rPr lang="en-US" dirty="0"/>
              <a:t> </a:t>
            </a:r>
            <a:r>
              <a:rPr lang="en-US" b="1" dirty="0">
                <a:solidFill>
                  <a:srgbClr val="185CB9"/>
                </a:solidFill>
              </a:rPr>
              <a:t>Sylvie Appriou</a:t>
            </a:r>
          </a:p>
        </p:txBody>
      </p:sp>
    </p:spTree>
    <p:extLst>
      <p:ext uri="{BB962C8B-B14F-4D97-AF65-F5344CB8AC3E}">
        <p14:creationId xmlns:p14="http://schemas.microsoft.com/office/powerpoint/2010/main" val="861334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1827423"/>
            <a:ext cx="7772400" cy="2160137"/>
          </a:xfrm>
        </p:spPr>
        <p:txBody>
          <a:bodyPr/>
          <a:lstStyle/>
          <a:p>
            <a:r>
              <a:rPr lang="en-US" dirty="0"/>
              <a:t>Capital Budgeting</a:t>
            </a:r>
            <a:br>
              <a:rPr lang="en-US" dirty="0"/>
            </a:br>
            <a:r>
              <a:rPr lang="en-US" dirty="0"/>
              <a:t>exercises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07807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7422" y="3158580"/>
            <a:ext cx="8008267" cy="3829242"/>
          </a:xfrm>
        </p:spPr>
        <p:txBody>
          <a:bodyPr>
            <a:noAutofit/>
          </a:bodyPr>
          <a:lstStyle/>
          <a:p>
            <a:r>
              <a:rPr lang="en-GB" dirty="0"/>
              <a:t>The </a:t>
            </a:r>
            <a:r>
              <a:rPr lang="en-GB" b="1" dirty="0">
                <a:hlinkClick r:id="rId2"/>
              </a:rPr>
              <a:t>cost</a:t>
            </a:r>
            <a:r>
              <a:rPr lang="en-GB" dirty="0"/>
              <a:t> of a project is $50,000 and it generates cash inflows of $20,000, $15,000, $25,000, and $10,000 over four years.</a:t>
            </a:r>
          </a:p>
          <a:p>
            <a:r>
              <a:rPr lang="en-GB" dirty="0"/>
              <a:t>Using the NPV and Profitability index, appraise the value of the proposed investment, assuming a 10% rate of discount.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Exercise 1</a:t>
            </a:r>
          </a:p>
        </p:txBody>
      </p:sp>
    </p:spTree>
    <p:extLst>
      <p:ext uri="{BB962C8B-B14F-4D97-AF65-F5344CB8AC3E}">
        <p14:creationId xmlns:p14="http://schemas.microsoft.com/office/powerpoint/2010/main" val="2191555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87467" y="2343473"/>
            <a:ext cx="8769066" cy="4342886"/>
          </a:xfrm>
        </p:spPr>
        <p:txBody>
          <a:bodyPr>
            <a:noAutofit/>
          </a:bodyPr>
          <a:lstStyle/>
          <a:p>
            <a:pPr>
              <a:buFont typeface="Arial"/>
              <a:buChar char="•"/>
            </a:pPr>
            <a:r>
              <a:rPr lang="en-GB" sz="1800" dirty="0"/>
              <a:t>A company is considering whether to </a:t>
            </a:r>
            <a:r>
              <a:rPr lang="en-GB" sz="1800" b="1" dirty="0">
                <a:hlinkClick r:id="rId2"/>
              </a:rPr>
              <a:t>purchase</a:t>
            </a:r>
            <a:r>
              <a:rPr lang="en-GB" sz="1800" dirty="0"/>
              <a:t> a new machine. Machines A and B are available for $80,000 each. Earnings after taxation are as follows:</a:t>
            </a:r>
          </a:p>
          <a:p>
            <a:pPr>
              <a:buFont typeface="Arial"/>
              <a:buChar char="•"/>
            </a:pPr>
            <a:endParaRPr lang="en-GB" dirty="0"/>
          </a:p>
          <a:p>
            <a:pPr>
              <a:buFont typeface="Arial"/>
              <a:buChar char="•"/>
            </a:pPr>
            <a:endParaRPr lang="en-GB" dirty="0"/>
          </a:p>
          <a:p>
            <a:pPr>
              <a:buFont typeface="Arial"/>
              <a:buChar char="•"/>
            </a:pPr>
            <a:endParaRPr lang="en-GB" dirty="0"/>
          </a:p>
          <a:p>
            <a:pPr>
              <a:buFont typeface="Arial"/>
              <a:buChar char="•"/>
            </a:pPr>
            <a:endParaRPr lang="en-GB" dirty="0"/>
          </a:p>
          <a:p>
            <a:pPr>
              <a:buFont typeface="Arial"/>
              <a:buChar char="•"/>
            </a:pPr>
            <a:endParaRPr lang="en-GB" dirty="0"/>
          </a:p>
          <a:p>
            <a:pPr>
              <a:buFont typeface="Arial"/>
              <a:buChar char="•"/>
            </a:pPr>
            <a:endParaRPr lang="en-GB" sz="2000" dirty="0"/>
          </a:p>
          <a:p>
            <a:pPr marL="0" indent="0">
              <a:buNone/>
            </a:pPr>
            <a:endParaRPr lang="en-GB" sz="2000" dirty="0"/>
          </a:p>
          <a:p>
            <a:pPr>
              <a:buFont typeface="Arial"/>
              <a:buChar char="•"/>
            </a:pPr>
            <a:r>
              <a:rPr lang="en-GB" sz="2000" b="1" dirty="0"/>
              <a:t> </a:t>
            </a:r>
            <a:r>
              <a:rPr lang="en-GB" sz="1800" dirty="0"/>
              <a:t>Evaluate the two alternatives using the following: (a) payback method, (b) Net present value method. You should use a </a:t>
            </a:r>
            <a:r>
              <a:rPr lang="en-GB" sz="1800" b="1" dirty="0">
                <a:hlinkClick r:id="rId3"/>
              </a:rPr>
              <a:t>discount rate</a:t>
            </a:r>
            <a:r>
              <a:rPr lang="en-GB" sz="1800" dirty="0"/>
              <a:t> of 10%.</a:t>
            </a:r>
            <a:endParaRPr lang="en-GB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Exercise 2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891D17E-6B11-B643-A787-7A28299DB2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6537362"/>
              </p:ext>
            </p:extLst>
          </p:nvPr>
        </p:nvGraphicFramePr>
        <p:xfrm>
          <a:off x="1166813" y="3121025"/>
          <a:ext cx="4613097" cy="2560320"/>
        </p:xfrm>
        <a:graphic>
          <a:graphicData uri="http://schemas.openxmlformats.org/drawingml/2006/table">
            <a:tbl>
              <a:tblPr/>
              <a:tblGrid>
                <a:gridCol w="1537699">
                  <a:extLst>
                    <a:ext uri="{9D8B030D-6E8A-4147-A177-3AD203B41FA5}">
                      <a16:colId xmlns:a16="http://schemas.microsoft.com/office/drawing/2014/main" val="3784538720"/>
                    </a:ext>
                  </a:extLst>
                </a:gridCol>
                <a:gridCol w="1537699">
                  <a:extLst>
                    <a:ext uri="{9D8B030D-6E8A-4147-A177-3AD203B41FA5}">
                      <a16:colId xmlns:a16="http://schemas.microsoft.com/office/drawing/2014/main" val="2600057467"/>
                    </a:ext>
                  </a:extLst>
                </a:gridCol>
                <a:gridCol w="1537699">
                  <a:extLst>
                    <a:ext uri="{9D8B030D-6E8A-4147-A177-3AD203B41FA5}">
                      <a16:colId xmlns:a16="http://schemas.microsoft.com/office/drawing/2014/main" val="3418151660"/>
                    </a:ext>
                  </a:extLst>
                </a:gridCol>
              </a:tblGrid>
              <a:tr h="189422">
                <a:tc>
                  <a:txBody>
                    <a:bodyPr/>
                    <a:lstStyle/>
                    <a:p>
                      <a:pPr algn="ctr"/>
                      <a:r>
                        <a:rPr lang="en-GB" b="1">
                          <a:effectLst/>
                        </a:rPr>
                        <a:t>Year</a:t>
                      </a:r>
                      <a:endParaRPr lang="en-GB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7C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C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C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C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effectLst/>
                        </a:rPr>
                        <a:t>Machine A</a:t>
                      </a:r>
                      <a:endParaRPr lang="en-GB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7C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C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C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C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>
                          <a:effectLst/>
                        </a:rPr>
                        <a:t>Machine B</a:t>
                      </a:r>
                      <a:endParaRPr lang="en-GB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7C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C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C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C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3977268"/>
                  </a:ext>
                </a:extLst>
              </a:tr>
              <a:tr h="189422">
                <a:tc>
                  <a:txBody>
                    <a:bodyPr/>
                    <a:lstStyle/>
                    <a:p>
                      <a:pPr algn="ctr"/>
                      <a:endParaRPr lang="en-FR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7C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C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C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C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FR" b="1">
                          <a:effectLst/>
                        </a:rPr>
                        <a:t>$</a:t>
                      </a:r>
                      <a:endParaRPr lang="en-FR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7C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C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C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C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FR" b="1">
                          <a:effectLst/>
                        </a:rPr>
                        <a:t>$</a:t>
                      </a:r>
                      <a:endParaRPr lang="en-FR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7C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C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C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C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1653138"/>
                  </a:ext>
                </a:extLst>
              </a:tr>
              <a:tr h="189422">
                <a:tc>
                  <a:txBody>
                    <a:bodyPr/>
                    <a:lstStyle/>
                    <a:p>
                      <a:pPr algn="ctr"/>
                      <a:r>
                        <a:rPr lang="en-FR">
                          <a:effectLst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7C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C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C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C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FR">
                          <a:effectLst/>
                        </a:rPr>
                        <a:t>24,000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7C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C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C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C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FR">
                          <a:effectLst/>
                        </a:rPr>
                        <a:t>8,000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7C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C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C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C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3540989"/>
                  </a:ext>
                </a:extLst>
              </a:tr>
              <a:tr h="189422">
                <a:tc>
                  <a:txBody>
                    <a:bodyPr/>
                    <a:lstStyle/>
                    <a:p>
                      <a:pPr algn="ctr"/>
                      <a:r>
                        <a:rPr lang="en-FR">
                          <a:effectLst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7C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C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C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C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FR">
                          <a:effectLst/>
                        </a:rPr>
                        <a:t>32,000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7C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C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C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C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FR">
                          <a:effectLst/>
                        </a:rPr>
                        <a:t>24,000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7C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C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C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C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9400781"/>
                  </a:ext>
                </a:extLst>
              </a:tr>
              <a:tr h="189422">
                <a:tc>
                  <a:txBody>
                    <a:bodyPr/>
                    <a:lstStyle/>
                    <a:p>
                      <a:pPr algn="ctr"/>
                      <a:r>
                        <a:rPr lang="en-FR">
                          <a:effectLst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7C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C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C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C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FR">
                          <a:effectLst/>
                        </a:rPr>
                        <a:t>40,000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7C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C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C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C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FR">
                          <a:effectLst/>
                        </a:rPr>
                        <a:t>32,000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7C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C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C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C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7411130"/>
                  </a:ext>
                </a:extLst>
              </a:tr>
              <a:tr h="189422">
                <a:tc>
                  <a:txBody>
                    <a:bodyPr/>
                    <a:lstStyle/>
                    <a:p>
                      <a:pPr algn="ctr"/>
                      <a:r>
                        <a:rPr lang="en-FR">
                          <a:effectLst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7C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C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C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C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FR">
                          <a:effectLst/>
                        </a:rPr>
                        <a:t>24,000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7C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C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C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C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FR">
                          <a:effectLst/>
                        </a:rPr>
                        <a:t>48,000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7C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C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C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C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5350149"/>
                  </a:ext>
                </a:extLst>
              </a:tr>
              <a:tr h="189422">
                <a:tc>
                  <a:txBody>
                    <a:bodyPr/>
                    <a:lstStyle/>
                    <a:p>
                      <a:pPr algn="ctr"/>
                      <a:r>
                        <a:rPr lang="en-FR">
                          <a:effectLst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7C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C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C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C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FR" dirty="0">
                          <a:effectLst/>
                        </a:rPr>
                        <a:t>16,000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7C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C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C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C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FR" dirty="0">
                          <a:effectLst/>
                        </a:rPr>
                        <a:t>32,000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7C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C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C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C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0325851"/>
                  </a:ext>
                </a:extLst>
              </a:tr>
            </a:tbl>
          </a:graphicData>
        </a:graphic>
      </p:graphicFrame>
      <p:sp>
        <p:nvSpPr>
          <p:cNvPr id="7" name="Rectangle 2">
            <a:extLst>
              <a:ext uri="{FF2B5EF4-FFF2-40B4-BE49-F238E27FC236}">
                <a16:creationId xmlns:a16="http://schemas.microsoft.com/office/drawing/2014/main" id="{29BFB19F-9392-334B-9C69-0D939D93F3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6813" y="31210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FR" altLang="en-F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FR" altLang="en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21509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10436" y="2381144"/>
            <a:ext cx="4249899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tx2"/>
                </a:solidFill>
              </a:rPr>
              <a:t>Thank you!</a:t>
            </a:r>
          </a:p>
          <a:p>
            <a:pPr algn="ctr"/>
            <a:endParaRPr lang="en-US" sz="3600" b="1" dirty="0">
              <a:solidFill>
                <a:schemeClr val="tx2"/>
              </a:solidFill>
            </a:endParaRPr>
          </a:p>
          <a:p>
            <a:pPr algn="ctr"/>
            <a:r>
              <a:rPr lang="en-US" sz="3600" b="1" dirty="0">
                <a:solidFill>
                  <a:schemeClr val="tx2"/>
                </a:solidFill>
              </a:rPr>
              <a:t>See you next time</a:t>
            </a:r>
          </a:p>
        </p:txBody>
      </p:sp>
    </p:spTree>
    <p:extLst>
      <p:ext uri="{BB962C8B-B14F-4D97-AF65-F5344CB8AC3E}">
        <p14:creationId xmlns:p14="http://schemas.microsoft.com/office/powerpoint/2010/main" val="15337072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Waveform.thmx</Template>
  <TotalTime>11379</TotalTime>
  <Words>164</Words>
  <Application>Microsoft Macintosh PowerPoint</Application>
  <PresentationFormat>On-screen Show (4:3)</PresentationFormat>
  <Paragraphs>42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Candara</vt:lpstr>
      <vt:lpstr>Symbol</vt:lpstr>
      <vt:lpstr>Waveform</vt:lpstr>
      <vt:lpstr>Finance for IT managers</vt:lpstr>
      <vt:lpstr>Capital Budgeting exercises</vt:lpstr>
      <vt:lpstr>Exercise 1</vt:lpstr>
      <vt:lpstr>Exercise 2</vt:lpstr>
      <vt:lpstr>PowerPoint Presentation</vt:lpstr>
    </vt:vector>
  </TitlesOfParts>
  <Manager/>
  <Company>Hervé Gallot for EPITA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International Masters</dc:title>
  <dc:subject>Finance for IT Managers</dc:subject>
  <dc:creator>Hervé Gallot</dc:creator>
  <cp:keywords/>
  <dc:description/>
  <cp:lastModifiedBy>Sylvie Appriou</cp:lastModifiedBy>
  <cp:revision>745</cp:revision>
  <cp:lastPrinted>2013-03-21T16:55:29Z</cp:lastPrinted>
  <dcterms:created xsi:type="dcterms:W3CDTF">2013-02-25T11:18:49Z</dcterms:created>
  <dcterms:modified xsi:type="dcterms:W3CDTF">2022-06-27T13:36:58Z</dcterms:modified>
  <cp:category/>
</cp:coreProperties>
</file>