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6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23865-24D5-E8E5-5A21-587B2CECC693}" v="3" dt="2022-07-11T21:22:55.038"/>
    <p1510:client id="{6AB63184-BAAA-D326-1E50-7C03FE03D6CD}" v="7" dt="2022-07-11T21:23:00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y Michail" userId="S::nataly.michail@epita.fr::eeff72b9-66a7-4660-a53b-f6a77cb25924" providerId="AD" clId="Web-{6AB63184-BAAA-D326-1E50-7C03FE03D6CD}"/>
    <pc:docChg chg="modSld">
      <pc:chgData name="Nataly Michail" userId="S::nataly.michail@epita.fr::eeff72b9-66a7-4660-a53b-f6a77cb25924" providerId="AD" clId="Web-{6AB63184-BAAA-D326-1E50-7C03FE03D6CD}" dt="2022-07-11T21:23:00.267" v="6" actId="1076"/>
      <pc:docMkLst>
        <pc:docMk/>
      </pc:docMkLst>
      <pc:sldChg chg="modSp">
        <pc:chgData name="Nataly Michail" userId="S::nataly.michail@epita.fr::eeff72b9-66a7-4660-a53b-f6a77cb25924" providerId="AD" clId="Web-{6AB63184-BAAA-D326-1E50-7C03FE03D6CD}" dt="2022-07-11T21:23:00.267" v="6" actId="1076"/>
        <pc:sldMkLst>
          <pc:docMk/>
          <pc:sldMk cId="20350297" sldId="262"/>
        </pc:sldMkLst>
        <pc:spChg chg="mod">
          <ac:chgData name="Nataly Michail" userId="S::nataly.michail@epita.fr::eeff72b9-66a7-4660-a53b-f6a77cb25924" providerId="AD" clId="Web-{6AB63184-BAAA-D326-1E50-7C03FE03D6CD}" dt="2022-07-11T21:15:40.420" v="3" actId="1076"/>
          <ac:spMkLst>
            <pc:docMk/>
            <pc:sldMk cId="20350297" sldId="262"/>
            <ac:spMk id="4" creationId="{00000000-0000-0000-0000-000000000000}"/>
          </ac:spMkLst>
        </pc:spChg>
        <pc:spChg chg="mod">
          <ac:chgData name="Nataly Michail" userId="S::nataly.michail@epita.fr::eeff72b9-66a7-4660-a53b-f6a77cb25924" providerId="AD" clId="Web-{6AB63184-BAAA-D326-1E50-7C03FE03D6CD}" dt="2022-07-11T21:16:50.907" v="4" actId="1076"/>
          <ac:spMkLst>
            <pc:docMk/>
            <pc:sldMk cId="20350297" sldId="262"/>
            <ac:spMk id="6" creationId="{00000000-0000-0000-0000-000000000000}"/>
          </ac:spMkLst>
        </pc:spChg>
        <pc:spChg chg="mod">
          <ac:chgData name="Nataly Michail" userId="S::nataly.michail@epita.fr::eeff72b9-66a7-4660-a53b-f6a77cb25924" providerId="AD" clId="Web-{6AB63184-BAAA-D326-1E50-7C03FE03D6CD}" dt="2022-07-11T21:14:21.558" v="2" actId="1076"/>
          <ac:spMkLst>
            <pc:docMk/>
            <pc:sldMk cId="20350297" sldId="262"/>
            <ac:spMk id="13" creationId="{00000000-0000-0000-0000-000000000000}"/>
          </ac:spMkLst>
        </pc:spChg>
        <pc:cxnChg chg="mod">
          <ac:chgData name="Nataly Michail" userId="S::nataly.michail@epita.fr::eeff72b9-66a7-4660-a53b-f6a77cb25924" providerId="AD" clId="Web-{6AB63184-BAAA-D326-1E50-7C03FE03D6CD}" dt="2022-07-11T21:23:00.267" v="6" actId="1076"/>
          <ac:cxnSpMkLst>
            <pc:docMk/>
            <pc:sldMk cId="20350297" sldId="262"/>
            <ac:cxnSpMk id="8" creationId="{00000000-0000-0000-0000-000000000000}"/>
          </ac:cxnSpMkLst>
        </pc:cxnChg>
        <pc:cxnChg chg="mod">
          <ac:chgData name="Nataly Michail" userId="S::nataly.michail@epita.fr::eeff72b9-66a7-4660-a53b-f6a77cb25924" providerId="AD" clId="Web-{6AB63184-BAAA-D326-1E50-7C03FE03D6CD}" dt="2022-07-11T21:14:04.178" v="1" actId="1076"/>
          <ac:cxnSpMkLst>
            <pc:docMk/>
            <pc:sldMk cId="20350297" sldId="262"/>
            <ac:cxnSpMk id="11" creationId="{00000000-0000-0000-0000-000000000000}"/>
          </ac:cxnSpMkLst>
        </pc:cxnChg>
      </pc:sldChg>
    </pc:docChg>
  </pc:docChgLst>
  <pc:docChgLst>
    <pc:chgData name="Rosemary isioma Obi" userId="S::rosemary-isioma.obi@epita.fr::16a8bdc7-f491-4baa-b897-a8ea5e7bc34a" providerId="AD" clId="Web-{5F423865-24D5-E8E5-5A21-587B2CECC693}"/>
    <pc:docChg chg="modSld">
      <pc:chgData name="Rosemary isioma Obi" userId="S::rosemary-isioma.obi@epita.fr::16a8bdc7-f491-4baa-b897-a8ea5e7bc34a" providerId="AD" clId="Web-{5F423865-24D5-E8E5-5A21-587B2CECC693}" dt="2022-07-11T21:22:55.038" v="2" actId="1076"/>
      <pc:docMkLst>
        <pc:docMk/>
      </pc:docMkLst>
      <pc:sldChg chg="modSp">
        <pc:chgData name="Rosemary isioma Obi" userId="S::rosemary-isioma.obi@epita.fr::16a8bdc7-f491-4baa-b897-a8ea5e7bc34a" providerId="AD" clId="Web-{5F423865-24D5-E8E5-5A21-587B2CECC693}" dt="2022-07-11T21:22:55.038" v="2" actId="1076"/>
        <pc:sldMkLst>
          <pc:docMk/>
          <pc:sldMk cId="20350297" sldId="262"/>
        </pc:sldMkLst>
        <pc:spChg chg="mod">
          <ac:chgData name="Rosemary isioma Obi" userId="S::rosemary-isioma.obi@epita.fr::16a8bdc7-f491-4baa-b897-a8ea5e7bc34a" providerId="AD" clId="Web-{5F423865-24D5-E8E5-5A21-587B2CECC693}" dt="2022-07-11T21:22:55.038" v="2" actId="1076"/>
          <ac:spMkLst>
            <pc:docMk/>
            <pc:sldMk cId="20350297" sldId="262"/>
            <ac:spMk id="13" creationId="{00000000-0000-0000-0000-000000000000}"/>
          </ac:spMkLst>
        </pc:spChg>
        <pc:cxnChg chg="mod">
          <ac:chgData name="Rosemary isioma Obi" userId="S::rosemary-isioma.obi@epita.fr::16a8bdc7-f491-4baa-b897-a8ea5e7bc34a" providerId="AD" clId="Web-{5F423865-24D5-E8E5-5A21-587B2CECC693}" dt="2022-07-11T21:22:38.522" v="1" actId="14100"/>
          <ac:cxnSpMkLst>
            <pc:docMk/>
            <pc:sldMk cId="20350297" sldId="262"/>
            <ac:cxnSpMk id="1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01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61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5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2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5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16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3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78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11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1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56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E9B4-DAD6-4570-AC90-0F2BDD8F4DB6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523F-0167-42C8-8A5D-4A1D7CBD7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67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#2 for Tuesday 12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01081"/>
            <a:ext cx="10515600" cy="520654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Your assignment is to draft the specification for the ‘Orders’ table of our datawarehouse.</a:t>
            </a:r>
          </a:p>
          <a:p>
            <a:r>
              <a:rPr lang="en-US"/>
              <a:t>This specification should display the columns of the target table, the data source(s) and the source/target mapping (as we did this morning for the facts table),</a:t>
            </a:r>
          </a:p>
          <a:p>
            <a:r>
              <a:rPr lang="en-US"/>
              <a:t>Here are your sources of information:</a:t>
            </a:r>
          </a:p>
          <a:p>
            <a:pPr lvl="1"/>
            <a:r>
              <a:rPr lang="en-US"/>
              <a:t>Our corrected Data dictionary on next slide</a:t>
            </a:r>
          </a:p>
          <a:p>
            <a:pPr lvl="1"/>
            <a:r>
              <a:rPr lang="en-US"/>
              <a:t>Our corrected Snowflake schema for the Datawarehouse on slide #3</a:t>
            </a:r>
          </a:p>
          <a:p>
            <a:pPr lvl="1"/>
            <a:r>
              <a:rPr lang="en-US"/>
              <a:t>The source database (ODS) on slide #4</a:t>
            </a:r>
          </a:p>
          <a:p>
            <a:pPr lvl="1"/>
            <a:r>
              <a:rPr lang="en-US"/>
              <a:t>The specification for the facts table (the one we did on whiteboard this morning) is displayed on slide #5, as an example</a:t>
            </a:r>
          </a:p>
          <a:p>
            <a:r>
              <a:rPr lang="en-US"/>
              <a:t>You can work on PowerPoint or on paper.</a:t>
            </a:r>
          </a:p>
          <a:p>
            <a:r>
              <a:rPr lang="en-US"/>
              <a:t>You still work in groups of 3 or 4. You can switch partners if you like.</a:t>
            </a:r>
          </a:p>
          <a:p>
            <a:r>
              <a:rPr lang="en-US"/>
              <a:t>Send me your work by email, or bring it on paper tomorrow morning, with the names of all group members on it.</a:t>
            </a:r>
          </a:p>
        </p:txBody>
      </p:sp>
    </p:spTree>
    <p:extLst>
      <p:ext uri="{BB962C8B-B14F-4D97-AF65-F5344CB8AC3E}">
        <p14:creationId xmlns:p14="http://schemas.microsoft.com/office/powerpoint/2010/main" val="405819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96413" y="1268361"/>
            <a:ext cx="253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Product Family</a:t>
            </a:r>
          </a:p>
          <a:p>
            <a:r>
              <a:rPr lang="en-US"/>
              <a:t>Product Line</a:t>
            </a:r>
          </a:p>
          <a:p>
            <a:r>
              <a:rPr lang="en-US" u="sng"/>
              <a:t>Product</a:t>
            </a:r>
          </a:p>
          <a:p>
            <a:r>
              <a:rPr lang="en-US"/>
              <a:t>Diet Flag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8929" y="2920180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/>
              <a:t>Delivery Slot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463815" y="1940452"/>
            <a:ext cx="253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Sales</a:t>
            </a:r>
          </a:p>
          <a:p>
            <a:r>
              <a:rPr lang="en-US">
                <a:solidFill>
                  <a:srgbClr val="FF0000"/>
                </a:solidFill>
              </a:rPr>
              <a:t>Parcels Count</a:t>
            </a:r>
          </a:p>
          <a:p>
            <a:r>
              <a:rPr lang="en-US">
                <a:solidFill>
                  <a:srgbClr val="FF0000"/>
                </a:solidFill>
              </a:rPr>
              <a:t>Orders Count</a:t>
            </a:r>
          </a:p>
          <a:p>
            <a:r>
              <a:rPr lang="en-US">
                <a:solidFill>
                  <a:srgbClr val="FF0000"/>
                </a:solidFill>
              </a:rPr>
              <a:t>Customers Count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89504" y="4761130"/>
            <a:ext cx="2536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Year</a:t>
            </a:r>
          </a:p>
          <a:p>
            <a:r>
              <a:rPr lang="en-US"/>
              <a:t>Quarter</a:t>
            </a:r>
          </a:p>
          <a:p>
            <a:r>
              <a:rPr lang="en-US"/>
              <a:t>Month</a:t>
            </a:r>
          </a:p>
          <a:p>
            <a:r>
              <a:rPr lang="en-US" u="sng"/>
              <a:t>Order Date</a:t>
            </a:r>
          </a:p>
          <a:p>
            <a:r>
              <a:rPr lang="en-US"/>
              <a:t>Delivery Date</a:t>
            </a:r>
          </a:p>
          <a:p>
            <a:r>
              <a:rPr lang="en-US"/>
              <a:t>Weekday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600161" y="3738153"/>
            <a:ext cx="5073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% diet = Diet Sales / Sales</a:t>
            </a:r>
          </a:p>
          <a:p>
            <a:r>
              <a:rPr lang="en-US" i="1" err="1">
                <a:solidFill>
                  <a:srgbClr val="FF0000"/>
                </a:solidFill>
              </a:rPr>
              <a:t>Avg</a:t>
            </a:r>
            <a:r>
              <a:rPr lang="en-US" i="1">
                <a:solidFill>
                  <a:srgbClr val="FF0000"/>
                </a:solidFill>
              </a:rPr>
              <a:t> amount per order = Sales / Orders Count</a:t>
            </a:r>
          </a:p>
          <a:p>
            <a:r>
              <a:rPr lang="en-US" i="1" err="1">
                <a:solidFill>
                  <a:srgbClr val="FF0000"/>
                </a:solidFill>
              </a:rPr>
              <a:t>Avg</a:t>
            </a:r>
            <a:r>
              <a:rPr lang="en-US" i="1">
                <a:solidFill>
                  <a:srgbClr val="FF0000"/>
                </a:solidFill>
              </a:rPr>
              <a:t> parcels per order = Parcels Count / Orders Count</a:t>
            </a:r>
          </a:p>
          <a:p>
            <a:r>
              <a:rPr lang="en-US" i="1">
                <a:solidFill>
                  <a:srgbClr val="FF0000"/>
                </a:solidFill>
              </a:rPr>
              <a:t>Sales Growth = Sales this year / Sales last year - 1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35228" y="3647974"/>
            <a:ext cx="2536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Fidelity</a:t>
            </a:r>
          </a:p>
          <a:p>
            <a:r>
              <a:rPr lang="en-US"/>
              <a:t>Household</a:t>
            </a:r>
          </a:p>
          <a:p>
            <a:r>
              <a:rPr lang="en-US"/>
              <a:t>Sector</a:t>
            </a:r>
          </a:p>
          <a:p>
            <a:r>
              <a:rPr lang="en-US"/>
              <a:t>Name</a:t>
            </a:r>
          </a:p>
          <a:p>
            <a:r>
              <a:rPr lang="en-US" u="sng"/>
              <a:t>Address</a:t>
            </a:r>
          </a:p>
          <a:p>
            <a:r>
              <a:rPr lang="en-US"/>
              <a:t>Door Code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83035" y="5667033"/>
            <a:ext cx="253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err="1"/>
              <a:t>Order</a:t>
            </a:r>
            <a:r>
              <a:rPr lang="fr-FR" u="sng"/>
              <a:t> #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63638" y="945195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rgbClr val="0070C0"/>
                </a:solidFill>
              </a:rPr>
              <a:t>Product Dimension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607276" y="3327664"/>
            <a:ext cx="216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rgbClr val="0070C0"/>
                </a:solidFill>
              </a:rPr>
              <a:t>Customer Dimension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96338" y="539574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70C0"/>
                </a:solidFill>
              </a:rPr>
              <a:t>Order Dimension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42250" y="2628214"/>
            <a:ext cx="24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rgbClr val="0070C0"/>
                </a:solidFill>
              </a:rPr>
              <a:t>Delivery Slot Dimension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86076" y="446916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rgbClr val="0070C0"/>
                </a:solidFill>
              </a:rPr>
              <a:t>Time Dimension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277769" y="155312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Basic Measures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600161" y="3366573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Derived Measures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269996" y="524864"/>
            <a:ext cx="3404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/>
              <a:t>Data </a:t>
            </a:r>
            <a:r>
              <a:rPr lang="en-US" sz="400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96583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698793" y="2654710"/>
            <a:ext cx="13822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err="1"/>
              <a:t>Facts</a:t>
            </a:r>
            <a:r>
              <a:rPr lang="fr-FR" b="1" u="sng"/>
              <a:t> Table</a:t>
            </a:r>
          </a:p>
          <a:p>
            <a:r>
              <a:rPr lang="en-US"/>
              <a:t>Sales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063348" y="2094271"/>
            <a:ext cx="1025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err="1"/>
              <a:t>Products</a:t>
            </a:r>
            <a:endParaRPr lang="fr-FR" b="1" u="sng"/>
          </a:p>
        </p:txBody>
      </p:sp>
      <p:sp>
        <p:nvSpPr>
          <p:cNvPr id="4" name="ZoneTexte 3"/>
          <p:cNvSpPr txBox="1"/>
          <p:nvPr/>
        </p:nvSpPr>
        <p:spPr>
          <a:xfrm>
            <a:off x="1837641" y="1371601"/>
            <a:ext cx="1470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/>
              <a:t>Product Lines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31911" y="648931"/>
            <a:ext cx="1762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/>
              <a:t>Product </a:t>
            </a:r>
            <a:r>
              <a:rPr lang="fr-FR" b="1" u="sng" err="1"/>
              <a:t>Families</a:t>
            </a:r>
            <a:endParaRPr lang="fr-FR" b="1" u="sng"/>
          </a:p>
        </p:txBody>
      </p:sp>
      <p:sp>
        <p:nvSpPr>
          <p:cNvPr id="6" name="ZoneTexte 5"/>
          <p:cNvSpPr txBox="1"/>
          <p:nvPr/>
        </p:nvSpPr>
        <p:spPr>
          <a:xfrm>
            <a:off x="5679112" y="1002269"/>
            <a:ext cx="101822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/>
              <a:t>Diet Flag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608891" y="4332191"/>
            <a:ext cx="1485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/>
              <a:t>Delivery Slots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202639" y="4021001"/>
            <a:ext cx="9945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err="1"/>
              <a:t>Orders</a:t>
            </a:r>
            <a:endParaRPr lang="fr-FR" b="1" u="sng"/>
          </a:p>
          <a:p>
            <a:r>
              <a:rPr lang="en-US"/>
              <a:t>Parcels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761867" y="1048435"/>
            <a:ext cx="11933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err="1"/>
              <a:t>Customers</a:t>
            </a:r>
            <a:endParaRPr lang="fr-FR" b="1" u="sng"/>
          </a:p>
        </p:txBody>
      </p:sp>
      <p:sp>
        <p:nvSpPr>
          <p:cNvPr id="11" name="ZoneTexte 10"/>
          <p:cNvSpPr txBox="1"/>
          <p:nvPr/>
        </p:nvSpPr>
        <p:spPr>
          <a:xfrm>
            <a:off x="10419370" y="1747688"/>
            <a:ext cx="1040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err="1"/>
              <a:t>Fidelities</a:t>
            </a:r>
            <a:endParaRPr lang="fr-FR" b="1" u="sng"/>
          </a:p>
        </p:txBody>
      </p:sp>
      <p:sp>
        <p:nvSpPr>
          <p:cNvPr id="12" name="ZoneTexte 11"/>
          <p:cNvSpPr txBox="1"/>
          <p:nvPr/>
        </p:nvSpPr>
        <p:spPr>
          <a:xfrm>
            <a:off x="8499650" y="2498598"/>
            <a:ext cx="8769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err="1"/>
              <a:t>Sectors</a:t>
            </a:r>
            <a:endParaRPr lang="fr-FR" b="1" u="sng"/>
          </a:p>
        </p:txBody>
      </p:sp>
      <p:sp>
        <p:nvSpPr>
          <p:cNvPr id="13" name="ZoneTexte 12"/>
          <p:cNvSpPr txBox="1"/>
          <p:nvPr/>
        </p:nvSpPr>
        <p:spPr>
          <a:xfrm>
            <a:off x="10158081" y="3339132"/>
            <a:ext cx="1301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err="1"/>
              <a:t>Households</a:t>
            </a:r>
            <a:endParaRPr lang="fr-FR" b="1" u="sng"/>
          </a:p>
        </p:txBody>
      </p:sp>
      <p:sp>
        <p:nvSpPr>
          <p:cNvPr id="14" name="ZoneTexte 13"/>
          <p:cNvSpPr txBox="1"/>
          <p:nvPr/>
        </p:nvSpPr>
        <p:spPr>
          <a:xfrm>
            <a:off x="1151428" y="4650779"/>
            <a:ext cx="142154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/>
              <a:t>(</a:t>
            </a:r>
            <a:r>
              <a:rPr lang="fr-FR" b="1" u="sng" err="1"/>
              <a:t>Order</a:t>
            </a:r>
            <a:r>
              <a:rPr lang="fr-FR" b="1" u="sng"/>
              <a:t>) Time</a:t>
            </a:r>
          </a:p>
          <a:p>
            <a:r>
              <a:rPr lang="fr-FR" u="sng" err="1"/>
              <a:t>Order</a:t>
            </a:r>
            <a:r>
              <a:rPr lang="fr-FR" u="sng"/>
              <a:t> Date</a:t>
            </a:r>
          </a:p>
          <a:p>
            <a:r>
              <a:rPr lang="fr-FR" err="1"/>
              <a:t>Months</a:t>
            </a:r>
            <a:endParaRPr lang="fr-FR"/>
          </a:p>
          <a:p>
            <a:r>
              <a:rPr lang="fr-FR" err="1"/>
              <a:t>Quarters</a:t>
            </a:r>
            <a:endParaRPr lang="fr-FR"/>
          </a:p>
          <a:p>
            <a:r>
              <a:rPr lang="fr-FR" err="1"/>
              <a:t>Years</a:t>
            </a:r>
            <a:endParaRPr lang="fr-FR"/>
          </a:p>
          <a:p>
            <a:r>
              <a:rPr lang="fr-FR" err="1"/>
              <a:t>Weekdays</a:t>
            </a:r>
            <a:endParaRPr lang="fr-FR"/>
          </a:p>
        </p:txBody>
      </p:sp>
      <p:cxnSp>
        <p:nvCxnSpPr>
          <p:cNvPr id="20" name="Connecteur droit 19"/>
          <p:cNvCxnSpPr>
            <a:stCxn id="2" idx="1"/>
            <a:endCxn id="3" idx="2"/>
          </p:cNvCxnSpPr>
          <p:nvPr/>
        </p:nvCxnSpPr>
        <p:spPr>
          <a:xfrm flipH="1" flipV="1">
            <a:off x="3575861" y="2463603"/>
            <a:ext cx="1122932" cy="514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3" idx="1"/>
          </p:cNvCxnSpPr>
          <p:nvPr/>
        </p:nvCxnSpPr>
        <p:spPr>
          <a:xfrm flipH="1" flipV="1">
            <a:off x="2680812" y="1768910"/>
            <a:ext cx="382536" cy="510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" idx="1"/>
            <a:endCxn id="5" idx="2"/>
          </p:cNvCxnSpPr>
          <p:nvPr/>
        </p:nvCxnSpPr>
        <p:spPr>
          <a:xfrm flipH="1" flipV="1">
            <a:off x="1513179" y="1018263"/>
            <a:ext cx="324462" cy="53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8" idx="3"/>
            <a:endCxn id="7" idx="1"/>
          </p:cNvCxnSpPr>
          <p:nvPr/>
        </p:nvCxnSpPr>
        <p:spPr>
          <a:xfrm>
            <a:off x="8197207" y="4344167"/>
            <a:ext cx="1411684" cy="172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8" idx="1"/>
            <a:endCxn id="14" idx="3"/>
          </p:cNvCxnSpPr>
          <p:nvPr/>
        </p:nvCxnSpPr>
        <p:spPr>
          <a:xfrm flipH="1">
            <a:off x="2572971" y="4344167"/>
            <a:ext cx="4629668" cy="1183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2" idx="3"/>
            <a:endCxn id="8" idx="1"/>
          </p:cNvCxnSpPr>
          <p:nvPr/>
        </p:nvCxnSpPr>
        <p:spPr>
          <a:xfrm>
            <a:off x="6081031" y="2977876"/>
            <a:ext cx="1121608" cy="136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8" idx="0"/>
            <a:endCxn id="10" idx="2"/>
          </p:cNvCxnSpPr>
          <p:nvPr/>
        </p:nvCxnSpPr>
        <p:spPr>
          <a:xfrm flipV="1">
            <a:off x="7699923" y="1417767"/>
            <a:ext cx="658614" cy="2603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8" idx="3"/>
            <a:endCxn id="11" idx="1"/>
          </p:cNvCxnSpPr>
          <p:nvPr/>
        </p:nvCxnSpPr>
        <p:spPr>
          <a:xfrm flipV="1">
            <a:off x="8197207" y="1932354"/>
            <a:ext cx="2222163" cy="2411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8" idx="3"/>
            <a:endCxn id="13" idx="1"/>
          </p:cNvCxnSpPr>
          <p:nvPr/>
        </p:nvCxnSpPr>
        <p:spPr>
          <a:xfrm flipV="1">
            <a:off x="8197207" y="3523798"/>
            <a:ext cx="1960874" cy="820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8" idx="3"/>
            <a:endCxn id="12" idx="2"/>
          </p:cNvCxnSpPr>
          <p:nvPr/>
        </p:nvCxnSpPr>
        <p:spPr>
          <a:xfrm flipV="1">
            <a:off x="8197207" y="2867930"/>
            <a:ext cx="740897" cy="1476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3" idx="3"/>
            <a:endCxn id="6" idx="1"/>
          </p:cNvCxnSpPr>
          <p:nvPr/>
        </p:nvCxnSpPr>
        <p:spPr>
          <a:xfrm flipV="1">
            <a:off x="4088373" y="1186935"/>
            <a:ext cx="1590739" cy="109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 rot="20836022">
            <a:off x="3564054" y="4796625"/>
            <a:ext cx="122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Order</a:t>
            </a:r>
            <a:r>
              <a:rPr lang="fr-FR"/>
              <a:t> Date</a:t>
            </a:r>
          </a:p>
        </p:txBody>
      </p:sp>
      <p:sp>
        <p:nvSpPr>
          <p:cNvPr id="84" name="ZoneTexte 83"/>
          <p:cNvSpPr txBox="1"/>
          <p:nvPr/>
        </p:nvSpPr>
        <p:spPr>
          <a:xfrm rot="19491348">
            <a:off x="4241742" y="1388253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Diet Flag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368709" y="3126658"/>
            <a:ext cx="146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i="1"/>
              <a:t>DWh</a:t>
            </a:r>
          </a:p>
        </p:txBody>
      </p:sp>
    </p:spTree>
    <p:extLst>
      <p:ext uri="{BB962C8B-B14F-4D97-AF65-F5344CB8AC3E}">
        <p14:creationId xmlns:p14="http://schemas.microsoft.com/office/powerpoint/2010/main" val="253752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Source database (ODS)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7" y="1638980"/>
            <a:ext cx="9152044" cy="44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for the ‘</a:t>
            </a:r>
            <a:r>
              <a:rPr lang="en-US" err="1"/>
              <a:t>dwh_facts</a:t>
            </a:r>
            <a:r>
              <a:rPr lang="en-US"/>
              <a:t>’ table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62685" y="2579007"/>
            <a:ext cx="1685471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err="1"/>
              <a:t>dwh_facts</a:t>
            </a:r>
            <a:endParaRPr lang="en-US" sz="2000" u="sng"/>
          </a:p>
          <a:p>
            <a:r>
              <a:rPr lang="en-US" b="1"/>
              <a:t>ID order</a:t>
            </a:r>
          </a:p>
          <a:p>
            <a:r>
              <a:rPr lang="en-US" b="1"/>
              <a:t>ID product</a:t>
            </a:r>
          </a:p>
          <a:p>
            <a:r>
              <a:rPr lang="en-US"/>
              <a:t>Sales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224157" y="6188529"/>
            <a:ext cx="317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err="1"/>
              <a:t>Primary</a:t>
            </a:r>
            <a:r>
              <a:rPr lang="fr-FR" i="1"/>
              <a:t> key </a:t>
            </a:r>
            <a:r>
              <a:rPr lang="fr-FR" i="1" err="1"/>
              <a:t>is</a:t>
            </a:r>
            <a:r>
              <a:rPr lang="fr-FR" i="1"/>
              <a:t> </a:t>
            </a:r>
            <a:r>
              <a:rPr lang="fr-FR" i="1" err="1"/>
              <a:t>displayed</a:t>
            </a:r>
            <a:r>
              <a:rPr lang="fr-FR" i="1"/>
              <a:t> in </a:t>
            </a:r>
            <a:r>
              <a:rPr lang="fr-FR" b="1" i="1" err="1"/>
              <a:t>bold</a:t>
            </a:r>
            <a:r>
              <a:rPr lang="fr-FR" i="1"/>
              <a:t>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00627" y="2579007"/>
            <a:ext cx="1545771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err="1"/>
              <a:t>order_items</a:t>
            </a:r>
            <a:endParaRPr lang="en-US" sz="2000" u="sng"/>
          </a:p>
          <a:p>
            <a:r>
              <a:rPr lang="en-US" b="1" err="1"/>
              <a:t>OrderID</a:t>
            </a:r>
            <a:endParaRPr lang="en-US" b="1"/>
          </a:p>
          <a:p>
            <a:r>
              <a:rPr lang="en-US" b="1" err="1"/>
              <a:t>IDproduct</a:t>
            </a:r>
            <a:endParaRPr lang="en-US" b="1"/>
          </a:p>
          <a:p>
            <a:r>
              <a:rPr lang="en-US" err="1"/>
              <a:t>UnitPrice</a:t>
            </a:r>
            <a:endParaRPr lang="en-US"/>
          </a:p>
          <a:p>
            <a:r>
              <a:rPr lang="en-US"/>
              <a:t>Quantity</a:t>
            </a:r>
          </a:p>
          <a:p>
            <a:r>
              <a:rPr lang="en-US" err="1"/>
              <a:t>IDvat</a:t>
            </a:r>
            <a:endParaRPr lang="en-US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3012621" y="3055257"/>
            <a:ext cx="4882243" cy="10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009900" y="3227614"/>
            <a:ext cx="4882243" cy="10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884714" y="3472542"/>
            <a:ext cx="4882243" cy="10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2958395" y="3641270"/>
            <a:ext cx="5062562" cy="191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378816" y="3735624"/>
            <a:ext cx="1864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err="1"/>
              <a:t>UnitPrice</a:t>
            </a:r>
            <a:r>
              <a:rPr lang="fr-FR" sz="1600" i="1"/>
              <a:t> * </a:t>
            </a:r>
            <a:r>
              <a:rPr lang="fr-FR" sz="1600" i="1" err="1"/>
              <a:t>Quantity</a:t>
            </a:r>
            <a:endParaRPr lang="fr-FR" sz="1600" i="1"/>
          </a:p>
        </p:txBody>
      </p:sp>
    </p:spTree>
    <p:extLst>
      <p:ext uri="{BB962C8B-B14F-4D97-AF65-F5344CB8AC3E}">
        <p14:creationId xmlns:p14="http://schemas.microsoft.com/office/powerpoint/2010/main" val="20350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FFFDC6CB8474E8480A3B19E5AA8E7" ma:contentTypeVersion="2" ma:contentTypeDescription="Crée un document." ma:contentTypeScope="" ma:versionID="29b4ae39df6f65a3b650a3c222232647">
  <xsd:schema xmlns:xsd="http://www.w3.org/2001/XMLSchema" xmlns:xs="http://www.w3.org/2001/XMLSchema" xmlns:p="http://schemas.microsoft.com/office/2006/metadata/properties" xmlns:ns2="7f687033-cac8-4a25-b03b-934964ae6b44" targetNamespace="http://schemas.microsoft.com/office/2006/metadata/properties" ma:root="true" ma:fieldsID="e14c9e200acbd3af79bafccff4800bf8" ns2:_="">
    <xsd:import namespace="7f687033-cac8-4a25-b03b-934964ae6b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87033-cac8-4a25-b03b-934964ae6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34FC48-2DF5-42AA-BC68-7C9456CD3383}">
  <ds:schemaRefs>
    <ds:schemaRef ds:uri="7f687033-cac8-4a25-b03b-934964ae6b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59E5F9-8393-4ED9-AA5D-85AA32B5E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EB7B90-1E17-4D56-A24D-47A656055D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Thème Office</vt:lpstr>
      <vt:lpstr>Homework #2 for Tuesday 12</vt:lpstr>
      <vt:lpstr>PowerPoint Presentation</vt:lpstr>
      <vt:lpstr>PowerPoint Presentation</vt:lpstr>
      <vt:lpstr>Source database (ODS)</vt:lpstr>
      <vt:lpstr>Specification for the ‘dwh_facts’ table</vt:lpstr>
    </vt:vector>
  </TitlesOfParts>
  <Company>La Poste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DINIMANT Antoine</dc:creator>
  <cp:revision>1</cp:revision>
  <dcterms:created xsi:type="dcterms:W3CDTF">2021-06-04T14:50:32Z</dcterms:created>
  <dcterms:modified xsi:type="dcterms:W3CDTF">2022-07-11T21:23:26Z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0x010100486FFFDC6CB8474E8480A3B19E5AA8E7</vt:lpwstr>
  </property>
</Properties>
</file>