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6" r:id="rId6"/>
    <p:sldId id="256" r:id="rId7"/>
    <p:sldId id="260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993278-D444-2958-0A97-E0914CF15B1A}" v="1" dt="2022-07-18T21:24:10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it Waghmare" userId="S::sumit.waghmare@epita.fr::fbf8f844-83e1-4ea3-beed-1868b43a7ed9" providerId="AD" clId="Web-{5A993278-D444-2958-0A97-E0914CF15B1A}"/>
    <pc:docChg chg="addSld">
      <pc:chgData name="Sumit Waghmare" userId="S::sumit.waghmare@epita.fr::fbf8f844-83e1-4ea3-beed-1868b43a7ed9" providerId="AD" clId="Web-{5A993278-D444-2958-0A97-E0914CF15B1A}" dt="2022-07-18T21:24:10.602" v="0"/>
      <pc:docMkLst>
        <pc:docMk/>
      </pc:docMkLst>
      <pc:sldChg chg="new">
        <pc:chgData name="Sumit Waghmare" userId="S::sumit.waghmare@epita.fr::fbf8f844-83e1-4ea3-beed-1868b43a7ed9" providerId="AD" clId="Web-{5A993278-D444-2958-0A97-E0914CF15B1A}" dt="2022-07-18T21:24:10.602" v="0"/>
        <pc:sldMkLst>
          <pc:docMk/>
          <pc:sldMk cId="1327432396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A6D4-C05F-4AE1-BFD0-47CFFF2041E8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85BE-7AF8-403E-BBD0-E6C14F2E8C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55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A6D4-C05F-4AE1-BFD0-47CFFF2041E8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85BE-7AF8-403E-BBD0-E6C14F2E8C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14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A6D4-C05F-4AE1-BFD0-47CFFF2041E8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85BE-7AF8-403E-BBD0-E6C14F2E8C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9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A6D4-C05F-4AE1-BFD0-47CFFF2041E8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85BE-7AF8-403E-BBD0-E6C14F2E8C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15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A6D4-C05F-4AE1-BFD0-47CFFF2041E8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85BE-7AF8-403E-BBD0-E6C14F2E8C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53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A6D4-C05F-4AE1-BFD0-47CFFF2041E8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85BE-7AF8-403E-BBD0-E6C14F2E8C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22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A6D4-C05F-4AE1-BFD0-47CFFF2041E8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85BE-7AF8-403E-BBD0-E6C14F2E8C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19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A6D4-C05F-4AE1-BFD0-47CFFF2041E8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85BE-7AF8-403E-BBD0-E6C14F2E8C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80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A6D4-C05F-4AE1-BFD0-47CFFF2041E8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85BE-7AF8-403E-BBD0-E6C14F2E8C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55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A6D4-C05F-4AE1-BFD0-47CFFF2041E8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85BE-7AF8-403E-BBD0-E6C14F2E8C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10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A6D4-C05F-4AE1-BFD0-47CFFF2041E8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85BE-7AF8-403E-BBD0-E6C14F2E8C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48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0A6D4-C05F-4AE1-BFD0-47CFFF2041E8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785BE-7AF8-403E-BBD0-E6C14F2E8C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92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90.92.159.129:8080/BOE/BI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 for Monday 19</a:t>
            </a:r>
            <a:endParaRPr lang="fr-FR"/>
          </a:p>
        </p:txBody>
      </p:sp>
      <p:sp>
        <p:nvSpPr>
          <p:cNvPr id="4" name="Espace réservé du contenu 4"/>
          <p:cNvSpPr>
            <a:spLocks noGrp="1"/>
          </p:cNvSpPr>
          <p:nvPr>
            <p:ph idx="1"/>
          </p:nvPr>
        </p:nvSpPr>
        <p:spPr>
          <a:xfrm>
            <a:off x="511029" y="1481676"/>
            <a:ext cx="10515600" cy="46506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i="1"/>
              <a:t>The next slides will give instructions and reminders about BO Connection and the use of </a:t>
            </a:r>
            <a:r>
              <a:rPr lang="en-US" sz="1800" i="1" err="1"/>
              <a:t>WebI</a:t>
            </a:r>
            <a:r>
              <a:rPr lang="en-US" sz="1800" i="1"/>
              <a:t>.</a:t>
            </a:r>
          </a:p>
          <a:p>
            <a:pPr marL="0" indent="0">
              <a:buNone/>
            </a:pPr>
            <a:r>
              <a:rPr lang="en-US" sz="1800" i="1"/>
              <a:t>Here is the work to do by Friday morning :</a:t>
            </a:r>
          </a:p>
          <a:p>
            <a:pPr marL="457200" lvl="1" indent="0">
              <a:buNone/>
            </a:pPr>
            <a:r>
              <a:rPr lang="en-US" sz="1800"/>
              <a:t>The manager for the ‘Fresh food’ product family want to compare the Sales Amount in 2021 to the ones in 2020.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/>
              <a:t>Create the relevant query, run it and save your report into your ‘Favorites Folder’ (then, </a:t>
            </a:r>
            <a:r>
              <a:rPr lang="en-US" sz="1800" b="1">
                <a:solidFill>
                  <a:srgbClr val="FF0000"/>
                </a:solidFill>
              </a:rPr>
              <a:t>save as often as you can, it’s just a web client…</a:t>
            </a:r>
            <a:r>
              <a:rPr lang="en-US" sz="1800"/>
              <a:t>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/>
              <a:t>Create a table of figures to display the total Sales Amount per year and how it splits into Sectors.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/>
              <a:t>Display the same data in a chart. Choose the chart type and options you consider fittest (explore these right-click commands: </a:t>
            </a:r>
            <a:r>
              <a:rPr lang="en-US" sz="1800" b="1"/>
              <a:t>Turn Into</a:t>
            </a:r>
            <a:r>
              <a:rPr lang="en-US" sz="1800"/>
              <a:t>, </a:t>
            </a:r>
            <a:r>
              <a:rPr lang="en-US" sz="1800" b="1"/>
              <a:t>Assign Data</a:t>
            </a:r>
            <a:r>
              <a:rPr lang="en-US" sz="1800"/>
              <a:t>, </a:t>
            </a:r>
            <a:r>
              <a:rPr lang="en-US" sz="1800" b="1"/>
              <a:t>Chart Format</a:t>
            </a:r>
            <a:r>
              <a:rPr lang="en-US" sz="1800"/>
              <a:t>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/>
              <a:t>Beautify your report so it is the most easy to read and understand, using all features and options you like. Feel free to include titles and/or comments in Blank Cells (Report Element &gt; Cell &gt; Blank).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/>
              <a:t>Why is your Sales Amount smaller in 2021? Explore data and answer with a table </a:t>
            </a:r>
            <a:br>
              <a:rPr lang="en-US" sz="1800"/>
            </a:br>
            <a:r>
              <a:rPr lang="en-US" sz="1800"/>
              <a:t>and/or chart as evidence.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/>
              <a:t>Mandatorily, include on the report the names for both students of the group </a:t>
            </a:r>
            <a:br>
              <a:rPr lang="en-US" sz="1800"/>
            </a:br>
            <a:r>
              <a:rPr lang="en-US" sz="1800"/>
              <a:t>(e.g. in a blank cell).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/>
              <a:t>Save your eventual report into your ‘Favorites Folder’. If you have saved several </a:t>
            </a:r>
            <a:br>
              <a:rPr lang="en-US" sz="1800"/>
            </a:br>
            <a:r>
              <a:rPr lang="en-US" sz="1800"/>
              <a:t>versions, please make obvious which one I should grade.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58" y="4778346"/>
            <a:ext cx="2289490" cy="154695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787775" y="6258792"/>
            <a:ext cx="666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rgbClr val="FF0000"/>
                </a:solidFill>
              </a:rPr>
              <a:t>Please e-mail me quickly if you cannot access the server or for bugs.</a:t>
            </a:r>
          </a:p>
        </p:txBody>
      </p:sp>
    </p:spTree>
    <p:extLst>
      <p:ext uri="{BB962C8B-B14F-4D97-AF65-F5344CB8AC3E}">
        <p14:creationId xmlns:p14="http://schemas.microsoft.com/office/powerpoint/2010/main" val="333582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31BD-8E59-DCF9-D888-1CFEBEE8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85E49-2E30-1728-C824-FE5AEAA70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3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291" y="2340631"/>
            <a:ext cx="3751627" cy="3899379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 to BO platform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11029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With a web browser, go to </a:t>
            </a:r>
            <a:r>
              <a:rPr lang="en-US" sz="1800">
                <a:hlinkClick r:id="rId3"/>
              </a:rPr>
              <a:t>http://90.92.159.129:8080/BOE/BI</a:t>
            </a:r>
            <a:r>
              <a:rPr lang="en-US" sz="1800"/>
              <a:t>, and connect with these parameters: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/>
              <a:t>System: </a:t>
            </a:r>
            <a:r>
              <a:rPr lang="en-US" sz="1800" b="1">
                <a:solidFill>
                  <a:schemeClr val="accent5"/>
                </a:solidFill>
              </a:rPr>
              <a:t>BORIS:6400 </a:t>
            </a:r>
            <a:r>
              <a:rPr lang="en-US" sz="1800">
                <a:solidFill>
                  <a:schemeClr val="accent5"/>
                </a:solidFill>
              </a:rPr>
              <a:t>(should be present by default)</a:t>
            </a:r>
            <a:endParaRPr lang="en-US" sz="1800" b="1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/>
              <a:t>User name :</a:t>
            </a:r>
            <a:r>
              <a:rPr lang="en-US" sz="1800">
                <a:solidFill>
                  <a:schemeClr val="accent5"/>
                </a:solidFill>
              </a:rPr>
              <a:t> </a:t>
            </a:r>
            <a:r>
              <a:rPr lang="en-US" sz="1800" b="1" i="1">
                <a:solidFill>
                  <a:schemeClr val="accent5"/>
                </a:solidFill>
              </a:rPr>
              <a:t>the one I’ve emailed to your group</a:t>
            </a:r>
            <a:endParaRPr lang="en-US" sz="1800" i="1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/>
              <a:t>Password: </a:t>
            </a:r>
            <a:r>
              <a:rPr lang="en-US" sz="1800" b="1" i="1">
                <a:solidFill>
                  <a:schemeClr val="accent5"/>
                </a:solidFill>
              </a:rPr>
              <a:t>the one I’ve emailed to your group</a:t>
            </a:r>
            <a:endParaRPr lang="en-US" sz="1800" b="1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796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Create a </a:t>
            </a:r>
            <a:r>
              <a:rPr lang="en-US" err="1"/>
              <a:t>WebI</a:t>
            </a:r>
            <a:r>
              <a:rPr lang="en-US"/>
              <a:t> document (1)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15000" r="12288" b="25606"/>
          <a:stretch/>
        </p:blipFill>
        <p:spPr>
          <a:xfrm>
            <a:off x="420966" y="1756064"/>
            <a:ext cx="7403390" cy="407323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15606" r="39249" b="58636"/>
          <a:stretch/>
        </p:blipFill>
        <p:spPr>
          <a:xfrm>
            <a:off x="5032924" y="4353791"/>
            <a:ext cx="5700885" cy="1963881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idx="4294967295"/>
          </p:nvPr>
        </p:nvSpPr>
        <p:spPr>
          <a:xfrm>
            <a:off x="838199" y="1246909"/>
            <a:ext cx="9463481" cy="70658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Click the</a:t>
            </a:r>
            <a:r>
              <a:rPr lang="en-US" baseline="0"/>
              <a:t> </a:t>
            </a:r>
            <a:r>
              <a:rPr lang="en-US" baseline="0" err="1"/>
              <a:t>WebI</a:t>
            </a:r>
            <a:r>
              <a:rPr lang="en-US" baseline="0"/>
              <a:t> icon on the top right corner of</a:t>
            </a:r>
            <a:r>
              <a:rPr lang="en-US"/>
              <a:t> the homepage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6577445" y="2743200"/>
            <a:ext cx="1059873" cy="737754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6096000" y="4896501"/>
            <a:ext cx="1271155" cy="1099052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texte 5"/>
          <p:cNvSpPr txBox="1">
            <a:spLocks/>
          </p:cNvSpPr>
          <p:nvPr/>
        </p:nvSpPr>
        <p:spPr>
          <a:xfrm>
            <a:off x="7439892" y="3865418"/>
            <a:ext cx="3678381" cy="581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>
              <a:buFont typeface="+mj-lt"/>
              <a:buAutoNum type="arabicPeriod" startAt="2"/>
            </a:pPr>
            <a:r>
              <a:rPr lang="en-US" sz="2400"/>
              <a:t>Click on </a:t>
            </a:r>
            <a:r>
              <a:rPr lang="en-US" sz="2400" b="1"/>
              <a:t>New / Nouveau</a:t>
            </a:r>
          </a:p>
        </p:txBody>
      </p:sp>
    </p:spTree>
    <p:extLst>
      <p:ext uri="{BB962C8B-B14F-4D97-AF65-F5344CB8AC3E}">
        <p14:creationId xmlns:p14="http://schemas.microsoft.com/office/powerpoint/2010/main" val="21239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59" y="1882167"/>
            <a:ext cx="3920904" cy="340289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545" y="1516496"/>
            <a:ext cx="6572250" cy="2219325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Create a </a:t>
            </a:r>
            <a:r>
              <a:rPr lang="en-US" err="1"/>
              <a:t>WebI</a:t>
            </a:r>
            <a:r>
              <a:rPr lang="en-US" baseline="0"/>
              <a:t> document (2)</a:t>
            </a:r>
            <a:endParaRPr lang="en-US"/>
          </a:p>
        </p:txBody>
      </p:sp>
      <p:sp>
        <p:nvSpPr>
          <p:cNvPr id="5" name="Espace réservé du texte 5"/>
          <p:cNvSpPr txBox="1">
            <a:spLocks/>
          </p:cNvSpPr>
          <p:nvPr/>
        </p:nvSpPr>
        <p:spPr>
          <a:xfrm>
            <a:off x="508721" y="1300596"/>
            <a:ext cx="3678381" cy="581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sz="2400"/>
              <a:t>Choose </a:t>
            </a:r>
            <a:r>
              <a:rPr lang="en-US" sz="2400" b="1"/>
              <a:t>Universe</a:t>
            </a:r>
            <a:r>
              <a:rPr lang="en-US" sz="2400"/>
              <a:t>…</a:t>
            </a:r>
            <a:endParaRPr lang="en-US" sz="2400" b="1"/>
          </a:p>
        </p:txBody>
      </p:sp>
      <p:sp>
        <p:nvSpPr>
          <p:cNvPr id="6" name="Espace réservé du texte 5"/>
          <p:cNvSpPr txBox="1">
            <a:spLocks/>
          </p:cNvSpPr>
          <p:nvPr/>
        </p:nvSpPr>
        <p:spPr>
          <a:xfrm>
            <a:off x="304637" y="5973040"/>
            <a:ext cx="4599161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en-US" sz="2400"/>
              <a:t>… then the DM_SALES universe</a:t>
            </a:r>
            <a:endParaRPr lang="en-US" sz="2400" b="1"/>
          </a:p>
        </p:txBody>
      </p:sp>
      <p:sp>
        <p:nvSpPr>
          <p:cNvPr id="7" name="Rectangle à coins arrondis 6"/>
          <p:cNvSpPr/>
          <p:nvPr/>
        </p:nvSpPr>
        <p:spPr>
          <a:xfrm>
            <a:off x="639038" y="2868219"/>
            <a:ext cx="1407971" cy="488045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2590562" y="4848932"/>
            <a:ext cx="846862" cy="322118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5074008" y="2628231"/>
            <a:ext cx="846862" cy="322118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9315211" y="6108123"/>
            <a:ext cx="846862" cy="322118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03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1753898"/>
            <a:ext cx="8258175" cy="4638675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Create your query</a:t>
            </a:r>
          </a:p>
        </p:txBody>
      </p:sp>
      <p:sp>
        <p:nvSpPr>
          <p:cNvPr id="5" name="Espace réservé du texte 5"/>
          <p:cNvSpPr txBox="1">
            <a:spLocks/>
          </p:cNvSpPr>
          <p:nvPr/>
        </p:nvSpPr>
        <p:spPr>
          <a:xfrm>
            <a:off x="508721" y="2264783"/>
            <a:ext cx="2130570" cy="3346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When your query is ready, click on </a:t>
            </a:r>
            <a:br>
              <a:rPr lang="en-US" sz="2400"/>
            </a:br>
            <a:r>
              <a:rPr lang="en-US" sz="2400" b="1"/>
              <a:t>Run Query / </a:t>
            </a:r>
            <a:r>
              <a:rPr lang="en-US" sz="2400" b="1" err="1"/>
              <a:t>Exécuter</a:t>
            </a:r>
            <a:r>
              <a:rPr lang="en-US" sz="2400" b="1"/>
              <a:t>.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8849598" y="2072122"/>
            <a:ext cx="1905087" cy="385321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86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r="16267"/>
          <a:stretch/>
        </p:blipFill>
        <p:spPr>
          <a:xfrm>
            <a:off x="5477080" y="1454728"/>
            <a:ext cx="6264647" cy="5138304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Main commands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7571509" y="5979541"/>
            <a:ext cx="866092" cy="478172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5705682" y="2194865"/>
            <a:ext cx="419099" cy="390087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6752542" y="2389908"/>
            <a:ext cx="419099" cy="390087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texte 5"/>
          <p:cNvSpPr txBox="1">
            <a:spLocks/>
          </p:cNvSpPr>
          <p:nvPr/>
        </p:nvSpPr>
        <p:spPr>
          <a:xfrm>
            <a:off x="148072" y="1680508"/>
            <a:ext cx="4281054" cy="904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i="1"/>
              <a:t>Save your doc</a:t>
            </a:r>
            <a:br>
              <a:rPr lang="en-US" i="1"/>
            </a:br>
            <a:r>
              <a:rPr lang="en-US" sz="2400" i="1">
                <a:solidFill>
                  <a:srgbClr val="FF0000"/>
                </a:solidFill>
              </a:rPr>
              <a:t>(to be done very frequently)</a:t>
            </a:r>
            <a:endParaRPr lang="en-US" b="1" i="1">
              <a:solidFill>
                <a:srgbClr val="FF0000"/>
              </a:solidFill>
            </a:endParaRPr>
          </a:p>
        </p:txBody>
      </p:sp>
      <p:cxnSp>
        <p:nvCxnSpPr>
          <p:cNvPr id="9" name="Connecteur droit avec flèche 8"/>
          <p:cNvCxnSpPr>
            <a:stCxn id="7" idx="3"/>
            <a:endCxn id="5" idx="1"/>
          </p:cNvCxnSpPr>
          <p:nvPr/>
        </p:nvCxnSpPr>
        <p:spPr>
          <a:xfrm>
            <a:off x="4429126" y="2132730"/>
            <a:ext cx="1276556" cy="25717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5"/>
          <p:cNvSpPr txBox="1">
            <a:spLocks/>
          </p:cNvSpPr>
          <p:nvPr/>
        </p:nvSpPr>
        <p:spPr>
          <a:xfrm>
            <a:off x="-1" y="2819174"/>
            <a:ext cx="4748645" cy="517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i="1"/>
              <a:t>Go to query panel</a:t>
            </a:r>
            <a:endParaRPr lang="en-US" b="1" i="1"/>
          </a:p>
        </p:txBody>
      </p:sp>
      <p:cxnSp>
        <p:nvCxnSpPr>
          <p:cNvPr id="15" name="Connecteur droit avec flèche 14"/>
          <p:cNvCxnSpPr>
            <a:stCxn id="14" idx="3"/>
            <a:endCxn id="6" idx="1"/>
          </p:cNvCxnSpPr>
          <p:nvPr/>
        </p:nvCxnSpPr>
        <p:spPr>
          <a:xfrm flipV="1">
            <a:off x="4748644" y="2584952"/>
            <a:ext cx="2003898" cy="49288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u texte 5"/>
          <p:cNvSpPr txBox="1">
            <a:spLocks/>
          </p:cNvSpPr>
          <p:nvPr/>
        </p:nvSpPr>
        <p:spPr>
          <a:xfrm>
            <a:off x="148072" y="5044660"/>
            <a:ext cx="5181037" cy="1413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i="1"/>
              <a:t>With a right click, create or manage tabs (reports).</a:t>
            </a:r>
            <a:endParaRPr lang="en-US" b="1" i="1"/>
          </a:p>
        </p:txBody>
      </p:sp>
      <p:cxnSp>
        <p:nvCxnSpPr>
          <p:cNvPr id="21" name="Connecteur droit avec flèche 20"/>
          <p:cNvCxnSpPr>
            <a:stCxn id="19" idx="3"/>
            <a:endCxn id="4" idx="1"/>
          </p:cNvCxnSpPr>
          <p:nvPr/>
        </p:nvCxnSpPr>
        <p:spPr>
          <a:xfrm>
            <a:off x="5329109" y="5751187"/>
            <a:ext cx="2242400" cy="46744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à coins arrondis 27"/>
          <p:cNvSpPr/>
          <p:nvPr/>
        </p:nvSpPr>
        <p:spPr>
          <a:xfrm>
            <a:off x="5329109" y="3738837"/>
            <a:ext cx="469018" cy="424336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/>
          <p:cNvCxnSpPr>
            <a:stCxn id="35" idx="3"/>
            <a:endCxn id="28" idx="1"/>
          </p:cNvCxnSpPr>
          <p:nvPr/>
        </p:nvCxnSpPr>
        <p:spPr>
          <a:xfrm flipV="1">
            <a:off x="3532908" y="3951005"/>
            <a:ext cx="1796201" cy="31352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space réservé du texte 5"/>
          <p:cNvSpPr txBox="1">
            <a:spLocks/>
          </p:cNvSpPr>
          <p:nvPr/>
        </p:nvSpPr>
        <p:spPr>
          <a:xfrm>
            <a:off x="418235" y="3765755"/>
            <a:ext cx="3114673" cy="997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i="1"/>
              <a:t>Display available data objects from your query</a:t>
            </a:r>
            <a:endParaRPr lang="en-US" b="1" i="1"/>
          </a:p>
        </p:txBody>
      </p:sp>
    </p:spTree>
    <p:extLst>
      <p:ext uri="{BB962C8B-B14F-4D97-AF65-F5344CB8AC3E}">
        <p14:creationId xmlns:p14="http://schemas.microsoft.com/office/powerpoint/2010/main" val="4108186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Re</a:t>
            </a:r>
            <a:r>
              <a:rPr lang="fr-FR"/>
              <a:t>-open a </a:t>
            </a:r>
            <a:r>
              <a:rPr lang="fr-FR" err="1"/>
              <a:t>saved</a:t>
            </a:r>
            <a:r>
              <a:rPr lang="fr-FR"/>
              <a:t> document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7086" t="20703" r="63877" b="37951"/>
          <a:stretch/>
        </p:blipFill>
        <p:spPr>
          <a:xfrm>
            <a:off x="1635852" y="2483139"/>
            <a:ext cx="8232433" cy="3296876"/>
          </a:xfrm>
          <a:prstGeom prst="rect">
            <a:avLst/>
          </a:prstGeom>
        </p:spPr>
      </p:pic>
      <p:sp>
        <p:nvSpPr>
          <p:cNvPr id="4" name="Espace réservé du texte 5"/>
          <p:cNvSpPr txBox="1">
            <a:spLocks/>
          </p:cNvSpPr>
          <p:nvPr/>
        </p:nvSpPr>
        <p:spPr>
          <a:xfrm>
            <a:off x="728627" y="1485594"/>
            <a:ext cx="9371718" cy="997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On the Documents tab, find your doc then right-click and choose Modify.</a:t>
            </a:r>
            <a:endParaRPr lang="en-US" b="1"/>
          </a:p>
        </p:txBody>
      </p:sp>
      <p:sp>
        <p:nvSpPr>
          <p:cNvPr id="5" name="Espace réservé du texte 5"/>
          <p:cNvSpPr txBox="1">
            <a:spLocks/>
          </p:cNvSpPr>
          <p:nvPr/>
        </p:nvSpPr>
        <p:spPr>
          <a:xfrm>
            <a:off x="972424" y="6023295"/>
            <a:ext cx="9371718" cy="653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(If you click View or double-click, you’ll get a read-only version.)</a:t>
            </a:r>
            <a:endParaRPr lang="en-US" b="1"/>
          </a:p>
        </p:txBody>
      </p:sp>
      <p:sp>
        <p:nvSpPr>
          <p:cNvPr id="6" name="Rectangle à coins arrondis 5"/>
          <p:cNvSpPr/>
          <p:nvPr/>
        </p:nvSpPr>
        <p:spPr>
          <a:xfrm>
            <a:off x="4112704" y="4502236"/>
            <a:ext cx="1507919" cy="424336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1998680" y="3603608"/>
            <a:ext cx="736132" cy="424336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6553902" y="5018676"/>
            <a:ext cx="736132" cy="424336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9995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6FFFDC6CB8474E8480A3B19E5AA8E7" ma:contentTypeVersion="2" ma:contentTypeDescription="Crée un document." ma:contentTypeScope="" ma:versionID="29b4ae39df6f65a3b650a3c222232647">
  <xsd:schema xmlns:xsd="http://www.w3.org/2001/XMLSchema" xmlns:xs="http://www.w3.org/2001/XMLSchema" xmlns:p="http://schemas.microsoft.com/office/2006/metadata/properties" xmlns:ns2="7f687033-cac8-4a25-b03b-934964ae6b44" targetNamespace="http://schemas.microsoft.com/office/2006/metadata/properties" ma:root="true" ma:fieldsID="e14c9e200acbd3af79bafccff4800bf8" ns2:_="">
    <xsd:import namespace="7f687033-cac8-4a25-b03b-934964ae6b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687033-cac8-4a25-b03b-934964ae6b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97CDA8-9F22-42E2-9744-0D7EAC205A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39AFED-28C2-46C3-84AB-0545D9DBE52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2BF7C34-67F0-4477-B2CE-FE1A7BEB44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687033-cac8-4a25-b03b-934964ae6b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Thème Office</vt:lpstr>
      <vt:lpstr>Homework for Monday 19</vt:lpstr>
      <vt:lpstr>PowerPoint Presentation</vt:lpstr>
      <vt:lpstr>Connect to BO platform</vt:lpstr>
      <vt:lpstr>Create a WebI document (1)</vt:lpstr>
      <vt:lpstr>Create a WebI document (2)</vt:lpstr>
      <vt:lpstr>Create your query</vt:lpstr>
      <vt:lpstr>Main commands</vt:lpstr>
      <vt:lpstr>Re-open a saved document</vt:lpstr>
    </vt:vector>
  </TitlesOfParts>
  <Company>La Poste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for Monday 8th</dc:title>
  <dc:creator>DINIMANT Antoine</dc:creator>
  <cp:revision>2</cp:revision>
  <dcterms:created xsi:type="dcterms:W3CDTF">2021-02-06T14:54:22Z</dcterms:created>
  <dcterms:modified xsi:type="dcterms:W3CDTF">2022-07-18T21:24:10Z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0x010100486FFFDC6CB8474E8480A3B19E5AA8E7</vt:lpwstr>
  </property>
</Properties>
</file>